
<file path=[Content_Types].xml><?xml version="1.0" encoding="utf-8"?>
<Types xmlns="http://schemas.openxmlformats.org/package/2006/content-types">
  <Default Extension="bin" ContentType="application/vnd.openxmlformats-officedocument.oleObject"/>
  <Default Extension="tmp" ContentType="image/png"/>
  <Default Extension="png" ContentType="image/png"/>
  <Default Extension="emf" ContentType="image/x-emf"/>
  <Default Extension="xls" ContentType="application/vnd.ms-exce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drawings/drawing2.xml" ContentType="application/vnd.openxmlformats-officedocument.drawingml.chartshapes+xml"/>
  <Override PartName="/ppt/charts/chart6.xml" ContentType="application/vnd.openxmlformats-officedocument.drawingml.chart+xml"/>
  <Override PartName="/ppt/drawings/drawing3.xml" ContentType="application/vnd.openxmlformats-officedocument.drawingml.chartshapes+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ppt/charts/chart18.xml" ContentType="application/vnd.openxmlformats-officedocument.drawingml.chart+xml"/>
  <Override PartName="/ppt/charts/chart19.xml" ContentType="application/vnd.openxmlformats-officedocument.drawingml.chart+xml"/>
  <Override PartName="/ppt/charts/chart20.xml" ContentType="application/vnd.openxmlformats-officedocument.drawingml.chart+xml"/>
  <Override PartName="/ppt/theme/themeOverride2.xml" ContentType="application/vnd.openxmlformats-officedocument.themeOverride+xml"/>
  <Override PartName="/ppt/drawings/drawing4.xml" ContentType="application/vnd.openxmlformats-officedocument.drawingml.chartshapes+xml"/>
  <Override PartName="/ppt/charts/chart21.xml" ContentType="application/vnd.openxmlformats-officedocument.drawingml.chart+xml"/>
  <Override PartName="/ppt/charts/chart22.xml" ContentType="application/vnd.openxmlformats-officedocument.drawingml.chart+xml"/>
  <Override PartName="/ppt/theme/themeOverride3.xml" ContentType="application/vnd.openxmlformats-officedocument.themeOverride+xml"/>
  <Override PartName="/ppt/charts/chart23.xml" ContentType="application/vnd.openxmlformats-officedocument.drawingml.chart+xml"/>
  <Override PartName="/ppt/drawings/drawing5.xml" ContentType="application/vnd.openxmlformats-officedocument.drawingml.chartshapes+xml"/>
  <Override PartName="/ppt/charts/chart24.xml" ContentType="application/vnd.openxmlformats-officedocument.drawingml.chart+xml"/>
  <Override PartName="/ppt/charts/chart25.xml" ContentType="application/vnd.openxmlformats-officedocument.drawingml.chart+xml"/>
  <Override PartName="/ppt/theme/themeOverride4.xml" ContentType="application/vnd.openxmlformats-officedocument.themeOverride+xml"/>
  <Override PartName="/ppt/drawings/drawing6.xml" ContentType="application/vnd.openxmlformats-officedocument.drawingml.chartshapes+xml"/>
  <Override PartName="/ppt/charts/chart26.xml" ContentType="application/vnd.openxmlformats-officedocument.drawingml.chart+xml"/>
  <Override PartName="/ppt/charts/chart27.xml" ContentType="application/vnd.openxmlformats-officedocument.drawingml.chart+xml"/>
  <Override PartName="/ppt/charts/chart28.xml" ContentType="application/vnd.openxmlformats-officedocument.drawingml.chart+xml"/>
  <Override PartName="/ppt/charts/chart29.xml" ContentType="application/vnd.openxmlformats-officedocument.drawingml.chart+xml"/>
  <Override PartName="/ppt/charts/chart30.xml" ContentType="application/vnd.openxmlformats-officedocument.drawingml.chart+xml"/>
  <Override PartName="/ppt/charts/chart31.xml" ContentType="application/vnd.openxmlformats-officedocument.drawingml.chart+xml"/>
  <Override PartName="/ppt/drawings/drawing7.xml" ContentType="application/vnd.openxmlformats-officedocument.drawingml.chartshapes+xml"/>
  <Override PartName="/ppt/charts/chart32.xml" ContentType="application/vnd.openxmlformats-officedocument.drawingml.chart+xml"/>
  <Override PartName="/ppt/charts/chart33.xml" ContentType="application/vnd.openxmlformats-officedocument.drawingml.chart+xml"/>
  <Override PartName="/ppt/drawings/drawing8.xml" ContentType="application/vnd.openxmlformats-officedocument.drawingml.chartshapes+xml"/>
  <Override PartName="/ppt/charts/chart34.xml" ContentType="application/vnd.openxmlformats-officedocument.drawingml.chart+xml"/>
  <Override PartName="/ppt/drawings/drawing9.xml" ContentType="application/vnd.openxmlformats-officedocument.drawingml.chartshapes+xml"/>
  <Override PartName="/ppt/charts/chart35.xml" ContentType="application/vnd.openxmlformats-officedocument.drawingml.chart+xml"/>
  <Override PartName="/ppt/drawings/drawing10.xml" ContentType="application/vnd.openxmlformats-officedocument.drawingml.chartshapes+xml"/>
  <Override PartName="/ppt/charts/chart36.xml" ContentType="application/vnd.openxmlformats-officedocument.drawingml.chart+xml"/>
  <Override PartName="/ppt/charts/chart37.xml" ContentType="application/vnd.openxmlformats-officedocument.drawingml.chart+xml"/>
  <Override PartName="/ppt/charts/chart38.xml" ContentType="application/vnd.openxmlformats-officedocument.drawingml.chart+xml"/>
  <Override PartName="/ppt/charts/chart39.xml" ContentType="application/vnd.openxmlformats-officedocument.drawingml.chart+xml"/>
  <Override PartName="/ppt/charts/chart40.xml" ContentType="application/vnd.openxmlformats-officedocument.drawingml.chart+xml"/>
  <Override PartName="/ppt/theme/themeOverride5.xml" ContentType="application/vnd.openxmlformats-officedocument.themeOverride+xml"/>
  <Override PartName="/ppt/drawings/drawing11.xml" ContentType="application/vnd.openxmlformats-officedocument.drawingml.chartshapes+xml"/>
  <Override PartName="/ppt/charts/chart41.xml" ContentType="application/vnd.openxmlformats-officedocument.drawingml.chart+xml"/>
  <Override PartName="/ppt/charts/chart42.xml" ContentType="application/vnd.openxmlformats-officedocument.drawingml.chart+xml"/>
  <Override PartName="/ppt/drawings/drawing12.xml" ContentType="application/vnd.openxmlformats-officedocument.drawingml.chartshapes+xml"/>
  <Override PartName="/ppt/charts/chart43.xml" ContentType="application/vnd.openxmlformats-officedocument.drawingml.chart+xml"/>
  <Override PartName="/ppt/drawings/drawing13.xml" ContentType="application/vnd.openxmlformats-officedocument.drawingml.chartshapes+xml"/>
  <Override PartName="/ppt/charts/chart44.xml" ContentType="application/vnd.openxmlformats-officedocument.drawingml.chart+xml"/>
  <Override PartName="/ppt/charts/chart45.xml" ContentType="application/vnd.openxmlformats-officedocument.drawingml.chart+xml"/>
  <Override PartName="/ppt/charts/chart46.xml" ContentType="application/vnd.openxmlformats-officedocument.drawingml.chart+xml"/>
  <Override PartName="/ppt/charts/chart47.xml" ContentType="application/vnd.openxmlformats-officedocument.drawingml.chart+xml"/>
  <Override PartName="/ppt/charts/chart48.xml" ContentType="application/vnd.openxmlformats-officedocument.drawingml.chart+xml"/>
  <Override PartName="/ppt/charts/chart49.xml" ContentType="application/vnd.openxmlformats-officedocument.drawingml.chart+xml"/>
  <Override PartName="/ppt/charts/chart50.xml" ContentType="application/vnd.openxmlformats-officedocument.drawingml.chart+xml"/>
  <Override PartName="/ppt/charts/chart51.xml" ContentType="application/vnd.openxmlformats-officedocument.drawingml.chart+xml"/>
  <Override PartName="/ppt/charts/chart52.xml" ContentType="application/vnd.openxmlformats-officedocument.drawingml.chart+xml"/>
  <Override PartName="/ppt/charts/chart53.xml" ContentType="application/vnd.openxmlformats-officedocument.drawingml.chart+xml"/>
  <Override PartName="/ppt/charts/chart54.xml" ContentType="application/vnd.openxmlformats-officedocument.drawingml.chart+xml"/>
  <Override PartName="/ppt/charts/chart55.xml" ContentType="application/vnd.openxmlformats-officedocument.drawingml.chart+xml"/>
  <Override PartName="/ppt/charts/chart56.xml" ContentType="application/vnd.openxmlformats-officedocument.drawingml.chart+xml"/>
  <Override PartName="/ppt/charts/chart57.xml" ContentType="application/vnd.openxmlformats-officedocument.drawingml.chart+xml"/>
  <Override PartName="/ppt/charts/chart58.xml" ContentType="application/vnd.openxmlformats-officedocument.drawingml.chart+xml"/>
  <Override PartName="/ppt/theme/themeOverride6.xml" ContentType="application/vnd.openxmlformats-officedocument.themeOverride+xml"/>
  <Override PartName="/ppt/charts/chart59.xml" ContentType="application/vnd.openxmlformats-officedocument.drawingml.chart+xml"/>
  <Override PartName="/ppt/theme/themeOverride7.xml" ContentType="application/vnd.openxmlformats-officedocument.themeOverride+xml"/>
  <Override PartName="/ppt/charts/chart60.xml" ContentType="application/vnd.openxmlformats-officedocument.drawingml.chart+xml"/>
  <Override PartName="/ppt/theme/themeOverride8.xml" ContentType="application/vnd.openxmlformats-officedocument.themeOverride+xml"/>
  <Override PartName="/ppt/charts/chart61.xml" ContentType="application/vnd.openxmlformats-officedocument.drawingml.chart+xml"/>
  <Override PartName="/ppt/charts/chart62.xml" ContentType="application/vnd.openxmlformats-officedocument.drawingml.chart+xml"/>
  <Override PartName="/ppt/charts/chart63.xml" ContentType="application/vnd.openxmlformats-officedocument.drawingml.chart+xml"/>
  <Override PartName="/ppt/charts/chart64.xml" ContentType="application/vnd.openxmlformats-officedocument.drawingml.chart+xml"/>
  <Override PartName="/ppt/charts/chart65.xml" ContentType="application/vnd.openxmlformats-officedocument.drawingml.chart+xml"/>
  <Override PartName="/ppt/drawings/drawing14.xml" ContentType="application/vnd.openxmlformats-officedocument.drawingml.chartshapes+xml"/>
  <Override PartName="/ppt/charts/chart66.xml" ContentType="application/vnd.openxmlformats-officedocument.drawingml.chart+xml"/>
  <Override PartName="/ppt/charts/chart67.xml" ContentType="application/vnd.openxmlformats-officedocument.drawingml.chart+xml"/>
  <Override PartName="/ppt/charts/chart68.xml" ContentType="application/vnd.openxmlformats-officedocument.drawingml.chart+xml"/>
  <Override PartName="/ppt/charts/chart69.xml" ContentType="application/vnd.openxmlformats-officedocument.drawingml.chart+xml"/>
  <Override PartName="/ppt/charts/chart70.xml" ContentType="application/vnd.openxmlformats-officedocument.drawingml.chart+xml"/>
  <Override PartName="/ppt/charts/chart71.xml" ContentType="application/vnd.openxmlformats-officedocument.drawingml.chart+xml"/>
  <Override PartName="/ppt/charts/chart72.xml" ContentType="application/vnd.openxmlformats-officedocument.drawingml.chart+xml"/>
  <Override PartName="/ppt/theme/themeOverride9.xml" ContentType="application/vnd.openxmlformats-officedocument.themeOverride+xml"/>
  <Override PartName="/ppt/charts/chart73.xml" ContentType="application/vnd.openxmlformats-officedocument.drawingml.chart+xml"/>
  <Override PartName="/ppt/charts/chart74.xml" ContentType="application/vnd.openxmlformats-officedocument.drawingml.chart+xml"/>
  <Override PartName="/ppt/charts/chart75.xml" ContentType="application/vnd.openxmlformats-officedocument.drawingml.chart+xml"/>
  <Override PartName="/ppt/charts/chart76.xml" ContentType="application/vnd.openxmlformats-officedocument.drawingml.chart+xml"/>
  <Override PartName="/ppt/charts/chart77.xml" ContentType="application/vnd.openxmlformats-officedocument.drawingml.chart+xml"/>
  <Override PartName="/ppt/charts/chart78.xml" ContentType="application/vnd.openxmlformats-officedocument.drawingml.chart+xml"/>
  <Override PartName="/ppt/charts/chart79.xml" ContentType="application/vnd.openxmlformats-officedocument.drawingml.chart+xml"/>
  <Override PartName="/ppt/charts/chart80.xml" ContentType="application/vnd.openxmlformats-officedocument.drawingml.chart+xml"/>
  <Override PartName="/ppt/charts/chart81.xml" ContentType="application/vnd.openxmlformats-officedocument.drawingml.chart+xml"/>
  <Override PartName="/ppt/drawings/drawing15.xml" ContentType="application/vnd.openxmlformats-officedocument.drawingml.chartshapes+xml"/>
  <Override PartName="/ppt/charts/chart82.xml" ContentType="application/vnd.openxmlformats-officedocument.drawingml.chart+xml"/>
  <Override PartName="/ppt/theme/themeOverride10.xml" ContentType="application/vnd.openxmlformats-officedocument.themeOverride+xml"/>
  <Override PartName="/ppt/charts/chart83.xml" ContentType="application/vnd.openxmlformats-officedocument.drawingml.chart+xml"/>
  <Override PartName="/ppt/charts/chart84.xml" ContentType="application/vnd.openxmlformats-officedocument.drawingml.chart+xml"/>
  <Override PartName="/ppt/charts/chart85.xml" ContentType="application/vnd.openxmlformats-officedocument.drawingml.chart+xml"/>
  <Override PartName="/ppt/charts/chart86.xml" ContentType="application/vnd.openxmlformats-officedocument.drawingml.chart+xml"/>
  <Override PartName="/ppt/charts/chart87.xml" ContentType="application/vnd.openxmlformats-officedocument.drawingml.chart+xml"/>
  <Override PartName="/ppt/drawings/drawing16.xml" ContentType="application/vnd.openxmlformats-officedocument.drawingml.chartshapes+xml"/>
  <Override PartName="/ppt/charts/chart88.xml" ContentType="application/vnd.openxmlformats-officedocument.drawingml.chart+xml"/>
  <Override PartName="/ppt/charts/chart89.xml" ContentType="application/vnd.openxmlformats-officedocument.drawingml.chart+xml"/>
  <Override PartName="/ppt/charts/chart90.xml" ContentType="application/vnd.openxmlformats-officedocument.drawingml.chart+xml"/>
  <Override PartName="/ppt/drawings/drawing17.xml" ContentType="application/vnd.openxmlformats-officedocument.drawingml.chartshapes+xml"/>
  <Override PartName="/ppt/charts/chart91.xml" ContentType="application/vnd.openxmlformats-officedocument.drawingml.chart+xml"/>
  <Override PartName="/ppt/drawings/drawing18.xml" ContentType="application/vnd.openxmlformats-officedocument.drawingml.chartshapes+xml"/>
  <Override PartName="/ppt/charts/chart92.xml" ContentType="application/vnd.openxmlformats-officedocument.drawingml.chart+xml"/>
  <Override PartName="/ppt/charts/chart93.xml" ContentType="application/vnd.openxmlformats-officedocument.drawingml.chart+xml"/>
  <Override PartName="/ppt/charts/chart94.xml" ContentType="application/vnd.openxmlformats-officedocument.drawingml.chart+xml"/>
  <Override PartName="/ppt/notesSlides/notesSlide1.xml" ContentType="application/vnd.openxmlformats-officedocument.presentationml.notesSlide+xml"/>
  <Override PartName="/ppt/charts/chart95.xml" ContentType="application/vnd.openxmlformats-officedocument.drawingml.chart+xml"/>
  <Override PartName="/ppt/charts/chart96.xml" ContentType="application/vnd.openxmlformats-officedocument.drawingml.chart+xml"/>
  <Override PartName="/ppt/charts/chart97.xml" ContentType="application/vnd.openxmlformats-officedocument.drawingml.chart+xml"/>
  <Override PartName="/ppt/charts/chart98.xml" ContentType="application/vnd.openxmlformats-officedocument.drawingml.chart+xml"/>
  <Override PartName="/ppt/charts/chart99.xml" ContentType="application/vnd.openxmlformats-officedocument.drawingml.chart+xml"/>
  <Override PartName="/ppt/charts/chart100.xml" ContentType="application/vnd.openxmlformats-officedocument.drawingml.chart+xml"/>
  <Override PartName="/ppt/drawings/drawing19.xml" ContentType="application/vnd.openxmlformats-officedocument.drawingml.chartshapes+xml"/>
  <Override PartName="/ppt/charts/chart101.xml" ContentType="application/vnd.openxmlformats-officedocument.drawingml.chart+xml"/>
  <Override PartName="/ppt/drawings/drawing20.xml" ContentType="application/vnd.openxmlformats-officedocument.drawingml.chartshapes+xml"/>
  <Override PartName="/ppt/charts/chart102.xml" ContentType="application/vnd.openxmlformats-officedocument.drawingml.chart+xml"/>
  <Override PartName="/ppt/drawings/drawing21.xml" ContentType="application/vnd.openxmlformats-officedocument.drawingml.chartshapes+xml"/>
  <Override PartName="/ppt/charts/chart103.xml" ContentType="application/vnd.openxmlformats-officedocument.drawingml.chart+xml"/>
  <Override PartName="/ppt/drawings/drawing22.xml" ContentType="application/vnd.openxmlformats-officedocument.drawingml.chartshapes+xml"/>
  <Override PartName="/ppt/charts/chart104.xml" ContentType="application/vnd.openxmlformats-officedocument.drawingml.chart+xml"/>
  <Override PartName="/ppt/drawings/drawing23.xml" ContentType="application/vnd.openxmlformats-officedocument.drawingml.chartshapes+xml"/>
  <Override PartName="/ppt/charts/chart105.xml" ContentType="application/vnd.openxmlformats-officedocument.drawingml.chart+xml"/>
  <Override PartName="/ppt/drawings/drawing24.xml" ContentType="application/vnd.openxmlformats-officedocument.drawingml.chartshapes+xml"/>
  <Override PartName="/ppt/charts/chart106.xml" ContentType="application/vnd.openxmlformats-officedocument.drawingml.chart+xml"/>
  <Override PartName="/ppt/drawings/drawing25.xml" ContentType="application/vnd.openxmlformats-officedocument.drawingml.chartshapes+xml"/>
  <Override PartName="/ppt/charts/chart107.xml" ContentType="application/vnd.openxmlformats-officedocument.drawingml.chart+xml"/>
  <Override PartName="/ppt/charts/chart108.xml" ContentType="application/vnd.openxmlformats-officedocument.drawingml.chart+xml"/>
  <Override PartName="/ppt/drawings/drawing26.xml" ContentType="application/vnd.openxmlformats-officedocument.drawingml.chartshapes+xml"/>
  <Override PartName="/ppt/charts/chart109.xml" ContentType="application/vnd.openxmlformats-officedocument.drawingml.chart+xml"/>
  <Override PartName="/ppt/drawings/drawing27.xml" ContentType="application/vnd.openxmlformats-officedocument.drawingml.chartshapes+xml"/>
  <Override PartName="/ppt/charts/chart110.xml" ContentType="application/vnd.openxmlformats-officedocument.drawingml.chart+xml"/>
  <Override PartName="/ppt/drawings/drawing28.xml" ContentType="application/vnd.openxmlformats-officedocument.drawingml.chartshapes+xml"/>
  <Override PartName="/ppt/charts/chart111.xml" ContentType="application/vnd.openxmlformats-officedocument.drawingml.chart+xml"/>
  <Override PartName="/ppt/charts/chart112.xml" ContentType="application/vnd.openxmlformats-officedocument.drawingml.chart+xml"/>
  <Override PartName="/ppt/charts/chart113.xml" ContentType="application/vnd.openxmlformats-officedocument.drawingml.chart+xml"/>
  <Override PartName="/ppt/charts/chart114.xml" ContentType="application/vnd.openxmlformats-officedocument.drawingml.chart+xml"/>
  <Override PartName="/ppt/charts/chart115.xml" ContentType="application/vnd.openxmlformats-officedocument.drawingml.chart+xml"/>
  <Override PartName="/ppt/drawings/drawing29.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Lst>
  <p:notesMasterIdLst>
    <p:notesMasterId r:id="rId156"/>
  </p:notesMasterIdLst>
  <p:sldIdLst>
    <p:sldId id="370" r:id="rId2"/>
    <p:sldId id="598" r:id="rId3"/>
    <p:sldId id="531" r:id="rId4"/>
    <p:sldId id="629" r:id="rId5"/>
    <p:sldId id="500" r:id="rId6"/>
    <p:sldId id="650" r:id="rId7"/>
    <p:sldId id="643" r:id="rId8"/>
    <p:sldId id="501" r:id="rId9"/>
    <p:sldId id="502" r:id="rId10"/>
    <p:sldId id="514" r:id="rId11"/>
    <p:sldId id="535" r:id="rId12"/>
    <p:sldId id="536" r:id="rId13"/>
    <p:sldId id="464" r:id="rId14"/>
    <p:sldId id="639" r:id="rId15"/>
    <p:sldId id="537" r:id="rId16"/>
    <p:sldId id="517" r:id="rId17"/>
    <p:sldId id="538" r:id="rId18"/>
    <p:sldId id="539" r:id="rId19"/>
    <p:sldId id="503" r:id="rId20"/>
    <p:sldId id="599" r:id="rId21"/>
    <p:sldId id="644" r:id="rId22"/>
    <p:sldId id="504" r:id="rId23"/>
    <p:sldId id="505" r:id="rId24"/>
    <p:sldId id="506" r:id="rId25"/>
    <p:sldId id="613" r:id="rId26"/>
    <p:sldId id="515" r:id="rId27"/>
    <p:sldId id="645" r:id="rId28"/>
    <p:sldId id="490" r:id="rId29"/>
    <p:sldId id="527" r:id="rId30"/>
    <p:sldId id="602" r:id="rId31"/>
    <p:sldId id="646" r:id="rId32"/>
    <p:sldId id="400" r:id="rId33"/>
    <p:sldId id="493" r:id="rId34"/>
    <p:sldId id="494" r:id="rId35"/>
    <p:sldId id="522" r:id="rId36"/>
    <p:sldId id="468" r:id="rId37"/>
    <p:sldId id="520" r:id="rId38"/>
    <p:sldId id="491" r:id="rId39"/>
    <p:sldId id="664" r:id="rId40"/>
    <p:sldId id="479" r:id="rId41"/>
    <p:sldId id="652" r:id="rId42"/>
    <p:sldId id="427" r:id="rId43"/>
    <p:sldId id="428" r:id="rId44"/>
    <p:sldId id="488" r:id="rId45"/>
    <p:sldId id="455" r:id="rId46"/>
    <p:sldId id="529" r:id="rId47"/>
    <p:sldId id="603" r:id="rId48"/>
    <p:sldId id="440" r:id="rId49"/>
    <p:sldId id="628" r:id="rId50"/>
    <p:sldId id="653" r:id="rId51"/>
    <p:sldId id="647" r:id="rId52"/>
    <p:sldId id="412" r:id="rId53"/>
    <p:sldId id="413" r:id="rId54"/>
    <p:sldId id="471" r:id="rId55"/>
    <p:sldId id="414" r:id="rId56"/>
    <p:sldId id="341" r:id="rId57"/>
    <p:sldId id="614" r:id="rId58"/>
    <p:sldId id="449" r:id="rId59"/>
    <p:sldId id="615" r:id="rId60"/>
    <p:sldId id="640" r:id="rId61"/>
    <p:sldId id="642" r:id="rId62"/>
    <p:sldId id="433" r:id="rId63"/>
    <p:sldId id="631" r:id="rId64"/>
    <p:sldId id="525" r:id="rId65"/>
    <p:sldId id="485" r:id="rId66"/>
    <p:sldId id="607" r:id="rId67"/>
    <p:sldId id="526" r:id="rId68"/>
    <p:sldId id="343" r:id="rId69"/>
    <p:sldId id="495" r:id="rId70"/>
    <p:sldId id="441" r:id="rId71"/>
    <p:sldId id="633" r:id="rId72"/>
    <p:sldId id="432" r:id="rId73"/>
    <p:sldId id="445" r:id="rId74"/>
    <p:sldId id="497" r:id="rId75"/>
    <p:sldId id="608" r:id="rId76"/>
    <p:sldId id="609" r:id="rId77"/>
    <p:sldId id="424" r:id="rId78"/>
    <p:sldId id="540" r:id="rId79"/>
    <p:sldId id="541" r:id="rId80"/>
    <p:sldId id="616" r:id="rId81"/>
    <p:sldId id="617" r:id="rId82"/>
    <p:sldId id="544" r:id="rId83"/>
    <p:sldId id="545" r:id="rId84"/>
    <p:sldId id="618" r:id="rId85"/>
    <p:sldId id="547" r:id="rId86"/>
    <p:sldId id="654" r:id="rId87"/>
    <p:sldId id="655" r:id="rId88"/>
    <p:sldId id="510" r:id="rId89"/>
    <p:sldId id="511" r:id="rId90"/>
    <p:sldId id="610" r:id="rId91"/>
    <p:sldId id="656" r:id="rId92"/>
    <p:sldId id="366" r:id="rId93"/>
    <p:sldId id="367" r:id="rId94"/>
    <p:sldId id="657" r:id="rId95"/>
    <p:sldId id="649" r:id="rId96"/>
    <p:sldId id="394" r:id="rId97"/>
    <p:sldId id="612" r:id="rId98"/>
    <p:sldId id="508" r:id="rId99"/>
    <p:sldId id="509" r:id="rId100"/>
    <p:sldId id="658" r:id="rId101"/>
    <p:sldId id="548" r:id="rId102"/>
    <p:sldId id="641" r:id="rId103"/>
    <p:sldId id="549" r:id="rId104"/>
    <p:sldId id="550" r:id="rId105"/>
    <p:sldId id="551" r:id="rId106"/>
    <p:sldId id="634" r:id="rId107"/>
    <p:sldId id="553" r:id="rId108"/>
    <p:sldId id="620" r:id="rId109"/>
    <p:sldId id="621" r:id="rId110"/>
    <p:sldId id="556" r:id="rId111"/>
    <p:sldId id="557" r:id="rId112"/>
    <p:sldId id="622" r:id="rId113"/>
    <p:sldId id="559" r:id="rId114"/>
    <p:sldId id="659" r:id="rId115"/>
    <p:sldId id="560" r:id="rId116"/>
    <p:sldId id="561" r:id="rId117"/>
    <p:sldId id="562" r:id="rId118"/>
    <p:sldId id="563" r:id="rId119"/>
    <p:sldId id="564" r:id="rId120"/>
    <p:sldId id="565" r:id="rId121"/>
    <p:sldId id="566" r:id="rId122"/>
    <p:sldId id="567" r:id="rId123"/>
    <p:sldId id="568" r:id="rId124"/>
    <p:sldId id="569" r:id="rId125"/>
    <p:sldId id="570" r:id="rId126"/>
    <p:sldId id="571" r:id="rId127"/>
    <p:sldId id="572" r:id="rId128"/>
    <p:sldId id="573" r:id="rId129"/>
    <p:sldId id="574" r:id="rId130"/>
    <p:sldId id="575" r:id="rId131"/>
    <p:sldId id="576" r:id="rId132"/>
    <p:sldId id="665" r:id="rId133"/>
    <p:sldId id="666" r:id="rId134"/>
    <p:sldId id="667" r:id="rId135"/>
    <p:sldId id="668" r:id="rId136"/>
    <p:sldId id="669" r:id="rId137"/>
    <p:sldId id="670" r:id="rId138"/>
    <p:sldId id="583" r:id="rId139"/>
    <p:sldId id="584" r:id="rId140"/>
    <p:sldId id="623" r:id="rId141"/>
    <p:sldId id="624" r:id="rId142"/>
    <p:sldId id="625" r:id="rId143"/>
    <p:sldId id="586" r:id="rId144"/>
    <p:sldId id="587" r:id="rId145"/>
    <p:sldId id="626" r:id="rId146"/>
    <p:sldId id="627" r:id="rId147"/>
    <p:sldId id="590" r:id="rId148"/>
    <p:sldId id="591" r:id="rId149"/>
    <p:sldId id="635" r:id="rId150"/>
    <p:sldId id="636" r:id="rId151"/>
    <p:sldId id="594" r:id="rId152"/>
    <p:sldId id="595" r:id="rId153"/>
    <p:sldId id="637" r:id="rId154"/>
    <p:sldId id="638" r:id="rId15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00"/>
    <a:srgbClr val="CC0000"/>
    <a:srgbClr val="00FF00"/>
    <a:srgbClr val="FF0066"/>
    <a:srgbClr val="ACC8EA"/>
    <a:srgbClr val="FFFF99"/>
    <a:srgbClr val="000066"/>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テーマ スタイル 1 - アクセント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505E3EF-67EA-436B-97B2-0124C06EBD24}" styleName="中間スタイル 4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16D9F66E-5EB9-4882-86FB-DCBF35E3C3E4}" styleName="中間スタイル 4 - アクセント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中間スタイル 4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C4B1156A-380E-4F78-BDF5-A606A8083BF9}" styleName="中間スタイル 4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8B1032C-EA38-4F05-BA0D-38AFFFC7BED3}" styleName="淡色スタイル 3 - アクセント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中間スタイル 4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テーマ スタイル 1 - アクセント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16DA210-FB5B-4158-B5E0-FEB733F419BA}" styleName="スタイル (淡色)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D083AE6-46FA-4A59-8FB0-9F97EB10719F}" styleName="淡色スタイル 3 - アクセント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88" autoAdjust="0"/>
    <p:restoredTop sz="99293" autoAdjust="0"/>
  </p:normalViewPr>
  <p:slideViewPr>
    <p:cSldViewPr>
      <p:cViewPr>
        <p:scale>
          <a:sx n="75" d="100"/>
          <a:sy n="75" d="100"/>
        </p:scale>
        <p:origin x="-1440" y="-78"/>
      </p:cViewPr>
      <p:guideLst>
        <p:guide orient="horz" pos="2160"/>
        <p:guide pos="2880"/>
      </p:guideLst>
    </p:cSldViewPr>
  </p:slideViewPr>
  <p:notesTextViewPr>
    <p:cViewPr>
      <p:scale>
        <a:sx n="100" d="100"/>
        <a:sy n="100" d="100"/>
      </p:scale>
      <p:origin x="0" y="0"/>
    </p:cViewPr>
  </p:notesTextViewPr>
  <p:gridSpacing cx="36004" cy="36004"/>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53" Type="http://schemas.openxmlformats.org/officeDocument/2006/relationships/slide" Target="slides/slide152.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9_&#25512;&#36914;&#20250;&#35696;&#38306;&#20418;\&#38306;&#36899;&#12487;&#12540;&#12479;\&#12467;&#12500;&#12540;&#12487;&#12540;&#12479;&#12391;&#12415;&#12427;&#25104;&#38263;&#25126;&#30053;170708_&#34255;&#22435;170814.xlsx"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36899;&#38306;&#34920;\&#24179;&#25104;23&#24180;&#24230;&#29987;&#26989;&#36899;&#38306;&#34920;.xlsx" TargetMode="External"/></Relationships>
</file>

<file path=ppt/charts/_rels/chart100.xml.rels><?xml version="1.0" encoding="UTF-8" standalone="yes"?>
<Relationships xmlns="http://schemas.openxmlformats.org/package/2006/relationships"><Relationship Id="rId2" Type="http://schemas.openxmlformats.org/officeDocument/2006/relationships/chartUserShapes" Target="../drawings/drawing19.xml"/><Relationship Id="rId1" Type="http://schemas.openxmlformats.org/officeDocument/2006/relationships/oleObject" Target="file:///D:\TokunoR\Desktop\&#22823;&#38442;&#24220;&#12398;&#26377;&#26989;&#29575;&#12539;&#28508;&#22312;&#30340;&#26377;&#26989;&#29575;&#12398;&#24046;&#12398;&#25512;&#31227;.xlsx" TargetMode="External"/></Relationships>
</file>

<file path=ppt/charts/_rels/chart101.xml.rels><?xml version="1.0" encoding="UTF-8" standalone="yes"?>
<Relationships xmlns="http://schemas.openxmlformats.org/package/2006/relationships"><Relationship Id="rId2" Type="http://schemas.openxmlformats.org/officeDocument/2006/relationships/chartUserShapes" Target="../drawings/drawing20.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2.xml.rels><?xml version="1.0" encoding="UTF-8" standalone="yes"?>
<Relationships xmlns="http://schemas.openxmlformats.org/package/2006/relationships"><Relationship Id="rId2" Type="http://schemas.openxmlformats.org/officeDocument/2006/relationships/chartUserShapes" Target="../drawings/drawing21.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3.xml.rels><?xml version="1.0" encoding="UTF-8" standalone="yes"?>
<Relationships xmlns="http://schemas.openxmlformats.org/package/2006/relationships"><Relationship Id="rId2" Type="http://schemas.openxmlformats.org/officeDocument/2006/relationships/chartUserShapes" Target="../drawings/drawing22.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4.xml.rels><?xml version="1.0" encoding="UTF-8" standalone="yes"?>
<Relationships xmlns="http://schemas.openxmlformats.org/package/2006/relationships"><Relationship Id="rId2" Type="http://schemas.openxmlformats.org/officeDocument/2006/relationships/chartUserShapes" Target="../drawings/drawing23.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5.xml.rels><?xml version="1.0" encoding="UTF-8" standalone="yes"?>
<Relationships xmlns="http://schemas.openxmlformats.org/package/2006/relationships"><Relationship Id="rId2" Type="http://schemas.openxmlformats.org/officeDocument/2006/relationships/chartUserShapes" Target="../drawings/drawing24.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6.xml.rels><?xml version="1.0" encoding="UTF-8" standalone="yes"?>
<Relationships xmlns="http://schemas.openxmlformats.org/package/2006/relationships"><Relationship Id="rId2" Type="http://schemas.openxmlformats.org/officeDocument/2006/relationships/chartUserShapes" Target="../drawings/drawing25.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26377;&#26989;&#29575;&#12539;&#28508;&#22312;&#26377;&#26989;&#29575;&#12288;171107_ver.04.xlsx" TargetMode="External"/></Relationships>
</file>

<file path=ppt/charts/_rels/chart107.xml.rels><?xml version="1.0" encoding="UTF-8" standalone="yes"?>
<Relationships xmlns="http://schemas.openxmlformats.org/package/2006/relationships"><Relationship Id="rId1" Type="http://schemas.openxmlformats.org/officeDocument/2006/relationships/oleObject" Target="file:///D:\TokunoR\Desktop\&#22823;&#38442;&#24220;&#12398;&#38750;&#27491;&#35215;&#29575;&#12398;&#25512;&#31227;.xlsx" TargetMode="External"/></Relationships>
</file>

<file path=ppt/charts/_rels/chart108.xml.rels><?xml version="1.0" encoding="UTF-8" standalone="yes"?>
<Relationships xmlns="http://schemas.openxmlformats.org/package/2006/relationships"><Relationship Id="rId2" Type="http://schemas.openxmlformats.org/officeDocument/2006/relationships/chartUserShapes" Target="../drawings/drawing26.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38750;&#27491;&#35215;&#32773;&#25968;&#12539;&#38750;&#27491;&#35215;&#29575;&#12288;171102_ver.03.xlsx" TargetMode="External"/></Relationships>
</file>

<file path=ppt/charts/_rels/chart109.xml.rels><?xml version="1.0" encoding="UTF-8" standalone="yes"?>
<Relationships xmlns="http://schemas.openxmlformats.org/package/2006/relationships"><Relationship Id="rId2" Type="http://schemas.openxmlformats.org/officeDocument/2006/relationships/chartUserShapes" Target="../drawings/drawing27.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539;&#24859;&#30693;&#12539;&#26481;&#20140;&#12539;&#20840;&#22269;&#12398;&#38750;&#27491;&#35215;&#32773;&#25968;&#12539;&#38750;&#27491;&#35215;&#29575;&#12288;171102_ver.03.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10.xml.rels><?xml version="1.0" encoding="UTF-8" standalone="yes"?>
<Relationships xmlns="http://schemas.openxmlformats.org/package/2006/relationships"><Relationship Id="rId2" Type="http://schemas.openxmlformats.org/officeDocument/2006/relationships/chartUserShapes" Target="../drawings/drawing28.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9987;&#26989;&#21029;&#22806;&#22269;&#20154;&#21172;&#20685;&#32773;&#12398;&#25512;&#31227;.xlsx" TargetMode="External"/></Relationships>
</file>

<file path=ppt/charts/_rels/chart11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2.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3.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4.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115.xml.rels><?xml version="1.0" encoding="UTF-8" standalone="yes"?>
<Relationships xmlns="http://schemas.openxmlformats.org/package/2006/relationships"><Relationship Id="rId2" Type="http://schemas.openxmlformats.org/officeDocument/2006/relationships/chartUserShapes" Target="../drawings/drawing29.xml"/><Relationship Id="rId1" Type="http://schemas.openxmlformats.org/officeDocument/2006/relationships/oleObject" Target="file:///\\10.19.135.21\kikaku\10&#35336;&#30011;&#12464;&#12523;&#12540;&#12503;&#65288;23.7.12&#65374;&#65289;\04&#25104;&#38263;&#25126;&#30053;\H29\12_&#25913;&#35330;&#12395;&#21521;&#12369;&#12390;\02&#12288;&#12487;&#12540;&#12479;&#38598;\&#26681;&#25312;&#36039;&#26009;\&#35576;&#22806;&#22269;&#37117;&#24066;&#38291;&#27604;&#36611;\&#12473;&#12510;&#12540;&#12488;&#12471;&#12486;&#12451;&#12521;&#12531;&#12461;&#12531;&#12464;.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4.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G0000SV0NS502\sHome3$\EdaH\&#22823;&#38442;&#29987;&#26989;&#32076;&#28168;&#12522;&#12469;&#12540;&#12481;&#12475;&#12531;&#12479;&#12540;&#12288;&#36039;&#26009;.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3&#65294;&#24220;&#20869;&#24066;&#30010;&#26449;&#21029;&#12398;GDP&#12289;&#25104;&#38263;&#29575;&#20998;&#26512;\&#12304;&#29872;&#22659;&#30465;&#12305;2013&#24180;_&#24220;&#20869;&#24066;&#30010;&#26449;&#20869;&#32207;&#29983;&#29987;_&#22320;&#22495;&#32076;&#28168;&#24490;&#29872;&#20998;&#26512;&#33258;&#21205;&#20316;&#25104;&#12484;&#12540;&#12523;.xlsx" TargetMode="External"/></Relationships>
</file>

<file path=ppt/charts/_rels/chart1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8_&#20184;&#21152;&#20385;&#20516;&#38989;_&#24066;&#21306;&#30010;&#26449;_&#29987;&#26989;&#22823;&#20998;&#39006;.xlsx" TargetMode="External"/></Relationships>
</file>

<file path=ppt/charts/_rels/chart1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3&#65294;&#24220;&#20869;&#24066;&#30010;&#26449;&#21029;&#12398;GDP&#12289;&#25104;&#38263;&#29575;&#20998;&#26512;\&#9313;&#24037;&#26989;&#32113;&#35336;_&#35069;&#36896;&#21697;&#20986;&#33655;&#38989;&#12398;&#25512;&#3122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4_&#29987;&#26989;&#21029;&#23492;&#19982;&#24230;&#65288;&#22823;&#38442;&#24220;&#65289;&#23455;&#36074;_&#34255;&#22435;.xlsx" TargetMode="Externa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4.xml"/><Relationship Id="rId2" Type="http://schemas.openxmlformats.org/officeDocument/2006/relationships/oleObject" Target="../embeddings/oleObject2.bin"/><Relationship Id="rId1" Type="http://schemas.openxmlformats.org/officeDocument/2006/relationships/themeOverride" Target="../theme/themeOverride2.xml"/></Relationships>
</file>

<file path=ppt/charts/_rels/chart2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3&#65294;&#24220;&#20869;&#24066;&#30010;&#26449;&#21029;&#12398;GDP&#12289;&#25104;&#38263;&#29575;&#20998;&#26512;\&#9313;&#21830;&#26989;&#32113;&#35336;_&#24180;&#38291;&#21830;&#21697;&#36009;&#22770;&#38989;&#12398;&#25512;&#31227;(&#21368;&#22770;).xlsx" TargetMode="External"/></Relationships>
</file>

<file path=ppt/charts/_rels/chart22.xml.rels><?xml version="1.0" encoding="UTF-8" standalone="yes"?>
<Relationships xmlns="http://schemas.openxmlformats.org/package/2006/relationships"><Relationship Id="rId2" Type="http://schemas.openxmlformats.org/officeDocument/2006/relationships/oleObject" Target="../embeddings/oleObject3.bin"/><Relationship Id="rId1" Type="http://schemas.openxmlformats.org/officeDocument/2006/relationships/themeOverride" Target="../theme/themeOverride3.xml"/></Relationships>
</file>

<file path=ppt/charts/_rels/chart23.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7_&#65298;&#65285;&#25104;&#38263;&#23455;&#29694;&#12395;&#24517;&#35201;&#12392;&#12394;&#12427;&#21172;&#20685;&#29983;&#29987;&#24615;&#21450;&#12403;&#23601;&#26989;&#32773;&#25968;.xlsx" TargetMode="External"/></Relationships>
</file>

<file path=ppt/charts/_rels/chart2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23;&#38442;&#12398;&#24467;&#26989;&#21729;&#12364;&#22679;&#12360;&#12390;&#12356;&#12427;&#29987;&#26989;.xlsx" TargetMode="External"/></Relationships>
</file>

<file path=ppt/charts/_rels/chart25.xml.rels><?xml version="1.0" encoding="UTF-8" standalone="yes"?>
<Relationships xmlns="http://schemas.openxmlformats.org/package/2006/relationships"><Relationship Id="rId3" Type="http://schemas.openxmlformats.org/officeDocument/2006/relationships/chartUserShapes" Target="../drawings/drawing6.xml"/><Relationship Id="rId2"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20998;&#26512;.xlsx" TargetMode="External"/><Relationship Id="rId1" Type="http://schemas.openxmlformats.org/officeDocument/2006/relationships/themeOverride" Target="../theme/themeOverride4.xml"/></Relationships>
</file>

<file path=ppt/charts/_rels/chart2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65311;&#65311;&#65311;&#65311;&#65311;\&#9733;&#12487;&#12540;&#12479;&#38598;\&#31532;&#65297;&#31456;&#9313;&#65288;&#38599;&#29992;&#21109;&#20986;&#65289;\&#65308;P.19&#65310;&#23436;&#20840;&#22833;&#26989;&#32773;&#12539;&#23436;&#20840;&#22833;&#26989;&#29575;&#12398;&#25512;&#31227;.xlsx" TargetMode="External"/></Relationships>
</file>

<file path=ppt/charts/_rels/chart2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10_&#26377;&#21177;&#27714;&#20154;&#20493;&#29575;&#12398;&#25512;&#31227;.xlsx" TargetMode="External"/></Relationships>
</file>

<file path=ppt/charts/_rels/chart2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3&#12288;&#26377;&#35672;&#32773;&#12498;&#12450;&#32080;&#26524;&#12289;&#12487;&#12540;&#12479;&#20998;&#26512;\&#26681;&#25312;&#36039;&#26009;&#20445;&#23384;\P20_P13&#65343;&#22823;&#38442;&#12398;&#20998;&#37326;&#21029;&#27714;&#20154;&#20805;&#36275;&#29575;.xlsx" TargetMode="External"/></Relationships>
</file>

<file path=ppt/charts/_rels/chart2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2;&#38598;&#23458;&#21147;\&#65308;P.28&#65310;1(1)&#23487;&#27850;&#32773;&#25968;&#12398;&#27604;&#36611;_&#23500;&#27704;H28&#20462;&#27491;.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04_&#22823;&#38442;&#24220;&#32076;&#28168;&#25104;&#38263;&#29575;&#12398;&#25512;&#31227;&#65288;H14&#65374;H27&#65289;.xlsx" TargetMode="External"/></Relationships>
</file>

<file path=ppt/charts/_rels/chart3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2;&#38598;&#23458;&#21147;\&#65308;P.30&#65310;&#37117;&#36947;&#24220;&#30476;&#21029;&#12289;&#12479;&#12452;&#12503;&#21029;&#23458;&#23460;&#31292;&#20685;&#29575;&#65288;2016&#65289;_&#23500;&#27704;&#12487;&#12540;&#12479;&#26356;&#26032;.xlsx" TargetMode="External"/></Relationships>
</file>

<file path=ppt/charts/_rels/chart31.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oleObject" Target="file:///\\10.19.135.21\kikaku\10&#35336;&#30011;&#12464;&#12523;&#12540;&#12503;&#65288;23.7.12&#65374;&#65289;\04&#25104;&#38263;&#25126;&#30053;\H29\13_&#9632;&#9632;&#31532;&#65298;&#22238;&#25512;&#36914;&#20250;&#35696;&#38306;&#20418;&#9632;&#9632;\180115_&#21508;&#37096;&#23616;&#12408;&#12493;&#12460;&#12481;&#12455;&#12483;&#12463;&#20381;&#38972;&#12539;&#20250;&#35696;&#20986;&#24109;&#32773;&#12398;&#30906;&#35469;\02&#65294;&#37096;&#23616;&#12363;&#12425;&#12398;&#22238;&#31572;\&#8251;&#8251;&#8251;&#26469;&#38442;&#22806;&#22269;&#20154;&#26053;&#34892;&#23458;&#12398;&#26356;&#26032;&#12487;&#12540;&#12479;\&#65308;P.22&#65310;&#26469;&#38442;&#22806;&#22269;&#20154;&#25968;&#12398;&#25512;&#31227;_2017&#24180;&#26356;&#26032;.xlsx" TargetMode="External"/></Relationships>
</file>

<file path=ppt/charts/_rels/chart32.xml.rels><?xml version="1.0" encoding="UTF-8" standalone="yes"?>
<Relationships xmlns="http://schemas.openxmlformats.org/package/2006/relationships"><Relationship Id="rId1" Type="http://schemas.openxmlformats.org/officeDocument/2006/relationships/oleObject" Target="file:///D:\kuragakit\Desktop\P28_&#22823;&#38442;&#24220;&#12398;&#36578;&#20986;&#20837;&#29366;&#27841;&#12398;&#25512;&#31227;.xlsx" TargetMode="External"/></Relationships>
</file>

<file path=ppt/charts/_rels/chart33.xml.rels><?xml version="1.0" encoding="UTF-8" standalone="yes"?>
<Relationships xmlns="http://schemas.openxmlformats.org/package/2006/relationships"><Relationship Id="rId2" Type="http://schemas.openxmlformats.org/officeDocument/2006/relationships/chartUserShapes" Target="../drawings/drawing8.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320;&#22495;&#21029;&#20154;&#21475;&#65288;&#33258;&#28982;&#22679;&#28187;&#12539;&#31038;&#20250;&#22679;&#28187;&#65289;&#12398;&#25512;&#31227;.xlsx" TargetMode="External"/></Relationships>
</file>

<file path=ppt/charts/_rels/chart34.xml.rels><?xml version="1.0" encoding="UTF-8" standalone="yes"?>
<Relationships xmlns="http://schemas.openxmlformats.org/package/2006/relationships"><Relationship Id="rId2" Type="http://schemas.openxmlformats.org/officeDocument/2006/relationships/chartUserShapes" Target="../drawings/drawing9.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320;&#22495;&#21029;&#20154;&#21475;&#65288;&#33258;&#28982;&#22679;&#28187;&#12539;&#31038;&#20250;&#22679;&#28187;&#65289;&#12398;&#25512;&#31227;.xlsx" TargetMode="External"/></Relationships>
</file>

<file path=ppt/charts/_rels/chart35.xml.rels><?xml version="1.0" encoding="UTF-8" standalone="yes"?>
<Relationships xmlns="http://schemas.openxmlformats.org/package/2006/relationships"><Relationship Id="rId2" Type="http://schemas.openxmlformats.org/officeDocument/2006/relationships/chartUserShapes" Target="../drawings/drawing10.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320;&#22495;&#21029;&#20154;&#21475;&#65288;&#33258;&#28982;&#22679;&#28187;&#12539;&#31038;&#20250;&#22679;&#28187;&#65289;&#12398;&#25512;&#31227;.xlsx" TargetMode="External"/></Relationships>
</file>

<file path=ppt/charts/_rels/chart3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2&#65294;&#24193;&#20869;&#12524;&#12463;&#38306;&#20418;\170407_&#23460;&#38263;&#12524;&#12463;\&#8251;&#8251;&#8251;&#12487;&#12540;&#12479;&#31561;\&#9670;&#22320;&#22495;&#21029;&#25152;&#24471;&#27604;&#29575;&#65288;&#28040;&#36027;&#23455;&#24907;&#35519;&#26619;&#12434;&#22522;&#12395;&#20316;&#25104;&#65289;.xlsx" TargetMode="External"/></Relationships>
</file>

<file path=ppt/charts/_rels/chart37.xml.rels><?xml version="1.0" encoding="UTF-8" standalone="yes"?>
<Relationships xmlns="http://schemas.openxmlformats.org/package/2006/relationships"><Relationship Id="rId1" Type="http://schemas.openxmlformats.org/officeDocument/2006/relationships/oleObject" Target="file:///\\G0000SV0NS502\sHome3$\EdaH\&#12472;&#12491;&#20418;&#25968;&#25512;&#31227;.xlsx" TargetMode="External"/></Relationships>
</file>

<file path=ppt/charts/_rels/chart3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899;&#24615;&#21450;&#12403;&#39640;&#40802;&#32773;&#12398;&#23601;&#32887;&#29575;&#12381;&#12398;&#65297;&#65288;H23&#65374;H28&#65289;.xls" TargetMode="External"/></Relationships>
</file>

<file path=ppt/charts/_rels/chart3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25_&#22899;&#24615;&#21450;&#12403;&#39640;&#40802;&#32773;&#12398;&#23601;&#32887;&#29575;&#12381;&#12398;&#65297;&#65288;H23&#65374;H28&#65289;.xls"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KamodaE\AppData\Local\Microsoft\Windows\Temporary%20Internet%20Files\Content.Outlook\3GVN5JRE\290222_&#30476;&#21029;GRP&#23492;&#19982;&#24230;.xlsx" TargetMode="External"/></Relationships>
</file>

<file path=ppt/charts/_rels/chart40.xml.rels><?xml version="1.0" encoding="UTF-8" standalone="yes"?>
<Relationships xmlns="http://schemas.openxmlformats.org/package/2006/relationships"><Relationship Id="rId3" Type="http://schemas.openxmlformats.org/officeDocument/2006/relationships/chartUserShapes" Target="../drawings/drawing11.xml"/><Relationship Id="rId2" Type="http://schemas.openxmlformats.org/officeDocument/2006/relationships/oleObject" Target="../embeddings/oleObject4.bin"/><Relationship Id="rId1" Type="http://schemas.openxmlformats.org/officeDocument/2006/relationships/themeOverride" Target="../theme/themeOverride5.xml"/></Relationships>
</file>

<file path=ppt/charts/_rels/chart4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2&#65294;&#24193;&#20869;&#12524;&#12463;&#38306;&#20418;\170407_&#23460;&#38263;&#12524;&#12463;\&#8251;&#8251;&#8251;&#12487;&#12540;&#12479;&#31561;\&#21172;&#20685;&#21147;&#35519;&#26619;.xlsx" TargetMode="External"/></Relationships>
</file>

<file path=ppt/charts/_rels/chart42.xml.rels><?xml version="1.0" encoding="UTF-8" standalone="yes"?>
<Relationships xmlns="http://schemas.openxmlformats.org/package/2006/relationships"><Relationship Id="rId2" Type="http://schemas.openxmlformats.org/officeDocument/2006/relationships/chartUserShapes" Target="../drawings/drawing12.xml"/><Relationship Id="rId1" Type="http://schemas.openxmlformats.org/officeDocument/2006/relationships/oleObject" Target="file:///\\10.19.135.21\kikaku\10&#35336;&#30011;&#12464;&#12523;&#12540;&#12503;&#65288;23.7.12&#65374;&#65289;\04&#25104;&#38263;&#25126;&#30053;\H29\99&#65294;&#12487;&#12540;&#12479;&#12391;&#12415;&#12427;&#25104;&#38263;&#25126;&#30053;2017.7&#12398;&#20316;&#25104;&#65311;&#65311;&#65311;&#65311;&#65311;\&#9733;&#12487;&#12540;&#12479;&#38598;\&#31532;&#65298;&#31456;&#9313;&#20154;&#26448;\&#65308;P.50&#65310;&#22823;&#38442;&#24220;&#12398;&#22899;&#24615;&#12364;&#24540;&#21215;&#12375;&#12390;&#12356;&#12427;&#32887;&#31278;.xlsx" TargetMode="External"/></Relationships>
</file>

<file path=ppt/charts/_rels/chart43.xml.rels><?xml version="1.0" encoding="UTF-8" standalone="yes"?>
<Relationships xmlns="http://schemas.openxmlformats.org/package/2006/relationships"><Relationship Id="rId2" Type="http://schemas.openxmlformats.org/officeDocument/2006/relationships/chartUserShapes" Target="../drawings/drawing13.xml"/><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2823;&#38442;&#24220;&#12398;&#22899;&#24615;&#23601;&#26989;&#32773;&#12398;&#25512;&#31227;%20&#20027;&#12394;&#29987;&#26989;&#21029;&#65288;H26~H28&#65289;.xlsx" TargetMode="External"/></Relationships>
</file>

<file path=ppt/charts/_rels/chart4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31_&#22823;&#38442;&#12398;&#22806;&#22269;&#20154;&#30041;&#23398;&#29983;&#20986;&#36523;&#22320;&#22495;.xlsx" TargetMode="External"/></Relationships>
</file>

<file path=ppt/charts/_rels/chart4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31_&#22823;&#38442;&#12398;&#22806;&#22269;&#20154;&#30041;&#23398;&#29983;&#20986;&#36523;&#22320;&#22495;.xlsx" TargetMode="External"/></Relationships>
</file>

<file path=ppt/charts/_rels/chart4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3&#12288;&#26377;&#35672;&#32773;&#12498;&#12450;&#32080;&#26524;&#12289;&#12487;&#12540;&#12479;&#20998;&#26512;\&#26681;&#25312;&#36039;&#26009;&#20445;&#23384;\P46_P39_&#22806;&#22269;&#20154;&#30041;&#23398;&#29983;&#12398;&#23601;&#32887;&#20808;&#20225;&#26989;&#31561;&#25152;&#22312;&#22320;&#21029;&#35377;&#21487;&#20154;&#25968;.xlsx" TargetMode="External"/></Relationships>
</file>

<file path=ppt/charts/_rels/chart4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1_&#21307;&#34220;&#21697;&#21450;&#12403;&#21307;&#30274;&#27231;&#22120;&#12398;&#29983;&#29987;&#38989;&#12392;&#12471;&#12455;&#12450;&#12398;&#25512;&#31227;.xls" TargetMode="External"/></Relationships>
</file>

<file path=ppt/charts/_rels/chart4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1_&#21307;&#34220;&#21697;&#21450;&#12403;&#21307;&#30274;&#27231;&#22120;&#12398;&#29983;&#29987;&#38989;&#12392;&#12471;&#12455;&#12450;&#12398;&#25512;&#31227;.xls" TargetMode="External"/></Relationships>
</file>

<file path=ppt/charts/_rels/chart49.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_rels/chart50.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5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2&#65294;&#24193;&#20869;&#12524;&#12463;&#38306;&#20418;\170407_&#23460;&#38263;&#12524;&#12463;\&#8251;&#8251;&#8251;&#12487;&#12540;&#12479;&#31561;\&#12304;&#32076;&#28168;&#29987;&#26989;&#30465;&#12305;&#24037;&#22580;&#31435;&#22320;&#21205;&#21521;&#35519;&#26619;_&#24220;&#30476;&#22806;&#12395;&#31227;&#36578;&#12375;&#12383;&#24037;&#22580;&#12398;&#25512;&#31227;&#65288;H22-H27&#65289;&#65288;&#21152;&#24037;&#12487;&#12540;&#12479;&#65289;.xlsx" TargetMode="External"/></Relationships>
</file>

<file path=ppt/charts/_rels/chart53.xml.rels><?xml version="1.0" encoding="UTF-8" standalone="yes"?>
<Relationships xmlns="http://schemas.openxmlformats.org/package/2006/relationships"><Relationship Id="rId1" Type="http://schemas.openxmlformats.org/officeDocument/2006/relationships/oleObject" Target="file:///D:\kuragakit\Desktop\P52_&#37117;&#36947;&#24220;&#30476;&#21029;&#24037;&#22580;&#26032;&#35215;&#31435;&#22320;&#20214;&#25968;.xlsx" TargetMode="External"/></Relationships>
</file>

<file path=ppt/charts/_rels/chart5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21172;&#20685;&#29983;&#29987;&#24615;&#12395;&#38306;&#12377;&#12427;&#35336;&#31639;&#34920;&#65288;H13&#65374;H26&#65289;.xlsx" TargetMode="External"/></Relationships>
</file>

<file path=ppt/charts/_rels/chart5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65288;&#21172;&#20685;&#29983;&#29987;&#24615;&#12487;&#12540;&#12479;&#65289;R-JIP2017_170907rev.xlsx" TargetMode="External"/></Relationships>
</file>

<file path=ppt/charts/_rels/chart56.xml.rels><?xml version="1.0" encoding="UTF-8" standalone="yes"?>
<Relationships xmlns="http://schemas.openxmlformats.org/package/2006/relationships"><Relationship Id="rId1" Type="http://schemas.openxmlformats.org/officeDocument/2006/relationships/oleObject" Target="file:///D:\kuragakit\Desktop\P56_&#38283;&#12539;&#24259;&#26989;&#20107;&#26989;&#25152;&#25968;&#27604;&#36611;.xlsx" TargetMode="External"/></Relationships>
</file>

<file path=ppt/charts/_rels/chart57.xml.rels><?xml version="1.0" encoding="UTF-8" standalone="yes"?>
<Relationships xmlns="http://schemas.openxmlformats.org/package/2006/relationships"><Relationship Id="rId1" Type="http://schemas.openxmlformats.org/officeDocument/2006/relationships/oleObject" Target="file:///D:\kuragakit\Desktop\P56_&#38283;&#12539;&#24259;&#26989;&#20107;&#26989;&#25152;&#25968;&#27604;&#36611;.xlsx" TargetMode="External"/></Relationships>
</file>

<file path=ppt/charts/_rels/chart58.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6.xml"/></Relationships>
</file>

<file path=ppt/charts/_rels/chart59.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7.xm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10.19.135.21\kikaku\10&#35336;&#30011;&#12464;&#12523;&#12540;&#12503;&#65288;23.7.12&#65374;&#65289;\04&#25104;&#38263;&#25126;&#30053;\H29\12_&#25913;&#35330;&#12395;&#21521;&#12369;&#12390;\03&#12288;&#26377;&#35672;&#32773;&#12498;&#12450;&#32080;&#26524;&#12289;&#12487;&#12540;&#12479;&#20998;&#26512;\&#26681;&#25312;&#36039;&#26009;&#20445;&#23384;\P06_&#24180;&#24179;&#22343;&#25104;&#38263;&#29575;&#12392;&#30476;&#20869;&#32207;&#29983;&#29987;.xlsx" TargetMode="External"/></Relationships>
</file>

<file path=ppt/charts/_rels/chart60.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8.xml"/></Relationships>
</file>

<file path=ppt/charts/_rels/chart6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47_&#37117;&#36947;&#24220;&#30476;&#21029;&#30740;&#31350;&#38283;&#30330;&#36027;&#12398;&#25512;&#31227;&#65288;2009&#65374;2013&#65289;&#12522;&#12540;&#12469;&#12473;&#12424;&#12426;&#20316;&#25104;.xlsx" TargetMode="External"/></Relationships>
</file>

<file path=ppt/charts/_rels/chart6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4;&#29987;&#26989;\&#65308;P.61&#65310;&#65299;(2)&#36664;&#20986;&#20837;&#12395;&#21344;&#12417;&#12427;&#12450;&#12472;&#12450;&#12398;&#21106;&#21512;.xlsx" TargetMode="External"/></Relationships>
</file>

<file path=ppt/charts/_rels/chart6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1215%20&#37096;&#23616;&#29031;&#20250;\9%20&#29031;&#20250;&#20197;&#38477;&#12487;&#12540;&#12479;&#26356;&#26032;\&#28023;&#22806;&#20107;&#26989;&#25152;&#25968;&#65288;&#36039;&#26412;&#37329;&#21029;&#12289;&#26989;&#31278;&#21029;&#65289;.xlsx" TargetMode="External"/></Relationships>
</file>

<file path=ppt/charts/_rels/chart6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1215%20&#37096;&#23616;&#29031;&#20250;\9%20&#29031;&#20250;&#20197;&#38477;&#12487;&#12540;&#12479;&#26356;&#26032;\&#28023;&#22806;&#20107;&#26989;&#25152;&#25968;&#65288;&#36039;&#26412;&#37329;&#21029;&#12289;&#26989;&#31278;&#21029;&#65289;.xlsx" TargetMode="External"/></Relationships>
</file>

<file path=ppt/charts/_rels/chart65.xml.rels><?xml version="1.0" encoding="UTF-8" standalone="yes"?>
<Relationships xmlns="http://schemas.openxmlformats.org/package/2006/relationships"><Relationship Id="rId2" Type="http://schemas.openxmlformats.org/officeDocument/2006/relationships/chartUserShapes" Target="../drawings/drawing14.xml"/><Relationship Id="rId1" Type="http://schemas.openxmlformats.org/officeDocument/2006/relationships/oleObject" Target="file:///D:\TokunoR\Desktop\&#35215;&#27169;&#21029;&#20225;&#26989;&#25968;&#12398;&#25512;&#31227;.xlsx" TargetMode="External"/></Relationships>
</file>

<file path=ppt/charts/_rels/chart6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5-1.%20&#20013;&#23567;&#20225;&#26989;\&#12304;&#26481;&#21830;&#12522;&#12469;&#12540;&#12481;&#12305;2015&#20241;&#24259;&#26989;&#35299;&#25955;&#20225;&#26989;&#21205;&#21521;&#35519;&#26619;&#65288;&#20498;&#29987;&#21547;&#12416;&#65289;.xlsx" TargetMode="External"/></Relationships>
</file>

<file path=ppt/charts/_rels/chart6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3&#65294;&#22823;&#38442;&#12398;&#29987;&#26989;&#38761;&#21629;&#23550;&#24540;&#12408;&#12398;&#35506;&#38988;\&#12304;&#20013;&#23567;&#20225;&#26989;&#24193;&#12305;2014&#20013;&#23567;&#20225;&#26989;&#25968;.xlsx" TargetMode="External"/></Relationships>
</file>

<file path=ppt/charts/_rels/chart6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3&#65294;&#22823;&#38442;&#12398;&#29987;&#26989;&#38761;&#21629;&#23550;&#24540;&#12408;&#12398;&#35506;&#38988;\&#12304;&#20013;&#23567;&#20225;&#26989;&#24193;&#12305;2014&#20013;&#23567;&#20225;&#26989;&#25968;.xlsx" TargetMode="External"/></Relationships>
</file>

<file path=ppt/charts/_rels/chart69.xml.rels><?xml version="1.0" encoding="UTF-8" standalone="yes"?>
<Relationships xmlns="http://schemas.openxmlformats.org/package/2006/relationships"><Relationship Id="rId1" Type="http://schemas.openxmlformats.org/officeDocument/2006/relationships/oleObject" Target="file:///\\G0000SV0NS502\sHome3$\EdaH\&#25104;&#38263;&#25126;&#30053;&#38306;&#36899;\&#65288;&#22823;&#38442;RC&#65289;&#34220;&#20107;&#27861;&#25913;&#27491;&#12392;&#21307;&#30274;&#20998;&#37326;&#31561;&#12408;&#12398;&#21442;&#20837;&#29366;&#27841;&#12395;&#38306;&#12377;&#12427;&#35519;&#26619;.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36899;&#38306;&#34920;\&#24179;&#25104;23&#24180;&#24230;&#29987;&#26989;&#36899;&#38306;&#34920;.xlsx" TargetMode="External"/></Relationships>
</file>

<file path=ppt/charts/_rels/chart70.xml.rels><?xml version="1.0" encoding="UTF-8" standalone="yes"?>
<Relationships xmlns="http://schemas.openxmlformats.org/package/2006/relationships"><Relationship Id="rId1" Type="http://schemas.openxmlformats.org/officeDocument/2006/relationships/oleObject" Target="file:///\\G0000SV0NS502\sHome3$\EdaH\&#25104;&#38263;&#25126;&#30053;&#38306;&#36899;\&#65288;&#22823;&#38442;RC&#65289;&#34220;&#20107;&#27861;&#25913;&#27491;&#12392;&#21307;&#30274;&#20998;&#37326;&#31561;&#12408;&#12398;&#21442;&#20837;&#29366;&#27841;&#12395;&#38306;&#12377;&#12427;&#35519;&#26619;.xlsx" TargetMode="External"/></Relationships>
</file>

<file path=ppt/charts/_rels/chart71.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59_&#38306;&#35199;&#22269;&#38555;&#31354;&#28207;&#12398;&#22269;&#38555;&#36008;&#29289;&#37327;&#31561;.xlsx" TargetMode="External"/></Relationships>
</file>

<file path=ppt/charts/_rels/chart72.xml.rels><?xml version="1.0" encoding="UTF-8" standalone="yes"?>
<Relationships xmlns="http://schemas.openxmlformats.org/package/2006/relationships"><Relationship Id="rId2" Type="http://schemas.openxmlformats.org/officeDocument/2006/relationships/oleObject" Target="../embeddings/oleObject7.bin"/><Relationship Id="rId1" Type="http://schemas.openxmlformats.org/officeDocument/2006/relationships/themeOverride" Target="../theme/themeOverride9.xml"/></Relationships>
</file>

<file path=ppt/charts/_rels/chart7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05_&#12371;&#12428;&#12414;&#12391;&#12398;&#32207;&#25324;&#12392;&#26908;&#35388;\&#26681;&#25312;&#36039;&#26009;&#20445;&#23384;&#65288;&#20206;&#65289;\P59_&#38306;&#35199;&#22269;&#38555;&#31354;&#28207;&#12398;&#22269;&#38555;&#36008;&#29289;&#37327;&#31561;.xlsx" TargetMode="External"/></Relationships>
</file>

<file path=ppt/charts/_rels/chart7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1215%20&#37096;&#23616;&#29031;&#20250;\1%20&#37096;&#23616;&#22238;&#31572;\1%20&#12487;&#12540;&#12479;&#32232;\13_&#37117;&#24066;&#25972;&#20633;&#37096;&#65288;10&#26085;&#22238;&#31572;&#65289;\&#38442;&#31070;&#28207;&#22806;&#36031;&#23450;&#26399;&#12467;&#12531;&#12486;&#12490;&#33322;&#36335;&#20415;&#25968;&#12398;&#25512;&#31227;.xlsx" TargetMode="External"/></Relationships>
</file>

<file path=ppt/charts/_rels/chart7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6;&#37117;&#24066;&#12398;&#20877;&#29983;\&#65308;P.73&#65310;&#22823;&#38442;&#24066;&#20869;&#65288;&#21271;&#21306;&#65289;&#12408;&#12398;&#20154;&#12398;&#20986;&#20837;&#12426;.xlsx" TargetMode="External"/></Relationships>
</file>

<file path=ppt/charts/_rels/chart76.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7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24773;&#22577;&#36890;&#20449;&#26989;&#38306;&#36899;&#24773;&#22577;&#65288;H26&#32076;&#28168;&#12475;&#12531;&#12469;&#12473;&#65289;.xlsx" TargetMode="External"/></Relationships>
</file>

<file path=ppt/charts/_rels/chart7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24773;&#22577;&#36890;&#20449;&#26989;&#38306;&#36899;&#24773;&#22577;&#65288;H26&#32076;&#28168;&#12475;&#12531;&#12469;&#12473;&#65289;.xlsx" TargetMode="External"/></Relationships>
</file>

<file path=ppt/charts/_rels/chart7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24773;&#22577;&#36890;&#20449;&#26989;&#38306;&#36899;&#24773;&#22577;&#65288;H26&#32076;&#28168;&#12475;&#12531;&#12469;&#12473;&#65289;.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36899;&#38306;&#34920;\&#24179;&#25104;23&#24180;&#24230;&#29987;&#26989;&#36899;&#38306;&#34920;.xlsx" TargetMode="External"/></Relationships>
</file>

<file path=ppt/charts/_rels/chart80.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24773;&#22577;&#36890;&#20449;&#26989;&#38306;&#36899;&#24773;&#22577;&#65288;H26&#32076;&#28168;&#12475;&#12531;&#12469;&#12473;&#65289;.xlsx" TargetMode="External"/></Relationships>
</file>

<file path=ppt/charts/_rels/chart81.xml.rels><?xml version="1.0" encoding="UTF-8" standalone="yes"?>
<Relationships xmlns="http://schemas.openxmlformats.org/package/2006/relationships"><Relationship Id="rId2" Type="http://schemas.openxmlformats.org/officeDocument/2006/relationships/chartUserShapes" Target="../drawings/drawing15.xml"/><Relationship Id="rId1" Type="http://schemas.openxmlformats.org/officeDocument/2006/relationships/oleObject" Target="file:///\\10.19.135.21\kikaku\10&#35336;&#30011;&#12464;&#12523;&#12540;&#12503;&#65288;23.7.12&#65374;&#65289;\04&#25104;&#38263;&#25126;&#30053;\H29\99&#65294;&#12487;&#12540;&#12479;&#12391;&#12415;&#12427;&#25104;&#38263;&#25126;&#30053;2017.7&#12398;&#20316;&#25104;\&#9733;&#12487;&#12540;&#12479;&#38598;\&#31532;&#65298;&#31456;&#9312;&#38598;&#23458;&#21147;\&#65308;P.29&#65310;1(1)&#26469;&#26085;&#22806;&#22269;&#20154;&#25968;&#12392;&#20027;&#35201;&#37117;&#24066;&#35370;&#21839;&#29575;.xlsx" TargetMode="External"/></Relationships>
</file>

<file path=ppt/charts/_rels/chart82.xml.rels><?xml version="1.0" encoding="UTF-8" standalone="yes"?>
<Relationships xmlns="http://schemas.openxmlformats.org/package/2006/relationships"><Relationship Id="rId2" Type="http://schemas.openxmlformats.org/officeDocument/2006/relationships/oleObject" Target="../embeddings/oleObject9.bin"/><Relationship Id="rId1" Type="http://schemas.openxmlformats.org/officeDocument/2006/relationships/themeOverride" Target="../theme/themeOverride10.xml"/></Relationships>
</file>

<file path=ppt/charts/_rels/chart83.xml.rels><?xml version="1.0" encoding="UTF-8" standalone="yes"?>
<Relationships xmlns="http://schemas.openxmlformats.org/package/2006/relationships"><Relationship Id="rId1" Type="http://schemas.openxmlformats.org/officeDocument/2006/relationships/oleObject" Target="file:///\\G0000SV0NS501\shome2$\KoshimuraS\&#20013;&#22269;&#21414;&#38272;&#24066;&#35222;&#23519;&#22243;\&#12487;&#12540;&#12479;.xlsx" TargetMode="External"/></Relationships>
</file>

<file path=ppt/charts/_rels/chart84.xml.rels><?xml version="1.0" encoding="UTF-8" standalone="yes"?>
<Relationships xmlns="http://schemas.openxmlformats.org/package/2006/relationships"><Relationship Id="rId1" Type="http://schemas.openxmlformats.org/officeDocument/2006/relationships/oleObject" Target="file:///D:\koshimuras\My%20Documents\K\&#35611;&#28436;&#12539;&#20132;&#27969;\2017&#20013;&#22269;&#35222;&#23519;&#22243;\&#12487;&#12540;&#12479;.xlsx" TargetMode="External"/></Relationships>
</file>

<file path=ppt/charts/_rels/chart8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2-2&#65294;&#22823;&#38442;&#12395;&#12362;&#12369;&#12427;&#31532;&#65300;&#27425;&#29987;&#26989;&#38761;&#21629;&#12395;&#38306;&#12431;&#12427;&#20778;&#20301;&#24615;&#12539;&#24375;&#12415;\IT&#25237;&#36039;.xlsx" TargetMode="External"/></Relationships>
</file>

<file path=ppt/charts/_rels/chart86.xml.rels><?xml version="1.0" encoding="UTF-8" standalone="yes"?>
<Relationships xmlns="http://schemas.openxmlformats.org/package/2006/relationships"><Relationship Id="rId1" Type="http://schemas.openxmlformats.org/officeDocument/2006/relationships/oleObject" Target="file:///\\G0000SV0NS502\sHome3$\EdaH\&#35069;&#36896;&#26989;IT&#21270;&#35519;&#26619;&#65288;&#22823;&#21830;&#65289;.xlsx" TargetMode="External"/></Relationships>
</file>

<file path=ppt/charts/_rels/chart87.xml.rels><?xml version="1.0" encoding="UTF-8" standalone="yes"?>
<Relationships xmlns="http://schemas.openxmlformats.org/package/2006/relationships"><Relationship Id="rId2" Type="http://schemas.openxmlformats.org/officeDocument/2006/relationships/chartUserShapes" Target="../drawings/drawing16.xml"/><Relationship Id="rId1" Type="http://schemas.openxmlformats.org/officeDocument/2006/relationships/oleObject" Target="Book1" TargetMode="External"/></Relationships>
</file>

<file path=ppt/charts/_rels/chart88.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89.xml.rels><?xml version="1.0" encoding="UTF-8" standalone="yes"?>
<Relationships xmlns="http://schemas.openxmlformats.org/package/2006/relationships"><Relationship Id="rId1" Type="http://schemas.openxmlformats.org/officeDocument/2006/relationships/oleObject" Target="file:///\\G0000SV0NS502\sHome3$\EdaH\&#35069;&#36896;&#26989;IT&#21270;&#35519;&#26619;&#65288;&#22823;&#21830;&#65289;.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1-1&#65294;&#22823;&#38442;&#29987;&#26989;&#12398;&#29983;&#29987;&#24615;&#12487;&#12540;&#12479;\&#29987;&#26989;&#36899;&#38306;&#34920;\&#24179;&#25104;23&#24180;&#24230;&#29987;&#26989;&#36899;&#38306;&#34920;.xlsx" TargetMode="External"/></Relationships>
</file>

<file path=ppt/charts/_rels/chart90.xml.rels><?xml version="1.0" encoding="UTF-8" standalone="yes"?>
<Relationships xmlns="http://schemas.openxmlformats.org/package/2006/relationships"><Relationship Id="rId2" Type="http://schemas.openxmlformats.org/officeDocument/2006/relationships/chartUserShapes" Target="../drawings/drawing17.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398;&#30007;&#22899;&#21029;&#12539;&#24180;&#40802;&#38542;&#32026;&#21029;&#23601;&#26989;&#32773;&#25968;&#12392;&#23601;&#26989;&#29575;&#12398;&#25512;&#31227;&#12288;171101_ver.01.xlsx" TargetMode="External"/></Relationships>
</file>

<file path=ppt/charts/_rels/chart91.xml.rels><?xml version="1.0" encoding="UTF-8" standalone="yes"?>
<Relationships xmlns="http://schemas.openxmlformats.org/package/2006/relationships"><Relationship Id="rId2" Type="http://schemas.openxmlformats.org/officeDocument/2006/relationships/chartUserShapes" Target="../drawings/drawing18.xml"/><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398;&#30007;&#22899;&#21029;&#12539;&#24180;&#40802;&#38542;&#32026;&#21029;&#23601;&#26989;&#32773;&#25968;&#12392;&#23601;&#26989;&#29575;&#12398;&#25512;&#31227;&#12288;171101_ver.01.xlsx" TargetMode="External"/></Relationships>
</file>

<file path=ppt/charts/_rels/chart92.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398;&#30007;&#22899;&#21029;&#12539;&#24180;&#40802;&#38542;&#32026;&#21029;&#23601;&#26989;&#32773;&#25968;&#12392;&#23601;&#26989;&#29575;&#12398;&#25512;&#31227;&#12288;171101_ver.01.xlsx" TargetMode="External"/></Relationships>
</file>

<file path=ppt/charts/_rels/chart93.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2&#65294;&#22899;&#24615;&#38599;&#29992;&#12289;&#39640;&#40802;&#32773;&#38599;&#29992;&#12289;&#22806;&#22269;&#20154;&#38599;&#29992;&#12398;&#35443;&#32048;&#12487;&#12540;&#12479;\&#22823;&#38442;&#12398;&#30007;&#22899;&#21029;&#12539;&#24180;&#40802;&#38542;&#32026;&#21029;&#23601;&#26989;&#32773;&#25968;&#12392;&#23601;&#26989;&#29575;&#12398;&#25512;&#31227;&#12288;171101_ver.01.xlsx" TargetMode="External"/></Relationships>
</file>

<file path=ppt/charts/_rels/chart94.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9987;&#26989;&#21029;&#26032;&#35215;&#27714;&#20154;&#25968;&#12398;&#25512;&#31227;&#65288;&#22823;&#38442;&#21172;&#20685;&#23616;&#32113;&#35336;&#24180;&#22577;&#65289;.xlsx" TargetMode="External"/></Relationships>
</file>

<file path=ppt/charts/_rels/chart95.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6377;&#21177;&#27714;&#20154;&#25968;&#26377;&#21177;&#27714;&#32887;&#32773;&#25968;&#25512;&#31227;&#65288;2012&#8658;2016&#65289;.xlsx" TargetMode="External"/></Relationships>
</file>

<file path=ppt/charts/_rels/chart96.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6377;&#21177;&#27714;&#20154;&#25968;&#26377;&#21177;&#27714;&#32887;&#32773;&#25968;&#25512;&#31227;&#65288;2012&#8658;2016&#65289;.xlsx" TargetMode="External"/></Relationships>
</file>

<file path=ppt/charts/_rels/chart97.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6377;&#21177;&#27714;&#20154;&#25968;&#26377;&#21177;&#27714;&#32887;&#32773;&#25968;&#25512;&#31227;&#65288;2012&#8658;2016&#65289;.xlsx" TargetMode="External"/></Relationships>
</file>

<file path=ppt/charts/_rels/chart98.xml.rels><?xml version="1.0" encoding="UTF-8" standalone="yes"?>
<Relationships xmlns="http://schemas.openxmlformats.org/package/2006/relationships"><Relationship Id="rId1" Type="http://schemas.openxmlformats.org/officeDocument/2006/relationships/oleObject" Target="file:///\\10.19.135.21\kikaku\10&#35336;&#30011;&#12464;&#12523;&#12540;&#12503;&#65288;23.7.12&#65374;&#65289;\04&#25104;&#38263;&#25126;&#30053;\H29\12_&#25913;&#35330;&#12395;&#21521;&#12369;&#12390;\02&#12288;&#12487;&#12540;&#12479;&#38598;\&#26681;&#25312;&#36039;&#26009;\3-1&#65294;&#38599;&#29992;&#12395;&#12388;&#12356;&#12390;&#12398;&#35443;&#32048;&#12394;&#20998;&#26512;&#65288;&#20379;&#32102;&#35201;&#22240;&#12539;&#38656;&#35201;&#35201;&#22240;&#65289;\170904_&#27714;&#32887;&#25968;&#12289;&#27714;&#20154;&#25968;&#35519;&#12409;\&#26377;&#21177;&#27714;&#20154;&#25968;&#26377;&#21177;&#27714;&#32887;&#32773;&#25968;&#25512;&#31227;&#65288;2012&#8658;2016&#65289;.xlsx" TargetMode="External"/></Relationships>
</file>

<file path=ppt/charts/_rels/chart99.xml.rels><?xml version="1.0" encoding="UTF-8" standalone="yes"?>
<Relationships xmlns="http://schemas.openxmlformats.org/package/2006/relationships"><Relationship Id="rId1" Type="http://schemas.openxmlformats.org/officeDocument/2006/relationships/oleObject" Target="file:///\\G0000SV0NS502\sHome3$\EdaH\&#22823;&#38442;&#12398;&#32887;&#26989;&#21029;&#26032;&#35215;&#27714;&#20154;&#25968;&#12395;&#12362;&#12369;&#12427;&#20805;&#36275;&#29575;&#12398;&#25512;&#3122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5836444390772806E-2"/>
          <c:y val="6.6999665063274136E-2"/>
          <c:w val="0.83690780052655955"/>
          <c:h val="0.72563531385813518"/>
        </c:manualLayout>
      </c:layout>
      <c:lineChart>
        <c:grouping val="standard"/>
        <c:varyColors val="0"/>
        <c:ser>
          <c:idx val="0"/>
          <c:order val="0"/>
          <c:tx>
            <c:strRef>
              <c:f>'◆元データ◆ (2)'!$D$2</c:f>
              <c:strCache>
                <c:ptCount val="1"/>
                <c:pt idx="0">
                  <c:v>景気動向指数ＣＩ（一致）[大阪]</c:v>
                </c:pt>
              </c:strCache>
            </c:strRef>
          </c:tx>
          <c:spPr>
            <a:ln w="31750"/>
          </c:spPr>
          <c:marker>
            <c:symbol val="circle"/>
            <c:size val="4"/>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(2)'!$D$15:$D$98</c:f>
              <c:numCache>
                <c:formatCode>0.0</c:formatCode>
                <c:ptCount val="84"/>
                <c:pt idx="0">
                  <c:v>95.2</c:v>
                </c:pt>
                <c:pt idx="1">
                  <c:v>96.3</c:v>
                </c:pt>
                <c:pt idx="2">
                  <c:v>97.1</c:v>
                </c:pt>
                <c:pt idx="3">
                  <c:v>97.7</c:v>
                </c:pt>
                <c:pt idx="4">
                  <c:v>100</c:v>
                </c:pt>
                <c:pt idx="5">
                  <c:v>99.8</c:v>
                </c:pt>
                <c:pt idx="6">
                  <c:v>101.1</c:v>
                </c:pt>
                <c:pt idx="7">
                  <c:v>102.3</c:v>
                </c:pt>
                <c:pt idx="8">
                  <c:v>101.1</c:v>
                </c:pt>
                <c:pt idx="9">
                  <c:v>101.5</c:v>
                </c:pt>
                <c:pt idx="10">
                  <c:v>103.9</c:v>
                </c:pt>
                <c:pt idx="11">
                  <c:v>103.8</c:v>
                </c:pt>
                <c:pt idx="12">
                  <c:v>106.3</c:v>
                </c:pt>
                <c:pt idx="13">
                  <c:v>108.6</c:v>
                </c:pt>
                <c:pt idx="14">
                  <c:v>109.3</c:v>
                </c:pt>
                <c:pt idx="15">
                  <c:v>109.6</c:v>
                </c:pt>
                <c:pt idx="16">
                  <c:v>107.1</c:v>
                </c:pt>
                <c:pt idx="17">
                  <c:v>110</c:v>
                </c:pt>
                <c:pt idx="18">
                  <c:v>111.4</c:v>
                </c:pt>
                <c:pt idx="19">
                  <c:v>112.5</c:v>
                </c:pt>
                <c:pt idx="20">
                  <c:v>109.8</c:v>
                </c:pt>
                <c:pt idx="21">
                  <c:v>112.6</c:v>
                </c:pt>
                <c:pt idx="22">
                  <c:v>112.3</c:v>
                </c:pt>
                <c:pt idx="23">
                  <c:v>113.6</c:v>
                </c:pt>
                <c:pt idx="24">
                  <c:v>112.2</c:v>
                </c:pt>
                <c:pt idx="25">
                  <c:v>111.7</c:v>
                </c:pt>
                <c:pt idx="26">
                  <c:v>113</c:v>
                </c:pt>
                <c:pt idx="27">
                  <c:v>113</c:v>
                </c:pt>
                <c:pt idx="28">
                  <c:v>113.5</c:v>
                </c:pt>
                <c:pt idx="29">
                  <c:v>113.4</c:v>
                </c:pt>
                <c:pt idx="30">
                  <c:v>111.7</c:v>
                </c:pt>
                <c:pt idx="31">
                  <c:v>112.7</c:v>
                </c:pt>
                <c:pt idx="32">
                  <c:v>114.6</c:v>
                </c:pt>
                <c:pt idx="33">
                  <c:v>116.5</c:v>
                </c:pt>
                <c:pt idx="34">
                  <c:v>116.6</c:v>
                </c:pt>
                <c:pt idx="35">
                  <c:v>116.3</c:v>
                </c:pt>
                <c:pt idx="36">
                  <c:v>116.4</c:v>
                </c:pt>
                <c:pt idx="37">
                  <c:v>119.6</c:v>
                </c:pt>
                <c:pt idx="38">
                  <c:v>119.9</c:v>
                </c:pt>
                <c:pt idx="39">
                  <c:v>123.3</c:v>
                </c:pt>
                <c:pt idx="40">
                  <c:v>123.2</c:v>
                </c:pt>
                <c:pt idx="41">
                  <c:v>123.2</c:v>
                </c:pt>
                <c:pt idx="42">
                  <c:v>125</c:v>
                </c:pt>
                <c:pt idx="43">
                  <c:v>124.6</c:v>
                </c:pt>
                <c:pt idx="44">
                  <c:v>124.7</c:v>
                </c:pt>
                <c:pt idx="45">
                  <c:v>125.7</c:v>
                </c:pt>
                <c:pt idx="46">
                  <c:v>126.4</c:v>
                </c:pt>
                <c:pt idx="47">
                  <c:v>128.30000000000001</c:v>
                </c:pt>
                <c:pt idx="48">
                  <c:v>131.1</c:v>
                </c:pt>
                <c:pt idx="49">
                  <c:v>131</c:v>
                </c:pt>
                <c:pt idx="50">
                  <c:v>134.9</c:v>
                </c:pt>
                <c:pt idx="51">
                  <c:v>130.30000000000001</c:v>
                </c:pt>
                <c:pt idx="52">
                  <c:v>132.30000000000001</c:v>
                </c:pt>
                <c:pt idx="53">
                  <c:v>131.69999999999999</c:v>
                </c:pt>
                <c:pt idx="54">
                  <c:v>132</c:v>
                </c:pt>
                <c:pt idx="55">
                  <c:v>131</c:v>
                </c:pt>
                <c:pt idx="56">
                  <c:v>134.6</c:v>
                </c:pt>
                <c:pt idx="57">
                  <c:v>133</c:v>
                </c:pt>
                <c:pt idx="58">
                  <c:v>133</c:v>
                </c:pt>
                <c:pt idx="59">
                  <c:v>132.19999999999999</c:v>
                </c:pt>
                <c:pt idx="60">
                  <c:v>133.5</c:v>
                </c:pt>
                <c:pt idx="61">
                  <c:v>131.9</c:v>
                </c:pt>
                <c:pt idx="62">
                  <c:v>129.1</c:v>
                </c:pt>
                <c:pt idx="63">
                  <c:v>129.80000000000001</c:v>
                </c:pt>
                <c:pt idx="64">
                  <c:v>127.7</c:v>
                </c:pt>
                <c:pt idx="65">
                  <c:v>128.1</c:v>
                </c:pt>
                <c:pt idx="66">
                  <c:v>130.30000000000001</c:v>
                </c:pt>
                <c:pt idx="67">
                  <c:v>128.1</c:v>
                </c:pt>
                <c:pt idx="68">
                  <c:v>128.19999999999999</c:v>
                </c:pt>
                <c:pt idx="69">
                  <c:v>128.9</c:v>
                </c:pt>
                <c:pt idx="70">
                  <c:v>126.6</c:v>
                </c:pt>
                <c:pt idx="71">
                  <c:v>124.7</c:v>
                </c:pt>
                <c:pt idx="72">
                  <c:v>125.2</c:v>
                </c:pt>
                <c:pt idx="73">
                  <c:v>125.3</c:v>
                </c:pt>
                <c:pt idx="74">
                  <c:v>125.7</c:v>
                </c:pt>
                <c:pt idx="75">
                  <c:v>126.3</c:v>
                </c:pt>
                <c:pt idx="76">
                  <c:v>124</c:v>
                </c:pt>
                <c:pt idx="77">
                  <c:v>123.6</c:v>
                </c:pt>
                <c:pt idx="78">
                  <c:v>124.3</c:v>
                </c:pt>
                <c:pt idx="79">
                  <c:v>125.6</c:v>
                </c:pt>
                <c:pt idx="80">
                  <c:v>124.7</c:v>
                </c:pt>
                <c:pt idx="81">
                  <c:v>126.2</c:v>
                </c:pt>
                <c:pt idx="82">
                  <c:v>129.4</c:v>
                </c:pt>
                <c:pt idx="83">
                  <c:v>132</c:v>
                </c:pt>
              </c:numCache>
            </c:numRef>
          </c:val>
          <c:smooth val="0"/>
        </c:ser>
        <c:ser>
          <c:idx val="4"/>
          <c:order val="1"/>
          <c:tx>
            <c:strRef>
              <c:f>'◆元データ◆ (2)'!$E$2</c:f>
              <c:strCache>
                <c:ptCount val="1"/>
                <c:pt idx="0">
                  <c:v>景気動向指数ＣＩ（一致）[全国]</c:v>
                </c:pt>
              </c:strCache>
            </c:strRef>
          </c:tx>
          <c:spPr>
            <a:ln w="31750">
              <a:prstDash val="dash"/>
            </a:ln>
          </c:spPr>
          <c:marker>
            <c:symbol val="star"/>
            <c:size val="4"/>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(2)'!$E$15:$E$98</c:f>
              <c:numCache>
                <c:formatCode>0.0</c:formatCode>
                <c:ptCount val="84"/>
                <c:pt idx="0">
                  <c:v>96.3</c:v>
                </c:pt>
                <c:pt idx="1">
                  <c:v>97.5</c:v>
                </c:pt>
                <c:pt idx="2">
                  <c:v>98.5</c:v>
                </c:pt>
                <c:pt idx="3">
                  <c:v>99.8</c:v>
                </c:pt>
                <c:pt idx="4">
                  <c:v>99.1</c:v>
                </c:pt>
                <c:pt idx="5">
                  <c:v>99.6</c:v>
                </c:pt>
                <c:pt idx="6">
                  <c:v>100.3</c:v>
                </c:pt>
                <c:pt idx="7">
                  <c:v>101</c:v>
                </c:pt>
                <c:pt idx="8">
                  <c:v>101.3</c:v>
                </c:pt>
                <c:pt idx="9">
                  <c:v>100.8</c:v>
                </c:pt>
                <c:pt idx="10">
                  <c:v>103</c:v>
                </c:pt>
                <c:pt idx="11">
                  <c:v>102.9</c:v>
                </c:pt>
                <c:pt idx="12">
                  <c:v>103.1</c:v>
                </c:pt>
                <c:pt idx="13">
                  <c:v>104.5</c:v>
                </c:pt>
                <c:pt idx="14">
                  <c:v>97.4</c:v>
                </c:pt>
                <c:pt idx="15">
                  <c:v>95.8</c:v>
                </c:pt>
                <c:pt idx="16">
                  <c:v>98</c:v>
                </c:pt>
                <c:pt idx="17">
                  <c:v>100.5</c:v>
                </c:pt>
                <c:pt idx="18">
                  <c:v>102.1</c:v>
                </c:pt>
                <c:pt idx="19">
                  <c:v>103.2</c:v>
                </c:pt>
                <c:pt idx="20">
                  <c:v>104</c:v>
                </c:pt>
                <c:pt idx="21">
                  <c:v>106</c:v>
                </c:pt>
                <c:pt idx="22">
                  <c:v>104.3</c:v>
                </c:pt>
                <c:pt idx="23">
                  <c:v>106.7</c:v>
                </c:pt>
                <c:pt idx="24">
                  <c:v>107.1</c:v>
                </c:pt>
                <c:pt idx="25">
                  <c:v>108</c:v>
                </c:pt>
                <c:pt idx="26">
                  <c:v>109.3</c:v>
                </c:pt>
                <c:pt idx="27">
                  <c:v>107.7</c:v>
                </c:pt>
                <c:pt idx="28">
                  <c:v>107.3</c:v>
                </c:pt>
                <c:pt idx="29">
                  <c:v>105.2</c:v>
                </c:pt>
                <c:pt idx="30">
                  <c:v>104.5</c:v>
                </c:pt>
                <c:pt idx="31">
                  <c:v>104.5</c:v>
                </c:pt>
                <c:pt idx="32">
                  <c:v>102.9</c:v>
                </c:pt>
                <c:pt idx="33">
                  <c:v>102.8</c:v>
                </c:pt>
                <c:pt idx="34">
                  <c:v>102.4</c:v>
                </c:pt>
                <c:pt idx="35">
                  <c:v>104</c:v>
                </c:pt>
                <c:pt idx="36">
                  <c:v>104.5</c:v>
                </c:pt>
                <c:pt idx="37">
                  <c:v>105.5</c:v>
                </c:pt>
                <c:pt idx="38">
                  <c:v>106.5</c:v>
                </c:pt>
                <c:pt idx="39">
                  <c:v>107</c:v>
                </c:pt>
                <c:pt idx="40">
                  <c:v>108.2</c:v>
                </c:pt>
                <c:pt idx="41">
                  <c:v>107.8</c:v>
                </c:pt>
                <c:pt idx="42">
                  <c:v>109.5</c:v>
                </c:pt>
                <c:pt idx="43">
                  <c:v>110.2</c:v>
                </c:pt>
                <c:pt idx="44">
                  <c:v>111.6</c:v>
                </c:pt>
                <c:pt idx="45">
                  <c:v>112.9</c:v>
                </c:pt>
                <c:pt idx="46">
                  <c:v>113.6</c:v>
                </c:pt>
                <c:pt idx="47">
                  <c:v>114</c:v>
                </c:pt>
                <c:pt idx="48">
                  <c:v>116.8</c:v>
                </c:pt>
                <c:pt idx="49">
                  <c:v>115.3</c:v>
                </c:pt>
                <c:pt idx="50">
                  <c:v>117.6</c:v>
                </c:pt>
                <c:pt idx="51">
                  <c:v>114</c:v>
                </c:pt>
                <c:pt idx="52">
                  <c:v>113.7</c:v>
                </c:pt>
                <c:pt idx="53">
                  <c:v>112.7</c:v>
                </c:pt>
                <c:pt idx="54">
                  <c:v>113</c:v>
                </c:pt>
                <c:pt idx="55">
                  <c:v>111.8</c:v>
                </c:pt>
                <c:pt idx="56">
                  <c:v>113.5</c:v>
                </c:pt>
                <c:pt idx="57">
                  <c:v>113.4</c:v>
                </c:pt>
                <c:pt idx="58">
                  <c:v>112.8</c:v>
                </c:pt>
                <c:pt idx="59">
                  <c:v>113.7</c:v>
                </c:pt>
                <c:pt idx="60">
                  <c:v>115</c:v>
                </c:pt>
                <c:pt idx="61">
                  <c:v>113.4</c:v>
                </c:pt>
                <c:pt idx="62">
                  <c:v>112.1</c:v>
                </c:pt>
                <c:pt idx="63">
                  <c:v>113.8</c:v>
                </c:pt>
                <c:pt idx="64">
                  <c:v>112.4</c:v>
                </c:pt>
                <c:pt idx="65">
                  <c:v>113.7</c:v>
                </c:pt>
                <c:pt idx="66">
                  <c:v>113.2</c:v>
                </c:pt>
                <c:pt idx="67">
                  <c:v>112.6</c:v>
                </c:pt>
                <c:pt idx="68">
                  <c:v>112.4</c:v>
                </c:pt>
                <c:pt idx="69">
                  <c:v>113.6</c:v>
                </c:pt>
                <c:pt idx="70">
                  <c:v>112.5</c:v>
                </c:pt>
                <c:pt idx="71">
                  <c:v>111.5</c:v>
                </c:pt>
                <c:pt idx="72">
                  <c:v>111.2</c:v>
                </c:pt>
                <c:pt idx="73">
                  <c:v>110.5</c:v>
                </c:pt>
                <c:pt idx="74">
                  <c:v>110.6</c:v>
                </c:pt>
                <c:pt idx="75">
                  <c:v>111.3</c:v>
                </c:pt>
                <c:pt idx="76">
                  <c:v>110.1</c:v>
                </c:pt>
                <c:pt idx="77">
                  <c:v>111.3</c:v>
                </c:pt>
                <c:pt idx="78">
                  <c:v>111.5</c:v>
                </c:pt>
                <c:pt idx="79">
                  <c:v>111.7</c:v>
                </c:pt>
                <c:pt idx="80">
                  <c:v>111.9</c:v>
                </c:pt>
                <c:pt idx="81">
                  <c:v>112.9</c:v>
                </c:pt>
                <c:pt idx="82">
                  <c:v>114.6</c:v>
                </c:pt>
                <c:pt idx="83">
                  <c:v>114.6</c:v>
                </c:pt>
              </c:numCache>
            </c:numRef>
          </c:val>
          <c:smooth val="0"/>
        </c:ser>
        <c:ser>
          <c:idx val="1"/>
          <c:order val="2"/>
          <c:tx>
            <c:strRef>
              <c:f>'◆元データ◆ (2)'!$F$2</c:f>
              <c:strCache>
                <c:ptCount val="1"/>
                <c:pt idx="0">
                  <c:v>鉱工業生産指数[大阪]</c:v>
                </c:pt>
              </c:strCache>
            </c:strRef>
          </c:tx>
          <c:marker>
            <c:symbol val="none"/>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(2)'!$F$15:$F$98</c:f>
              <c:numCache>
                <c:formatCode>0.0</c:formatCode>
                <c:ptCount val="84"/>
                <c:pt idx="0">
                  <c:v>96.9</c:v>
                </c:pt>
                <c:pt idx="1">
                  <c:v>98.5</c:v>
                </c:pt>
                <c:pt idx="2">
                  <c:v>98.7</c:v>
                </c:pt>
                <c:pt idx="3">
                  <c:v>97.3</c:v>
                </c:pt>
                <c:pt idx="4">
                  <c:v>100.7</c:v>
                </c:pt>
                <c:pt idx="5">
                  <c:v>100.7</c:v>
                </c:pt>
                <c:pt idx="6">
                  <c:v>101.7</c:v>
                </c:pt>
                <c:pt idx="7">
                  <c:v>103.5</c:v>
                </c:pt>
                <c:pt idx="8">
                  <c:v>101</c:v>
                </c:pt>
                <c:pt idx="9">
                  <c:v>101.2</c:v>
                </c:pt>
                <c:pt idx="10">
                  <c:v>101</c:v>
                </c:pt>
                <c:pt idx="11">
                  <c:v>100.9</c:v>
                </c:pt>
                <c:pt idx="12">
                  <c:v>107.2</c:v>
                </c:pt>
                <c:pt idx="13">
                  <c:v>112.3</c:v>
                </c:pt>
                <c:pt idx="14">
                  <c:v>112.2</c:v>
                </c:pt>
                <c:pt idx="15">
                  <c:v>105.8</c:v>
                </c:pt>
                <c:pt idx="16">
                  <c:v>100.1</c:v>
                </c:pt>
                <c:pt idx="17">
                  <c:v>110</c:v>
                </c:pt>
                <c:pt idx="18">
                  <c:v>110.5</c:v>
                </c:pt>
                <c:pt idx="19">
                  <c:v>113</c:v>
                </c:pt>
                <c:pt idx="20">
                  <c:v>109.3</c:v>
                </c:pt>
                <c:pt idx="21">
                  <c:v>108.7</c:v>
                </c:pt>
                <c:pt idx="22">
                  <c:v>109.1</c:v>
                </c:pt>
                <c:pt idx="23">
                  <c:v>107.8</c:v>
                </c:pt>
                <c:pt idx="24">
                  <c:v>105.4</c:v>
                </c:pt>
                <c:pt idx="25">
                  <c:v>103.8</c:v>
                </c:pt>
                <c:pt idx="26">
                  <c:v>104</c:v>
                </c:pt>
                <c:pt idx="27">
                  <c:v>104.6</c:v>
                </c:pt>
                <c:pt idx="28">
                  <c:v>103.2</c:v>
                </c:pt>
                <c:pt idx="29">
                  <c:v>103.3</c:v>
                </c:pt>
                <c:pt idx="30">
                  <c:v>100.1</c:v>
                </c:pt>
                <c:pt idx="31">
                  <c:v>100.4</c:v>
                </c:pt>
                <c:pt idx="32">
                  <c:v>101.7</c:v>
                </c:pt>
                <c:pt idx="33">
                  <c:v>106.9</c:v>
                </c:pt>
                <c:pt idx="34">
                  <c:v>103</c:v>
                </c:pt>
                <c:pt idx="35">
                  <c:v>103.4</c:v>
                </c:pt>
                <c:pt idx="36">
                  <c:v>101.5</c:v>
                </c:pt>
                <c:pt idx="37">
                  <c:v>105.4</c:v>
                </c:pt>
                <c:pt idx="38">
                  <c:v>103.7</c:v>
                </c:pt>
                <c:pt idx="39">
                  <c:v>107.9</c:v>
                </c:pt>
                <c:pt idx="40">
                  <c:v>108.1</c:v>
                </c:pt>
                <c:pt idx="41">
                  <c:v>106</c:v>
                </c:pt>
                <c:pt idx="42">
                  <c:v>108.8</c:v>
                </c:pt>
                <c:pt idx="43">
                  <c:v>105.8</c:v>
                </c:pt>
                <c:pt idx="44">
                  <c:v>104.9</c:v>
                </c:pt>
                <c:pt idx="45">
                  <c:v>103.5</c:v>
                </c:pt>
                <c:pt idx="46">
                  <c:v>103.4</c:v>
                </c:pt>
                <c:pt idx="47">
                  <c:v>104.6</c:v>
                </c:pt>
                <c:pt idx="48">
                  <c:v>104.6</c:v>
                </c:pt>
                <c:pt idx="49">
                  <c:v>106.1</c:v>
                </c:pt>
                <c:pt idx="50">
                  <c:v>108.5</c:v>
                </c:pt>
                <c:pt idx="51">
                  <c:v>105.8</c:v>
                </c:pt>
                <c:pt idx="52">
                  <c:v>106.9</c:v>
                </c:pt>
                <c:pt idx="53">
                  <c:v>106.6</c:v>
                </c:pt>
                <c:pt idx="54">
                  <c:v>106.6</c:v>
                </c:pt>
                <c:pt idx="55">
                  <c:v>106</c:v>
                </c:pt>
                <c:pt idx="56">
                  <c:v>110.3</c:v>
                </c:pt>
                <c:pt idx="57">
                  <c:v>109.9</c:v>
                </c:pt>
                <c:pt idx="58">
                  <c:v>108.3</c:v>
                </c:pt>
                <c:pt idx="59">
                  <c:v>107.7</c:v>
                </c:pt>
                <c:pt idx="60">
                  <c:v>110.8</c:v>
                </c:pt>
                <c:pt idx="61">
                  <c:v>106.7</c:v>
                </c:pt>
                <c:pt idx="62">
                  <c:v>107.2</c:v>
                </c:pt>
                <c:pt idx="63">
                  <c:v>106.4</c:v>
                </c:pt>
                <c:pt idx="64">
                  <c:v>106.5</c:v>
                </c:pt>
                <c:pt idx="65">
                  <c:v>105.6</c:v>
                </c:pt>
                <c:pt idx="66">
                  <c:v>108</c:v>
                </c:pt>
                <c:pt idx="67">
                  <c:v>102.2</c:v>
                </c:pt>
                <c:pt idx="68">
                  <c:v>105.7</c:v>
                </c:pt>
                <c:pt idx="69">
                  <c:v>106.4</c:v>
                </c:pt>
                <c:pt idx="70">
                  <c:v>103.7</c:v>
                </c:pt>
                <c:pt idx="71">
                  <c:v>100.4</c:v>
                </c:pt>
                <c:pt idx="72">
                  <c:v>102.5</c:v>
                </c:pt>
                <c:pt idx="73">
                  <c:v>102.9</c:v>
                </c:pt>
                <c:pt idx="74">
                  <c:v>105.2</c:v>
                </c:pt>
                <c:pt idx="75">
                  <c:v>105.1</c:v>
                </c:pt>
                <c:pt idx="76">
                  <c:v>101.3</c:v>
                </c:pt>
                <c:pt idx="77">
                  <c:v>96.6</c:v>
                </c:pt>
                <c:pt idx="78">
                  <c:v>97.8</c:v>
                </c:pt>
                <c:pt idx="79">
                  <c:v>101</c:v>
                </c:pt>
                <c:pt idx="80">
                  <c:v>100.5</c:v>
                </c:pt>
                <c:pt idx="81">
                  <c:v>101.3</c:v>
                </c:pt>
                <c:pt idx="82">
                  <c:v>107.2</c:v>
                </c:pt>
                <c:pt idx="83">
                  <c:v>108.4</c:v>
                </c:pt>
              </c:numCache>
            </c:numRef>
          </c:val>
          <c:smooth val="0"/>
        </c:ser>
        <c:ser>
          <c:idx val="2"/>
          <c:order val="3"/>
          <c:tx>
            <c:strRef>
              <c:f>'◆元データ◆ (2)'!$G$2</c:f>
              <c:strCache>
                <c:ptCount val="1"/>
                <c:pt idx="0">
                  <c:v>鉱工業生産指数[全国]</c:v>
                </c:pt>
              </c:strCache>
            </c:strRef>
          </c:tx>
          <c:spPr>
            <a:ln>
              <a:prstDash val="dash"/>
            </a:ln>
          </c:spPr>
          <c:marker>
            <c:symbol val="none"/>
          </c:marker>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(2)'!$G$15:$G$98</c:f>
              <c:numCache>
                <c:formatCode>0.0</c:formatCode>
                <c:ptCount val="84"/>
                <c:pt idx="0">
                  <c:v>98.5</c:v>
                </c:pt>
                <c:pt idx="1">
                  <c:v>98.9</c:v>
                </c:pt>
                <c:pt idx="2">
                  <c:v>99.1</c:v>
                </c:pt>
                <c:pt idx="3">
                  <c:v>100.2</c:v>
                </c:pt>
                <c:pt idx="4">
                  <c:v>100</c:v>
                </c:pt>
                <c:pt idx="5">
                  <c:v>99.2</c:v>
                </c:pt>
                <c:pt idx="6">
                  <c:v>100.3</c:v>
                </c:pt>
                <c:pt idx="7">
                  <c:v>100.7</c:v>
                </c:pt>
                <c:pt idx="8">
                  <c:v>102.3</c:v>
                </c:pt>
                <c:pt idx="9">
                  <c:v>99.4</c:v>
                </c:pt>
                <c:pt idx="10">
                  <c:v>101</c:v>
                </c:pt>
                <c:pt idx="11">
                  <c:v>101.6</c:v>
                </c:pt>
                <c:pt idx="12">
                  <c:v>102.1</c:v>
                </c:pt>
                <c:pt idx="13">
                  <c:v>102.7</c:v>
                </c:pt>
                <c:pt idx="14">
                  <c:v>85.8</c:v>
                </c:pt>
                <c:pt idx="15">
                  <c:v>87.6</c:v>
                </c:pt>
                <c:pt idx="16">
                  <c:v>93.6</c:v>
                </c:pt>
                <c:pt idx="17">
                  <c:v>97.5</c:v>
                </c:pt>
                <c:pt idx="18">
                  <c:v>98.7</c:v>
                </c:pt>
                <c:pt idx="19">
                  <c:v>100.4</c:v>
                </c:pt>
                <c:pt idx="20">
                  <c:v>99.5</c:v>
                </c:pt>
                <c:pt idx="21">
                  <c:v>101.3</c:v>
                </c:pt>
                <c:pt idx="22">
                  <c:v>99.1</c:v>
                </c:pt>
                <c:pt idx="23">
                  <c:v>101.1</c:v>
                </c:pt>
                <c:pt idx="24">
                  <c:v>101.5</c:v>
                </c:pt>
                <c:pt idx="25">
                  <c:v>101.3</c:v>
                </c:pt>
                <c:pt idx="26">
                  <c:v>101.1</c:v>
                </c:pt>
                <c:pt idx="27">
                  <c:v>100.6</c:v>
                </c:pt>
                <c:pt idx="28">
                  <c:v>98.8</c:v>
                </c:pt>
                <c:pt idx="29">
                  <c:v>98</c:v>
                </c:pt>
                <c:pt idx="30">
                  <c:v>97.5</c:v>
                </c:pt>
                <c:pt idx="31">
                  <c:v>96.1</c:v>
                </c:pt>
                <c:pt idx="32">
                  <c:v>94</c:v>
                </c:pt>
                <c:pt idx="33">
                  <c:v>94.3</c:v>
                </c:pt>
                <c:pt idx="34">
                  <c:v>93.4</c:v>
                </c:pt>
                <c:pt idx="35">
                  <c:v>94.7</c:v>
                </c:pt>
                <c:pt idx="36">
                  <c:v>94</c:v>
                </c:pt>
                <c:pt idx="37">
                  <c:v>94.8</c:v>
                </c:pt>
                <c:pt idx="38">
                  <c:v>95.1</c:v>
                </c:pt>
                <c:pt idx="39">
                  <c:v>95.7</c:v>
                </c:pt>
                <c:pt idx="40">
                  <c:v>97.7</c:v>
                </c:pt>
                <c:pt idx="41">
                  <c:v>95</c:v>
                </c:pt>
                <c:pt idx="42">
                  <c:v>97.6</c:v>
                </c:pt>
                <c:pt idx="43">
                  <c:v>97.1</c:v>
                </c:pt>
                <c:pt idx="44">
                  <c:v>98.6</c:v>
                </c:pt>
                <c:pt idx="45">
                  <c:v>99.2</c:v>
                </c:pt>
                <c:pt idx="46">
                  <c:v>99.5</c:v>
                </c:pt>
                <c:pt idx="47">
                  <c:v>100</c:v>
                </c:pt>
                <c:pt idx="48">
                  <c:v>103.2</c:v>
                </c:pt>
                <c:pt idx="49">
                  <c:v>101</c:v>
                </c:pt>
                <c:pt idx="50">
                  <c:v>101.5</c:v>
                </c:pt>
                <c:pt idx="51">
                  <c:v>99.2</c:v>
                </c:pt>
                <c:pt idx="52">
                  <c:v>99.5</c:v>
                </c:pt>
                <c:pt idx="53">
                  <c:v>97.6</c:v>
                </c:pt>
                <c:pt idx="54">
                  <c:v>97.5</c:v>
                </c:pt>
                <c:pt idx="55">
                  <c:v>96.7</c:v>
                </c:pt>
                <c:pt idx="56">
                  <c:v>98.1</c:v>
                </c:pt>
                <c:pt idx="57">
                  <c:v>98.5</c:v>
                </c:pt>
                <c:pt idx="58">
                  <c:v>97.9</c:v>
                </c:pt>
                <c:pt idx="59">
                  <c:v>98.1</c:v>
                </c:pt>
                <c:pt idx="60">
                  <c:v>100.9</c:v>
                </c:pt>
                <c:pt idx="61">
                  <c:v>98.7</c:v>
                </c:pt>
                <c:pt idx="62">
                  <c:v>98.2</c:v>
                </c:pt>
                <c:pt idx="63">
                  <c:v>98.9</c:v>
                </c:pt>
                <c:pt idx="64">
                  <c:v>96.7</c:v>
                </c:pt>
                <c:pt idx="65">
                  <c:v>98.3</c:v>
                </c:pt>
                <c:pt idx="66">
                  <c:v>97.4</c:v>
                </c:pt>
                <c:pt idx="67">
                  <c:v>96.7</c:v>
                </c:pt>
                <c:pt idx="68">
                  <c:v>97</c:v>
                </c:pt>
                <c:pt idx="69">
                  <c:v>98.2</c:v>
                </c:pt>
                <c:pt idx="70">
                  <c:v>97.1</c:v>
                </c:pt>
                <c:pt idx="71">
                  <c:v>95.9</c:v>
                </c:pt>
                <c:pt idx="72">
                  <c:v>97</c:v>
                </c:pt>
                <c:pt idx="73">
                  <c:v>95.3</c:v>
                </c:pt>
                <c:pt idx="74">
                  <c:v>96.4</c:v>
                </c:pt>
                <c:pt idx="75">
                  <c:v>96.8</c:v>
                </c:pt>
                <c:pt idx="76">
                  <c:v>95.6</c:v>
                </c:pt>
                <c:pt idx="77">
                  <c:v>97</c:v>
                </c:pt>
                <c:pt idx="78">
                  <c:v>97</c:v>
                </c:pt>
                <c:pt idx="79">
                  <c:v>98.3</c:v>
                </c:pt>
                <c:pt idx="80">
                  <c:v>98.6</c:v>
                </c:pt>
                <c:pt idx="81">
                  <c:v>98.9</c:v>
                </c:pt>
                <c:pt idx="82">
                  <c:v>99.9</c:v>
                </c:pt>
                <c:pt idx="83">
                  <c:v>100.6</c:v>
                </c:pt>
              </c:numCache>
            </c:numRef>
          </c:val>
          <c:smooth val="0"/>
        </c:ser>
        <c:dLbls>
          <c:showLegendKey val="0"/>
          <c:showVal val="0"/>
          <c:showCatName val="0"/>
          <c:showSerName val="0"/>
          <c:showPercent val="0"/>
          <c:showBubbleSize val="0"/>
        </c:dLbls>
        <c:marker val="1"/>
        <c:smooth val="0"/>
        <c:axId val="151355776"/>
        <c:axId val="151358080"/>
      </c:lineChart>
      <c:lineChart>
        <c:grouping val="standard"/>
        <c:varyColors val="0"/>
        <c:ser>
          <c:idx val="3"/>
          <c:order val="4"/>
          <c:tx>
            <c:strRef>
              <c:f>'◆元データ◆ (2)'!$H$2</c:f>
              <c:strCache>
                <c:ptCount val="1"/>
                <c:pt idx="0">
                  <c:v>百貨店・スーパー販売額(年額)[大阪] </c:v>
                </c:pt>
              </c:strCache>
            </c:strRef>
          </c:tx>
          <c:marker>
            <c:symbol val="square"/>
            <c:size val="6"/>
          </c:marker>
          <c:dLbls>
            <c:dLbl>
              <c:idx val="5"/>
              <c:layout>
                <c:manualLayout>
                  <c:x val="-5.5930708494835356E-2"/>
                  <c:y val="2.7837938092942695E-2"/>
                </c:manualLayout>
              </c:layout>
              <c:tx>
                <c:rich>
                  <a:bodyPr/>
                  <a:lstStyle/>
                  <a:p>
                    <a:r>
                      <a:rPr lang="en-US" altLang="en-US" sz="800" dirty="0" smtClean="0"/>
                      <a:t>16,739</a:t>
                    </a:r>
                  </a:p>
                  <a:p>
                    <a:r>
                      <a:rPr lang="en-US" altLang="en-US" sz="800" dirty="0" smtClean="0"/>
                      <a:t>(8.5%)</a:t>
                    </a:r>
                    <a:endParaRPr lang="en-US" altLang="en-US" dirty="0"/>
                  </a:p>
                </c:rich>
              </c:tx>
              <c:showLegendKey val="0"/>
              <c:showVal val="1"/>
              <c:showCatName val="0"/>
              <c:showSerName val="0"/>
              <c:showPercent val="0"/>
              <c:showBubbleSize val="0"/>
            </c:dLbl>
            <c:dLbl>
              <c:idx val="17"/>
              <c:layout>
                <c:manualLayout>
                  <c:x val="-2.285655396794176E-2"/>
                  <c:y val="4.6364604997889289E-2"/>
                </c:manualLayout>
              </c:layout>
              <c:tx>
                <c:rich>
                  <a:bodyPr/>
                  <a:lstStyle/>
                  <a:p>
                    <a:r>
                      <a:rPr lang="en-US" altLang="en-US" sz="800" dirty="0" smtClean="0"/>
                      <a:t>16,977</a:t>
                    </a:r>
                  </a:p>
                  <a:p>
                    <a:r>
                      <a:rPr lang="en-US" altLang="en-US" sz="800" dirty="0" smtClean="0"/>
                      <a:t>(8.7%)</a:t>
                    </a:r>
                    <a:endParaRPr lang="en-US" altLang="en-US" dirty="0"/>
                  </a:p>
                </c:rich>
              </c:tx>
              <c:showLegendKey val="0"/>
              <c:showVal val="1"/>
              <c:showCatName val="0"/>
              <c:showSerName val="0"/>
              <c:showPercent val="0"/>
              <c:showBubbleSize val="0"/>
            </c:dLbl>
            <c:dLbl>
              <c:idx val="29"/>
              <c:layout>
                <c:manualLayout>
                  <c:x val="-2.5190173352475042E-2"/>
                  <c:y val="4.3173183461698593E-2"/>
                </c:manualLayout>
              </c:layout>
              <c:tx>
                <c:rich>
                  <a:bodyPr/>
                  <a:lstStyle/>
                  <a:p>
                    <a:r>
                      <a:rPr lang="en-US" altLang="en-US" sz="800" dirty="0" smtClean="0"/>
                      <a:t>16,987</a:t>
                    </a:r>
                  </a:p>
                  <a:p>
                    <a:r>
                      <a:rPr lang="en-US" altLang="en-US" sz="800" dirty="0" smtClean="0"/>
                      <a:t>(8.7%)</a:t>
                    </a:r>
                    <a:endParaRPr lang="en-US" altLang="en-US" dirty="0"/>
                  </a:p>
                </c:rich>
              </c:tx>
              <c:showLegendKey val="0"/>
              <c:showVal val="1"/>
              <c:showCatName val="0"/>
              <c:showSerName val="0"/>
              <c:showPercent val="0"/>
              <c:showBubbleSize val="0"/>
            </c:dLbl>
            <c:dLbl>
              <c:idx val="41"/>
              <c:layout>
                <c:manualLayout>
                  <c:x val="-2.6866983468086868E-2"/>
                  <c:y val="4.538363229414305E-2"/>
                </c:manualLayout>
              </c:layout>
              <c:tx>
                <c:rich>
                  <a:bodyPr/>
                  <a:lstStyle/>
                  <a:p>
                    <a:r>
                      <a:rPr lang="en-US" altLang="en-US" sz="800" dirty="0" smtClean="0"/>
                      <a:t>17,439</a:t>
                    </a:r>
                  </a:p>
                  <a:p>
                    <a:r>
                      <a:rPr lang="en-US" altLang="en-US" sz="800" dirty="0" smtClean="0"/>
                      <a:t>(8.8%)</a:t>
                    </a:r>
                    <a:endParaRPr lang="en-US" altLang="en-US" dirty="0"/>
                  </a:p>
                </c:rich>
              </c:tx>
              <c:showLegendKey val="0"/>
              <c:showVal val="1"/>
              <c:showCatName val="0"/>
              <c:showSerName val="0"/>
              <c:showPercent val="0"/>
              <c:showBubbleSize val="0"/>
            </c:dLbl>
            <c:dLbl>
              <c:idx val="53"/>
              <c:layout>
                <c:manualLayout>
                  <c:x val="-2.4141117179563163E-2"/>
                  <c:y val="5.4460407052957072E-2"/>
                </c:manualLayout>
              </c:layout>
              <c:tx>
                <c:rich>
                  <a:bodyPr/>
                  <a:lstStyle/>
                  <a:p>
                    <a:r>
                      <a:rPr lang="en-US" altLang="en-US" sz="800" dirty="0" smtClean="0"/>
                      <a:t>17,949</a:t>
                    </a:r>
                  </a:p>
                  <a:p>
                    <a:r>
                      <a:rPr lang="en-US" altLang="ja-JP" sz="800" dirty="0" smtClean="0"/>
                      <a:t>(8.9%)</a:t>
                    </a:r>
                    <a:endParaRPr lang="en-US" altLang="en-US" dirty="0"/>
                  </a:p>
                </c:rich>
              </c:tx>
              <c:showLegendKey val="0"/>
              <c:showVal val="1"/>
              <c:showCatName val="0"/>
              <c:showSerName val="0"/>
              <c:showPercent val="0"/>
              <c:showBubbleSize val="0"/>
            </c:dLbl>
            <c:dLbl>
              <c:idx val="65"/>
              <c:layout>
                <c:manualLayout>
                  <c:x val="-3.1112806509573446E-2"/>
                  <c:y val="4.7220963739268949E-2"/>
                </c:manualLayout>
              </c:layout>
              <c:tx>
                <c:rich>
                  <a:bodyPr/>
                  <a:lstStyle/>
                  <a:p>
                    <a:r>
                      <a:rPr lang="en-US" altLang="en-US" sz="800" dirty="0" smtClean="0"/>
                      <a:t>18,171</a:t>
                    </a:r>
                  </a:p>
                  <a:p>
                    <a:r>
                      <a:rPr lang="en-US" altLang="ja-JP" sz="800" dirty="0" smtClean="0"/>
                      <a:t>(9.1%)</a:t>
                    </a:r>
                    <a:endParaRPr lang="en-US" altLang="en-US" dirty="0"/>
                  </a:p>
                </c:rich>
              </c:tx>
              <c:showLegendKey val="0"/>
              <c:showVal val="1"/>
              <c:showCatName val="0"/>
              <c:showSerName val="0"/>
              <c:showPercent val="0"/>
              <c:showBubbleSize val="0"/>
            </c:dLbl>
            <c:dLbl>
              <c:idx val="77"/>
              <c:layout>
                <c:manualLayout>
                  <c:x val="-2.8622220265023163E-2"/>
                  <c:y val="4.538363229414305E-2"/>
                </c:manualLayout>
              </c:layout>
              <c:tx>
                <c:rich>
                  <a:bodyPr/>
                  <a:lstStyle/>
                  <a:p>
                    <a:r>
                      <a:rPr lang="en-US" altLang="en-US" sz="800" dirty="0" smtClean="0"/>
                      <a:t>17,809</a:t>
                    </a:r>
                  </a:p>
                  <a:p>
                    <a:r>
                      <a:rPr lang="en-US" altLang="ja-JP" sz="800" dirty="0" smtClean="0"/>
                      <a:t>(9.1%)</a:t>
                    </a:r>
                    <a:endParaRPr lang="en-US" altLang="en-US" dirty="0"/>
                  </a:p>
                </c:rich>
              </c:tx>
              <c:showLegendKey val="0"/>
              <c:showVal val="1"/>
              <c:showCatName val="0"/>
              <c:showSerName val="0"/>
              <c:showPercent val="0"/>
              <c:showBubbleSize val="0"/>
            </c:dLbl>
            <c:numFmt formatCode="#,##0;[Red]#,##0" sourceLinked="0"/>
            <c:txPr>
              <a:bodyPr/>
              <a:lstStyle/>
              <a:p>
                <a:pPr>
                  <a:defRPr sz="800"/>
                </a:pPr>
                <a:endParaRPr lang="ja-JP"/>
              </a:p>
            </c:txPr>
            <c:showLegendKey val="0"/>
            <c:showVal val="1"/>
            <c:showCatName val="0"/>
            <c:showSerName val="0"/>
            <c:showPercent val="0"/>
            <c:showBubbleSize val="0"/>
            <c:showLeaderLines val="0"/>
          </c:dLbls>
          <c:cat>
            <c:numRef>
              <c:f>'◆元データ◆ (2)'!$C$15:$C$98</c:f>
              <c:numCache>
                <c:formatCode>yyyy"年"m"月";@</c:formatCode>
                <c:ptCount val="84"/>
                <c:pt idx="0">
                  <c:v>40179</c:v>
                </c:pt>
                <c:pt idx="1">
                  <c:v>40210</c:v>
                </c:pt>
                <c:pt idx="2">
                  <c:v>40238</c:v>
                </c:pt>
                <c:pt idx="3">
                  <c:v>40269</c:v>
                </c:pt>
                <c:pt idx="4">
                  <c:v>40299</c:v>
                </c:pt>
                <c:pt idx="5">
                  <c:v>40330</c:v>
                </c:pt>
                <c:pt idx="6">
                  <c:v>40360</c:v>
                </c:pt>
                <c:pt idx="7">
                  <c:v>40391</c:v>
                </c:pt>
                <c:pt idx="8">
                  <c:v>40422</c:v>
                </c:pt>
                <c:pt idx="9">
                  <c:v>40452</c:v>
                </c:pt>
                <c:pt idx="10">
                  <c:v>40483</c:v>
                </c:pt>
                <c:pt idx="11">
                  <c:v>40513</c:v>
                </c:pt>
                <c:pt idx="12">
                  <c:v>40544</c:v>
                </c:pt>
                <c:pt idx="13">
                  <c:v>40575</c:v>
                </c:pt>
                <c:pt idx="14">
                  <c:v>40603</c:v>
                </c:pt>
                <c:pt idx="15">
                  <c:v>40634</c:v>
                </c:pt>
                <c:pt idx="16">
                  <c:v>40664</c:v>
                </c:pt>
                <c:pt idx="17">
                  <c:v>40695</c:v>
                </c:pt>
                <c:pt idx="18">
                  <c:v>40725</c:v>
                </c:pt>
                <c:pt idx="19">
                  <c:v>40756</c:v>
                </c:pt>
                <c:pt idx="20">
                  <c:v>40787</c:v>
                </c:pt>
                <c:pt idx="21">
                  <c:v>40817</c:v>
                </c:pt>
                <c:pt idx="22">
                  <c:v>40848</c:v>
                </c:pt>
                <c:pt idx="23">
                  <c:v>40878</c:v>
                </c:pt>
                <c:pt idx="24">
                  <c:v>40909</c:v>
                </c:pt>
                <c:pt idx="25">
                  <c:v>40940</c:v>
                </c:pt>
                <c:pt idx="26">
                  <c:v>40969</c:v>
                </c:pt>
                <c:pt idx="27">
                  <c:v>41000</c:v>
                </c:pt>
                <c:pt idx="28">
                  <c:v>41030</c:v>
                </c:pt>
                <c:pt idx="29">
                  <c:v>41061</c:v>
                </c:pt>
                <c:pt idx="30">
                  <c:v>41091</c:v>
                </c:pt>
                <c:pt idx="31">
                  <c:v>41122</c:v>
                </c:pt>
                <c:pt idx="32">
                  <c:v>41153</c:v>
                </c:pt>
                <c:pt idx="33">
                  <c:v>41183</c:v>
                </c:pt>
                <c:pt idx="34">
                  <c:v>41214</c:v>
                </c:pt>
                <c:pt idx="35">
                  <c:v>41244</c:v>
                </c:pt>
                <c:pt idx="36">
                  <c:v>41275</c:v>
                </c:pt>
                <c:pt idx="37">
                  <c:v>41306</c:v>
                </c:pt>
                <c:pt idx="38">
                  <c:v>41334</c:v>
                </c:pt>
                <c:pt idx="39">
                  <c:v>41365</c:v>
                </c:pt>
                <c:pt idx="40">
                  <c:v>41395</c:v>
                </c:pt>
                <c:pt idx="41">
                  <c:v>41426</c:v>
                </c:pt>
                <c:pt idx="42">
                  <c:v>41456</c:v>
                </c:pt>
                <c:pt idx="43">
                  <c:v>41487</c:v>
                </c:pt>
                <c:pt idx="44">
                  <c:v>41518</c:v>
                </c:pt>
                <c:pt idx="45">
                  <c:v>41548</c:v>
                </c:pt>
                <c:pt idx="46">
                  <c:v>41579</c:v>
                </c:pt>
                <c:pt idx="47">
                  <c:v>41609</c:v>
                </c:pt>
                <c:pt idx="48">
                  <c:v>41640</c:v>
                </c:pt>
                <c:pt idx="49">
                  <c:v>41671</c:v>
                </c:pt>
                <c:pt idx="50">
                  <c:v>41699</c:v>
                </c:pt>
                <c:pt idx="51">
                  <c:v>41730</c:v>
                </c:pt>
                <c:pt idx="52">
                  <c:v>41760</c:v>
                </c:pt>
                <c:pt idx="53">
                  <c:v>41791</c:v>
                </c:pt>
                <c:pt idx="54">
                  <c:v>41821</c:v>
                </c:pt>
                <c:pt idx="55">
                  <c:v>41852</c:v>
                </c:pt>
                <c:pt idx="56">
                  <c:v>41883</c:v>
                </c:pt>
                <c:pt idx="57">
                  <c:v>41913</c:v>
                </c:pt>
                <c:pt idx="58">
                  <c:v>41944</c:v>
                </c:pt>
                <c:pt idx="59">
                  <c:v>41974</c:v>
                </c:pt>
                <c:pt idx="60">
                  <c:v>42005</c:v>
                </c:pt>
                <c:pt idx="61">
                  <c:v>42036</c:v>
                </c:pt>
                <c:pt idx="62">
                  <c:v>42064</c:v>
                </c:pt>
                <c:pt idx="63">
                  <c:v>42095</c:v>
                </c:pt>
                <c:pt idx="64">
                  <c:v>42125</c:v>
                </c:pt>
                <c:pt idx="65">
                  <c:v>42156</c:v>
                </c:pt>
                <c:pt idx="66">
                  <c:v>42186</c:v>
                </c:pt>
                <c:pt idx="67">
                  <c:v>42217</c:v>
                </c:pt>
                <c:pt idx="68">
                  <c:v>42248</c:v>
                </c:pt>
                <c:pt idx="69">
                  <c:v>42278</c:v>
                </c:pt>
                <c:pt idx="70">
                  <c:v>42309</c:v>
                </c:pt>
                <c:pt idx="71">
                  <c:v>42339</c:v>
                </c:pt>
                <c:pt idx="72">
                  <c:v>42370</c:v>
                </c:pt>
                <c:pt idx="73">
                  <c:v>42401</c:v>
                </c:pt>
                <c:pt idx="74">
                  <c:v>42430</c:v>
                </c:pt>
                <c:pt idx="75">
                  <c:v>42461</c:v>
                </c:pt>
                <c:pt idx="76">
                  <c:v>42491</c:v>
                </c:pt>
                <c:pt idx="77">
                  <c:v>42522</c:v>
                </c:pt>
                <c:pt idx="78">
                  <c:v>42552</c:v>
                </c:pt>
                <c:pt idx="79">
                  <c:v>42583</c:v>
                </c:pt>
                <c:pt idx="80">
                  <c:v>42614</c:v>
                </c:pt>
                <c:pt idx="81">
                  <c:v>42644</c:v>
                </c:pt>
                <c:pt idx="82">
                  <c:v>42675</c:v>
                </c:pt>
                <c:pt idx="83">
                  <c:v>42705</c:v>
                </c:pt>
              </c:numCache>
            </c:numRef>
          </c:cat>
          <c:val>
            <c:numRef>
              <c:f>'◆元データ◆ (2)'!$H$15:$H$98</c:f>
              <c:numCache>
                <c:formatCode>General</c:formatCode>
                <c:ptCount val="84"/>
                <c:pt idx="5" formatCode="0.0">
                  <c:v>16739.099999999999</c:v>
                </c:pt>
                <c:pt idx="17" formatCode="0.0">
                  <c:v>16976.599999999999</c:v>
                </c:pt>
                <c:pt idx="29" formatCode="0.0">
                  <c:v>16987.189999999999</c:v>
                </c:pt>
                <c:pt idx="41" formatCode="0.0">
                  <c:v>17438.522899999996</c:v>
                </c:pt>
                <c:pt idx="53" formatCode="0.0">
                  <c:v>17948.729799999997</c:v>
                </c:pt>
                <c:pt idx="65" formatCode="0.0">
                  <c:v>18170.536700000001</c:v>
                </c:pt>
                <c:pt idx="77" formatCode="0.0">
                  <c:v>17808.998899999999</c:v>
                </c:pt>
              </c:numCache>
            </c:numRef>
          </c:val>
          <c:smooth val="0"/>
        </c:ser>
        <c:dLbls>
          <c:showLegendKey val="0"/>
          <c:showVal val="0"/>
          <c:showCatName val="0"/>
          <c:showSerName val="0"/>
          <c:showPercent val="0"/>
          <c:showBubbleSize val="0"/>
        </c:dLbls>
        <c:marker val="1"/>
        <c:smooth val="0"/>
        <c:axId val="160278016"/>
        <c:axId val="151407616"/>
      </c:lineChart>
      <c:dateAx>
        <c:axId val="151355776"/>
        <c:scaling>
          <c:orientation val="minMax"/>
        </c:scaling>
        <c:delete val="0"/>
        <c:axPos val="b"/>
        <c:numFmt formatCode="yyyy&quot;年&quot;m&quot;月&quot;;@" sourceLinked="1"/>
        <c:majorTickMark val="out"/>
        <c:minorTickMark val="none"/>
        <c:tickLblPos val="nextTo"/>
        <c:txPr>
          <a:bodyPr/>
          <a:lstStyle/>
          <a:p>
            <a:pPr>
              <a:defRPr sz="800"/>
            </a:pPr>
            <a:endParaRPr lang="ja-JP"/>
          </a:p>
        </c:txPr>
        <c:crossAx val="151358080"/>
        <c:crosses val="autoZero"/>
        <c:auto val="1"/>
        <c:lblOffset val="100"/>
        <c:baseTimeUnit val="months"/>
        <c:majorUnit val="6"/>
        <c:majorTimeUnit val="months"/>
      </c:dateAx>
      <c:valAx>
        <c:axId val="151358080"/>
        <c:scaling>
          <c:orientation val="minMax"/>
          <c:min val="70"/>
        </c:scaling>
        <c:delete val="0"/>
        <c:axPos val="l"/>
        <c:majorGridlines/>
        <c:numFmt formatCode="#,##0_);[Red]\(#,##0\)" sourceLinked="0"/>
        <c:majorTickMark val="out"/>
        <c:minorTickMark val="none"/>
        <c:tickLblPos val="nextTo"/>
        <c:crossAx val="151355776"/>
        <c:crosses val="autoZero"/>
        <c:crossBetween val="between"/>
      </c:valAx>
      <c:valAx>
        <c:axId val="151407616"/>
        <c:scaling>
          <c:orientation val="minMax"/>
          <c:max val="25000"/>
          <c:min val="16000"/>
        </c:scaling>
        <c:delete val="0"/>
        <c:axPos val="r"/>
        <c:numFmt formatCode="#,##0_);[Red]\(#,##0\)" sourceLinked="0"/>
        <c:majorTickMark val="out"/>
        <c:minorTickMark val="none"/>
        <c:tickLblPos val="nextTo"/>
        <c:crossAx val="160278016"/>
        <c:crosses val="max"/>
        <c:crossBetween val="between"/>
      </c:valAx>
      <c:dateAx>
        <c:axId val="160278016"/>
        <c:scaling>
          <c:orientation val="minMax"/>
        </c:scaling>
        <c:delete val="1"/>
        <c:axPos val="b"/>
        <c:numFmt formatCode="yyyy&quot;年&quot;m&quot;月&quot;;@" sourceLinked="1"/>
        <c:majorTickMark val="out"/>
        <c:minorTickMark val="none"/>
        <c:tickLblPos val="nextTo"/>
        <c:crossAx val="151407616"/>
        <c:crosses val="autoZero"/>
        <c:auto val="1"/>
        <c:lblOffset val="100"/>
        <c:baseTimeUnit val="months"/>
      </c:dateAx>
    </c:plotArea>
    <c:legend>
      <c:legendPos val="b"/>
      <c:layout>
        <c:manualLayout>
          <c:xMode val="edge"/>
          <c:yMode val="edge"/>
          <c:x val="2.3231662769356211E-2"/>
          <c:y val="0.90605318492023068"/>
          <c:w val="0.95929484993207748"/>
          <c:h val="5.4232479916024652E-2"/>
        </c:manualLayout>
      </c:layout>
      <c:overlay val="0"/>
      <c:spPr>
        <a:noFill/>
      </c:spPr>
      <c:txPr>
        <a:bodyPr/>
        <a:lstStyle/>
        <a:p>
          <a:pPr>
            <a:defRPr sz="700">
              <a:latin typeface="HGPｺﾞｼｯｸM" panose="020B0600000000000000" pitchFamily="50" charset="-128"/>
              <a:ea typeface="HGPｺﾞｼｯｸM" panose="020B0600000000000000" pitchFamily="50" charset="-128"/>
            </a:defRPr>
          </a:pPr>
          <a:endParaRPr lang="ja-JP"/>
        </a:p>
      </c:txPr>
    </c:legend>
    <c:plotVisOnly val="1"/>
    <c:dispBlanksAs val="span"/>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7530183727034166E-2"/>
          <c:y val="7.4548702245552642E-2"/>
          <c:w val="0.85172681539807626"/>
          <c:h val="0.8326195683872849"/>
        </c:manualLayout>
      </c:layout>
      <c:scatterChart>
        <c:scatterStyle val="lineMarker"/>
        <c:varyColors val="0"/>
        <c:ser>
          <c:idx val="0"/>
          <c:order val="0"/>
          <c:spPr>
            <a:ln w="28575">
              <a:noFill/>
            </a:ln>
          </c:spPr>
          <c:dLbls>
            <c:dLbl>
              <c:idx val="0"/>
              <c:layout/>
              <c:tx>
                <c:rich>
                  <a:bodyPr/>
                  <a:lstStyle/>
                  <a:p>
                    <a:pPr>
                      <a:defRPr sz="1000" b="1">
                        <a:solidFill>
                          <a:srgbClr val="FF0000"/>
                        </a:solidFill>
                      </a:defRPr>
                    </a:pPr>
                    <a:r>
                      <a:rPr lang="ja-JP" altLang="en-US" sz="1000" b="1">
                        <a:solidFill>
                          <a:srgbClr val="FF0000"/>
                        </a:solidFill>
                      </a:rPr>
                      <a:t>小売</a:t>
                    </a:r>
                  </a:p>
                </c:rich>
              </c:tx>
              <c:spPr>
                <a:ln>
                  <a:solidFill>
                    <a:schemeClr val="accent6">
                      <a:lumMod val="75000"/>
                    </a:schemeClr>
                  </a:solidFill>
                  <a:prstDash val="sysDash"/>
                </a:ln>
              </c:spPr>
              <c:showLegendKey val="0"/>
              <c:showVal val="1"/>
              <c:showCatName val="0"/>
              <c:showSerName val="0"/>
              <c:showPercent val="0"/>
              <c:showBubbleSize val="0"/>
            </c:dLbl>
            <c:dLbl>
              <c:idx val="1"/>
              <c:layout/>
              <c:tx>
                <c:rich>
                  <a:bodyPr/>
                  <a:lstStyle/>
                  <a:p>
                    <a:r>
                      <a:rPr lang="ja-JP" altLang="en-US" sz="800"/>
                      <a:t>金融</a:t>
                    </a:r>
                    <a:endParaRPr lang="ja-JP" altLang="en-US"/>
                  </a:p>
                </c:rich>
              </c:tx>
              <c:showLegendKey val="0"/>
              <c:showVal val="1"/>
              <c:showCatName val="0"/>
              <c:showSerName val="0"/>
              <c:showPercent val="0"/>
              <c:showBubbleSize val="0"/>
            </c:dLbl>
            <c:dLbl>
              <c:idx val="2"/>
              <c:layout/>
              <c:tx>
                <c:rich>
                  <a:bodyPr/>
                  <a:lstStyle/>
                  <a:p>
                    <a:r>
                      <a:rPr lang="ja-JP" altLang="en-US" sz="800"/>
                      <a:t>情報サービス</a:t>
                    </a:r>
                    <a:endParaRPr lang="ja-JP" altLang="en-US"/>
                  </a:p>
                </c:rich>
              </c:tx>
              <c:dLblPos val="b"/>
              <c:showLegendKey val="0"/>
              <c:showVal val="1"/>
              <c:showCatName val="0"/>
              <c:showSerName val="0"/>
              <c:showPercent val="0"/>
              <c:showBubbleSize val="0"/>
            </c:dLbl>
            <c:dLbl>
              <c:idx val="3"/>
              <c:layout/>
              <c:tx>
                <c:rich>
                  <a:bodyPr/>
                  <a:lstStyle/>
                  <a:p>
                    <a:r>
                      <a:rPr lang="ja-JP" altLang="en-US" sz="800"/>
                      <a:t>電力</a:t>
                    </a:r>
                    <a:endParaRPr lang="ja-JP" altLang="en-US"/>
                  </a:p>
                </c:rich>
              </c:tx>
              <c:showLegendKey val="0"/>
              <c:showVal val="1"/>
              <c:showCatName val="0"/>
              <c:showSerName val="0"/>
              <c:showPercent val="0"/>
              <c:showBubbleSize val="0"/>
            </c:dLbl>
            <c:dLbl>
              <c:idx val="4"/>
              <c:layout/>
              <c:tx>
                <c:rich>
                  <a:bodyPr/>
                  <a:lstStyle/>
                  <a:p>
                    <a:r>
                      <a:rPr lang="ja-JP" altLang="en-US" sz="800"/>
                      <a:t>映像・音声・文字情報制作</a:t>
                    </a:r>
                    <a:endParaRPr lang="ja-JP" altLang="en-US"/>
                  </a:p>
                </c:rich>
              </c:tx>
              <c:showLegendKey val="0"/>
              <c:showVal val="1"/>
              <c:showCatName val="0"/>
              <c:showSerName val="0"/>
              <c:showPercent val="0"/>
              <c:showBubbleSize val="0"/>
            </c:dLbl>
            <c:dLbl>
              <c:idx val="5"/>
              <c:tx>
                <c:rich>
                  <a:bodyPr/>
                  <a:lstStyle/>
                  <a:p>
                    <a:r>
                      <a:rPr lang="ja-JP" altLang="en-US" sz="800"/>
                      <a:t>銑鉄・粗鋼</a:t>
                    </a:r>
                    <a:endParaRPr lang="ja-JP" altLang="en-US"/>
                  </a:p>
                </c:rich>
              </c:tx>
              <c:showLegendKey val="0"/>
              <c:showVal val="1"/>
              <c:showCatName val="0"/>
              <c:showSerName val="0"/>
              <c:showPercent val="0"/>
              <c:showBubbleSize val="0"/>
            </c:dLbl>
            <c:dLbl>
              <c:idx val="6"/>
              <c:layout/>
              <c:tx>
                <c:rich>
                  <a:bodyPr/>
                  <a:lstStyle/>
                  <a:p>
                    <a:r>
                      <a:rPr lang="ja-JP" altLang="en-US" sz="800"/>
                      <a:t>電気通信</a:t>
                    </a:r>
                    <a:endParaRPr lang="ja-JP" altLang="en-US"/>
                  </a:p>
                </c:rich>
              </c:tx>
              <c:showLegendKey val="0"/>
              <c:showVal val="1"/>
              <c:showCatName val="0"/>
              <c:showSerName val="0"/>
              <c:showPercent val="0"/>
              <c:showBubbleSize val="0"/>
            </c:dLbl>
            <c:dLbl>
              <c:idx val="7"/>
              <c:layout/>
              <c:tx>
                <c:rich>
                  <a:bodyPr/>
                  <a:lstStyle/>
                  <a:p>
                    <a:r>
                      <a:rPr lang="ja-JP" altLang="en-US" sz="800"/>
                      <a:t>水道</a:t>
                    </a:r>
                    <a:endParaRPr lang="ja-JP" altLang="en-US"/>
                  </a:p>
                </c:rich>
              </c:tx>
              <c:dLblPos val="b"/>
              <c:showLegendKey val="0"/>
              <c:showVal val="1"/>
              <c:showCatName val="0"/>
              <c:showSerName val="0"/>
              <c:showPercent val="0"/>
              <c:showBubbleSize val="0"/>
            </c:dLbl>
            <c:dLbl>
              <c:idx val="8"/>
              <c:layout/>
              <c:tx>
                <c:rich>
                  <a:bodyPr/>
                  <a:lstStyle/>
                  <a:p>
                    <a:r>
                      <a:rPr lang="ja-JP" altLang="en-US" sz="800"/>
                      <a:t>放送</a:t>
                    </a:r>
                    <a:endParaRPr lang="ja-JP" altLang="en-US"/>
                  </a:p>
                </c:rich>
              </c:tx>
              <c:dLblPos val="t"/>
              <c:showLegendKey val="0"/>
              <c:showVal val="1"/>
              <c:showCatName val="0"/>
              <c:showSerName val="0"/>
              <c:showPercent val="0"/>
              <c:showBubbleSize val="0"/>
            </c:dLbl>
            <c:dLbl>
              <c:idx val="9"/>
              <c:layout/>
              <c:tx>
                <c:rich>
                  <a:bodyPr/>
                  <a:lstStyle/>
                  <a:p>
                    <a:r>
                      <a:rPr lang="ja-JP" altLang="en-US" sz="800"/>
                      <a:t>広告</a:t>
                    </a:r>
                    <a:endParaRPr lang="ja-JP" altLang="en-US"/>
                  </a:p>
                </c:rich>
              </c:tx>
              <c:showLegendKey val="0"/>
              <c:showVal val="1"/>
              <c:showCatName val="0"/>
              <c:showSerName val="0"/>
              <c:showPercent val="0"/>
              <c:showBubbleSize val="0"/>
            </c:dLbl>
            <c:txPr>
              <a:bodyPr/>
              <a:lstStyle/>
              <a:p>
                <a:pPr>
                  <a:defRPr sz="800"/>
                </a:pPr>
                <a:endParaRPr lang="ja-JP"/>
              </a:p>
            </c:txPr>
            <c:showLegendKey val="0"/>
            <c:showVal val="0"/>
            <c:showCatName val="0"/>
            <c:showSerName val="0"/>
            <c:showPercent val="0"/>
            <c:showBubbleSize val="0"/>
          </c:dLbls>
          <c:xVal>
            <c:numRef>
              <c:f>'③　「②」の非表示を削除'!$B$42:$B$51</c:f>
              <c:numCache>
                <c:formatCode>0.00</c:formatCode>
                <c:ptCount val="10"/>
                <c:pt idx="0">
                  <c:v>1.32763717182768</c:v>
                </c:pt>
                <c:pt idx="1">
                  <c:v>3.1010272229494618</c:v>
                </c:pt>
                <c:pt idx="2">
                  <c:v>2.1638633980015012</c:v>
                </c:pt>
                <c:pt idx="3">
                  <c:v>2.4513891702933082</c:v>
                </c:pt>
                <c:pt idx="4">
                  <c:v>1.4254258274224989</c:v>
                </c:pt>
                <c:pt idx="5">
                  <c:v>0.99606089426727551</c:v>
                </c:pt>
                <c:pt idx="6">
                  <c:v>2.0896159409067798</c:v>
                </c:pt>
                <c:pt idx="7">
                  <c:v>1.3543624942182309</c:v>
                </c:pt>
                <c:pt idx="8">
                  <c:v>1.2385027717488308</c:v>
                </c:pt>
                <c:pt idx="9">
                  <c:v>1.5257092904599978</c:v>
                </c:pt>
              </c:numCache>
            </c:numRef>
          </c:xVal>
          <c:yVal>
            <c:numRef>
              <c:f>'③　「②」の非表示を削除'!$C$42:$C$51</c:f>
              <c:numCache>
                <c:formatCode>0.00</c:formatCode>
                <c:ptCount val="10"/>
                <c:pt idx="0">
                  <c:v>1.0224293724282398</c:v>
                </c:pt>
                <c:pt idx="1">
                  <c:v>1.0348086096537601</c:v>
                </c:pt>
                <c:pt idx="2">
                  <c:v>1.0544081191137309</c:v>
                </c:pt>
                <c:pt idx="3">
                  <c:v>1.0680424941850408</c:v>
                </c:pt>
                <c:pt idx="4">
                  <c:v>1.0957754062568801</c:v>
                </c:pt>
                <c:pt idx="5">
                  <c:v>1.1236506109993998</c:v>
                </c:pt>
                <c:pt idx="6">
                  <c:v>1.15681698346719</c:v>
                </c:pt>
                <c:pt idx="7">
                  <c:v>1.23224882550438</c:v>
                </c:pt>
                <c:pt idx="8">
                  <c:v>1.2365384989405999</c:v>
                </c:pt>
                <c:pt idx="9">
                  <c:v>1.3525099366239801</c:v>
                </c:pt>
              </c:numCache>
            </c:numRef>
          </c:yVal>
          <c:smooth val="0"/>
        </c:ser>
        <c:dLbls>
          <c:showLegendKey val="0"/>
          <c:showVal val="0"/>
          <c:showCatName val="0"/>
          <c:showSerName val="0"/>
          <c:showPercent val="0"/>
          <c:showBubbleSize val="0"/>
        </c:dLbls>
        <c:axId val="85707008"/>
        <c:axId val="85708800"/>
      </c:scatterChart>
      <c:valAx>
        <c:axId val="85707008"/>
        <c:scaling>
          <c:orientation val="minMax"/>
          <c:max val="3.5"/>
          <c:min val="1"/>
        </c:scaling>
        <c:delete val="1"/>
        <c:axPos val="b"/>
        <c:numFmt formatCode="0.00" sourceLinked="1"/>
        <c:majorTickMark val="out"/>
        <c:minorTickMark val="none"/>
        <c:tickLblPos val="none"/>
        <c:crossAx val="85708800"/>
        <c:crossesAt val="1"/>
        <c:crossBetween val="midCat"/>
        <c:majorUnit val="1"/>
      </c:valAx>
      <c:valAx>
        <c:axId val="85708800"/>
        <c:scaling>
          <c:orientation val="minMax"/>
          <c:max val="1.5"/>
          <c:min val="1"/>
        </c:scaling>
        <c:delete val="1"/>
        <c:axPos val="l"/>
        <c:numFmt formatCode="0.00" sourceLinked="1"/>
        <c:majorTickMark val="out"/>
        <c:minorTickMark val="none"/>
        <c:tickLblPos val="none"/>
        <c:crossAx val="85707008"/>
        <c:crossesAt val="1"/>
        <c:crossBetween val="midCat"/>
        <c:majorUnit val="0.25"/>
      </c:valAx>
    </c:plotArea>
    <c:plotVisOnly val="1"/>
    <c:dispBlanksAs val="gap"/>
    <c:showDLblsOverMax val="0"/>
  </c:chart>
  <c:externalData r:id="rId1">
    <c:autoUpdate val="0"/>
  </c:externalData>
</c:chartSpace>
</file>

<file path=ppt/charts/chart10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195113792278892E-2"/>
          <c:y val="8.4347732730551309E-2"/>
          <c:w val="0.80661126372725356"/>
          <c:h val="0.83627842520421702"/>
        </c:manualLayout>
      </c:layout>
      <c:lineChart>
        <c:grouping val="standard"/>
        <c:varyColors val="0"/>
        <c:ser>
          <c:idx val="0"/>
          <c:order val="0"/>
          <c:tx>
            <c:strRef>
              <c:f>グラフ!$L$140</c:f>
              <c:strCache>
                <c:ptCount val="1"/>
                <c:pt idx="0">
                  <c:v>男女計</c:v>
                </c:pt>
              </c:strCache>
            </c:strRef>
          </c:tx>
          <c:spPr>
            <a:ln w="25400">
              <a:solidFill>
                <a:srgbClr val="00B050"/>
              </a:solidFill>
              <a:prstDash val="sysDash"/>
            </a:ln>
          </c:spPr>
          <c:marker>
            <c:symbol val="triangle"/>
            <c:size val="7"/>
            <c:spPr>
              <a:solidFill>
                <a:srgbClr val="00B050"/>
              </a:solidFill>
              <a:ln>
                <a:solidFill>
                  <a:srgbClr val="00B050"/>
                </a:solidFill>
              </a:ln>
            </c:spPr>
          </c:marker>
          <c:dLbls>
            <c:dLblPos val="t"/>
            <c:showLegendKey val="0"/>
            <c:showVal val="1"/>
            <c:showCatName val="0"/>
            <c:showSerName val="0"/>
            <c:showPercent val="0"/>
            <c:showBubbleSize val="0"/>
            <c:showLeaderLines val="0"/>
          </c:dLbls>
          <c:cat>
            <c:strRef>
              <c:f>グラフ!$K$141:$K$143</c:f>
              <c:strCache>
                <c:ptCount val="3"/>
                <c:pt idx="0">
                  <c:v>2002年</c:v>
                </c:pt>
                <c:pt idx="1">
                  <c:v>2007年</c:v>
                </c:pt>
                <c:pt idx="2">
                  <c:v>2012年</c:v>
                </c:pt>
              </c:strCache>
            </c:strRef>
          </c:cat>
          <c:val>
            <c:numRef>
              <c:f>グラフ!$L$141:$L$143</c:f>
              <c:numCache>
                <c:formatCode>0.0</c:formatCode>
                <c:ptCount val="3"/>
                <c:pt idx="0">
                  <c:v>14.670722031208674</c:v>
                </c:pt>
                <c:pt idx="1">
                  <c:v>11.726272805110975</c:v>
                </c:pt>
                <c:pt idx="2">
                  <c:v>11.543256369633529</c:v>
                </c:pt>
              </c:numCache>
            </c:numRef>
          </c:val>
          <c:smooth val="0"/>
        </c:ser>
        <c:ser>
          <c:idx val="1"/>
          <c:order val="1"/>
          <c:tx>
            <c:strRef>
              <c:f>グラフ!$M$140</c:f>
              <c:strCache>
                <c:ptCount val="1"/>
                <c:pt idx="0">
                  <c:v>男</c:v>
                </c:pt>
              </c:strCache>
            </c:strRef>
          </c:tx>
          <c:spPr>
            <a:ln w="25400">
              <a:solidFill>
                <a:srgbClr val="002060"/>
              </a:solidFill>
            </a:ln>
          </c:spPr>
          <c:marker>
            <c:spPr>
              <a:solidFill>
                <a:srgbClr val="002060"/>
              </a:solidFill>
              <a:ln>
                <a:solidFill>
                  <a:srgbClr val="002060"/>
                </a:solidFill>
              </a:ln>
            </c:spPr>
          </c:marker>
          <c:dLbls>
            <c:dLblPos val="t"/>
            <c:showLegendKey val="0"/>
            <c:showVal val="1"/>
            <c:showCatName val="0"/>
            <c:showSerName val="0"/>
            <c:showPercent val="0"/>
            <c:showBubbleSize val="0"/>
            <c:showLeaderLines val="0"/>
          </c:dLbls>
          <c:cat>
            <c:strRef>
              <c:f>グラフ!$K$141:$K$143</c:f>
              <c:strCache>
                <c:ptCount val="3"/>
                <c:pt idx="0">
                  <c:v>2002年</c:v>
                </c:pt>
                <c:pt idx="1">
                  <c:v>2007年</c:v>
                </c:pt>
                <c:pt idx="2">
                  <c:v>2012年</c:v>
                </c:pt>
              </c:strCache>
            </c:strRef>
          </c:cat>
          <c:val>
            <c:numRef>
              <c:f>グラフ!$M$141:$M$143</c:f>
              <c:numCache>
                <c:formatCode>0.0</c:formatCode>
                <c:ptCount val="3"/>
                <c:pt idx="0">
                  <c:v>11.086474501108656</c:v>
                </c:pt>
                <c:pt idx="1">
                  <c:v>8.3218933611553414</c:v>
                </c:pt>
                <c:pt idx="2">
                  <c:v>9.4583582332808174</c:v>
                </c:pt>
              </c:numCache>
            </c:numRef>
          </c:val>
          <c:smooth val="0"/>
        </c:ser>
        <c:ser>
          <c:idx val="2"/>
          <c:order val="2"/>
          <c:tx>
            <c:strRef>
              <c:f>グラフ!$N$140</c:f>
              <c:strCache>
                <c:ptCount val="1"/>
                <c:pt idx="0">
                  <c:v>女</c:v>
                </c:pt>
              </c:strCache>
            </c:strRef>
          </c:tx>
          <c:spPr>
            <a:ln w="25400">
              <a:solidFill>
                <a:srgbClr val="C00000"/>
              </a:solidFill>
            </a:ln>
          </c:spPr>
          <c:marker>
            <c:symbol val="circle"/>
            <c:size val="7"/>
            <c:spPr>
              <a:solidFill>
                <a:srgbClr val="C00000"/>
              </a:solidFill>
              <a:ln>
                <a:solidFill>
                  <a:srgbClr val="C00000"/>
                </a:solidFill>
              </a:ln>
            </c:spPr>
          </c:marker>
          <c:dLbls>
            <c:dLblPos val="t"/>
            <c:showLegendKey val="0"/>
            <c:showVal val="1"/>
            <c:showCatName val="0"/>
            <c:showSerName val="0"/>
            <c:showPercent val="0"/>
            <c:showBubbleSize val="0"/>
            <c:showLeaderLines val="0"/>
          </c:dLbls>
          <c:cat>
            <c:strRef>
              <c:f>グラフ!$K$141:$K$143</c:f>
              <c:strCache>
                <c:ptCount val="3"/>
                <c:pt idx="0">
                  <c:v>2002年</c:v>
                </c:pt>
                <c:pt idx="1">
                  <c:v>2007年</c:v>
                </c:pt>
                <c:pt idx="2">
                  <c:v>2012年</c:v>
                </c:pt>
              </c:strCache>
            </c:strRef>
          </c:cat>
          <c:val>
            <c:numRef>
              <c:f>グラフ!$N$141:$N$143</c:f>
              <c:numCache>
                <c:formatCode>0.0</c:formatCode>
                <c:ptCount val="3"/>
                <c:pt idx="0">
                  <c:v>18.020414950497592</c:v>
                </c:pt>
                <c:pt idx="1">
                  <c:v>14.863393512774415</c:v>
                </c:pt>
                <c:pt idx="2">
                  <c:v>13.452925955414015</c:v>
                </c:pt>
              </c:numCache>
            </c:numRef>
          </c:val>
          <c:smooth val="0"/>
        </c:ser>
        <c:dLbls>
          <c:showLegendKey val="0"/>
          <c:showVal val="1"/>
          <c:showCatName val="0"/>
          <c:showSerName val="0"/>
          <c:showPercent val="0"/>
          <c:showBubbleSize val="0"/>
        </c:dLbls>
        <c:marker val="1"/>
        <c:smooth val="0"/>
        <c:axId val="259193088"/>
        <c:axId val="259268608"/>
      </c:lineChart>
      <c:catAx>
        <c:axId val="259193088"/>
        <c:scaling>
          <c:orientation val="minMax"/>
        </c:scaling>
        <c:delete val="0"/>
        <c:axPos val="b"/>
        <c:majorTickMark val="out"/>
        <c:minorTickMark val="none"/>
        <c:tickLblPos val="nextTo"/>
        <c:crossAx val="259268608"/>
        <c:crosses val="autoZero"/>
        <c:auto val="1"/>
        <c:lblAlgn val="ctr"/>
        <c:lblOffset val="100"/>
        <c:noMultiLvlLbl val="0"/>
      </c:catAx>
      <c:valAx>
        <c:axId val="259268608"/>
        <c:scaling>
          <c:orientation val="minMax"/>
          <c:max val="19"/>
          <c:min val="7"/>
        </c:scaling>
        <c:delete val="0"/>
        <c:axPos val="l"/>
        <c:majorGridlines/>
        <c:numFmt formatCode="0.0" sourceLinked="1"/>
        <c:majorTickMark val="out"/>
        <c:minorTickMark val="none"/>
        <c:tickLblPos val="nextTo"/>
        <c:crossAx val="259193088"/>
        <c:crosses val="autoZero"/>
        <c:crossBetween val="between"/>
      </c:valAx>
    </c:plotArea>
    <c:legend>
      <c:legendPos val="r"/>
      <c:overlay val="0"/>
    </c:legend>
    <c:plotVisOnly val="1"/>
    <c:dispBlanksAs val="gap"/>
    <c:showDLblsOverMax val="0"/>
  </c:chart>
  <c:externalData r:id="rId1">
    <c:autoUpdate val="0"/>
  </c:externalData>
  <c:userShapes r:id="rId2"/>
</c:chartSpace>
</file>

<file path=ppt/charts/chart10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515091863517115E-2"/>
          <c:y val="4.3988584474885843E-2"/>
          <c:w val="0.92120713035870561"/>
          <c:h val="0.90201598173515918"/>
        </c:manualLayout>
      </c:layout>
      <c:lineChart>
        <c:grouping val="standard"/>
        <c:varyColors val="0"/>
        <c:ser>
          <c:idx val="0"/>
          <c:order val="0"/>
          <c:tx>
            <c:strRef>
              <c:f>'[大阪・愛知・東京・全国の有業率・潜在有業率　171107_ver.04.xlsx]グラフ'!$A$18</c:f>
              <c:strCache>
                <c:ptCount val="1"/>
                <c:pt idx="0">
                  <c:v>大阪府</c:v>
                </c:pt>
              </c:strCache>
            </c:strRef>
          </c:tx>
          <c:spPr>
            <a:ln w="25400">
              <a:solidFill>
                <a:srgbClr val="002060"/>
              </a:solidFill>
            </a:ln>
          </c:spPr>
          <c:marker>
            <c:symbol val="square"/>
            <c:size val="3"/>
            <c:spPr>
              <a:solidFill>
                <a:srgbClr val="002060"/>
              </a:solidFill>
              <a:ln>
                <a:solidFill>
                  <a:srgbClr val="002060"/>
                </a:solidFill>
              </a:ln>
            </c:spPr>
          </c:marker>
          <c:cat>
            <c:strRef>
              <c:f>'[大阪・愛知・東京・全国の有業率・潜在有業率　171107_ver.04.xlsx]グラフ'!$B$17:$N$17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171107_ver.04.xlsx]グラフ'!$B$18:$N$18</c:f>
              <c:numCache>
                <c:formatCode>0.0%</c:formatCode>
                <c:ptCount val="13"/>
                <c:pt idx="0">
                  <c:v>0.33254716981132082</c:v>
                </c:pt>
                <c:pt idx="1">
                  <c:v>0.76562500000000089</c:v>
                </c:pt>
                <c:pt idx="2">
                  <c:v>0.9602227525855217</c:v>
                </c:pt>
                <c:pt idx="3">
                  <c:v>0.99216710182767531</c:v>
                </c:pt>
                <c:pt idx="4">
                  <c:v>0.98026315789473617</c:v>
                </c:pt>
                <c:pt idx="5">
                  <c:v>0.97738196211478712</c:v>
                </c:pt>
                <c:pt idx="6">
                  <c:v>0.96798623063683353</c:v>
                </c:pt>
                <c:pt idx="7">
                  <c:v>0.96800324017820982</c:v>
                </c:pt>
                <c:pt idx="8">
                  <c:v>0.95407098121085598</c:v>
                </c:pt>
                <c:pt idx="9">
                  <c:v>0.80309800417039079</c:v>
                </c:pt>
                <c:pt idx="10">
                  <c:v>0.61301609517144851</c:v>
                </c:pt>
                <c:pt idx="11">
                  <c:v>0.40313335880779494</c:v>
                </c:pt>
                <c:pt idx="12">
                  <c:v>0.20493150684931519</c:v>
                </c:pt>
              </c:numCache>
            </c:numRef>
          </c:val>
          <c:smooth val="0"/>
        </c:ser>
        <c:ser>
          <c:idx val="1"/>
          <c:order val="1"/>
          <c:tx>
            <c:strRef>
              <c:f>'[大阪・愛知・東京・全国の有業率・潜在有業率　171107_ver.04.xlsx]グラフ'!$A$19</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'[大阪・愛知・東京・全国の有業率・潜在有業率　171107_ver.04.xlsx]グラフ'!$B$17:$N$17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171107_ver.04.xlsx]グラフ'!$B$19:$N$19</c:f>
              <c:numCache>
                <c:formatCode>0.0%</c:formatCode>
                <c:ptCount val="13"/>
                <c:pt idx="0">
                  <c:v>0.35353159851301114</c:v>
                </c:pt>
                <c:pt idx="1">
                  <c:v>0.73940464177598386</c:v>
                </c:pt>
                <c:pt idx="2">
                  <c:v>0.97127505682992399</c:v>
                </c:pt>
                <c:pt idx="3">
                  <c:v>0.98358756516701951</c:v>
                </c:pt>
                <c:pt idx="4">
                  <c:v>0.98568718744611139</c:v>
                </c:pt>
                <c:pt idx="5">
                  <c:v>0.98630136986301309</c:v>
                </c:pt>
                <c:pt idx="6">
                  <c:v>0.97664204432022361</c:v>
                </c:pt>
                <c:pt idx="7">
                  <c:v>0.97389607221273522</c:v>
                </c:pt>
                <c:pt idx="8">
                  <c:v>0.9728841413311422</c:v>
                </c:pt>
                <c:pt idx="9">
                  <c:v>0.8501997336884165</c:v>
                </c:pt>
                <c:pt idx="10">
                  <c:v>0.66575492341356779</c:v>
                </c:pt>
                <c:pt idx="11">
                  <c:v>0.51972448340638744</c:v>
                </c:pt>
                <c:pt idx="12">
                  <c:v>0.27290186287689672</c:v>
                </c:pt>
              </c:numCache>
            </c:numRef>
          </c:val>
          <c:smooth val="0"/>
        </c:ser>
        <c:ser>
          <c:idx val="3"/>
          <c:order val="2"/>
          <c:tx>
            <c:strRef>
              <c:f>'[大阪・愛知・東京・全国の有業率・潜在有業率　171107_ver.04.xlsx]グラフ'!$A$21</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'[大阪・愛知・東京・全国の有業率・潜在有業率　171107_ver.04.xlsx]グラフ'!$B$17:$N$17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171107_ver.04.xlsx]グラフ'!$B$21:$N$21</c:f>
              <c:numCache>
                <c:formatCode>0.0%</c:formatCode>
                <c:ptCount val="13"/>
                <c:pt idx="0">
                  <c:v>0.27568039304415315</c:v>
                </c:pt>
                <c:pt idx="1">
                  <c:v>0.78659628617211796</c:v>
                </c:pt>
                <c:pt idx="2">
                  <c:v>0.96578725792871223</c:v>
                </c:pt>
                <c:pt idx="3">
                  <c:v>0.98067877193869812</c:v>
                </c:pt>
                <c:pt idx="4">
                  <c:v>0.9829208856770727</c:v>
                </c:pt>
                <c:pt idx="5">
                  <c:v>0.98174884227730863</c:v>
                </c:pt>
                <c:pt idx="6">
                  <c:v>0.97667695148320055</c:v>
                </c:pt>
                <c:pt idx="7">
                  <c:v>0.97553086033286351</c:v>
                </c:pt>
                <c:pt idx="8">
                  <c:v>0.95560569950813956</c:v>
                </c:pt>
                <c:pt idx="9">
                  <c:v>0.82831421287444262</c:v>
                </c:pt>
                <c:pt idx="10">
                  <c:v>0.61482121967346637</c:v>
                </c:pt>
                <c:pt idx="11">
                  <c:v>0.43552841982846396</c:v>
                </c:pt>
                <c:pt idx="12">
                  <c:v>0.21131568059578001</c:v>
                </c:pt>
              </c:numCache>
            </c:numRef>
          </c:val>
          <c:smooth val="0"/>
        </c:ser>
        <c:dLbls>
          <c:showLegendKey val="0"/>
          <c:showVal val="0"/>
          <c:showCatName val="0"/>
          <c:showSerName val="0"/>
          <c:showPercent val="0"/>
          <c:showBubbleSize val="0"/>
        </c:dLbls>
        <c:marker val="1"/>
        <c:smooth val="0"/>
        <c:axId val="259727744"/>
        <c:axId val="259729664"/>
      </c:lineChart>
      <c:catAx>
        <c:axId val="259727744"/>
        <c:scaling>
          <c:orientation val="minMax"/>
        </c:scaling>
        <c:delete val="0"/>
        <c:axPos val="b"/>
        <c:majorTickMark val="out"/>
        <c:minorTickMark val="none"/>
        <c:tickLblPos val="nextTo"/>
        <c:txPr>
          <a:bodyPr/>
          <a:lstStyle/>
          <a:p>
            <a:pPr>
              <a:defRPr sz="550"/>
            </a:pPr>
            <a:endParaRPr lang="ja-JP"/>
          </a:p>
        </c:txPr>
        <c:crossAx val="259729664"/>
        <c:crosses val="autoZero"/>
        <c:auto val="1"/>
        <c:lblAlgn val="ctr"/>
        <c:lblOffset val="100"/>
        <c:noMultiLvlLbl val="0"/>
      </c:catAx>
      <c:valAx>
        <c:axId val="259729664"/>
        <c:scaling>
          <c:orientation val="minMax"/>
          <c:max val="1"/>
          <c:min val="0.1"/>
        </c:scaling>
        <c:delete val="0"/>
        <c:axPos val="l"/>
        <c:majorGridlines/>
        <c:numFmt formatCode="0.0%" sourceLinked="1"/>
        <c:majorTickMark val="out"/>
        <c:minorTickMark val="none"/>
        <c:tickLblPos val="nextTo"/>
        <c:crossAx val="259727744"/>
        <c:crosses val="autoZero"/>
        <c:crossBetween val="between"/>
      </c:valAx>
    </c:plotArea>
    <c:legend>
      <c:legendPos val="l"/>
      <c:layout>
        <c:manualLayout>
          <c:xMode val="edge"/>
          <c:yMode val="edge"/>
          <c:x val="0.20394965277777796"/>
          <c:y val="0.57496825396825402"/>
          <c:w val="0.18603515625000011"/>
          <c:h val="0.2733964285714286"/>
        </c:manualLayout>
      </c:layout>
      <c:overlay val="1"/>
    </c:legend>
    <c:plotVisOnly val="1"/>
    <c:dispBlanksAs val="gap"/>
    <c:showDLblsOverMax val="0"/>
  </c:chart>
  <c:externalData r:id="rId1">
    <c:autoUpdate val="0"/>
  </c:externalData>
  <c:userShapes r:id="rId2"/>
</c:chartSpace>
</file>

<file path=ppt/charts/chart10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593661210906779"/>
          <c:y val="5.933768301838524E-2"/>
          <c:w val="0.84377087760026115"/>
          <c:h val="0.85684779299847891"/>
        </c:manualLayout>
      </c:layout>
      <c:lineChart>
        <c:grouping val="standard"/>
        <c:varyColors val="0"/>
        <c:ser>
          <c:idx val="0"/>
          <c:order val="0"/>
          <c:tx>
            <c:strRef>
              <c:f>'[大阪・愛知・東京・全国の有業率・潜在有業率　171107_ver.04.xlsx]グラフ'!$A$4</c:f>
              <c:strCache>
                <c:ptCount val="1"/>
                <c:pt idx="0">
                  <c:v>大阪府</c:v>
                </c:pt>
              </c:strCache>
            </c:strRef>
          </c:tx>
          <c:spPr>
            <a:ln w="25400">
              <a:solidFill>
                <a:srgbClr val="002060"/>
              </a:solidFill>
            </a:ln>
          </c:spPr>
          <c:marker>
            <c:symbol val="square"/>
            <c:size val="3"/>
            <c:spPr>
              <a:solidFill>
                <a:srgbClr val="002060"/>
              </a:solidFill>
              <a:ln>
                <a:solidFill>
                  <a:srgbClr val="002060"/>
                </a:solidFill>
              </a:ln>
            </c:spPr>
          </c:marker>
          <c:cat>
            <c:strRef>
              <c:f>'[大阪・愛知・東京・全国の有業率・潜在有業率　171107_ver.04.xlsx]グラフ'!$B$3:$N$3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171107_ver.04.xlsx]グラフ'!$B$4:$N$4</c:f>
              <c:numCache>
                <c:formatCode>0.0%</c:formatCode>
                <c:ptCount val="13"/>
                <c:pt idx="0">
                  <c:v>0.14528301886792475</c:v>
                </c:pt>
                <c:pt idx="1">
                  <c:v>0.57685810810810856</c:v>
                </c:pt>
                <c:pt idx="2">
                  <c:v>0.86674622116149613</c:v>
                </c:pt>
                <c:pt idx="3">
                  <c:v>0.93211488250652763</c:v>
                </c:pt>
                <c:pt idx="4">
                  <c:v>0.92733253588516706</c:v>
                </c:pt>
                <c:pt idx="5">
                  <c:v>0.91235510319479785</c:v>
                </c:pt>
                <c:pt idx="6">
                  <c:v>0.90602409638554282</c:v>
                </c:pt>
                <c:pt idx="7">
                  <c:v>0.91008505467800793</c:v>
                </c:pt>
                <c:pt idx="8">
                  <c:v>0.88225469728601269</c:v>
                </c:pt>
                <c:pt idx="9">
                  <c:v>0.6934763181411977</c:v>
                </c:pt>
                <c:pt idx="10">
                  <c:v>0.47935619314205791</c:v>
                </c:pt>
                <c:pt idx="11">
                  <c:v>0.27818112342376766</c:v>
                </c:pt>
                <c:pt idx="12">
                  <c:v>0.13287671232876702</c:v>
                </c:pt>
              </c:numCache>
            </c:numRef>
          </c:val>
          <c:smooth val="0"/>
        </c:ser>
        <c:ser>
          <c:idx val="1"/>
          <c:order val="1"/>
          <c:tx>
            <c:strRef>
              <c:f>'[大阪・愛知・東京・全国の有業率・潜在有業率　171107_ver.04.xlsx]グラフ'!$A$5</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'[大阪・愛知・東京・全国の有業率・潜在有業率　171107_ver.04.xlsx]グラフ'!$B$3:$N$3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171107_ver.04.xlsx]グラフ'!$B$5:$N$5</c:f>
              <c:numCache>
                <c:formatCode>0.0%</c:formatCode>
                <c:ptCount val="13"/>
                <c:pt idx="0">
                  <c:v>0.16951672862453532</c:v>
                </c:pt>
                <c:pt idx="1">
                  <c:v>0.58047426841574157</c:v>
                </c:pt>
                <c:pt idx="2">
                  <c:v>0.89708617482950981</c:v>
                </c:pt>
                <c:pt idx="3">
                  <c:v>0.9293299864838781</c:v>
                </c:pt>
                <c:pt idx="4">
                  <c:v>0.93671322641834842</c:v>
                </c:pt>
                <c:pt idx="5">
                  <c:v>0.92825342465753424</c:v>
                </c:pt>
                <c:pt idx="6">
                  <c:v>0.94250349371131958</c:v>
                </c:pt>
                <c:pt idx="7">
                  <c:v>0.93120273237374973</c:v>
                </c:pt>
                <c:pt idx="8">
                  <c:v>0.89811010682004888</c:v>
                </c:pt>
                <c:pt idx="9">
                  <c:v>0.75920994229915728</c:v>
                </c:pt>
                <c:pt idx="10">
                  <c:v>0.52707877461706787</c:v>
                </c:pt>
                <c:pt idx="11">
                  <c:v>0.38040075140889196</c:v>
                </c:pt>
                <c:pt idx="12">
                  <c:v>0.19589014787785683</c:v>
                </c:pt>
              </c:numCache>
            </c:numRef>
          </c:val>
          <c:smooth val="0"/>
        </c:ser>
        <c:ser>
          <c:idx val="3"/>
          <c:order val="2"/>
          <c:tx>
            <c:strRef>
              <c:f>'[大阪・愛知・東京・全国の有業率・潜在有業率　171107_ver.04.xlsx]グラフ'!$A$7</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'[大阪・愛知・東京・全国の有業率・潜在有業率　171107_ver.04.xlsx]グラフ'!$B$3:$N$3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171107_ver.04.xlsx]グラフ'!$B$7:$N$7</c:f>
              <c:numCache>
                <c:formatCode>0.0%</c:formatCode>
                <c:ptCount val="13"/>
                <c:pt idx="0">
                  <c:v>0.14590471265110871</c:v>
                </c:pt>
                <c:pt idx="1">
                  <c:v>0.63662927702893857</c:v>
                </c:pt>
                <c:pt idx="2">
                  <c:v>0.88523715969688466</c:v>
                </c:pt>
                <c:pt idx="3">
                  <c:v>0.92294269384452021</c:v>
                </c:pt>
                <c:pt idx="4">
                  <c:v>0.93514978362253731</c:v>
                </c:pt>
                <c:pt idx="5">
                  <c:v>0.9325901556901286</c:v>
                </c:pt>
                <c:pt idx="6">
                  <c:v>0.93233886445907577</c:v>
                </c:pt>
                <c:pt idx="7">
                  <c:v>0.9277143006208588</c:v>
                </c:pt>
                <c:pt idx="8">
                  <c:v>0.89714010445717762</c:v>
                </c:pt>
                <c:pt idx="9">
                  <c:v>0.72721478648820903</c:v>
                </c:pt>
                <c:pt idx="10">
                  <c:v>0.49023447434006434</c:v>
                </c:pt>
                <c:pt idx="11">
                  <c:v>0.32368076755342395</c:v>
                </c:pt>
                <c:pt idx="12">
                  <c:v>0.16146048820852296</c:v>
                </c:pt>
              </c:numCache>
            </c:numRef>
          </c:val>
          <c:smooth val="0"/>
        </c:ser>
        <c:dLbls>
          <c:showLegendKey val="0"/>
          <c:showVal val="0"/>
          <c:showCatName val="0"/>
          <c:showSerName val="0"/>
          <c:showPercent val="0"/>
          <c:showBubbleSize val="0"/>
        </c:dLbls>
        <c:marker val="1"/>
        <c:smooth val="0"/>
        <c:axId val="259779968"/>
        <c:axId val="259786240"/>
      </c:lineChart>
      <c:catAx>
        <c:axId val="259779968"/>
        <c:scaling>
          <c:orientation val="minMax"/>
        </c:scaling>
        <c:delete val="0"/>
        <c:axPos val="b"/>
        <c:majorTickMark val="out"/>
        <c:minorTickMark val="none"/>
        <c:tickLblPos val="nextTo"/>
        <c:txPr>
          <a:bodyPr/>
          <a:lstStyle/>
          <a:p>
            <a:pPr>
              <a:defRPr sz="550"/>
            </a:pPr>
            <a:endParaRPr lang="ja-JP"/>
          </a:p>
        </c:txPr>
        <c:crossAx val="259786240"/>
        <c:crosses val="autoZero"/>
        <c:auto val="1"/>
        <c:lblAlgn val="ctr"/>
        <c:lblOffset val="100"/>
        <c:noMultiLvlLbl val="0"/>
      </c:catAx>
      <c:valAx>
        <c:axId val="259786240"/>
        <c:scaling>
          <c:orientation val="minMax"/>
          <c:min val="0.1"/>
        </c:scaling>
        <c:delete val="0"/>
        <c:axPos val="l"/>
        <c:majorGridlines/>
        <c:numFmt formatCode="0.0%" sourceLinked="1"/>
        <c:majorTickMark val="out"/>
        <c:minorTickMark val="none"/>
        <c:tickLblPos val="nextTo"/>
        <c:crossAx val="259779968"/>
        <c:crosses val="autoZero"/>
        <c:crossBetween val="between"/>
      </c:valAx>
    </c:plotArea>
    <c:legend>
      <c:legendPos val="l"/>
      <c:layout>
        <c:manualLayout>
          <c:xMode val="edge"/>
          <c:yMode val="edge"/>
          <c:x val="0.23702256944444439"/>
          <c:y val="0.52457142857142869"/>
          <c:w val="0.18603515625000011"/>
          <c:h val="0.2733964285714286"/>
        </c:manualLayout>
      </c:layout>
      <c:overlay val="1"/>
    </c:legend>
    <c:plotVisOnly val="1"/>
    <c:dispBlanksAs val="gap"/>
    <c:showDLblsOverMax val="0"/>
  </c:chart>
  <c:externalData r:id="rId1">
    <c:autoUpdate val="0"/>
  </c:externalData>
  <c:userShapes r:id="rId2"/>
</c:chartSpace>
</file>

<file path=ppt/charts/chart10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683510401324988"/>
          <c:y val="5.8243893049206324E-2"/>
          <c:w val="0.84265626446812403"/>
          <c:h val="0.88776065449010699"/>
        </c:manualLayout>
      </c:layout>
      <c:lineChart>
        <c:grouping val="standard"/>
        <c:varyColors val="0"/>
        <c:ser>
          <c:idx val="0"/>
          <c:order val="0"/>
          <c:tx>
            <c:strRef>
              <c:f>'[大阪・愛知・東京・全国の有業率・潜在有業率　171107_ver.04.xlsx]グラフ'!$A$45</c:f>
              <c:strCache>
                <c:ptCount val="1"/>
                <c:pt idx="0">
                  <c:v>大阪府</c:v>
                </c:pt>
              </c:strCache>
            </c:strRef>
          </c:tx>
          <c:spPr>
            <a:ln w="25400">
              <a:solidFill>
                <a:srgbClr val="002060"/>
              </a:solidFill>
            </a:ln>
          </c:spPr>
          <c:marker>
            <c:symbol val="square"/>
            <c:size val="3"/>
            <c:spPr>
              <a:solidFill>
                <a:srgbClr val="002060"/>
              </a:solidFill>
              <a:ln>
                <a:solidFill>
                  <a:srgbClr val="00206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171107_ver.04.xlsx]グラフ'!$B$45:$N$45</c:f>
              <c:numCache>
                <c:formatCode>0.0%</c:formatCode>
                <c:ptCount val="13"/>
                <c:pt idx="0">
                  <c:v>0.35862068965517263</c:v>
                </c:pt>
                <c:pt idx="1">
                  <c:v>0.79452054794520499</c:v>
                </c:pt>
                <c:pt idx="2">
                  <c:v>0.89984350547730829</c:v>
                </c:pt>
                <c:pt idx="3">
                  <c:v>0.8478731074261</c:v>
                </c:pt>
                <c:pt idx="4">
                  <c:v>0.8433420365535258</c:v>
                </c:pt>
                <c:pt idx="5">
                  <c:v>0.8609179415855357</c:v>
                </c:pt>
                <c:pt idx="6">
                  <c:v>0.86581254214430214</c:v>
                </c:pt>
                <c:pt idx="7">
                  <c:v>0.8072337042925275</c:v>
                </c:pt>
                <c:pt idx="8">
                  <c:v>0.69193934557063053</c:v>
                </c:pt>
                <c:pt idx="9">
                  <c:v>0.54759922286983065</c:v>
                </c:pt>
                <c:pt idx="10">
                  <c:v>0.36380892122746034</c:v>
                </c:pt>
                <c:pt idx="11">
                  <c:v>0.23697478991596641</c:v>
                </c:pt>
                <c:pt idx="12">
                  <c:v>9.1845643443338551E-2</c:v>
                </c:pt>
              </c:numCache>
            </c:numRef>
          </c:val>
          <c:smooth val="0"/>
        </c:ser>
        <c:ser>
          <c:idx val="1"/>
          <c:order val="1"/>
          <c:tx>
            <c:strRef>
              <c:f>'[大阪・愛知・東京・全国の有業率・潜在有業率　171107_ver.04.xlsx]グラフ'!$A$46</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171107_ver.04.xlsx]グラフ'!$B$46:$N$46</c:f>
              <c:numCache>
                <c:formatCode>0.0%</c:formatCode>
                <c:ptCount val="13"/>
                <c:pt idx="0">
                  <c:v>0.38557020946470177</c:v>
                </c:pt>
                <c:pt idx="1">
                  <c:v>0.79979117723831961</c:v>
                </c:pt>
                <c:pt idx="2">
                  <c:v>0.93431136413400451</c:v>
                </c:pt>
                <c:pt idx="3">
                  <c:v>0.90391242651530512</c:v>
                </c:pt>
                <c:pt idx="4">
                  <c:v>0.85753077480086859</c:v>
                </c:pt>
                <c:pt idx="5">
                  <c:v>0.88132854578096864</c:v>
                </c:pt>
                <c:pt idx="6">
                  <c:v>0.86592892104703123</c:v>
                </c:pt>
                <c:pt idx="7">
                  <c:v>0.8304336535964687</c:v>
                </c:pt>
                <c:pt idx="8">
                  <c:v>0.75420108231273164</c:v>
                </c:pt>
                <c:pt idx="9">
                  <c:v>0.61734693877551061</c:v>
                </c:pt>
                <c:pt idx="10">
                  <c:v>0.42995770092062735</c:v>
                </c:pt>
                <c:pt idx="11">
                  <c:v>0.30500397140587804</c:v>
                </c:pt>
                <c:pt idx="12">
                  <c:v>0.1296139416676752</c:v>
                </c:pt>
              </c:numCache>
            </c:numRef>
          </c:val>
          <c:smooth val="0"/>
        </c:ser>
        <c:ser>
          <c:idx val="3"/>
          <c:order val="2"/>
          <c:tx>
            <c:strRef>
              <c:f>'[大阪・愛知・東京・全国の有業率・潜在有業率　171107_ver.04.xlsx]グラフ'!$A$48</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171107_ver.04.xlsx]グラフ'!$B$48:$N$48</c:f>
              <c:numCache>
                <c:formatCode>0.0%</c:formatCode>
                <c:ptCount val="13"/>
                <c:pt idx="0">
                  <c:v>0.30696159587461036</c:v>
                </c:pt>
                <c:pt idx="1">
                  <c:v>0.81061547517823274</c:v>
                </c:pt>
                <c:pt idx="2">
                  <c:v>0.91155871968513069</c:v>
                </c:pt>
                <c:pt idx="3">
                  <c:v>0.87346166800528535</c:v>
                </c:pt>
                <c:pt idx="4">
                  <c:v>0.87199810463288097</c:v>
                </c:pt>
                <c:pt idx="5">
                  <c:v>0.88453159041394336</c:v>
                </c:pt>
                <c:pt idx="6">
                  <c:v>0.88548027170847743</c:v>
                </c:pt>
                <c:pt idx="7">
                  <c:v>0.84533395877309569</c:v>
                </c:pt>
                <c:pt idx="8">
                  <c:v>0.75767790262172363</c:v>
                </c:pt>
                <c:pt idx="9">
                  <c:v>0.57826686587748488</c:v>
                </c:pt>
                <c:pt idx="10">
                  <c:v>0.3931415721915113</c:v>
                </c:pt>
                <c:pt idx="11">
                  <c:v>0.25218050815320442</c:v>
                </c:pt>
                <c:pt idx="12">
                  <c:v>8.5964370521025291E-2</c:v>
                </c:pt>
              </c:numCache>
            </c:numRef>
          </c:val>
          <c:smooth val="0"/>
        </c:ser>
        <c:dLbls>
          <c:showLegendKey val="0"/>
          <c:showVal val="0"/>
          <c:showCatName val="0"/>
          <c:showSerName val="0"/>
          <c:showPercent val="0"/>
          <c:showBubbleSize val="0"/>
        </c:dLbls>
        <c:marker val="1"/>
        <c:smooth val="0"/>
        <c:axId val="259828736"/>
        <c:axId val="259929216"/>
      </c:lineChart>
      <c:catAx>
        <c:axId val="259828736"/>
        <c:scaling>
          <c:orientation val="minMax"/>
        </c:scaling>
        <c:delete val="0"/>
        <c:axPos val="b"/>
        <c:majorTickMark val="out"/>
        <c:minorTickMark val="none"/>
        <c:tickLblPos val="nextTo"/>
        <c:txPr>
          <a:bodyPr/>
          <a:lstStyle/>
          <a:p>
            <a:pPr>
              <a:defRPr sz="550"/>
            </a:pPr>
            <a:endParaRPr lang="ja-JP"/>
          </a:p>
        </c:txPr>
        <c:crossAx val="259929216"/>
        <c:crosses val="autoZero"/>
        <c:auto val="1"/>
        <c:lblAlgn val="ctr"/>
        <c:lblOffset val="100"/>
        <c:noMultiLvlLbl val="0"/>
      </c:catAx>
      <c:valAx>
        <c:axId val="259929216"/>
        <c:scaling>
          <c:orientation val="minMax"/>
          <c:max val="1"/>
          <c:min val="0.1"/>
        </c:scaling>
        <c:delete val="0"/>
        <c:axPos val="l"/>
        <c:majorGridlines/>
        <c:numFmt formatCode="0.0%" sourceLinked="1"/>
        <c:majorTickMark val="out"/>
        <c:minorTickMark val="none"/>
        <c:tickLblPos val="nextTo"/>
        <c:crossAx val="259828736"/>
        <c:crosses val="autoZero"/>
        <c:crossBetween val="between"/>
      </c:valAx>
    </c:plotArea>
    <c:legend>
      <c:legendPos val="l"/>
      <c:layout>
        <c:manualLayout>
          <c:xMode val="edge"/>
          <c:yMode val="edge"/>
          <c:x val="0.21773003472222255"/>
          <c:y val="0.58000793650793647"/>
          <c:w val="0.18603515625000011"/>
          <c:h val="0.2733964285714286"/>
        </c:manualLayout>
      </c:layout>
      <c:overlay val="1"/>
    </c:legend>
    <c:plotVisOnly val="1"/>
    <c:dispBlanksAs val="gap"/>
    <c:showDLblsOverMax val="0"/>
  </c:chart>
  <c:externalData r:id="rId1">
    <c:autoUpdate val="0"/>
  </c:externalData>
  <c:userShapes r:id="rId2"/>
</c:chartSpace>
</file>

<file path=ppt/charts/chart10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'[大阪・愛知・東京・全国の有業率・潜在有業率　171107_ver.04.xlsx]グラフ'!$A$31</c:f>
              <c:strCache>
                <c:ptCount val="1"/>
                <c:pt idx="0">
                  <c:v>大阪府</c:v>
                </c:pt>
              </c:strCache>
            </c:strRef>
          </c:tx>
          <c:spPr>
            <a:ln w="25400">
              <a:solidFill>
                <a:srgbClr val="002060"/>
              </a:solidFill>
            </a:ln>
          </c:spPr>
          <c:marker>
            <c:symbol val="square"/>
            <c:size val="3"/>
            <c:spPr>
              <a:solidFill>
                <a:srgbClr val="002060"/>
              </a:solidFill>
              <a:ln>
                <a:solidFill>
                  <a:srgbClr val="00206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171107_ver.04.xlsx]グラフ'!$B$31:$N$31</c:f>
              <c:numCache>
                <c:formatCode>0.0%</c:formatCode>
                <c:ptCount val="13"/>
                <c:pt idx="0">
                  <c:v>0.18719211822660098</c:v>
                </c:pt>
                <c:pt idx="1">
                  <c:v>0.6404109589041096</c:v>
                </c:pt>
                <c:pt idx="2">
                  <c:v>0.75665101721439887</c:v>
                </c:pt>
                <c:pt idx="3">
                  <c:v>0.63987022350396594</c:v>
                </c:pt>
                <c:pt idx="4">
                  <c:v>0.64084711343197054</c:v>
                </c:pt>
                <c:pt idx="5">
                  <c:v>0.66063977746870772</c:v>
                </c:pt>
                <c:pt idx="6">
                  <c:v>0.69757248819959561</c:v>
                </c:pt>
                <c:pt idx="7">
                  <c:v>0.68839427662957209</c:v>
                </c:pt>
                <c:pt idx="8">
                  <c:v>0.56025538707102951</c:v>
                </c:pt>
                <c:pt idx="9">
                  <c:v>0.43630308076602831</c:v>
                </c:pt>
                <c:pt idx="10">
                  <c:v>0.26320784561847516</c:v>
                </c:pt>
                <c:pt idx="11">
                  <c:v>0.14991596638655474</c:v>
                </c:pt>
                <c:pt idx="12">
                  <c:v>5.1335777894185482E-2</c:v>
                </c:pt>
              </c:numCache>
            </c:numRef>
          </c:val>
          <c:smooth val="0"/>
        </c:ser>
        <c:ser>
          <c:idx val="1"/>
          <c:order val="1"/>
          <c:tx>
            <c:strRef>
              <c:f>'[大阪・愛知・東京・全国の有業率・潜在有業率　171107_ver.04.xlsx]グラフ'!$A$32</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171107_ver.04.xlsx]グラフ'!$B$32:$N$32</c:f>
              <c:numCache>
                <c:formatCode>0.0%</c:formatCode>
                <c:ptCount val="13"/>
                <c:pt idx="0">
                  <c:v>0.18657874321179219</c:v>
                </c:pt>
                <c:pt idx="1">
                  <c:v>0.66797180892717412</c:v>
                </c:pt>
                <c:pt idx="2">
                  <c:v>0.80446682723888763</c:v>
                </c:pt>
                <c:pt idx="3">
                  <c:v>0.74518548550577801</c:v>
                </c:pt>
                <c:pt idx="4">
                  <c:v>0.65188269370021723</c:v>
                </c:pt>
                <c:pt idx="5">
                  <c:v>0.67127468581687655</c:v>
                </c:pt>
                <c:pt idx="6">
                  <c:v>0.71951479038093169</c:v>
                </c:pt>
                <c:pt idx="7">
                  <c:v>0.71280186964424863</c:v>
                </c:pt>
                <c:pt idx="8">
                  <c:v>0.61948162916548033</c:v>
                </c:pt>
                <c:pt idx="9">
                  <c:v>0.50354924578527049</c:v>
                </c:pt>
                <c:pt idx="10">
                  <c:v>0.32296591191838797</c:v>
                </c:pt>
                <c:pt idx="11">
                  <c:v>0.21339687582737638</c:v>
                </c:pt>
                <c:pt idx="12">
                  <c:v>8.6167251603533737E-2</c:v>
                </c:pt>
              </c:numCache>
            </c:numRef>
          </c:val>
          <c:smooth val="0"/>
        </c:ser>
        <c:ser>
          <c:idx val="3"/>
          <c:order val="2"/>
          <c:tx>
            <c:strRef>
              <c:f>'[大阪・愛知・東京・全国の有業率・潜在有業率　171107_ver.04.xlsx]グラフ'!$A$34</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'[大阪・愛知・東京・全国の有業率・潜在有業率　171107_ver.04.xlsx]グラフ'!$B$44:$N$44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'[大阪・愛知・東京・全国の有業率・潜在有業率　171107_ver.04.xlsx]グラフ'!$B$34:$N$34</c:f>
              <c:numCache>
                <c:formatCode>0.0%</c:formatCode>
                <c:ptCount val="13"/>
                <c:pt idx="0">
                  <c:v>0.16535486497489482</c:v>
                </c:pt>
                <c:pt idx="1">
                  <c:v>0.66574007456341289</c:v>
                </c:pt>
                <c:pt idx="2">
                  <c:v>0.7527059095907862</c:v>
                </c:pt>
                <c:pt idx="3">
                  <c:v>0.6816851050599787</c:v>
                </c:pt>
                <c:pt idx="4">
                  <c:v>0.6706799629541893</c:v>
                </c:pt>
                <c:pt idx="5">
                  <c:v>0.70662992865991781</c:v>
                </c:pt>
                <c:pt idx="6">
                  <c:v>0.7464381176585998</c:v>
                </c:pt>
                <c:pt idx="7">
                  <c:v>0.73152998201860731</c:v>
                </c:pt>
                <c:pt idx="8">
                  <c:v>0.64993757802746566</c:v>
                </c:pt>
                <c:pt idx="9">
                  <c:v>0.47293414550051716</c:v>
                </c:pt>
                <c:pt idx="10">
                  <c:v>0.29836971797994993</c:v>
                </c:pt>
                <c:pt idx="11">
                  <c:v>0.18007837188724576</c:v>
                </c:pt>
                <c:pt idx="12">
                  <c:v>6.2814792729286306E-2</c:v>
                </c:pt>
              </c:numCache>
            </c:numRef>
          </c:val>
          <c:smooth val="0"/>
        </c:ser>
        <c:dLbls>
          <c:showLegendKey val="0"/>
          <c:showVal val="0"/>
          <c:showCatName val="0"/>
          <c:showSerName val="0"/>
          <c:showPercent val="0"/>
          <c:showBubbleSize val="0"/>
        </c:dLbls>
        <c:marker val="1"/>
        <c:smooth val="0"/>
        <c:axId val="259963520"/>
        <c:axId val="259965696"/>
      </c:lineChart>
      <c:catAx>
        <c:axId val="259963520"/>
        <c:scaling>
          <c:orientation val="minMax"/>
        </c:scaling>
        <c:delete val="0"/>
        <c:axPos val="b"/>
        <c:majorTickMark val="out"/>
        <c:minorTickMark val="none"/>
        <c:tickLblPos val="nextTo"/>
        <c:txPr>
          <a:bodyPr/>
          <a:lstStyle/>
          <a:p>
            <a:pPr>
              <a:defRPr sz="550"/>
            </a:pPr>
            <a:endParaRPr lang="ja-JP"/>
          </a:p>
        </c:txPr>
        <c:crossAx val="259965696"/>
        <c:crosses val="autoZero"/>
        <c:auto val="1"/>
        <c:lblAlgn val="ctr"/>
        <c:lblOffset val="100"/>
        <c:noMultiLvlLbl val="0"/>
      </c:catAx>
      <c:valAx>
        <c:axId val="259965696"/>
        <c:scaling>
          <c:orientation val="minMax"/>
          <c:max val="1"/>
          <c:min val="0.1"/>
        </c:scaling>
        <c:delete val="0"/>
        <c:axPos val="l"/>
        <c:majorGridlines/>
        <c:numFmt formatCode="0.0%" sourceLinked="1"/>
        <c:majorTickMark val="out"/>
        <c:minorTickMark val="none"/>
        <c:tickLblPos val="nextTo"/>
        <c:crossAx val="259963520"/>
        <c:crosses val="autoZero"/>
        <c:crossBetween val="between"/>
      </c:valAx>
    </c:plotArea>
    <c:legend>
      <c:legendPos val="l"/>
      <c:layout>
        <c:manualLayout>
          <c:xMode val="edge"/>
          <c:yMode val="edge"/>
          <c:x val="0.21497395833333341"/>
          <c:y val="0.55984920634920721"/>
          <c:w val="0.18603515625000011"/>
          <c:h val="0.2733964285714286"/>
        </c:manualLayout>
      </c:layout>
      <c:overlay val="1"/>
    </c:legend>
    <c:plotVisOnly val="1"/>
    <c:dispBlanksAs val="gap"/>
    <c:showDLblsOverMax val="0"/>
  </c:chart>
  <c:externalData r:id="rId1">
    <c:autoUpdate val="0"/>
  </c:externalData>
  <c:userShapes r:id="rId2"/>
</c:chartSpace>
</file>

<file path=ppt/charts/chart10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グラフ!$A$25</c:f>
              <c:strCache>
                <c:ptCount val="1"/>
                <c:pt idx="0">
                  <c:v>大阪府</c:v>
                </c:pt>
              </c:strCache>
            </c:strRef>
          </c:tx>
          <c:spPr>
            <a:ln w="19050">
              <a:solidFill>
                <a:srgbClr val="002060"/>
              </a:solidFill>
            </a:ln>
          </c:spPr>
          <c:marker>
            <c:symbol val="square"/>
            <c:size val="3"/>
            <c:spPr>
              <a:solidFill>
                <a:srgbClr val="002060"/>
              </a:solidFill>
              <a:ln>
                <a:solidFill>
                  <a:srgbClr val="002060"/>
                </a:solidFill>
              </a:ln>
            </c:spPr>
          </c:marker>
          <c:dLbls>
            <c:dLbl>
              <c:idx val="1"/>
              <c:layout>
                <c:manualLayout>
                  <c:x val="-2.6254415385912343E-2"/>
                  <c:y val="-2.0576663022868331E-2"/>
                </c:manualLayout>
              </c:layout>
              <c:dLblPos val="r"/>
              <c:showLegendKey val="0"/>
              <c:showVal val="1"/>
              <c:showCatName val="0"/>
              <c:showSerName val="0"/>
              <c:showPercent val="0"/>
              <c:showBubbleSize val="0"/>
            </c:dLbl>
            <c:dLbl>
              <c:idx val="2"/>
              <c:layout>
                <c:manualLayout>
                  <c:x val="-1.3544194906819523E-2"/>
                  <c:y val="-1.7679569605977045E-2"/>
                </c:manualLayout>
              </c:layout>
              <c:dLblPos val="r"/>
              <c:showLegendKey val="0"/>
              <c:showVal val="1"/>
              <c:showCatName val="0"/>
              <c:showSerName val="0"/>
              <c:showPercent val="0"/>
              <c:showBubbleSize val="0"/>
            </c:dLbl>
            <c:dLbl>
              <c:idx val="8"/>
              <c:layout>
                <c:manualLayout>
                  <c:x val="-6.6795856566108633E-2"/>
                  <c:y val="-2.926794327354219E-2"/>
                </c:manualLayout>
              </c:layout>
              <c:dLblPos val="r"/>
              <c:showLegendKey val="0"/>
              <c:showVal val="1"/>
              <c:showCatName val="0"/>
              <c:showSerName val="0"/>
              <c:showPercent val="0"/>
              <c:showBubbleSize val="0"/>
            </c:dLbl>
            <c:dLbl>
              <c:idx val="9"/>
              <c:layout>
                <c:manualLayout>
                  <c:x val="-6.8295200906403744E-2"/>
                  <c:y val="-3.2165036690433475E-2"/>
                </c:manualLayout>
              </c:layout>
              <c:dLblPos val="r"/>
              <c:showLegendKey val="0"/>
              <c:showVal val="1"/>
              <c:showCatName val="0"/>
              <c:showSerName val="0"/>
              <c:showPercent val="0"/>
              <c:showBubbleSize val="0"/>
            </c:dLbl>
            <c:dLbl>
              <c:idx val="10"/>
              <c:layout>
                <c:manualLayout>
                  <c:x val="-7.3900638975802707E-2"/>
                  <c:y val="-2.3473756439759619E-2"/>
                </c:manualLayout>
              </c:layout>
              <c:dLblPos val="r"/>
              <c:showLegendKey val="0"/>
              <c:showVal val="1"/>
              <c:showCatName val="0"/>
              <c:showSerName val="0"/>
              <c:showPercent val="0"/>
              <c:showBubbleSize val="0"/>
            </c:dLbl>
            <c:dLbl>
              <c:idx val="11"/>
              <c:layout>
                <c:manualLayout>
                  <c:x val="-3.8326631083169253E-3"/>
                  <c:y val="-2.0576663022868331E-2"/>
                </c:manualLayout>
              </c:layout>
              <c:dLblPos val="r"/>
              <c:showLegendKey val="0"/>
              <c:showVal val="1"/>
              <c:showCatName val="0"/>
              <c:showSerName val="0"/>
              <c:showPercent val="0"/>
              <c:showBubbleSize val="0"/>
            </c:dLbl>
            <c:dLbl>
              <c:idx val="12"/>
              <c:layout>
                <c:manualLayout>
                  <c:x val="-1.0309592316930585E-2"/>
                  <c:y val="2.2879738230500966E-2"/>
                </c:manualLayout>
              </c:layout>
              <c:dLblPos val="r"/>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グラフ!$B$25:$N$25</c:f>
              <c:numCache>
                <c:formatCode>0.0</c:formatCode>
                <c:ptCount val="13"/>
                <c:pt idx="0">
                  <c:v>18.726415094339622</c:v>
                </c:pt>
                <c:pt idx="1">
                  <c:v>18.876689189189189</c:v>
                </c:pt>
                <c:pt idx="2">
                  <c:v>9.3476531424025389</c:v>
                </c:pt>
                <c:pt idx="3">
                  <c:v>6.0052219321148828</c:v>
                </c:pt>
                <c:pt idx="4">
                  <c:v>5.2930622009569328</c:v>
                </c:pt>
                <c:pt idx="5">
                  <c:v>6.5026858919988717</c:v>
                </c:pt>
                <c:pt idx="6">
                  <c:v>6.196213425129093</c:v>
                </c:pt>
                <c:pt idx="7">
                  <c:v>5.7918185500202526</c:v>
                </c:pt>
                <c:pt idx="8">
                  <c:v>7.1816283924843471</c:v>
                </c:pt>
                <c:pt idx="9">
                  <c:v>10.962168602919276</c:v>
                </c:pt>
                <c:pt idx="10">
                  <c:v>13.365990202939129</c:v>
                </c:pt>
                <c:pt idx="11">
                  <c:v>12.495223538402756</c:v>
                </c:pt>
                <c:pt idx="12">
                  <c:v>7.2054794520547976</c:v>
                </c:pt>
              </c:numCache>
            </c:numRef>
          </c:val>
          <c:smooth val="0"/>
        </c:ser>
        <c:ser>
          <c:idx val="1"/>
          <c:order val="1"/>
          <c:tx>
            <c:strRef>
              <c:f>グラフ!$A$26</c:f>
              <c:strCache>
                <c:ptCount val="1"/>
                <c:pt idx="0">
                  <c:v>東京都</c:v>
                </c:pt>
              </c:strCache>
            </c:strRef>
          </c:tx>
          <c:spPr>
            <a:ln w="19050">
              <a:solidFill>
                <a:srgbClr val="C00000"/>
              </a:solidFill>
              <a:prstDash val="sysDash"/>
            </a:ln>
          </c:spPr>
          <c:marker>
            <c:symbol val="circle"/>
            <c:size val="3"/>
            <c:spPr>
              <a:solidFill>
                <a:srgbClr val="C00000"/>
              </a:solidFill>
            </c:spPr>
          </c:marker>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グラフ!$B$26:$N$26</c:f>
              <c:numCache>
                <c:formatCode>0.0</c:formatCode>
                <c:ptCount val="13"/>
                <c:pt idx="0">
                  <c:v>18.40148698884758</c:v>
                </c:pt>
                <c:pt idx="1">
                  <c:v>15.893037336024234</c:v>
                </c:pt>
                <c:pt idx="2">
                  <c:v>7.4188882000413292</c:v>
                </c:pt>
                <c:pt idx="3">
                  <c:v>5.4257578683143395</c:v>
                </c:pt>
                <c:pt idx="4">
                  <c:v>4.8973961027763409</c:v>
                </c:pt>
                <c:pt idx="5">
                  <c:v>5.8047945205479348</c:v>
                </c:pt>
                <c:pt idx="6">
                  <c:v>3.4138550608904028</c:v>
                </c:pt>
                <c:pt idx="7">
                  <c:v>4.2693339838985089</c:v>
                </c:pt>
                <c:pt idx="8">
                  <c:v>7.4774034511092884</c:v>
                </c:pt>
                <c:pt idx="9">
                  <c:v>9.098979138925861</c:v>
                </c:pt>
                <c:pt idx="10">
                  <c:v>13.867614879649908</c:v>
                </c:pt>
                <c:pt idx="11">
                  <c:v>13.932373199749531</c:v>
                </c:pt>
                <c:pt idx="12">
                  <c:v>7.7011714999039809</c:v>
                </c:pt>
              </c:numCache>
            </c:numRef>
          </c:val>
          <c:smooth val="0"/>
        </c:ser>
        <c:ser>
          <c:idx val="3"/>
          <c:order val="2"/>
          <c:tx>
            <c:strRef>
              <c:f>グラフ!$A$28</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グラフ!$B$28:$N$28</c:f>
              <c:numCache>
                <c:formatCode>0.0</c:formatCode>
                <c:ptCount val="13"/>
                <c:pt idx="0">
                  <c:v>12.977568039304423</c:v>
                </c:pt>
                <c:pt idx="1">
                  <c:v>14.996700914318035</c:v>
                </c:pt>
                <c:pt idx="2">
                  <c:v>8.0550098231827238</c:v>
                </c:pt>
                <c:pt idx="3">
                  <c:v>5.7736078094178396</c:v>
                </c:pt>
                <c:pt idx="4">
                  <c:v>4.7771102054535497</c:v>
                </c:pt>
                <c:pt idx="5">
                  <c:v>4.9158686587180149</c:v>
                </c:pt>
                <c:pt idx="6">
                  <c:v>4.4338087024124819</c:v>
                </c:pt>
                <c:pt idx="7">
                  <c:v>4.7816559712004905</c:v>
                </c:pt>
                <c:pt idx="8">
                  <c:v>5.8465595050960903</c:v>
                </c:pt>
                <c:pt idx="9">
                  <c:v>10.109942638623334</c:v>
                </c:pt>
                <c:pt idx="10">
                  <c:v>12.458674533340124</c:v>
                </c:pt>
                <c:pt idx="11">
                  <c:v>11.184765227504002</c:v>
                </c:pt>
                <c:pt idx="12">
                  <c:v>4.9855192387256908</c:v>
                </c:pt>
              </c:numCache>
            </c:numRef>
          </c:val>
          <c:smooth val="0"/>
        </c:ser>
        <c:dLbls>
          <c:showLegendKey val="0"/>
          <c:showVal val="0"/>
          <c:showCatName val="0"/>
          <c:showSerName val="0"/>
          <c:showPercent val="0"/>
          <c:showBubbleSize val="0"/>
        </c:dLbls>
        <c:marker val="1"/>
        <c:smooth val="0"/>
        <c:axId val="260035328"/>
        <c:axId val="260037248"/>
      </c:lineChart>
      <c:catAx>
        <c:axId val="260035328"/>
        <c:scaling>
          <c:orientation val="minMax"/>
        </c:scaling>
        <c:delete val="0"/>
        <c:axPos val="b"/>
        <c:majorTickMark val="out"/>
        <c:minorTickMark val="none"/>
        <c:tickLblPos val="nextTo"/>
        <c:txPr>
          <a:bodyPr/>
          <a:lstStyle/>
          <a:p>
            <a:pPr>
              <a:defRPr sz="500"/>
            </a:pPr>
            <a:endParaRPr lang="ja-JP"/>
          </a:p>
        </c:txPr>
        <c:crossAx val="260037248"/>
        <c:crosses val="autoZero"/>
        <c:auto val="1"/>
        <c:lblAlgn val="ctr"/>
        <c:lblOffset val="100"/>
        <c:noMultiLvlLbl val="0"/>
      </c:catAx>
      <c:valAx>
        <c:axId val="260037248"/>
        <c:scaling>
          <c:orientation val="minMax"/>
          <c:min val="2"/>
        </c:scaling>
        <c:delete val="0"/>
        <c:axPos val="l"/>
        <c:majorGridlines/>
        <c:numFmt formatCode="0.0" sourceLinked="1"/>
        <c:majorTickMark val="out"/>
        <c:minorTickMark val="none"/>
        <c:tickLblPos val="nextTo"/>
        <c:crossAx val="260035328"/>
        <c:crosses val="autoZero"/>
        <c:crossBetween val="between"/>
      </c:valAx>
    </c:plotArea>
    <c:legend>
      <c:legendPos val="l"/>
      <c:layout>
        <c:manualLayout>
          <c:xMode val="edge"/>
          <c:yMode val="edge"/>
          <c:x val="0.10089788524917938"/>
          <c:y val="0.75458379489126093"/>
          <c:w val="0.18918353484221148"/>
          <c:h val="0.15716366798488218"/>
        </c:manualLayout>
      </c:layout>
      <c:overlay val="1"/>
      <c:txPr>
        <a:bodyPr/>
        <a:lstStyle/>
        <a:p>
          <a:pPr>
            <a:defRPr sz="900"/>
          </a:pPr>
          <a:endParaRPr lang="ja-JP"/>
        </a:p>
      </c:txPr>
    </c:legend>
    <c:plotVisOnly val="1"/>
    <c:dispBlanksAs val="gap"/>
    <c:showDLblsOverMax val="0"/>
  </c:chart>
  <c:externalData r:id="rId1">
    <c:autoUpdate val="0"/>
  </c:externalData>
  <c:userShapes r:id="rId2"/>
</c:chartSpace>
</file>

<file path=ppt/charts/chart10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グラフ!$A$25</c:f>
              <c:strCache>
                <c:ptCount val="1"/>
                <c:pt idx="0">
                  <c:v>大阪府</c:v>
                </c:pt>
              </c:strCache>
            </c:strRef>
          </c:tx>
          <c:spPr>
            <a:ln w="19050">
              <a:solidFill>
                <a:srgbClr val="002060"/>
              </a:solidFill>
            </a:ln>
          </c:spPr>
          <c:marker>
            <c:symbol val="square"/>
            <c:size val="3"/>
            <c:spPr>
              <a:solidFill>
                <a:srgbClr val="002060"/>
              </a:solidFill>
              <a:ln>
                <a:solidFill>
                  <a:srgbClr val="002060"/>
                </a:solidFill>
              </a:ln>
            </c:spPr>
          </c:marker>
          <c:dLbls>
            <c:dLbl>
              <c:idx val="0"/>
              <c:layout>
                <c:manualLayout>
                  <c:x val="-4.2874142893892062E-2"/>
                  <c:y val="-2.0457368537673042E-2"/>
                </c:manualLayout>
              </c:layout>
              <c:dLblPos val="r"/>
              <c:showLegendKey val="0"/>
              <c:showVal val="1"/>
              <c:showCatName val="0"/>
              <c:showSerName val="0"/>
              <c:showPercent val="0"/>
              <c:showBubbleSize val="0"/>
            </c:dLbl>
            <c:dLbl>
              <c:idx val="2"/>
              <c:layout>
                <c:manualLayout>
                  <c:x val="-6.5193556104216691E-2"/>
                  <c:y val="1.4106199511165915E-2"/>
                </c:manualLayout>
              </c:layout>
              <c:dLblPos val="r"/>
              <c:showLegendKey val="0"/>
              <c:showVal val="1"/>
              <c:showCatName val="0"/>
              <c:showSerName val="0"/>
              <c:showPercent val="0"/>
              <c:showBubbleSize val="0"/>
            </c:dLbl>
            <c:dLbl>
              <c:idx val="5"/>
              <c:layout>
                <c:manualLayout>
                  <c:x val="-1.218494972969565E-2"/>
                  <c:y val="-1.7577071200269797E-2"/>
                </c:manualLayout>
              </c:layout>
              <c:dLblPos val="r"/>
              <c:showLegendKey val="0"/>
              <c:showVal val="1"/>
              <c:showCatName val="0"/>
              <c:showSerName val="0"/>
              <c:showPercent val="0"/>
              <c:showBubbleSize val="0"/>
            </c:dLbl>
            <c:dLbl>
              <c:idx val="6"/>
              <c:layout>
                <c:manualLayout>
                  <c:x val="-2.0554729683567398E-2"/>
                  <c:y val="-2.9098260549882782E-2"/>
                </c:manualLayout>
              </c:layout>
              <c:dLblPos val="r"/>
              <c:showLegendKey val="0"/>
              <c:showVal val="1"/>
              <c:showCatName val="0"/>
              <c:showSerName val="0"/>
              <c:showPercent val="0"/>
              <c:showBubbleSize val="0"/>
            </c:dLbl>
            <c:dLbl>
              <c:idx val="7"/>
              <c:layout>
                <c:manualLayout>
                  <c:x val="-7.3563336058088472E-2"/>
                  <c:y val="-2.9528717585031709E-4"/>
                </c:manualLayout>
              </c:layout>
              <c:dLblPos val="r"/>
              <c:showLegendKey val="0"/>
              <c:showVal val="1"/>
              <c:showCatName val="0"/>
              <c:showSerName val="0"/>
              <c:showPercent val="0"/>
              <c:showBubbleSize val="0"/>
            </c:dLbl>
            <c:dLbl>
              <c:idx val="8"/>
              <c:layout>
                <c:manualLayout>
                  <c:x val="-1.218494972969565E-2"/>
                  <c:y val="-3.1755845132535633E-3"/>
                </c:manualLayout>
              </c:layout>
              <c:dLblPos val="r"/>
              <c:showLegendKey val="0"/>
              <c:showVal val="1"/>
              <c:showCatName val="0"/>
              <c:showSerName val="0"/>
              <c:showPercent val="0"/>
              <c:showBubbleSize val="0"/>
            </c:dLbl>
            <c:dLbl>
              <c:idx val="9"/>
              <c:layout>
                <c:manualLayout>
                  <c:x val="-7.6353262709379047E-2"/>
                  <c:y val="-3.1755845132535633E-3"/>
                </c:manualLayout>
              </c:layout>
              <c:dLblPos val="r"/>
              <c:showLegendKey val="0"/>
              <c:showVal val="1"/>
              <c:showCatName val="0"/>
              <c:showSerName val="0"/>
              <c:showPercent val="0"/>
              <c:showBubbleSize val="0"/>
            </c:dLbl>
            <c:dLbl>
              <c:idx val="10"/>
              <c:layout>
                <c:manualLayout>
                  <c:x val="-6.7983482755507307E-2"/>
                  <c:y val="1.4106199511165915E-2"/>
                </c:manualLayout>
              </c:layout>
              <c:dLblPos val="r"/>
              <c:showLegendKey val="0"/>
              <c:showVal val="1"/>
              <c:showCatName val="0"/>
              <c:showSerName val="0"/>
              <c:showPercent val="0"/>
              <c:showBubbleSize val="0"/>
            </c:dLbl>
            <c:dLbl>
              <c:idx val="11"/>
              <c:layout>
                <c:manualLayout>
                  <c:x val="-6.6490981836698687E-2"/>
                  <c:y val="1.698649684856916E-2"/>
                </c:manualLayout>
              </c:layout>
              <c:dLblPos val="r"/>
              <c:showLegendKey val="0"/>
              <c:showVal val="1"/>
              <c:showCatName val="0"/>
              <c:showSerName val="0"/>
              <c:showPercent val="0"/>
              <c:showBubbleSize val="0"/>
            </c:dLbl>
            <c:dLbl>
              <c:idx val="12"/>
              <c:layout>
                <c:manualLayout>
                  <c:x val="-3.5547839443455763E-2"/>
                  <c:y val="1.6986496848569267E-2"/>
                </c:manualLayout>
              </c:layout>
              <c:dLblPos val="r"/>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グラフ!$B$58:$N$58</c:f>
              <c:numCache>
                <c:formatCode>0.0</c:formatCode>
                <c:ptCount val="13"/>
                <c:pt idx="0">
                  <c:v>17.142857142857157</c:v>
                </c:pt>
                <c:pt idx="1">
                  <c:v>15.410958904109583</c:v>
                </c:pt>
                <c:pt idx="2">
                  <c:v>14.319248826291075</c:v>
                </c:pt>
                <c:pt idx="3">
                  <c:v>20.800288392213421</c:v>
                </c:pt>
                <c:pt idx="4">
                  <c:v>20.249492312155489</c:v>
                </c:pt>
                <c:pt idx="5">
                  <c:v>20.027816411682913</c:v>
                </c:pt>
                <c:pt idx="6">
                  <c:v>16.824005394470696</c:v>
                </c:pt>
                <c:pt idx="7">
                  <c:v>11.883942766295707</c:v>
                </c:pt>
                <c:pt idx="8">
                  <c:v>13.168395849960103</c:v>
                </c:pt>
                <c:pt idx="9">
                  <c:v>11.129614210380245</c:v>
                </c:pt>
                <c:pt idx="10">
                  <c:v>10.060107560898452</c:v>
                </c:pt>
                <c:pt idx="11">
                  <c:v>8.705882352941174</c:v>
                </c:pt>
                <c:pt idx="12">
                  <c:v>4.0509865549153066</c:v>
                </c:pt>
              </c:numCache>
            </c:numRef>
          </c:val>
          <c:smooth val="0"/>
        </c:ser>
        <c:ser>
          <c:idx val="1"/>
          <c:order val="1"/>
          <c:tx>
            <c:strRef>
              <c:f>グラフ!$A$26</c:f>
              <c:strCache>
                <c:ptCount val="1"/>
                <c:pt idx="0">
                  <c:v>東京都</c:v>
                </c:pt>
              </c:strCache>
            </c:strRef>
          </c:tx>
          <c:spPr>
            <a:ln w="19050">
              <a:solidFill>
                <a:srgbClr val="C00000"/>
              </a:solidFill>
              <a:prstDash val="sysDash"/>
            </a:ln>
          </c:spPr>
          <c:marker>
            <c:symbol val="circle"/>
            <c:size val="3"/>
            <c:spPr>
              <a:solidFill>
                <a:srgbClr val="C00000"/>
              </a:solidFill>
            </c:spPr>
          </c:marker>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グラフ!$B$59:$N$59</c:f>
              <c:numCache>
                <c:formatCode>0.0</c:formatCode>
                <c:ptCount val="13"/>
                <c:pt idx="0">
                  <c:v>19.899146625290925</c:v>
                </c:pt>
                <c:pt idx="1">
                  <c:v>13.181936831114582</c:v>
                </c:pt>
                <c:pt idx="2">
                  <c:v>12.984453689511721</c:v>
                </c:pt>
                <c:pt idx="3">
                  <c:v>15.872694100952772</c:v>
                </c:pt>
                <c:pt idx="4">
                  <c:v>20.564808110065183</c:v>
                </c:pt>
                <c:pt idx="5">
                  <c:v>21.005385996409327</c:v>
                </c:pt>
                <c:pt idx="6">
                  <c:v>14.64141306660991</c:v>
                </c:pt>
                <c:pt idx="7">
                  <c:v>11.763178395222019</c:v>
                </c:pt>
                <c:pt idx="8">
                  <c:v>13.471945314725154</c:v>
                </c:pt>
                <c:pt idx="9">
                  <c:v>11.379769299023973</c:v>
                </c:pt>
                <c:pt idx="10">
                  <c:v>10.699178900223938</c:v>
                </c:pt>
                <c:pt idx="11">
                  <c:v>9.1607095578501507</c:v>
                </c:pt>
                <c:pt idx="12">
                  <c:v>4.34466900641414</c:v>
                </c:pt>
              </c:numCache>
            </c:numRef>
          </c:val>
          <c:smooth val="0"/>
        </c:ser>
        <c:ser>
          <c:idx val="3"/>
          <c:order val="2"/>
          <c:tx>
            <c:strRef>
              <c:f>グラフ!$A$28</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グラフ!$B$24:$N$24</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グラフ!$B$61:$N$61</c:f>
              <c:numCache>
                <c:formatCode>0.0</c:formatCode>
                <c:ptCount val="13"/>
                <c:pt idx="0">
                  <c:v>14.160673089971498</c:v>
                </c:pt>
                <c:pt idx="1">
                  <c:v>14.48754006148212</c:v>
                </c:pt>
                <c:pt idx="2">
                  <c:v>15.885281009434504</c:v>
                </c:pt>
                <c:pt idx="3">
                  <c:v>19.177656294530664</c:v>
                </c:pt>
                <c:pt idx="4">
                  <c:v>20.131814167869241</c:v>
                </c:pt>
                <c:pt idx="5">
                  <c:v>17.790166175402621</c:v>
                </c:pt>
                <c:pt idx="6">
                  <c:v>13.904215404987863</c:v>
                </c:pt>
                <c:pt idx="7">
                  <c:v>11.380397675448886</c:v>
                </c:pt>
                <c:pt idx="8">
                  <c:v>10.774032459425722</c:v>
                </c:pt>
                <c:pt idx="9">
                  <c:v>10.533272037696817</c:v>
                </c:pt>
                <c:pt idx="10">
                  <c:v>9.477185421156193</c:v>
                </c:pt>
                <c:pt idx="11">
                  <c:v>7.2102136265958805</c:v>
                </c:pt>
                <c:pt idx="12">
                  <c:v>2.3149577791738967</c:v>
                </c:pt>
              </c:numCache>
            </c:numRef>
          </c:val>
          <c:smooth val="0"/>
        </c:ser>
        <c:dLbls>
          <c:showLegendKey val="0"/>
          <c:showVal val="0"/>
          <c:showCatName val="0"/>
          <c:showSerName val="0"/>
          <c:showPercent val="0"/>
          <c:showBubbleSize val="0"/>
        </c:dLbls>
        <c:marker val="1"/>
        <c:smooth val="0"/>
        <c:axId val="262980736"/>
        <c:axId val="262982656"/>
      </c:lineChart>
      <c:catAx>
        <c:axId val="262980736"/>
        <c:scaling>
          <c:orientation val="minMax"/>
        </c:scaling>
        <c:delete val="0"/>
        <c:axPos val="b"/>
        <c:majorTickMark val="out"/>
        <c:minorTickMark val="none"/>
        <c:tickLblPos val="nextTo"/>
        <c:txPr>
          <a:bodyPr/>
          <a:lstStyle/>
          <a:p>
            <a:pPr>
              <a:defRPr sz="500"/>
            </a:pPr>
            <a:endParaRPr lang="ja-JP"/>
          </a:p>
        </c:txPr>
        <c:crossAx val="262982656"/>
        <c:crosses val="autoZero"/>
        <c:auto val="1"/>
        <c:lblAlgn val="ctr"/>
        <c:lblOffset val="100"/>
        <c:noMultiLvlLbl val="0"/>
      </c:catAx>
      <c:valAx>
        <c:axId val="262982656"/>
        <c:scaling>
          <c:orientation val="minMax"/>
          <c:min val="2"/>
        </c:scaling>
        <c:delete val="0"/>
        <c:axPos val="l"/>
        <c:majorGridlines/>
        <c:numFmt formatCode="0.0" sourceLinked="1"/>
        <c:majorTickMark val="out"/>
        <c:minorTickMark val="none"/>
        <c:tickLblPos val="nextTo"/>
        <c:crossAx val="262980736"/>
        <c:crosses val="autoZero"/>
        <c:crossBetween val="between"/>
      </c:valAx>
    </c:plotArea>
    <c:legend>
      <c:legendPos val="l"/>
      <c:layout>
        <c:manualLayout>
          <c:xMode val="edge"/>
          <c:yMode val="edge"/>
          <c:x val="9.7647432795170394E-2"/>
          <c:y val="0.77038972690925722"/>
          <c:w val="0.18832004896211441"/>
          <c:h val="0.15625250183307121"/>
        </c:manualLayout>
      </c:layout>
      <c:overlay val="1"/>
      <c:txPr>
        <a:bodyPr/>
        <a:lstStyle/>
        <a:p>
          <a:pPr>
            <a:defRPr sz="900"/>
          </a:pPr>
          <a:endParaRPr lang="ja-JP"/>
        </a:p>
      </c:txPr>
    </c:legend>
    <c:plotVisOnly val="1"/>
    <c:dispBlanksAs val="gap"/>
    <c:showDLblsOverMax val="0"/>
  </c:chart>
  <c:externalData r:id="rId1">
    <c:autoUpdate val="0"/>
  </c:externalData>
  <c:userShapes r:id="rId2"/>
</c:chartSpace>
</file>

<file path=ppt/charts/chart10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'B001'!$L$75</c:f>
              <c:strCache>
                <c:ptCount val="1"/>
                <c:pt idx="0">
                  <c:v>男女計</c:v>
                </c:pt>
              </c:strCache>
            </c:strRef>
          </c:tx>
          <c:spPr>
            <a:ln w="25400">
              <a:solidFill>
                <a:srgbClr val="00B050"/>
              </a:solidFill>
              <a:prstDash val="sysDash"/>
            </a:ln>
          </c:spPr>
          <c:marker>
            <c:symbol val="triangle"/>
            <c:size val="7"/>
            <c:spPr>
              <a:solidFill>
                <a:srgbClr val="00B050"/>
              </a:solidFill>
              <a:ln>
                <a:solidFill>
                  <a:srgbClr val="00B050"/>
                </a:solidFill>
              </a:ln>
            </c:spPr>
          </c:marker>
          <c:dLbls>
            <c:txPr>
              <a:bodyPr/>
              <a:lstStyle/>
              <a:p>
                <a:pPr>
                  <a:defRPr sz="1050"/>
                </a:pPr>
                <a:endParaRPr lang="ja-JP"/>
              </a:p>
            </c:txPr>
            <c:dLblPos val="t"/>
            <c:showLegendKey val="0"/>
            <c:showVal val="1"/>
            <c:showCatName val="0"/>
            <c:showSerName val="0"/>
            <c:showPercent val="0"/>
            <c:showBubbleSize val="0"/>
            <c:showLeaderLines val="0"/>
          </c:dLbls>
          <c:cat>
            <c:strRef>
              <c:f>'B001'!$K$76:$K$78</c:f>
              <c:strCache>
                <c:ptCount val="3"/>
                <c:pt idx="0">
                  <c:v>2002年</c:v>
                </c:pt>
                <c:pt idx="1">
                  <c:v>2007年</c:v>
                </c:pt>
                <c:pt idx="2">
                  <c:v>2012年</c:v>
                </c:pt>
              </c:strCache>
            </c:strRef>
          </c:cat>
          <c:val>
            <c:numRef>
              <c:f>'B001'!$L$76:$L$78</c:f>
              <c:numCache>
                <c:formatCode>0.0%</c:formatCode>
                <c:ptCount val="3"/>
                <c:pt idx="0">
                  <c:v>0.27540470214382784</c:v>
                </c:pt>
                <c:pt idx="1">
                  <c:v>0.3100443745955444</c:v>
                </c:pt>
                <c:pt idx="2">
                  <c:v>0.34245876157112032</c:v>
                </c:pt>
              </c:numCache>
            </c:numRef>
          </c:val>
          <c:smooth val="0"/>
        </c:ser>
        <c:ser>
          <c:idx val="1"/>
          <c:order val="1"/>
          <c:tx>
            <c:strRef>
              <c:f>'B001'!$M$75</c:f>
              <c:strCache>
                <c:ptCount val="1"/>
                <c:pt idx="0">
                  <c:v>男性</c:v>
                </c:pt>
              </c:strCache>
            </c:strRef>
          </c:tx>
          <c:spPr>
            <a:ln w="25400">
              <a:solidFill>
                <a:srgbClr val="002060"/>
              </a:solidFill>
            </a:ln>
          </c:spPr>
          <c:marker>
            <c:symbol val="square"/>
            <c:size val="7"/>
            <c:spPr>
              <a:solidFill>
                <a:srgbClr val="002060"/>
              </a:solidFill>
              <a:ln>
                <a:solidFill>
                  <a:srgbClr val="002060"/>
                </a:solidFill>
              </a:ln>
            </c:spPr>
          </c:marker>
          <c:dLbls>
            <c:txPr>
              <a:bodyPr/>
              <a:lstStyle/>
              <a:p>
                <a:pPr>
                  <a:defRPr sz="1050"/>
                </a:pPr>
                <a:endParaRPr lang="ja-JP"/>
              </a:p>
            </c:txPr>
            <c:dLblPos val="t"/>
            <c:showLegendKey val="0"/>
            <c:showVal val="1"/>
            <c:showCatName val="0"/>
            <c:showSerName val="0"/>
            <c:showPercent val="0"/>
            <c:showBubbleSize val="0"/>
            <c:showLeaderLines val="0"/>
          </c:dLbls>
          <c:cat>
            <c:strRef>
              <c:f>'B001'!$K$76:$K$78</c:f>
              <c:strCache>
                <c:ptCount val="3"/>
                <c:pt idx="0">
                  <c:v>2002年</c:v>
                </c:pt>
                <c:pt idx="1">
                  <c:v>2007年</c:v>
                </c:pt>
                <c:pt idx="2">
                  <c:v>2012年</c:v>
                </c:pt>
              </c:strCache>
            </c:strRef>
          </c:cat>
          <c:val>
            <c:numRef>
              <c:f>'B001'!$M$76:$M$78</c:f>
              <c:numCache>
                <c:formatCode>0.0%</c:formatCode>
                <c:ptCount val="3"/>
                <c:pt idx="0">
                  <c:v>0.15534693246793413</c:v>
                </c:pt>
                <c:pt idx="1">
                  <c:v>0.18166881821382466</c:v>
                </c:pt>
                <c:pt idx="2">
                  <c:v>0.19715273540776895</c:v>
                </c:pt>
              </c:numCache>
            </c:numRef>
          </c:val>
          <c:smooth val="0"/>
        </c:ser>
        <c:ser>
          <c:idx val="2"/>
          <c:order val="2"/>
          <c:tx>
            <c:strRef>
              <c:f>'B001'!$N$75</c:f>
              <c:strCache>
                <c:ptCount val="1"/>
                <c:pt idx="0">
                  <c:v>女性</c:v>
                </c:pt>
              </c:strCache>
            </c:strRef>
          </c:tx>
          <c:spPr>
            <a:ln w="25400">
              <a:solidFill>
                <a:srgbClr val="C00000"/>
              </a:solidFill>
            </a:ln>
          </c:spPr>
          <c:marker>
            <c:symbol val="circle"/>
            <c:size val="7"/>
            <c:spPr>
              <a:solidFill>
                <a:srgbClr val="C00000"/>
              </a:solidFill>
              <a:ln>
                <a:solidFill>
                  <a:srgbClr val="C00000"/>
                </a:solidFill>
              </a:ln>
            </c:spPr>
          </c:marker>
          <c:dLbls>
            <c:txPr>
              <a:bodyPr/>
              <a:lstStyle/>
              <a:p>
                <a:pPr>
                  <a:defRPr sz="1050"/>
                </a:pPr>
                <a:endParaRPr lang="ja-JP"/>
              </a:p>
            </c:txPr>
            <c:dLblPos val="t"/>
            <c:showLegendKey val="0"/>
            <c:showVal val="1"/>
            <c:showCatName val="0"/>
            <c:showSerName val="0"/>
            <c:showPercent val="0"/>
            <c:showBubbleSize val="0"/>
            <c:showLeaderLines val="0"/>
          </c:dLbls>
          <c:cat>
            <c:strRef>
              <c:f>'B001'!$K$76:$K$78</c:f>
              <c:strCache>
                <c:ptCount val="3"/>
                <c:pt idx="0">
                  <c:v>2002年</c:v>
                </c:pt>
                <c:pt idx="1">
                  <c:v>2007年</c:v>
                </c:pt>
                <c:pt idx="2">
                  <c:v>2012年</c:v>
                </c:pt>
              </c:strCache>
            </c:strRef>
          </c:cat>
          <c:val>
            <c:numRef>
              <c:f>'B001'!$N$76:$N$78</c:f>
              <c:numCache>
                <c:formatCode>0.0%</c:formatCode>
                <c:ptCount val="3"/>
                <c:pt idx="0">
                  <c:v>0.45240538075695397</c:v>
                </c:pt>
                <c:pt idx="1">
                  <c:v>0.49536880153620289</c:v>
                </c:pt>
                <c:pt idx="2">
                  <c:v>0.53534208110589121</c:v>
                </c:pt>
              </c:numCache>
            </c:numRef>
          </c:val>
          <c:smooth val="0"/>
        </c:ser>
        <c:dLbls>
          <c:showLegendKey val="0"/>
          <c:showVal val="1"/>
          <c:showCatName val="0"/>
          <c:showSerName val="0"/>
          <c:showPercent val="0"/>
          <c:showBubbleSize val="0"/>
        </c:dLbls>
        <c:marker val="1"/>
        <c:smooth val="0"/>
        <c:axId val="263277568"/>
        <c:axId val="263295744"/>
      </c:lineChart>
      <c:catAx>
        <c:axId val="263277568"/>
        <c:scaling>
          <c:orientation val="minMax"/>
        </c:scaling>
        <c:delete val="0"/>
        <c:axPos val="b"/>
        <c:majorTickMark val="out"/>
        <c:minorTickMark val="none"/>
        <c:tickLblPos val="nextTo"/>
        <c:crossAx val="263295744"/>
        <c:crosses val="autoZero"/>
        <c:auto val="1"/>
        <c:lblAlgn val="ctr"/>
        <c:lblOffset val="100"/>
        <c:noMultiLvlLbl val="0"/>
      </c:catAx>
      <c:valAx>
        <c:axId val="263295744"/>
        <c:scaling>
          <c:orientation val="minMax"/>
          <c:max val="0.55000000000000004"/>
          <c:min val="0.15000000000000013"/>
        </c:scaling>
        <c:delete val="0"/>
        <c:axPos val="l"/>
        <c:majorGridlines/>
        <c:numFmt formatCode="0.0%" sourceLinked="1"/>
        <c:majorTickMark val="out"/>
        <c:minorTickMark val="none"/>
        <c:tickLblPos val="nextTo"/>
        <c:crossAx val="263277568"/>
        <c:crosses val="autoZero"/>
        <c:crossBetween val="between"/>
        <c:majorUnit val="0.1"/>
      </c:valAx>
    </c:plotArea>
    <c:legend>
      <c:legendPos val="r"/>
      <c:overlay val="0"/>
    </c:legend>
    <c:plotVisOnly val="1"/>
    <c:dispBlanksAs val="gap"/>
    <c:showDLblsOverMax val="0"/>
  </c:chart>
  <c:externalData r:id="rId1">
    <c:autoUpdate val="0"/>
  </c:externalData>
</c:chartSpace>
</file>

<file path=ppt/charts/chart10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'[大阪・愛知・東京・全国の非正規者数・非正規率　171102_ver.03.xlsx]大阪府・東京都・愛知県・全国＿グラフ'!$D$4</c:f>
              <c:strCache>
                <c:ptCount val="1"/>
                <c:pt idx="0">
                  <c:v>大阪府</c:v>
                </c:pt>
              </c:strCache>
            </c:strRef>
          </c:tx>
          <c:spPr>
            <a:ln w="22225">
              <a:solidFill>
                <a:srgbClr val="002060"/>
              </a:solidFill>
            </a:ln>
          </c:spPr>
          <c:marker>
            <c:symbol val="square"/>
            <c:size val="3"/>
            <c:spPr>
              <a:solidFill>
                <a:srgbClr val="002060"/>
              </a:solidFill>
              <a:ln>
                <a:solidFill>
                  <a:srgbClr val="002060"/>
                </a:solidFill>
              </a:ln>
            </c:spPr>
          </c:marker>
          <c:dLbls>
            <c:dLbl>
              <c:idx val="1"/>
              <c:layout>
                <c:manualLayout>
                  <c:x val="-2.0365136830795428E-3"/>
                  <c:y val="1.0289063060373489E-2"/>
                </c:manualLayout>
              </c:layout>
              <c:dLblPos val="r"/>
              <c:showLegendKey val="0"/>
              <c:showVal val="1"/>
              <c:showCatName val="0"/>
              <c:showSerName val="0"/>
              <c:showPercent val="0"/>
              <c:showBubbleSize val="0"/>
            </c:dLbl>
            <c:dLbl>
              <c:idx val="2"/>
              <c:layout>
                <c:manualLayout>
                  <c:x val="-0.1020213469239844"/>
                  <c:y val="1.4392410551871159E-2"/>
                </c:manualLayout>
              </c:layout>
              <c:dLblPos val="r"/>
              <c:showLegendKey val="0"/>
              <c:showVal val="1"/>
              <c:showCatName val="0"/>
              <c:showSerName val="0"/>
              <c:showPercent val="0"/>
              <c:showBubbleSize val="0"/>
            </c:dLbl>
            <c:dLbl>
              <c:idx val="3"/>
              <c:layout>
                <c:manualLayout>
                  <c:x val="-0.10202134692398443"/>
                  <c:y val="4.3115842992354853E-2"/>
                </c:manualLayout>
              </c:layout>
              <c:dLblPos val="r"/>
              <c:showLegendKey val="0"/>
              <c:showVal val="1"/>
              <c:showCatName val="0"/>
              <c:showSerName val="0"/>
              <c:showPercent val="0"/>
              <c:showBubbleSize val="0"/>
            </c:dLbl>
            <c:dLbl>
              <c:idx val="4"/>
              <c:layout>
                <c:manualLayout>
                  <c:x val="-6.9673312640162272E-2"/>
                  <c:y val="4.7219190483852522E-2"/>
                </c:manualLayout>
              </c:layout>
              <c:dLblPos val="r"/>
              <c:showLegendKey val="0"/>
              <c:showVal val="1"/>
              <c:showCatName val="0"/>
              <c:showSerName val="0"/>
              <c:showPercent val="0"/>
              <c:showBubbleSize val="0"/>
            </c:dLbl>
            <c:dLbl>
              <c:idx val="5"/>
              <c:layout>
                <c:manualLayout>
                  <c:x val="-6.9673312640162216E-2"/>
                  <c:y val="-3.0744411854603214E-2"/>
                </c:manualLayout>
              </c:layout>
              <c:dLblPos val="r"/>
              <c:showLegendKey val="0"/>
              <c:showVal val="1"/>
              <c:showCatName val="0"/>
              <c:showSerName val="0"/>
              <c:showPercent val="0"/>
              <c:showBubbleSize val="0"/>
            </c:dLbl>
            <c:dLbl>
              <c:idx val="6"/>
              <c:layout>
                <c:manualLayout>
                  <c:x val="-5.4146256183927634E-2"/>
                  <c:y val="-3.8951106837598552E-2"/>
                </c:manualLayout>
              </c:layout>
              <c:dLblPos val="r"/>
              <c:showLegendKey val="0"/>
              <c:showVal val="1"/>
              <c:showCatName val="0"/>
              <c:showSerName val="0"/>
              <c:showPercent val="0"/>
              <c:showBubbleSize val="0"/>
            </c:dLbl>
            <c:dLbl>
              <c:idx val="7"/>
              <c:layout>
                <c:manualLayout>
                  <c:x val="-4.2383334626174121E-2"/>
                  <c:y val="-3.4847759346100883E-2"/>
                </c:manualLayout>
              </c:layout>
              <c:dLblPos val="r"/>
              <c:showLegendKey val="0"/>
              <c:showVal val="1"/>
              <c:showCatName val="0"/>
              <c:showSerName val="0"/>
              <c:showPercent val="0"/>
              <c:showBubbleSize val="0"/>
            </c:dLbl>
            <c:dLbl>
              <c:idx val="8"/>
              <c:layout>
                <c:manualLayout>
                  <c:x val="-7.2614043029600644E-2"/>
                  <c:y val="-3.0744411854603214E-2"/>
                </c:manualLayout>
              </c:layout>
              <c:dLblPos val="r"/>
              <c:showLegendKey val="0"/>
              <c:showVal val="1"/>
              <c:showCatName val="0"/>
              <c:showSerName val="0"/>
              <c:showPercent val="0"/>
              <c:showBubbleSize val="0"/>
            </c:dLbl>
            <c:dLbl>
              <c:idx val="9"/>
              <c:layout>
                <c:manualLayout>
                  <c:x val="-9.0258425366230924E-2"/>
                  <c:y val="-1.4331021888612532E-2"/>
                </c:manualLayout>
              </c:layout>
              <c:dLblPos val="r"/>
              <c:showLegendKey val="0"/>
              <c:showVal val="1"/>
              <c:showCatName val="0"/>
              <c:showSerName val="0"/>
              <c:showPercent val="0"/>
              <c:showBubbleSize val="0"/>
            </c:dLbl>
            <c:dLbl>
              <c:idx val="10"/>
              <c:layout>
                <c:manualLayout>
                  <c:x val="-4.3206970688790841E-2"/>
                  <c:y val="-1.8434369380110203E-2"/>
                </c:manualLayout>
              </c:layout>
              <c:dLblPos val="r"/>
              <c:showLegendKey val="0"/>
              <c:showVal val="1"/>
              <c:showCatName val="0"/>
              <c:showSerName val="0"/>
              <c:showPercent val="0"/>
              <c:showBubbleSize val="0"/>
            </c:dLbl>
            <c:dLbl>
              <c:idx val="11"/>
              <c:layout>
                <c:manualLayout>
                  <c:x val="-2.8503087188024866E-2"/>
                  <c:y val="-2.6641064363105618E-2"/>
                </c:manualLayout>
              </c:layout>
              <c:dLblPos val="r"/>
              <c:showLegendKey val="0"/>
              <c:showVal val="1"/>
              <c:showCatName val="0"/>
              <c:showSerName val="0"/>
              <c:showPercent val="0"/>
              <c:showBubbleSize val="0"/>
            </c:dLbl>
            <c:dLbl>
              <c:idx val="12"/>
              <c:layout>
                <c:manualLayout>
                  <c:x val="0"/>
                  <c:y val="-3.0744411854603214E-2"/>
                </c:manualLayout>
              </c:layout>
              <c:dLblPos val="r"/>
              <c:showLegendKey val="0"/>
              <c:showVal val="1"/>
              <c:showCatName val="0"/>
              <c:showSerName val="0"/>
              <c:showPercent val="0"/>
              <c:showBubbleSize val="0"/>
            </c:dLbl>
            <c:txPr>
              <a:bodyPr/>
              <a:lstStyle/>
              <a:p>
                <a:pPr>
                  <a:defRPr sz="900"/>
                </a:pPr>
                <a:endParaRPr lang="ja-JP"/>
              </a:p>
            </c:txPr>
            <c:dLblPos val="t"/>
            <c:showLegendKey val="0"/>
            <c:showVal val="1"/>
            <c:showCatName val="0"/>
            <c:showSerName val="0"/>
            <c:showPercent val="0"/>
            <c:showBubbleSize val="0"/>
            <c:showLeaderLines val="0"/>
          </c:dLbls>
          <c:cat>
            <c:strRef>
              <c:f>'[大阪・愛知・東京・全国の非正規者数・非正規率　171102_ver.03.xlsx]大阪府・東京都・愛知県・全国＿グラフ'!$E$3:$Q$3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171102_ver.03.xlsx]大阪府・東京都・愛知県・全国＿グラフ'!$E$4:$Q$4</c:f>
              <c:numCache>
                <c:formatCode>0.0%</c:formatCode>
                <c:ptCount val="13"/>
                <c:pt idx="0">
                  <c:v>0.78896103896103897</c:v>
                </c:pt>
                <c:pt idx="1">
                  <c:v>0.45754026354319183</c:v>
                </c:pt>
                <c:pt idx="2">
                  <c:v>0.20468104635153742</c:v>
                </c:pt>
                <c:pt idx="3">
                  <c:v>0.14245698279311725</c:v>
                </c:pt>
                <c:pt idx="4">
                  <c:v>0.10996452757175104</c:v>
                </c:pt>
                <c:pt idx="5">
                  <c:v>0.10845986984815618</c:v>
                </c:pt>
                <c:pt idx="6">
                  <c:v>8.6246200607902737E-2</c:v>
                </c:pt>
                <c:pt idx="7">
                  <c:v>9.0787716955941261E-2</c:v>
                </c:pt>
                <c:pt idx="8">
                  <c:v>0.13251301467108376</c:v>
                </c:pt>
                <c:pt idx="9">
                  <c:v>0.39604810996563572</c:v>
                </c:pt>
                <c:pt idx="10">
                  <c:v>0.40145985401459855</c:v>
                </c:pt>
                <c:pt idx="11">
                  <c:v>0.32554945054945056</c:v>
                </c:pt>
                <c:pt idx="12">
                  <c:v>0.13402061855670103</c:v>
                </c:pt>
              </c:numCache>
            </c:numRef>
          </c:val>
          <c:smooth val="0"/>
        </c:ser>
        <c:ser>
          <c:idx val="1"/>
          <c:order val="1"/>
          <c:tx>
            <c:strRef>
              <c:f>'[大阪・愛知・東京・全国の非正規者数・非正規率　171102_ver.03.xlsx]大阪府・東京都・愛知県・全国＿グラフ'!$D$5</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'[大阪・愛知・東京・全国の非正規者数・非正規率　171102_ver.03.xlsx]大阪府・東京都・愛知県・全国＿グラフ'!$E$3:$Q$3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171102_ver.03.xlsx]大阪府・東京都・愛知県・全国＿グラフ'!$E$5:$Q$5</c:f>
              <c:numCache>
                <c:formatCode>0.0%</c:formatCode>
                <c:ptCount val="13"/>
                <c:pt idx="0">
                  <c:v>0.76315789473684215</c:v>
                </c:pt>
                <c:pt idx="1">
                  <c:v>0.50934376358105171</c:v>
                </c:pt>
                <c:pt idx="2">
                  <c:v>0.22183828610919143</c:v>
                </c:pt>
                <c:pt idx="3">
                  <c:v>0.15624350716808644</c:v>
                </c:pt>
                <c:pt idx="4">
                  <c:v>0.11413843888070692</c:v>
                </c:pt>
                <c:pt idx="5">
                  <c:v>7.6738609112709827E-2</c:v>
                </c:pt>
                <c:pt idx="6">
                  <c:v>8.2397797076890489E-2</c:v>
                </c:pt>
                <c:pt idx="7">
                  <c:v>7.3356038773906215E-2</c:v>
                </c:pt>
                <c:pt idx="8">
                  <c:v>8.9051540103690152E-2</c:v>
                </c:pt>
                <c:pt idx="9">
                  <c:v>0.30692779888921368</c:v>
                </c:pt>
                <c:pt idx="10">
                  <c:v>0.40217955371043074</c:v>
                </c:pt>
                <c:pt idx="11">
                  <c:v>0.22633744855967078</c:v>
                </c:pt>
                <c:pt idx="12">
                  <c:v>0.11176470588235295</c:v>
                </c:pt>
              </c:numCache>
            </c:numRef>
          </c:val>
          <c:smooth val="0"/>
        </c:ser>
        <c:ser>
          <c:idx val="3"/>
          <c:order val="2"/>
          <c:tx>
            <c:strRef>
              <c:f>'[大阪・愛知・東京・全国の非正規者数・非正規率　171102_ver.03.xlsx]大阪府・東京都・愛知県・全国＿グラフ'!$D$7</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'[大阪・愛知・東京・全国の非正規者数・非正規率　171102_ver.03.xlsx]大阪府・東京都・愛知県・全国＿グラフ'!$E$3:$Q$3</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171102_ver.03.xlsx]大阪府・東京都・愛知県・全国＿グラフ'!$E$7:$Q$7</c:f>
              <c:numCache>
                <c:formatCode>0.0%</c:formatCode>
                <c:ptCount val="13"/>
                <c:pt idx="0">
                  <c:v>0.64687638458130259</c:v>
                </c:pt>
                <c:pt idx="1">
                  <c:v>0.40691935643075711</c:v>
                </c:pt>
                <c:pt idx="2">
                  <c:v>0.19653783963729748</c:v>
                </c:pt>
                <c:pt idx="3">
                  <c:v>0.13621043978627209</c:v>
                </c:pt>
                <c:pt idx="4">
                  <c:v>9.7337975963158491E-2</c:v>
                </c:pt>
                <c:pt idx="5">
                  <c:v>8.0034152698512565E-2</c:v>
                </c:pt>
                <c:pt idx="6">
                  <c:v>7.6063164477798623E-2</c:v>
                </c:pt>
                <c:pt idx="7">
                  <c:v>7.7496274217585689E-2</c:v>
                </c:pt>
                <c:pt idx="8">
                  <c:v>0.1076162215628091</c:v>
                </c:pt>
                <c:pt idx="9">
                  <c:v>0.37015227870289219</c:v>
                </c:pt>
                <c:pt idx="10">
                  <c:v>0.38413653576801371</c:v>
                </c:pt>
                <c:pt idx="11">
                  <c:v>0.28051738075990301</c:v>
                </c:pt>
                <c:pt idx="12">
                  <c:v>0.11424300661968824</c:v>
                </c:pt>
              </c:numCache>
            </c:numRef>
          </c:val>
          <c:smooth val="0"/>
        </c:ser>
        <c:dLbls>
          <c:showLegendKey val="0"/>
          <c:showVal val="0"/>
          <c:showCatName val="0"/>
          <c:showSerName val="0"/>
          <c:showPercent val="0"/>
          <c:showBubbleSize val="0"/>
        </c:dLbls>
        <c:marker val="1"/>
        <c:smooth val="0"/>
        <c:axId val="267851648"/>
        <c:axId val="267866112"/>
      </c:lineChart>
      <c:catAx>
        <c:axId val="267851648"/>
        <c:scaling>
          <c:orientation val="minMax"/>
        </c:scaling>
        <c:delete val="0"/>
        <c:axPos val="b"/>
        <c:majorTickMark val="out"/>
        <c:minorTickMark val="none"/>
        <c:tickLblPos val="nextTo"/>
        <c:txPr>
          <a:bodyPr/>
          <a:lstStyle/>
          <a:p>
            <a:pPr>
              <a:defRPr sz="500"/>
            </a:pPr>
            <a:endParaRPr lang="ja-JP"/>
          </a:p>
        </c:txPr>
        <c:crossAx val="267866112"/>
        <c:crosses val="autoZero"/>
        <c:auto val="1"/>
        <c:lblAlgn val="ctr"/>
        <c:lblOffset val="100"/>
        <c:noMultiLvlLbl val="0"/>
      </c:catAx>
      <c:valAx>
        <c:axId val="267866112"/>
        <c:scaling>
          <c:orientation val="minMax"/>
          <c:max val="0.9"/>
        </c:scaling>
        <c:delete val="0"/>
        <c:axPos val="l"/>
        <c:majorGridlines/>
        <c:numFmt formatCode="0.0%" sourceLinked="1"/>
        <c:majorTickMark val="out"/>
        <c:minorTickMark val="none"/>
        <c:tickLblPos val="nextTo"/>
        <c:txPr>
          <a:bodyPr/>
          <a:lstStyle/>
          <a:p>
            <a:pPr>
              <a:defRPr sz="700"/>
            </a:pPr>
            <a:endParaRPr lang="ja-JP"/>
          </a:p>
        </c:txPr>
        <c:crossAx val="267851648"/>
        <c:crosses val="autoZero"/>
        <c:crossBetween val="between"/>
      </c:valAx>
    </c:plotArea>
    <c:legend>
      <c:legendPos val="l"/>
      <c:layout>
        <c:manualLayout>
          <c:xMode val="edge"/>
          <c:yMode val="edge"/>
          <c:x val="0.78517501398004708"/>
          <c:y val="6.5876174542832164E-2"/>
          <c:w val="0.18085491895046027"/>
          <c:h val="0.17273929786109146"/>
        </c:manualLayout>
      </c:layout>
      <c:overlay val="1"/>
      <c:txPr>
        <a:bodyPr/>
        <a:lstStyle/>
        <a:p>
          <a:pPr>
            <a:defRPr sz="800"/>
          </a:pPr>
          <a:endParaRPr lang="ja-JP"/>
        </a:p>
      </c:txPr>
    </c:legend>
    <c:plotVisOnly val="1"/>
    <c:dispBlanksAs val="gap"/>
    <c:showDLblsOverMax val="0"/>
  </c:chart>
  <c:externalData r:id="rId1">
    <c:autoUpdate val="0"/>
  </c:externalData>
  <c:userShapes r:id="rId2"/>
</c:chartSpace>
</file>

<file path=ppt/charts/chart10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'[大阪・愛知・東京・全国の非正規者数・非正規率　171102_ver.03.xlsx]大阪府・東京都・愛知県・全国＿グラフ'!$D$18</c:f>
              <c:strCache>
                <c:ptCount val="1"/>
                <c:pt idx="0">
                  <c:v>大阪府</c:v>
                </c:pt>
              </c:strCache>
            </c:strRef>
          </c:tx>
          <c:spPr>
            <a:ln w="22225">
              <a:solidFill>
                <a:srgbClr val="002060"/>
              </a:solidFill>
            </a:ln>
          </c:spPr>
          <c:marker>
            <c:symbol val="square"/>
            <c:size val="3"/>
            <c:spPr>
              <a:solidFill>
                <a:srgbClr val="002060"/>
              </a:solidFill>
              <a:ln>
                <a:solidFill>
                  <a:srgbClr val="002060"/>
                </a:solidFill>
              </a:ln>
            </c:spPr>
          </c:marker>
          <c:dLbls>
            <c:dLbl>
              <c:idx val="0"/>
              <c:layout>
                <c:manualLayout>
                  <c:x val="-1.9704238880562186E-3"/>
                  <c:y val="-2.9601451244112208E-4"/>
                </c:manualLayout>
              </c:layout>
              <c:dLblPos val="r"/>
              <c:showLegendKey val="0"/>
              <c:showVal val="1"/>
              <c:showCatName val="0"/>
              <c:showSerName val="0"/>
              <c:showPercent val="0"/>
              <c:showBubbleSize val="0"/>
            </c:dLbl>
            <c:dLbl>
              <c:idx val="1"/>
              <c:layout>
                <c:manualLayout>
                  <c:x val="-8.6968503937007877E-2"/>
                  <c:y val="2.3667155082916766E-2"/>
                </c:manualLayout>
              </c:layout>
              <c:dLblPos val="r"/>
              <c:showLegendKey val="0"/>
              <c:showVal val="1"/>
              <c:showCatName val="0"/>
              <c:showSerName val="0"/>
              <c:showPercent val="0"/>
              <c:showBubbleSize val="0"/>
            </c:dLbl>
            <c:dLbl>
              <c:idx val="4"/>
              <c:layout>
                <c:manualLayout>
                  <c:x val="-6.4688176715910761E-2"/>
                  <c:y val="-3.2057325870372473E-2"/>
                </c:manualLayout>
              </c:layout>
              <c:dLblPos val="r"/>
              <c:showLegendKey val="0"/>
              <c:showVal val="1"/>
              <c:showCatName val="0"/>
              <c:showSerName val="0"/>
              <c:showPercent val="0"/>
              <c:showBubbleSize val="0"/>
            </c:dLbl>
            <c:dLbl>
              <c:idx val="10"/>
              <c:layout>
                <c:manualLayout>
                  <c:x val="-4.0610156489847048E-3"/>
                  <c:y val="-8.9581903373314991E-3"/>
                </c:manualLayout>
              </c:layout>
              <c:dLblPos val="r"/>
              <c:showLegendKey val="0"/>
              <c:showVal val="1"/>
              <c:showCatName val="0"/>
              <c:showSerName val="0"/>
              <c:showPercent val="0"/>
              <c:showBubbleSize val="0"/>
            </c:dLbl>
            <c:dLbl>
              <c:idx val="11"/>
              <c:layout>
                <c:manualLayout>
                  <c:x val="-6.151607409913191E-3"/>
                  <c:y val="-3.1834064540712569E-3"/>
                </c:manualLayout>
              </c:layout>
              <c:dLblPos val="r"/>
              <c:showLegendKey val="0"/>
              <c:showVal val="1"/>
              <c:showCatName val="0"/>
              <c:showSerName val="0"/>
              <c:showPercent val="0"/>
              <c:showBubbleSize val="0"/>
            </c:dLbl>
            <c:dLbl>
              <c:idx val="12"/>
              <c:layout>
                <c:manualLayout>
                  <c:x val="-7.9322319042410203E-2"/>
                  <c:y val="2.5913774291889862E-3"/>
                </c:manualLayout>
              </c:layout>
              <c:dLblPos val="r"/>
              <c:showLegendKey val="0"/>
              <c:showVal val="1"/>
              <c:showCatName val="0"/>
              <c:showSerName val="0"/>
              <c:showPercent val="0"/>
              <c:showBubbleSize val="0"/>
            </c:dLbl>
            <c:dLblPos val="t"/>
            <c:showLegendKey val="0"/>
            <c:showVal val="1"/>
            <c:showCatName val="0"/>
            <c:showSerName val="0"/>
            <c:showPercent val="0"/>
            <c:showBubbleSize val="0"/>
            <c:showLeaderLines val="0"/>
          </c:dLbls>
          <c:cat>
            <c:strRef>
              <c:f>'[大阪・愛知・東京・全国の非正規者数・非正規率　171102_ver.03.xlsx]大阪府・東京都・愛知県・全国＿グラフ'!$E$17:$Q$17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171102_ver.03.xlsx]大阪府・東京都・愛知県・全国＿グラフ'!$E$18:$Q$18</c:f>
              <c:numCache>
                <c:formatCode>0.0%</c:formatCode>
                <c:ptCount val="13"/>
                <c:pt idx="0">
                  <c:v>0.83157894736842108</c:v>
                </c:pt>
                <c:pt idx="1">
                  <c:v>0.43449197860962568</c:v>
                </c:pt>
                <c:pt idx="2">
                  <c:v>0.40641158221302998</c:v>
                </c:pt>
                <c:pt idx="3">
                  <c:v>0.48056338028169016</c:v>
                </c:pt>
                <c:pt idx="4">
                  <c:v>0.56405613399728383</c:v>
                </c:pt>
                <c:pt idx="5">
                  <c:v>0.56715789473684208</c:v>
                </c:pt>
                <c:pt idx="6">
                  <c:v>0.60995650072498797</c:v>
                </c:pt>
                <c:pt idx="7">
                  <c:v>0.5883371824480369</c:v>
                </c:pt>
                <c:pt idx="8">
                  <c:v>0.54344729344729348</c:v>
                </c:pt>
                <c:pt idx="9">
                  <c:v>0.63994910941475824</c:v>
                </c:pt>
                <c:pt idx="10">
                  <c:v>0.54206730769230771</c:v>
                </c:pt>
                <c:pt idx="11">
                  <c:v>0.37668161434977576</c:v>
                </c:pt>
                <c:pt idx="12">
                  <c:v>0.15646258503401361</c:v>
                </c:pt>
              </c:numCache>
            </c:numRef>
          </c:val>
          <c:smooth val="0"/>
        </c:ser>
        <c:ser>
          <c:idx val="1"/>
          <c:order val="1"/>
          <c:tx>
            <c:strRef>
              <c:f>'[大阪・愛知・東京・全国の非正規者数・非正規率　171102_ver.03.xlsx]大阪府・東京都・愛知県・全国＿グラフ'!$D$19</c:f>
              <c:strCache>
                <c:ptCount val="1"/>
                <c:pt idx="0">
                  <c:v>東京都</c:v>
                </c:pt>
              </c:strCache>
            </c:strRef>
          </c:tx>
          <c:spPr>
            <a:ln w="19050">
              <a:solidFill>
                <a:srgbClr val="C00000"/>
              </a:solidFill>
              <a:prstDash val="sysDash"/>
            </a:ln>
          </c:spPr>
          <c:marker>
            <c:symbol val="circle"/>
            <c:size val="3"/>
            <c:spPr>
              <a:solidFill>
                <a:srgbClr val="C00000"/>
              </a:solidFill>
              <a:ln>
                <a:solidFill>
                  <a:srgbClr val="C00000"/>
                </a:solidFill>
              </a:ln>
            </c:spPr>
          </c:marker>
          <c:cat>
            <c:strRef>
              <c:f>'[大阪・愛知・東京・全国の非正規者数・非正規率　171102_ver.03.xlsx]大阪府・東京都・愛知県・全国＿グラフ'!$E$17:$Q$17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171102_ver.03.xlsx]大阪府・東京都・愛知県・全国＿グラフ'!$E$19:$Q$19</c:f>
              <c:numCache>
                <c:formatCode>0.0%</c:formatCode>
                <c:ptCount val="13"/>
                <c:pt idx="0">
                  <c:v>0.86486486486486491</c:v>
                </c:pt>
                <c:pt idx="1">
                  <c:v>0.50175849941383355</c:v>
                </c:pt>
                <c:pt idx="2">
                  <c:v>0.30702231899836691</c:v>
                </c:pt>
                <c:pt idx="3">
                  <c:v>0.40342763873775844</c:v>
                </c:pt>
                <c:pt idx="4">
                  <c:v>0.44154401555123579</c:v>
                </c:pt>
                <c:pt idx="5">
                  <c:v>0.45386466969778017</c:v>
                </c:pt>
                <c:pt idx="6">
                  <c:v>0.49216208222419405</c:v>
                </c:pt>
                <c:pt idx="7">
                  <c:v>0.50455373406193083</c:v>
                </c:pt>
                <c:pt idx="8">
                  <c:v>0.52551724137931033</c:v>
                </c:pt>
                <c:pt idx="9">
                  <c:v>0.58061674008810571</c:v>
                </c:pt>
                <c:pt idx="10">
                  <c:v>0.47842835130970723</c:v>
                </c:pt>
                <c:pt idx="11">
                  <c:v>0.38213399503722084</c:v>
                </c:pt>
                <c:pt idx="12">
                  <c:v>0.17415730337078653</c:v>
                </c:pt>
              </c:numCache>
            </c:numRef>
          </c:val>
          <c:smooth val="0"/>
        </c:ser>
        <c:ser>
          <c:idx val="3"/>
          <c:order val="2"/>
          <c:tx>
            <c:strRef>
              <c:f>'[大阪・愛知・東京・全国の非正規者数・非正規率　171102_ver.03.xlsx]大阪府・東京都・愛知県・全国＿グラフ'!$D$21</c:f>
              <c:strCache>
                <c:ptCount val="1"/>
                <c:pt idx="0">
                  <c:v>全国</c:v>
                </c:pt>
              </c:strCache>
            </c:strRef>
          </c:tx>
          <c:spPr>
            <a:ln w="19050">
              <a:solidFill>
                <a:srgbClr val="00B050"/>
              </a:solidFill>
              <a:prstDash val="sysDash"/>
            </a:ln>
          </c:spPr>
          <c:marker>
            <c:symbol val="triangle"/>
            <c:size val="3"/>
            <c:spPr>
              <a:solidFill>
                <a:srgbClr val="00B050"/>
              </a:solidFill>
              <a:ln>
                <a:solidFill>
                  <a:srgbClr val="00B050"/>
                </a:solidFill>
              </a:ln>
            </c:spPr>
          </c:marker>
          <c:cat>
            <c:strRef>
              <c:f>'[大阪・愛知・東京・全国の非正規者数・非正規率　171102_ver.03.xlsx]大阪府・東京都・愛知県・全国＿グラフ'!$E$17:$Q$17</c:f>
              <c:strCache>
                <c:ptCount val="13"/>
                <c:pt idx="0">
                  <c:v>15～19歳</c:v>
                </c:pt>
                <c:pt idx="1">
                  <c:v>20～24</c:v>
                </c:pt>
                <c:pt idx="2">
                  <c:v>25～29</c:v>
                </c:pt>
                <c:pt idx="3">
                  <c:v>30～34</c:v>
                </c:pt>
                <c:pt idx="4">
                  <c:v>35～39</c:v>
                </c:pt>
                <c:pt idx="5">
                  <c:v>40～44</c:v>
                </c:pt>
                <c:pt idx="6">
                  <c:v>45～49</c:v>
                </c:pt>
                <c:pt idx="7">
                  <c:v>50～54</c:v>
                </c:pt>
                <c:pt idx="8">
                  <c:v>55～59</c:v>
                </c:pt>
                <c:pt idx="9">
                  <c:v>60～64</c:v>
                </c:pt>
                <c:pt idx="10">
                  <c:v>65～69</c:v>
                </c:pt>
                <c:pt idx="11">
                  <c:v>70～74</c:v>
                </c:pt>
                <c:pt idx="12">
                  <c:v>75～</c:v>
                </c:pt>
              </c:strCache>
            </c:strRef>
          </c:cat>
          <c:val>
            <c:numRef>
              <c:f>'[大阪・愛知・東京・全国の非正規者数・非正規率　171102_ver.03.xlsx]大阪府・東京都・愛知県・全国＿グラフ'!$E$21:$Q$21</c:f>
              <c:numCache>
                <c:formatCode>0.0%</c:formatCode>
                <c:ptCount val="13"/>
                <c:pt idx="0">
                  <c:v>0.80283135002051698</c:v>
                </c:pt>
                <c:pt idx="1">
                  <c:v>0.47128751780714251</c:v>
                </c:pt>
                <c:pt idx="2">
                  <c:v>0.38440539813141605</c:v>
                </c:pt>
                <c:pt idx="3">
                  <c:v>0.45471475808597167</c:v>
                </c:pt>
                <c:pt idx="4">
                  <c:v>0.50319534988278369</c:v>
                </c:pt>
                <c:pt idx="5">
                  <c:v>0.53976362482241635</c:v>
                </c:pt>
                <c:pt idx="6">
                  <c:v>0.556555734419659</c:v>
                </c:pt>
                <c:pt idx="7">
                  <c:v>0.53496491040575678</c:v>
                </c:pt>
                <c:pt idx="8">
                  <c:v>0.53595850941221668</c:v>
                </c:pt>
                <c:pt idx="9">
                  <c:v>0.59376265694613206</c:v>
                </c:pt>
                <c:pt idx="10">
                  <c:v>0.50125608415763856</c:v>
                </c:pt>
                <c:pt idx="11">
                  <c:v>0.35069493191071177</c:v>
                </c:pt>
                <c:pt idx="12">
                  <c:v>0.16901169689777928</c:v>
                </c:pt>
              </c:numCache>
            </c:numRef>
          </c:val>
          <c:smooth val="0"/>
        </c:ser>
        <c:dLbls>
          <c:showLegendKey val="0"/>
          <c:showVal val="0"/>
          <c:showCatName val="0"/>
          <c:showSerName val="0"/>
          <c:showPercent val="0"/>
          <c:showBubbleSize val="0"/>
        </c:dLbls>
        <c:marker val="1"/>
        <c:smooth val="0"/>
        <c:axId val="267900800"/>
        <c:axId val="267927552"/>
      </c:lineChart>
      <c:catAx>
        <c:axId val="267900800"/>
        <c:scaling>
          <c:orientation val="minMax"/>
        </c:scaling>
        <c:delete val="0"/>
        <c:axPos val="b"/>
        <c:majorTickMark val="out"/>
        <c:minorTickMark val="none"/>
        <c:tickLblPos val="nextTo"/>
        <c:txPr>
          <a:bodyPr/>
          <a:lstStyle/>
          <a:p>
            <a:pPr>
              <a:defRPr sz="500"/>
            </a:pPr>
            <a:endParaRPr lang="ja-JP"/>
          </a:p>
        </c:txPr>
        <c:crossAx val="267927552"/>
        <c:crosses val="autoZero"/>
        <c:auto val="1"/>
        <c:lblAlgn val="ctr"/>
        <c:lblOffset val="100"/>
        <c:noMultiLvlLbl val="0"/>
      </c:catAx>
      <c:valAx>
        <c:axId val="267927552"/>
        <c:scaling>
          <c:orientation val="minMax"/>
          <c:max val="0.9"/>
        </c:scaling>
        <c:delete val="0"/>
        <c:axPos val="l"/>
        <c:majorGridlines/>
        <c:numFmt formatCode="0.0%" sourceLinked="1"/>
        <c:majorTickMark val="out"/>
        <c:minorTickMark val="none"/>
        <c:tickLblPos val="nextTo"/>
        <c:txPr>
          <a:bodyPr/>
          <a:lstStyle/>
          <a:p>
            <a:pPr>
              <a:defRPr sz="700"/>
            </a:pPr>
            <a:endParaRPr lang="ja-JP"/>
          </a:p>
        </c:txPr>
        <c:crossAx val="267900800"/>
        <c:crosses val="autoZero"/>
        <c:crossBetween val="between"/>
      </c:valAx>
    </c:plotArea>
    <c:legend>
      <c:legendPos val="l"/>
      <c:layout>
        <c:manualLayout>
          <c:xMode val="edge"/>
          <c:yMode val="edge"/>
          <c:x val="0.8"/>
          <c:y val="5.4545915783680086E-2"/>
          <c:w val="0.17083333333333334"/>
          <c:h val="0.17273924787347764"/>
        </c:manualLayout>
      </c:layout>
      <c:overlay val="1"/>
      <c:txPr>
        <a:bodyPr/>
        <a:lstStyle/>
        <a:p>
          <a:pPr>
            <a:defRPr sz="800"/>
          </a:pPr>
          <a:endParaRPr lang="ja-JP"/>
        </a:p>
      </c:txPr>
    </c:legend>
    <c:plotVisOnly val="1"/>
    <c:dispBlanksAs val="gap"/>
    <c:showDLblsOverMax val="0"/>
  </c:chart>
  <c:externalData r:id="rId1">
    <c:autoUpdate val="0"/>
  </c:externalData>
  <c:userShapes r:id="rId2"/>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808271538873174"/>
          <c:y val="0.34373924189708843"/>
          <c:w val="0.59785012450366781"/>
          <c:h val="0.64767096821230674"/>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1"/>
              <c:layout>
                <c:manualLayout>
                  <c:x val="-5.058449424591157E-2"/>
                  <c:y val="6.75174978127734E-2"/>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2919246746"/>
                  <c:y val="8.9171458218885433E-2"/>
                </c:manualLayout>
              </c:layout>
              <c:showLegendKey val="0"/>
              <c:showVal val="0"/>
              <c:showCatName val="1"/>
              <c:showSerName val="0"/>
              <c:showPercent val="1"/>
              <c:showBubbleSize val="0"/>
            </c:dLbl>
            <c:dLbl>
              <c:idx val="4"/>
              <c:layout>
                <c:manualLayout>
                  <c:x val="-0.15966295475201522"/>
                  <c:y val="-5.5406213758163923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'23年13部門'!$AM$5:$AM$11</c:f>
              <c:strCache>
                <c:ptCount val="7"/>
                <c:pt idx="0">
                  <c:v>製造業</c:v>
                </c:pt>
                <c:pt idx="1">
                  <c:v>卸売</c:v>
                </c:pt>
                <c:pt idx="2">
                  <c:v>小売</c:v>
                </c:pt>
                <c:pt idx="3">
                  <c:v>運輸・郵便</c:v>
                </c:pt>
                <c:pt idx="4">
                  <c:v>情報通信</c:v>
                </c:pt>
                <c:pt idx="5">
                  <c:v>サービス</c:v>
                </c:pt>
                <c:pt idx="6">
                  <c:v>その他</c:v>
                </c:pt>
              </c:strCache>
            </c:strRef>
          </c:cat>
          <c:val>
            <c:numRef>
              <c:f>'23年13部門'!$AN$5:$AN$11</c:f>
              <c:numCache>
                <c:formatCode>#,##0_);[Red]\(#,##0\)</c:formatCode>
                <c:ptCount val="7"/>
                <c:pt idx="0">
                  <c:v>11906320</c:v>
                </c:pt>
                <c:pt idx="1">
                  <c:v>6072594</c:v>
                </c:pt>
                <c:pt idx="2">
                  <c:v>1329542</c:v>
                </c:pt>
                <c:pt idx="3">
                  <c:v>1509789</c:v>
                </c:pt>
                <c:pt idx="4">
                  <c:v>466143</c:v>
                </c:pt>
                <c:pt idx="5">
                  <c:v>2454702</c:v>
                </c:pt>
                <c:pt idx="6">
                  <c:v>856703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1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684830398308793E-2"/>
          <c:y val="7.2464331935399376E-2"/>
          <c:w val="0.61536228349925759"/>
          <c:h val="0.86788460690563829"/>
        </c:manualLayout>
      </c:layout>
      <c:barChart>
        <c:barDir val="col"/>
        <c:grouping val="stacked"/>
        <c:varyColors val="0"/>
        <c:ser>
          <c:idx val="1"/>
          <c:order val="1"/>
          <c:tx>
            <c:strRef>
              <c:f>[産業別外国人労働者の推移.xlsx]推移＿グラフ!$D$33</c:f>
              <c:strCache>
                <c:ptCount val="1"/>
                <c:pt idx="0">
                  <c:v>建設業</c:v>
                </c:pt>
              </c:strCache>
            </c:strRef>
          </c:tx>
          <c:spPr>
            <a:solidFill>
              <a:srgbClr val="002060"/>
            </a:solid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[産業別外国人労働者の推移.xlsx]推移＿グラフ!$D$34:$D$41</c:f>
              <c:numCache>
                <c:formatCode>#,##0_);[Red]\(#,##0\)</c:formatCode>
                <c:ptCount val="8"/>
                <c:pt idx="0">
                  <c:v>0</c:v>
                </c:pt>
                <c:pt idx="1">
                  <c:v>0</c:v>
                </c:pt>
                <c:pt idx="2">
                  <c:v>0</c:v>
                </c:pt>
                <c:pt idx="3">
                  <c:v>0</c:v>
                </c:pt>
                <c:pt idx="4">
                  <c:v>0</c:v>
                </c:pt>
                <c:pt idx="5">
                  <c:v>0</c:v>
                </c:pt>
                <c:pt idx="6">
                  <c:v>1540</c:v>
                </c:pt>
                <c:pt idx="7">
                  <c:v>2242</c:v>
                </c:pt>
              </c:numCache>
            </c:numRef>
          </c:val>
        </c:ser>
        <c:ser>
          <c:idx val="2"/>
          <c:order val="2"/>
          <c:tx>
            <c:strRef>
              <c:f>[産業別外国人労働者の推移.xlsx]推移＿グラフ!$E$33</c:f>
              <c:strCache>
                <c:ptCount val="1"/>
                <c:pt idx="0">
                  <c:v>製造業</c:v>
                </c:pt>
              </c:strCache>
            </c:strRef>
          </c:tx>
          <c:spPr>
            <a:pattFill prst="wdUpDiag">
              <a:fgClr>
                <a:srgbClr val="00B050"/>
              </a:fgClr>
              <a:bgClr>
                <a:schemeClr val="bg1"/>
              </a:bgClr>
            </a:patt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[産業別外国人労働者の推移.xlsx]推移＿グラフ!$E$34:$E$41</c:f>
              <c:numCache>
                <c:formatCode>#,##0_);[Red]\(#,##0\)</c:formatCode>
                <c:ptCount val="8"/>
                <c:pt idx="0">
                  <c:v>9281</c:v>
                </c:pt>
                <c:pt idx="1">
                  <c:v>11644</c:v>
                </c:pt>
                <c:pt idx="2">
                  <c:v>11420</c:v>
                </c:pt>
                <c:pt idx="3">
                  <c:v>11366</c:v>
                </c:pt>
                <c:pt idx="4">
                  <c:v>12267</c:v>
                </c:pt>
                <c:pt idx="5">
                  <c:v>12850</c:v>
                </c:pt>
                <c:pt idx="6">
                  <c:v>13281</c:v>
                </c:pt>
                <c:pt idx="7">
                  <c:v>16012</c:v>
                </c:pt>
              </c:numCache>
            </c:numRef>
          </c:val>
        </c:ser>
        <c:ser>
          <c:idx val="3"/>
          <c:order val="3"/>
          <c:tx>
            <c:strRef>
              <c:f>[産業別外国人労働者の推移.xlsx]推移＿グラフ!$F$33</c:f>
              <c:strCache>
                <c:ptCount val="1"/>
                <c:pt idx="0">
                  <c:v>情報通信業</c:v>
                </c:pt>
              </c:strCache>
            </c:strRef>
          </c:tx>
          <c:spPr>
            <a:solidFill>
              <a:srgbClr val="FFFF00"/>
            </a:solid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[産業別外国人労働者の推移.xlsx]推移＿グラフ!$F$34:$F$41</c:f>
              <c:numCache>
                <c:formatCode>#,##0_);[Red]\(#,##0\)</c:formatCode>
                <c:ptCount val="8"/>
                <c:pt idx="0">
                  <c:v>627</c:v>
                </c:pt>
                <c:pt idx="1">
                  <c:v>707</c:v>
                </c:pt>
                <c:pt idx="2">
                  <c:v>792</c:v>
                </c:pt>
                <c:pt idx="3">
                  <c:v>809</c:v>
                </c:pt>
                <c:pt idx="4">
                  <c:v>822</c:v>
                </c:pt>
                <c:pt idx="5">
                  <c:v>805</c:v>
                </c:pt>
                <c:pt idx="6">
                  <c:v>820</c:v>
                </c:pt>
                <c:pt idx="7">
                  <c:v>1132</c:v>
                </c:pt>
              </c:numCache>
            </c:numRef>
          </c:val>
        </c:ser>
        <c:ser>
          <c:idx val="4"/>
          <c:order val="4"/>
          <c:tx>
            <c:strRef>
              <c:f>[産業別外国人労働者の推移.xlsx]推移＿グラフ!$G$33</c:f>
              <c:strCache>
                <c:ptCount val="1"/>
                <c:pt idx="0">
                  <c:v>卸売業、小売業</c:v>
                </c:pt>
              </c:strCache>
            </c:strRef>
          </c:tx>
          <c:spPr>
            <a:pattFill prst="wave">
              <a:fgClr>
                <a:srgbClr val="7030A0"/>
              </a:fgClr>
              <a:bgClr>
                <a:schemeClr val="bg1"/>
              </a:bgClr>
            </a:patt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[産業別外国人労働者の推移.xlsx]推移＿グラフ!$G$34:$G$41</c:f>
              <c:numCache>
                <c:formatCode>#,##0_);[Red]\(#,##0\)</c:formatCode>
                <c:ptCount val="8"/>
                <c:pt idx="0">
                  <c:v>3729</c:v>
                </c:pt>
                <c:pt idx="1">
                  <c:v>4522</c:v>
                </c:pt>
                <c:pt idx="2">
                  <c:v>4936</c:v>
                </c:pt>
                <c:pt idx="3">
                  <c:v>4989</c:v>
                </c:pt>
                <c:pt idx="4">
                  <c:v>5448</c:v>
                </c:pt>
                <c:pt idx="5">
                  <c:v>5880</c:v>
                </c:pt>
                <c:pt idx="6">
                  <c:v>6867</c:v>
                </c:pt>
                <c:pt idx="7">
                  <c:v>8923</c:v>
                </c:pt>
              </c:numCache>
            </c:numRef>
          </c:val>
        </c:ser>
        <c:ser>
          <c:idx val="5"/>
          <c:order val="5"/>
          <c:tx>
            <c:strRef>
              <c:f>[産業別外国人労働者の推移.xlsx]推移＿グラフ!$H$33</c:f>
              <c:strCache>
                <c:ptCount val="1"/>
                <c:pt idx="0">
                  <c:v>宿泊業、飲食サービス業</c:v>
                </c:pt>
              </c:strCache>
            </c:strRef>
          </c:tx>
          <c:spPr>
            <a:solidFill>
              <a:schemeClr val="accent5"/>
            </a:solid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[産業別外国人労働者の推移.xlsx]推移＿グラフ!$H$34:$H$41</c:f>
              <c:numCache>
                <c:formatCode>#,##0_);[Red]\(#,##0\)</c:formatCode>
                <c:ptCount val="8"/>
                <c:pt idx="0">
                  <c:v>4581</c:v>
                </c:pt>
                <c:pt idx="1">
                  <c:v>5030</c:v>
                </c:pt>
                <c:pt idx="2">
                  <c:v>5085</c:v>
                </c:pt>
                <c:pt idx="3">
                  <c:v>4901</c:v>
                </c:pt>
                <c:pt idx="4">
                  <c:v>5262</c:v>
                </c:pt>
                <c:pt idx="5">
                  <c:v>5664</c:v>
                </c:pt>
                <c:pt idx="6">
                  <c:v>6503</c:v>
                </c:pt>
                <c:pt idx="7">
                  <c:v>8480</c:v>
                </c:pt>
              </c:numCache>
            </c:numRef>
          </c:val>
        </c:ser>
        <c:ser>
          <c:idx val="6"/>
          <c:order val="6"/>
          <c:tx>
            <c:strRef>
              <c:f>[産業別外国人労働者の推移.xlsx]推移＿グラフ!$I$33</c:f>
              <c:strCache>
                <c:ptCount val="1"/>
                <c:pt idx="0">
                  <c:v>教育、学習支援業</c:v>
                </c:pt>
              </c:strCache>
            </c:strRef>
          </c:tx>
          <c:spPr>
            <a:pattFill prst="dotGrid">
              <a:fgClr>
                <a:srgbClr val="FFC000"/>
              </a:fgClr>
              <a:bgClr>
                <a:schemeClr val="bg1"/>
              </a:bgClr>
            </a:patt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[産業別外国人労働者の推移.xlsx]推移＿グラフ!$I$34:$I$41</c:f>
              <c:numCache>
                <c:formatCode>#,##0_);[Red]\(#,##0\)</c:formatCode>
                <c:ptCount val="8"/>
                <c:pt idx="0">
                  <c:v>3768</c:v>
                </c:pt>
                <c:pt idx="1">
                  <c:v>4073</c:v>
                </c:pt>
                <c:pt idx="2">
                  <c:v>4288</c:v>
                </c:pt>
                <c:pt idx="3">
                  <c:v>4412</c:v>
                </c:pt>
                <c:pt idx="4">
                  <c:v>4504</c:v>
                </c:pt>
                <c:pt idx="5">
                  <c:v>4772</c:v>
                </c:pt>
                <c:pt idx="6">
                  <c:v>4829</c:v>
                </c:pt>
                <c:pt idx="7">
                  <c:v>4865</c:v>
                </c:pt>
              </c:numCache>
            </c:numRef>
          </c:val>
        </c:ser>
        <c:ser>
          <c:idx val="7"/>
          <c:order val="7"/>
          <c:tx>
            <c:strRef>
              <c:f>[産業別外国人労働者の推移.xlsx]推移＿グラフ!$J$33</c:f>
              <c:strCache>
                <c:ptCount val="1"/>
                <c:pt idx="0">
                  <c:v>サービス業（他に分類されないもの）</c:v>
                </c:pt>
              </c:strCache>
            </c:strRef>
          </c:tx>
          <c:spPr>
            <a:pattFill prst="pct40">
              <a:fgClr>
                <a:srgbClr val="C00000"/>
              </a:fgClr>
              <a:bgClr>
                <a:schemeClr val="bg1"/>
              </a:bgClr>
            </a:pattFill>
            <a:ln>
              <a:solidFill>
                <a:schemeClr val="tx1"/>
              </a:solidFill>
            </a:ln>
          </c:spPr>
          <c:invertIfNegative val="0"/>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[産業別外国人労働者の推移.xlsx]推移＿グラフ!$J$34:$J$41</c:f>
              <c:numCache>
                <c:formatCode>#,##0_);[Red]\(#,##0\)</c:formatCode>
                <c:ptCount val="8"/>
                <c:pt idx="0">
                  <c:v>4232</c:v>
                </c:pt>
                <c:pt idx="1">
                  <c:v>4576</c:v>
                </c:pt>
                <c:pt idx="2">
                  <c:v>4647</c:v>
                </c:pt>
                <c:pt idx="3">
                  <c:v>4216</c:v>
                </c:pt>
                <c:pt idx="4">
                  <c:v>4396</c:v>
                </c:pt>
                <c:pt idx="5">
                  <c:v>3889</c:v>
                </c:pt>
                <c:pt idx="6">
                  <c:v>5806</c:v>
                </c:pt>
                <c:pt idx="7">
                  <c:v>8887</c:v>
                </c:pt>
              </c:numCache>
            </c:numRef>
          </c:val>
        </c:ser>
        <c:dLbls>
          <c:showLegendKey val="0"/>
          <c:showVal val="0"/>
          <c:showCatName val="0"/>
          <c:showSerName val="0"/>
          <c:showPercent val="0"/>
          <c:showBubbleSize val="0"/>
        </c:dLbls>
        <c:gapWidth val="150"/>
        <c:overlap val="100"/>
        <c:serLines/>
        <c:axId val="268195328"/>
        <c:axId val="268197248"/>
      </c:barChart>
      <c:lineChart>
        <c:grouping val="standard"/>
        <c:varyColors val="0"/>
        <c:ser>
          <c:idx val="0"/>
          <c:order val="0"/>
          <c:tx>
            <c:strRef>
              <c:f>[産業別外国人労働者の推移.xlsx]推移＿グラフ!$C$33</c:f>
              <c:strCache>
                <c:ptCount val="1"/>
                <c:pt idx="0">
                  <c:v>外国人労働者数</c:v>
                </c:pt>
              </c:strCache>
            </c:strRef>
          </c:tx>
          <c:spPr>
            <a:ln w="19050">
              <a:solidFill>
                <a:srgbClr val="002060"/>
              </a:solidFill>
            </a:ln>
          </c:spPr>
          <c:marker>
            <c:symbol val="square"/>
            <c:size val="3"/>
            <c:spPr>
              <a:solidFill>
                <a:srgbClr val="002060"/>
              </a:solidFill>
              <a:ln>
                <a:solidFill>
                  <a:srgbClr val="002060"/>
                </a:solidFill>
              </a:ln>
            </c:spPr>
          </c:marker>
          <c:cat>
            <c:strRef>
              <c:f>[産業別外国人労働者の推移.xlsx]推移＿グラフ!$B$34:$B$41</c:f>
              <c:strCache>
                <c:ptCount val="8"/>
                <c:pt idx="0">
                  <c:v>2009年</c:v>
                </c:pt>
                <c:pt idx="1">
                  <c:v>2010年</c:v>
                </c:pt>
                <c:pt idx="2">
                  <c:v>2011年</c:v>
                </c:pt>
                <c:pt idx="3">
                  <c:v>2012年</c:v>
                </c:pt>
                <c:pt idx="4">
                  <c:v>2013年</c:v>
                </c:pt>
                <c:pt idx="5">
                  <c:v>2014年</c:v>
                </c:pt>
                <c:pt idx="6">
                  <c:v>2015年</c:v>
                </c:pt>
                <c:pt idx="7">
                  <c:v>2016年</c:v>
                </c:pt>
              </c:strCache>
            </c:strRef>
          </c:cat>
          <c:val>
            <c:numRef>
              <c:f>[産業別外国人労働者の推移.xlsx]推移＿グラフ!$C$34:$C$41</c:f>
              <c:numCache>
                <c:formatCode>#,##0_);[Red]\(#,##0\)</c:formatCode>
                <c:ptCount val="8"/>
                <c:pt idx="0">
                  <c:v>29545</c:v>
                </c:pt>
                <c:pt idx="1">
                  <c:v>34609</c:v>
                </c:pt>
                <c:pt idx="2">
                  <c:v>35899</c:v>
                </c:pt>
                <c:pt idx="3">
                  <c:v>35599</c:v>
                </c:pt>
                <c:pt idx="4">
                  <c:v>38127</c:v>
                </c:pt>
                <c:pt idx="5">
                  <c:v>40343</c:v>
                </c:pt>
                <c:pt idx="6">
                  <c:v>45838</c:v>
                </c:pt>
                <c:pt idx="7">
                  <c:v>59008</c:v>
                </c:pt>
              </c:numCache>
            </c:numRef>
          </c:val>
          <c:smooth val="0"/>
        </c:ser>
        <c:dLbls>
          <c:showLegendKey val="0"/>
          <c:showVal val="0"/>
          <c:showCatName val="0"/>
          <c:showSerName val="0"/>
          <c:showPercent val="0"/>
          <c:showBubbleSize val="0"/>
        </c:dLbls>
        <c:marker val="1"/>
        <c:smooth val="0"/>
        <c:axId val="268195328"/>
        <c:axId val="268197248"/>
      </c:lineChart>
      <c:catAx>
        <c:axId val="268195328"/>
        <c:scaling>
          <c:orientation val="minMax"/>
        </c:scaling>
        <c:delete val="0"/>
        <c:axPos val="b"/>
        <c:majorTickMark val="out"/>
        <c:minorTickMark val="none"/>
        <c:tickLblPos val="nextTo"/>
        <c:txPr>
          <a:bodyPr/>
          <a:lstStyle/>
          <a:p>
            <a:pPr>
              <a:defRPr sz="600"/>
            </a:pPr>
            <a:endParaRPr lang="ja-JP"/>
          </a:p>
        </c:txPr>
        <c:crossAx val="268197248"/>
        <c:crosses val="autoZero"/>
        <c:auto val="1"/>
        <c:lblAlgn val="ctr"/>
        <c:lblOffset val="100"/>
        <c:noMultiLvlLbl val="0"/>
      </c:catAx>
      <c:valAx>
        <c:axId val="268197248"/>
        <c:scaling>
          <c:orientation val="minMax"/>
          <c:max val="60000"/>
        </c:scaling>
        <c:delete val="0"/>
        <c:axPos val="l"/>
        <c:majorGridlines/>
        <c:numFmt formatCode="#,##0_);[Red]\(#,##0\)" sourceLinked="1"/>
        <c:majorTickMark val="out"/>
        <c:minorTickMark val="none"/>
        <c:tickLblPos val="nextTo"/>
        <c:txPr>
          <a:bodyPr/>
          <a:lstStyle/>
          <a:p>
            <a:pPr>
              <a:defRPr sz="600"/>
            </a:pPr>
            <a:endParaRPr lang="ja-JP"/>
          </a:p>
        </c:txPr>
        <c:crossAx val="268195328"/>
        <c:crosses val="autoZero"/>
        <c:crossBetween val="between"/>
      </c:valAx>
    </c:plotArea>
    <c:legend>
      <c:legendPos val="r"/>
      <c:legendEntry>
        <c:idx val="1"/>
        <c:txPr>
          <a:bodyPr/>
          <a:lstStyle/>
          <a:p>
            <a:pPr>
              <a:defRPr sz="600">
                <a:latin typeface="ＭＳ Ｐゴシック" panose="020B0600070205080204" pitchFamily="50" charset="-128"/>
                <a:ea typeface="ＭＳ Ｐゴシック" panose="020B0600070205080204" pitchFamily="50" charset="-128"/>
              </a:defRPr>
            </a:pPr>
            <a:endParaRPr lang="ja-JP"/>
          </a:p>
        </c:txPr>
      </c:legendEntry>
      <c:legendEntry>
        <c:idx val="3"/>
        <c:txPr>
          <a:bodyPr/>
          <a:lstStyle/>
          <a:p>
            <a:pPr>
              <a:defRPr sz="600">
                <a:latin typeface="ＭＳ Ｐゴシック" panose="020B0600070205080204" pitchFamily="50" charset="-128"/>
                <a:ea typeface="ＭＳ Ｐゴシック" panose="020B0600070205080204" pitchFamily="50" charset="-128"/>
              </a:defRPr>
            </a:pPr>
            <a:endParaRPr lang="ja-JP"/>
          </a:p>
        </c:txPr>
      </c:legendEntry>
      <c:legendEntry>
        <c:idx val="7"/>
        <c:txPr>
          <a:bodyPr/>
          <a:lstStyle/>
          <a:p>
            <a:pPr>
              <a:defRPr sz="600">
                <a:latin typeface="ＭＳ Ｐゴシック" panose="020B0600070205080204" pitchFamily="50" charset="-128"/>
                <a:ea typeface="ＭＳ Ｐゴシック" panose="020B0600070205080204" pitchFamily="50" charset="-128"/>
              </a:defRPr>
            </a:pPr>
            <a:endParaRPr lang="ja-JP"/>
          </a:p>
        </c:txPr>
      </c:legendEntry>
      <c:layout>
        <c:manualLayout>
          <c:xMode val="edge"/>
          <c:yMode val="edge"/>
          <c:x val="0.71666414350647345"/>
          <c:y val="0.1348159182804852"/>
          <c:w val="0.26930081569085335"/>
          <c:h val="0.76280059587146198"/>
        </c:manualLayout>
      </c:layout>
      <c:overlay val="0"/>
      <c:txPr>
        <a:bodyPr/>
        <a:lstStyle/>
        <a:p>
          <a:pPr>
            <a:defRPr sz="600"/>
          </a:pPr>
          <a:endParaRPr lang="ja-JP"/>
        </a:p>
      </c:txPr>
    </c:legend>
    <c:plotVisOnly val="1"/>
    <c:dispBlanksAs val="gap"/>
    <c:showDLblsOverMax val="0"/>
  </c:chart>
  <c:externalData r:id="rId1">
    <c:autoUpdate val="0"/>
  </c:externalData>
  <c:userShapes r:id="rId2"/>
</c:chartSpace>
</file>

<file path=ppt/charts/chart11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Sheet2!$B$1</c:f>
              <c:strCache>
                <c:ptCount val="1"/>
                <c:pt idx="0">
                  <c:v>東京</c:v>
                </c:pt>
              </c:strCache>
            </c:strRef>
          </c:tx>
          <c:spPr>
            <a:pattFill prst="pct50">
              <a:fgClr>
                <a:schemeClr val="bg1"/>
              </a:fgClr>
              <a:bgClr>
                <a:schemeClr val="accent3">
                  <a:lumMod val="50000"/>
                </a:schemeClr>
              </a:bgClr>
            </a:pattFill>
          </c:spPr>
          <c:invertIfNegative val="0"/>
          <c:dLbls>
            <c:dLbl>
              <c:idx val="0"/>
              <c:layout>
                <c:manualLayout>
                  <c:x val="-4.132728624794621E-3"/>
                  <c:y val="0.11883842647056642"/>
                </c:manualLayout>
              </c:layout>
              <c:dLblPos val="outEnd"/>
              <c:showLegendKey val="0"/>
              <c:showVal val="1"/>
              <c:showCatName val="0"/>
              <c:showSerName val="0"/>
              <c:showPercent val="0"/>
              <c:showBubbleSize val="0"/>
            </c:dLbl>
            <c:dLbl>
              <c:idx val="1"/>
              <c:layout>
                <c:manualLayout>
                  <c:x val="-9.6897028067627377E-4"/>
                  <c:y val="0.17114699062570002"/>
                </c:manualLayout>
              </c:layout>
              <c:dLblPos val="outEnd"/>
              <c:showLegendKey val="0"/>
              <c:showVal val="1"/>
              <c:showCatName val="0"/>
              <c:showSerName val="0"/>
              <c:showPercent val="0"/>
              <c:showBubbleSize val="0"/>
            </c:dLbl>
            <c:dLbl>
              <c:idx val="2"/>
              <c:layout>
                <c:manualLayout>
                  <c:x val="3.7768540789799841E-3"/>
                  <c:y val="0.17114699062570002"/>
                </c:manualLayout>
              </c:layout>
              <c:dLblPos val="outEnd"/>
              <c:showLegendKey val="0"/>
              <c:showVal val="1"/>
              <c:showCatName val="0"/>
              <c:showSerName val="0"/>
              <c:showPercent val="0"/>
              <c:showBubbleSize val="0"/>
            </c:dLbl>
            <c:dLbl>
              <c:idx val="3"/>
              <c:layout>
                <c:manualLayout>
                  <c:x val="-2.5507871715758751E-3"/>
                  <c:y val="0.17114699062570002"/>
                </c:manualLayout>
              </c:layout>
              <c:dLblPos val="outEnd"/>
              <c:showLegendKey val="0"/>
              <c:showVal val="1"/>
              <c:showCatName val="0"/>
              <c:showSerName val="0"/>
              <c:showPercent val="0"/>
              <c:showBubbleSize val="0"/>
            </c:dLbl>
            <c:dLbl>
              <c:idx val="4"/>
              <c:layout>
                <c:manualLayout>
                  <c:x val="3.7769786412991352E-3"/>
                  <c:y val="0.17114736150321103"/>
                </c:manualLayout>
              </c:layout>
              <c:dLblPos val="outEnd"/>
              <c:showLegendKey val="0"/>
              <c:showVal val="1"/>
              <c:showCatName val="0"/>
              <c:showSerName val="0"/>
              <c:showPercent val="0"/>
              <c:showBubbleSize val="0"/>
            </c:dLbl>
            <c:dLbl>
              <c:idx val="5"/>
              <c:layout>
                <c:manualLayout>
                  <c:x val="-2.5507871715758751E-3"/>
                  <c:y val="0.17114699062570002"/>
                </c:manualLayout>
              </c:layout>
              <c:dLblPos val="outEnd"/>
              <c:showLegendKey val="0"/>
              <c:showVal val="1"/>
              <c:showCatName val="0"/>
              <c:showSerName val="0"/>
              <c:showPercent val="0"/>
              <c:showBubbleSize val="0"/>
            </c:dLbl>
            <c:dLbl>
              <c:idx val="6"/>
              <c:layout>
                <c:manualLayout>
                  <c:x val="-2.5507441360078814E-3"/>
                  <c:y val="0.1381759798954719"/>
                </c:manualLayout>
              </c:layout>
              <c:dLblPos val="outEnd"/>
              <c:showLegendKey val="0"/>
              <c:showVal val="1"/>
              <c:showCatName val="0"/>
              <c:showSerName val="0"/>
              <c:showPercent val="0"/>
              <c:showBubbleSize val="0"/>
            </c:dLbl>
            <c:dLbl>
              <c:idx val="7"/>
              <c:layout>
                <c:manualLayout>
                  <c:x val="-7.0012475817666999E-4"/>
                  <c:y val="0.1240455467253741"/>
                </c:manualLayout>
              </c:layout>
              <c:dLblPos val="outEnd"/>
              <c:showLegendKey val="0"/>
              <c:showVal val="1"/>
              <c:showCatName val="0"/>
              <c:showSerName val="0"/>
              <c:showPercent val="0"/>
              <c:showBubbleSize val="0"/>
            </c:dLbl>
            <c:dLbl>
              <c:idx val="8"/>
              <c:layout>
                <c:manualLayout>
                  <c:x val="-3.9311945535780313E-3"/>
                  <c:y val="0.1240455467253741"/>
                </c:manualLayout>
              </c:layout>
              <c:dLblPos val="outEnd"/>
              <c:showLegendKey val="0"/>
              <c:showVal val="1"/>
              <c:showCatName val="0"/>
              <c:showSerName val="0"/>
              <c:showPercent val="0"/>
              <c:showBubbleSize val="0"/>
            </c:dLbl>
            <c:dLbl>
              <c:idx val="9"/>
              <c:layout>
                <c:manualLayout>
                  <c:x val="2.3293758990102836E-3"/>
                  <c:y val="0.1240455467253741"/>
                </c:manualLayout>
              </c:layout>
              <c:dLblPos val="outEnd"/>
              <c:showLegendKey val="0"/>
              <c:showVal val="1"/>
              <c:showCatName val="0"/>
              <c:showSerName val="0"/>
              <c:showPercent val="0"/>
              <c:showBubbleSize val="0"/>
            </c:dLbl>
            <c:dLbl>
              <c:idx val="10"/>
              <c:layout>
                <c:manualLayout>
                  <c:x val="5.8705520608964596E-4"/>
                  <c:y val="7.6944102825048183E-2"/>
                </c:manualLayout>
              </c:layout>
              <c:dLblPos val="outEnd"/>
              <c:showLegendKey val="0"/>
              <c:showVal val="1"/>
              <c:showCatName val="0"/>
              <c:showSerName val="0"/>
              <c:showPercent val="0"/>
              <c:showBubbleSize val="0"/>
            </c:dLbl>
            <c:dLbl>
              <c:idx val="11"/>
              <c:layout>
                <c:manualLayout>
                  <c:x val="-3.9574343230497295E-3"/>
                  <c:y val="7.223395843501558E-2"/>
                </c:manualLayout>
              </c:layout>
              <c:dLblPos val="outEnd"/>
              <c:showLegendKey val="0"/>
              <c:showVal val="1"/>
              <c:showCatName val="0"/>
              <c:showSerName val="0"/>
              <c:showPercent val="0"/>
              <c:showBubbleSize val="0"/>
            </c:dLbl>
            <c:dLblPos val="inBase"/>
            <c:showLegendKey val="0"/>
            <c:showVal val="1"/>
            <c:showCatName val="0"/>
            <c:showSerName val="0"/>
            <c:showPercent val="0"/>
            <c:showBubbleSize val="0"/>
            <c:showLeaderLines val="0"/>
          </c:dLbls>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Sheet2!$B$2:$B$13</c:f>
              <c:numCache>
                <c:formatCode>#,##0_);[Red]\(#,##0\)</c:formatCode>
                <c:ptCount val="12"/>
                <c:pt idx="0">
                  <c:v>2599</c:v>
                </c:pt>
                <c:pt idx="1">
                  <c:v>3892</c:v>
                </c:pt>
                <c:pt idx="2">
                  <c:v>5055</c:v>
                </c:pt>
                <c:pt idx="3">
                  <c:v>5894</c:v>
                </c:pt>
                <c:pt idx="4">
                  <c:v>5050</c:v>
                </c:pt>
                <c:pt idx="5">
                  <c:v>3851</c:v>
                </c:pt>
                <c:pt idx="6">
                  <c:v>4088</c:v>
                </c:pt>
                <c:pt idx="7">
                  <c:v>5254</c:v>
                </c:pt>
                <c:pt idx="8">
                  <c:v>5359</c:v>
                </c:pt>
                <c:pt idx="9">
                  <c:v>6140</c:v>
                </c:pt>
                <c:pt idx="10">
                  <c:v>7626</c:v>
                </c:pt>
                <c:pt idx="11">
                  <c:v>9265</c:v>
                </c:pt>
              </c:numCache>
            </c:numRef>
          </c:val>
        </c:ser>
        <c:ser>
          <c:idx val="1"/>
          <c:order val="1"/>
          <c:tx>
            <c:strRef>
              <c:f>Sheet2!$C$1</c:f>
              <c:strCache>
                <c:ptCount val="1"/>
                <c:pt idx="0">
                  <c:v>大阪</c:v>
                </c:pt>
              </c:strCache>
            </c:strRef>
          </c:tx>
          <c:spPr>
            <a:pattFill prst="narHorz">
              <a:fgClr>
                <a:schemeClr val="accent1"/>
              </a:fgClr>
              <a:bgClr>
                <a:schemeClr val="bg1"/>
              </a:bgClr>
            </a:pattFill>
          </c:spPr>
          <c:invertIfNegative val="0"/>
          <c:dLbls>
            <c:dLbl>
              <c:idx val="10"/>
              <c:layout>
                <c:manualLayout>
                  <c:x val="-1.5147503285935879E-3"/>
                  <c:y val="2.8260866340195513E-2"/>
                </c:manualLayout>
              </c:layout>
              <c:dLblPos val="outEnd"/>
              <c:showLegendKey val="0"/>
              <c:showVal val="1"/>
              <c:showCatName val="0"/>
              <c:showSerName val="0"/>
              <c:showPercent val="0"/>
              <c:showBubbleSize val="0"/>
            </c:dLbl>
            <c:dLbl>
              <c:idx val="11"/>
              <c:layout>
                <c:manualLayout>
                  <c:x val="4.5442509857804301E-3"/>
                  <c:y val="0.103623176580717"/>
                </c:manualLayout>
              </c:layout>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Sheet2!$C$2:$C$13</c:f>
              <c:numCache>
                <c:formatCode>#,##0_);[Red]\(#,##0\)</c:formatCode>
                <c:ptCount val="12"/>
                <c:pt idx="0">
                  <c:v>669</c:v>
                </c:pt>
                <c:pt idx="1">
                  <c:v>919</c:v>
                </c:pt>
                <c:pt idx="2">
                  <c:v>1033</c:v>
                </c:pt>
                <c:pt idx="3">
                  <c:v>1003</c:v>
                </c:pt>
                <c:pt idx="4">
                  <c:v>855</c:v>
                </c:pt>
                <c:pt idx="5">
                  <c:v>694</c:v>
                </c:pt>
                <c:pt idx="6">
                  <c:v>832</c:v>
                </c:pt>
                <c:pt idx="7">
                  <c:v>970</c:v>
                </c:pt>
                <c:pt idx="8">
                  <c:v>1084</c:v>
                </c:pt>
                <c:pt idx="9">
                  <c:v>1354</c:v>
                </c:pt>
                <c:pt idx="10">
                  <c:v>1614</c:v>
                </c:pt>
                <c:pt idx="11">
                  <c:v>1989</c:v>
                </c:pt>
              </c:numCache>
            </c:numRef>
          </c:val>
        </c:ser>
        <c:ser>
          <c:idx val="2"/>
          <c:order val="2"/>
          <c:tx>
            <c:strRef>
              <c:f>Sheet2!$D$1</c:f>
              <c:strCache>
                <c:ptCount val="1"/>
                <c:pt idx="0">
                  <c:v>神奈川</c:v>
                </c:pt>
              </c:strCache>
            </c:strRef>
          </c:tx>
          <c:spPr>
            <a:pattFill prst="horzBrick">
              <a:fgClr>
                <a:schemeClr val="bg1"/>
              </a:fgClr>
              <a:bgClr>
                <a:schemeClr val="accent6">
                  <a:lumMod val="75000"/>
                </a:schemeClr>
              </a:bgClr>
            </a:pattFill>
          </c:spPr>
          <c:invertIfNegative val="0"/>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Sheet2!$D$2:$D$13</c:f>
              <c:numCache>
                <c:formatCode>#,##0_);[Red]\(#,##0\)</c:formatCode>
                <c:ptCount val="12"/>
                <c:pt idx="0">
                  <c:v>258</c:v>
                </c:pt>
                <c:pt idx="1">
                  <c:v>353</c:v>
                </c:pt>
                <c:pt idx="2">
                  <c:v>469</c:v>
                </c:pt>
                <c:pt idx="3">
                  <c:v>576</c:v>
                </c:pt>
                <c:pt idx="4">
                  <c:v>626</c:v>
                </c:pt>
                <c:pt idx="5">
                  <c:v>474</c:v>
                </c:pt>
                <c:pt idx="6">
                  <c:v>488</c:v>
                </c:pt>
                <c:pt idx="7">
                  <c:v>596</c:v>
                </c:pt>
                <c:pt idx="8">
                  <c:v>759</c:v>
                </c:pt>
                <c:pt idx="9">
                  <c:v>854</c:v>
                </c:pt>
                <c:pt idx="10">
                  <c:v>808</c:v>
                </c:pt>
                <c:pt idx="11">
                  <c:v>1088</c:v>
                </c:pt>
              </c:numCache>
            </c:numRef>
          </c:val>
        </c:ser>
        <c:ser>
          <c:idx val="3"/>
          <c:order val="3"/>
          <c:tx>
            <c:strRef>
              <c:f>Sheet2!$E$1</c:f>
              <c:strCache>
                <c:ptCount val="1"/>
                <c:pt idx="0">
                  <c:v>愛知</c:v>
                </c:pt>
              </c:strCache>
            </c:strRef>
          </c:tx>
          <c:spPr>
            <a:pattFill prst="pct90">
              <a:fgClr>
                <a:schemeClr val="accent5">
                  <a:lumMod val="75000"/>
                </a:schemeClr>
              </a:fgClr>
              <a:bgClr>
                <a:schemeClr val="bg1"/>
              </a:bgClr>
            </a:pattFill>
          </c:spPr>
          <c:invertIfNegative val="0"/>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Sheet2!$E$2:$E$13</c:f>
              <c:numCache>
                <c:formatCode>#,##0_);[Red]\(#,##0\)</c:formatCode>
                <c:ptCount val="12"/>
                <c:pt idx="0">
                  <c:v>453</c:v>
                </c:pt>
                <c:pt idx="1">
                  <c:v>570</c:v>
                </c:pt>
                <c:pt idx="2">
                  <c:v>786</c:v>
                </c:pt>
                <c:pt idx="3">
                  <c:v>675</c:v>
                </c:pt>
                <c:pt idx="4">
                  <c:v>518</c:v>
                </c:pt>
                <c:pt idx="5">
                  <c:v>371</c:v>
                </c:pt>
                <c:pt idx="6">
                  <c:v>450</c:v>
                </c:pt>
                <c:pt idx="7">
                  <c:v>667</c:v>
                </c:pt>
                <c:pt idx="8">
                  <c:v>622</c:v>
                </c:pt>
                <c:pt idx="9">
                  <c:v>665</c:v>
                </c:pt>
                <c:pt idx="10">
                  <c:v>746</c:v>
                </c:pt>
                <c:pt idx="11">
                  <c:v>949</c:v>
                </c:pt>
              </c:numCache>
            </c:numRef>
          </c:val>
        </c:ser>
        <c:ser>
          <c:idx val="4"/>
          <c:order val="4"/>
          <c:tx>
            <c:strRef>
              <c:f>Sheet2!$F$1</c:f>
              <c:strCache>
                <c:ptCount val="1"/>
                <c:pt idx="0">
                  <c:v>福岡</c:v>
                </c:pt>
              </c:strCache>
            </c:strRef>
          </c:tx>
          <c:spPr>
            <a:pattFill prst="smCheck">
              <a:fgClr>
                <a:schemeClr val="accent5">
                  <a:lumMod val="75000"/>
                </a:schemeClr>
              </a:fgClr>
              <a:bgClr>
                <a:schemeClr val="bg1"/>
              </a:bgClr>
            </a:pattFill>
          </c:spPr>
          <c:invertIfNegative val="0"/>
          <c:cat>
            <c:numRef>
              <c:f>Sheet2!$A$2:$A$13</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Sheet2!$F$2:$F$13</c:f>
              <c:numCache>
                <c:formatCode>#,##0_);[Red]\(#,##0\)</c:formatCode>
                <c:ptCount val="12"/>
                <c:pt idx="0">
                  <c:v>192</c:v>
                </c:pt>
                <c:pt idx="1">
                  <c:v>299</c:v>
                </c:pt>
                <c:pt idx="2">
                  <c:v>307</c:v>
                </c:pt>
                <c:pt idx="3">
                  <c:v>289</c:v>
                </c:pt>
                <c:pt idx="4">
                  <c:v>279</c:v>
                </c:pt>
                <c:pt idx="5">
                  <c:v>274</c:v>
                </c:pt>
                <c:pt idx="6">
                  <c:v>293</c:v>
                </c:pt>
                <c:pt idx="7">
                  <c:v>404</c:v>
                </c:pt>
                <c:pt idx="8">
                  <c:v>402</c:v>
                </c:pt>
                <c:pt idx="9">
                  <c:v>475</c:v>
                </c:pt>
                <c:pt idx="10">
                  <c:v>525</c:v>
                </c:pt>
                <c:pt idx="11">
                  <c:v>703</c:v>
                </c:pt>
              </c:numCache>
            </c:numRef>
          </c:val>
        </c:ser>
        <c:dLbls>
          <c:showLegendKey val="0"/>
          <c:showVal val="0"/>
          <c:showCatName val="0"/>
          <c:showSerName val="0"/>
          <c:showPercent val="0"/>
          <c:showBubbleSize val="0"/>
        </c:dLbls>
        <c:gapWidth val="150"/>
        <c:axId val="268423552"/>
        <c:axId val="268425088"/>
      </c:barChart>
      <c:catAx>
        <c:axId val="268423552"/>
        <c:scaling>
          <c:orientation val="minMax"/>
        </c:scaling>
        <c:delete val="0"/>
        <c:axPos val="b"/>
        <c:numFmt formatCode="General" sourceLinked="1"/>
        <c:majorTickMark val="out"/>
        <c:minorTickMark val="none"/>
        <c:tickLblPos val="nextTo"/>
        <c:txPr>
          <a:bodyPr/>
          <a:lstStyle/>
          <a:p>
            <a:pPr>
              <a:defRPr sz="1200"/>
            </a:pPr>
            <a:endParaRPr lang="ja-JP"/>
          </a:p>
        </c:txPr>
        <c:crossAx val="268425088"/>
        <c:crosses val="autoZero"/>
        <c:auto val="1"/>
        <c:lblAlgn val="ctr"/>
        <c:lblOffset val="100"/>
        <c:noMultiLvlLbl val="0"/>
      </c:catAx>
      <c:valAx>
        <c:axId val="268425088"/>
        <c:scaling>
          <c:orientation val="minMax"/>
          <c:max val="2500"/>
        </c:scaling>
        <c:delete val="0"/>
        <c:axPos val="l"/>
        <c:majorGridlines/>
        <c:numFmt formatCode="#,##0_);[Red]\(#,##0\)" sourceLinked="1"/>
        <c:majorTickMark val="out"/>
        <c:minorTickMark val="none"/>
        <c:tickLblPos val="nextTo"/>
        <c:crossAx val="268423552"/>
        <c:crosses val="autoZero"/>
        <c:crossBetween val="between"/>
      </c:valAx>
    </c:plotArea>
    <c:legend>
      <c:legendPos val="t"/>
      <c:layout>
        <c:manualLayout>
          <c:xMode val="edge"/>
          <c:yMode val="edge"/>
          <c:x val="0.326860699668163"/>
          <c:y val="2.8260866340195555E-2"/>
          <c:w val="0.31307717507607646"/>
          <c:h val="8.5173133039697244E-2"/>
        </c:manualLayout>
      </c:layout>
      <c:overlay val="0"/>
      <c:txPr>
        <a:bodyPr/>
        <a:lstStyle/>
        <a:p>
          <a:pPr>
            <a:defRPr sz="1100"/>
          </a:pPr>
          <a:endParaRPr lang="ja-JP"/>
        </a:p>
      </c:txPr>
    </c:legend>
    <c:plotVisOnly val="1"/>
    <c:dispBlanksAs val="gap"/>
    <c:showDLblsOverMax val="0"/>
  </c:chart>
  <c:externalData r:id="rId1">
    <c:autoUpdate val="0"/>
  </c:externalData>
</c:chartSpace>
</file>

<file path=ppt/charts/chart1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lumMod val="75000"/>
                </a:schemeClr>
              </a:solidFill>
            </c:spPr>
          </c:dPt>
          <c:cat>
            <c:strRef>
              <c:f>'棒グラフ（改）'!$B$3:$B$16</c:f>
              <c:strCache>
                <c:ptCount val="14"/>
                <c:pt idx="0">
                  <c:v>大阪</c:v>
                </c:pt>
                <c:pt idx="1">
                  <c:v>東京</c:v>
                </c:pt>
                <c:pt idx="2">
                  <c:v>上海</c:v>
                </c:pt>
                <c:pt idx="3">
                  <c:v>香港</c:v>
                </c:pt>
                <c:pt idx="4">
                  <c:v>シンガポール</c:v>
                </c:pt>
                <c:pt idx="5">
                  <c:v>台北</c:v>
                </c:pt>
                <c:pt idx="6">
                  <c:v>ソウル</c:v>
                </c:pt>
                <c:pt idx="7">
                  <c:v>ムンバイ</c:v>
                </c:pt>
                <c:pt idx="8">
                  <c:v>ロンドン</c:v>
                </c:pt>
                <c:pt idx="9">
                  <c:v>パリ</c:v>
                </c:pt>
                <c:pt idx="10">
                  <c:v>フランクフルト</c:v>
                </c:pt>
                <c:pt idx="11">
                  <c:v>ニューヨーク</c:v>
                </c:pt>
                <c:pt idx="12">
                  <c:v>サンフランシスコ</c:v>
                </c:pt>
                <c:pt idx="13">
                  <c:v>ボストン</c:v>
                </c:pt>
              </c:strCache>
            </c:strRef>
          </c:cat>
          <c:val>
            <c:numRef>
              <c:f>'棒グラフ（改）'!$C$3:$C$16</c:f>
              <c:numCache>
                <c:formatCode>0.0</c:formatCode>
                <c:ptCount val="14"/>
                <c:pt idx="0">
                  <c:v>38.200000000000003</c:v>
                </c:pt>
                <c:pt idx="1">
                  <c:v>47.7</c:v>
                </c:pt>
                <c:pt idx="2">
                  <c:v>6.8</c:v>
                </c:pt>
                <c:pt idx="3">
                  <c:v>21.8</c:v>
                </c:pt>
                <c:pt idx="4">
                  <c:v>27.7</c:v>
                </c:pt>
                <c:pt idx="5">
                  <c:v>10.5</c:v>
                </c:pt>
                <c:pt idx="6">
                  <c:v>14.9</c:v>
                </c:pt>
                <c:pt idx="7">
                  <c:v>0.5</c:v>
                </c:pt>
                <c:pt idx="8">
                  <c:v>37.700000000000003</c:v>
                </c:pt>
                <c:pt idx="9">
                  <c:v>61.4</c:v>
                </c:pt>
                <c:pt idx="10">
                  <c:v>54.4</c:v>
                </c:pt>
                <c:pt idx="11">
                  <c:v>44.6</c:v>
                </c:pt>
                <c:pt idx="12">
                  <c:v>48.4</c:v>
                </c:pt>
                <c:pt idx="13">
                  <c:v>43.4</c:v>
                </c:pt>
              </c:numCache>
            </c:numRef>
          </c:val>
        </c:ser>
        <c:dLbls>
          <c:showLegendKey val="0"/>
          <c:showVal val="0"/>
          <c:showCatName val="0"/>
          <c:showSerName val="0"/>
          <c:showPercent val="0"/>
          <c:showBubbleSize val="0"/>
        </c:dLbls>
        <c:gapWidth val="150"/>
        <c:axId val="119720576"/>
        <c:axId val="119722368"/>
      </c:barChart>
      <c:catAx>
        <c:axId val="119720576"/>
        <c:scaling>
          <c:orientation val="minMax"/>
        </c:scaling>
        <c:delete val="0"/>
        <c:axPos val="b"/>
        <c:majorTickMark val="out"/>
        <c:minorTickMark val="none"/>
        <c:tickLblPos val="nextTo"/>
        <c:txPr>
          <a:bodyPr/>
          <a:lstStyle/>
          <a:p>
            <a:pPr>
              <a:defRPr sz="800"/>
            </a:pPr>
            <a:endParaRPr lang="ja-JP"/>
          </a:p>
        </c:txPr>
        <c:crossAx val="119722368"/>
        <c:crosses val="autoZero"/>
        <c:auto val="1"/>
        <c:lblAlgn val="ctr"/>
        <c:lblOffset val="100"/>
        <c:noMultiLvlLbl val="0"/>
      </c:catAx>
      <c:valAx>
        <c:axId val="119722368"/>
        <c:scaling>
          <c:orientation val="minMax"/>
        </c:scaling>
        <c:delete val="0"/>
        <c:axPos val="l"/>
        <c:majorGridlines/>
        <c:numFmt formatCode="0.0" sourceLinked="1"/>
        <c:majorTickMark val="out"/>
        <c:minorTickMark val="none"/>
        <c:tickLblPos val="nextTo"/>
        <c:crossAx val="119720576"/>
        <c:crosses val="autoZero"/>
        <c:crossBetween val="between"/>
      </c:valAx>
    </c:plotArea>
    <c:plotVisOnly val="1"/>
    <c:dispBlanksAs val="gap"/>
    <c:showDLblsOverMax val="0"/>
  </c:chart>
  <c:externalData r:id="rId1">
    <c:autoUpdate val="0"/>
  </c:externalData>
</c:chartSpace>
</file>

<file path=ppt/charts/chart1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lumMod val="75000"/>
                </a:schemeClr>
              </a:solidFill>
            </c:spPr>
          </c:dPt>
          <c:cat>
            <c:strRef>
              <c:f>'棒グラフ（改）'!$B$20:$B$33</c:f>
              <c:strCache>
                <c:ptCount val="14"/>
                <c:pt idx="0">
                  <c:v>大阪</c:v>
                </c:pt>
                <c:pt idx="1">
                  <c:v>東京</c:v>
                </c:pt>
                <c:pt idx="2">
                  <c:v>上海</c:v>
                </c:pt>
                <c:pt idx="3">
                  <c:v>香港</c:v>
                </c:pt>
                <c:pt idx="4">
                  <c:v>シンガポール</c:v>
                </c:pt>
                <c:pt idx="5">
                  <c:v>台北</c:v>
                </c:pt>
                <c:pt idx="6">
                  <c:v>ソウル</c:v>
                </c:pt>
                <c:pt idx="7">
                  <c:v>ムンバイ</c:v>
                </c:pt>
                <c:pt idx="8">
                  <c:v>ロンドン</c:v>
                </c:pt>
                <c:pt idx="9">
                  <c:v>パリ</c:v>
                </c:pt>
                <c:pt idx="10">
                  <c:v>フランクフルト</c:v>
                </c:pt>
                <c:pt idx="11">
                  <c:v>ニューヨーク</c:v>
                </c:pt>
                <c:pt idx="12">
                  <c:v>サンフランシスコ</c:v>
                </c:pt>
                <c:pt idx="13">
                  <c:v>ボストン</c:v>
                </c:pt>
              </c:strCache>
            </c:strRef>
          </c:cat>
          <c:val>
            <c:numRef>
              <c:f>'棒グラフ（改）'!$C$20:$C$33</c:f>
              <c:numCache>
                <c:formatCode>0.0</c:formatCode>
                <c:ptCount val="14"/>
                <c:pt idx="0">
                  <c:v>5.9</c:v>
                </c:pt>
                <c:pt idx="1">
                  <c:v>14.5</c:v>
                </c:pt>
                <c:pt idx="2">
                  <c:v>91</c:v>
                </c:pt>
                <c:pt idx="3">
                  <c:v>72.099999999999994</c:v>
                </c:pt>
                <c:pt idx="4">
                  <c:v>55.9</c:v>
                </c:pt>
                <c:pt idx="5">
                  <c:v>55.4</c:v>
                </c:pt>
                <c:pt idx="6">
                  <c:v>29.7</c:v>
                </c:pt>
                <c:pt idx="7">
                  <c:v>85.4</c:v>
                </c:pt>
                <c:pt idx="8">
                  <c:v>26.1</c:v>
                </c:pt>
                <c:pt idx="9">
                  <c:v>18.7</c:v>
                </c:pt>
                <c:pt idx="10">
                  <c:v>10.9</c:v>
                </c:pt>
                <c:pt idx="11">
                  <c:v>16.7</c:v>
                </c:pt>
                <c:pt idx="12">
                  <c:v>36.299999999999997</c:v>
                </c:pt>
                <c:pt idx="13">
                  <c:v>35.6</c:v>
                </c:pt>
              </c:numCache>
            </c:numRef>
          </c:val>
        </c:ser>
        <c:dLbls>
          <c:showLegendKey val="0"/>
          <c:showVal val="0"/>
          <c:showCatName val="0"/>
          <c:showSerName val="0"/>
          <c:showPercent val="0"/>
          <c:showBubbleSize val="0"/>
        </c:dLbls>
        <c:gapWidth val="150"/>
        <c:axId val="119930880"/>
        <c:axId val="119932416"/>
      </c:barChart>
      <c:catAx>
        <c:axId val="119930880"/>
        <c:scaling>
          <c:orientation val="minMax"/>
        </c:scaling>
        <c:delete val="0"/>
        <c:axPos val="b"/>
        <c:majorTickMark val="out"/>
        <c:minorTickMark val="none"/>
        <c:tickLblPos val="nextTo"/>
        <c:txPr>
          <a:bodyPr/>
          <a:lstStyle/>
          <a:p>
            <a:pPr>
              <a:defRPr sz="800"/>
            </a:pPr>
            <a:endParaRPr lang="ja-JP"/>
          </a:p>
        </c:txPr>
        <c:crossAx val="119932416"/>
        <c:crosses val="autoZero"/>
        <c:auto val="1"/>
        <c:lblAlgn val="ctr"/>
        <c:lblOffset val="100"/>
        <c:noMultiLvlLbl val="0"/>
      </c:catAx>
      <c:valAx>
        <c:axId val="119932416"/>
        <c:scaling>
          <c:orientation val="minMax"/>
        </c:scaling>
        <c:delete val="0"/>
        <c:axPos val="l"/>
        <c:majorGridlines/>
        <c:numFmt formatCode="0.0" sourceLinked="1"/>
        <c:majorTickMark val="out"/>
        <c:minorTickMark val="none"/>
        <c:tickLblPos val="nextTo"/>
        <c:crossAx val="119930880"/>
        <c:crosses val="autoZero"/>
        <c:crossBetween val="between"/>
        <c:majorUnit val="20"/>
      </c:valAx>
    </c:plotArea>
    <c:plotVisOnly val="1"/>
    <c:dispBlanksAs val="gap"/>
    <c:showDLblsOverMax val="0"/>
  </c:chart>
  <c:externalData r:id="rId1">
    <c:autoUpdate val="0"/>
  </c:externalData>
</c:chartSpace>
</file>

<file path=ppt/charts/chart1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barChart>
        <c:barDir val="col"/>
        <c:grouping val="clustered"/>
        <c:varyColors val="0"/>
        <c:ser>
          <c:idx val="0"/>
          <c:order val="0"/>
          <c:invertIfNegative val="0"/>
          <c:dPt>
            <c:idx val="0"/>
            <c:invertIfNegative val="0"/>
            <c:bubble3D val="0"/>
            <c:spPr>
              <a:solidFill>
                <a:schemeClr val="accent2">
                  <a:lumMod val="75000"/>
                </a:schemeClr>
              </a:solidFill>
            </c:spPr>
          </c:dPt>
          <c:cat>
            <c:strRef>
              <c:f>'棒グラフ（改）'!$B$37:$B$50</c:f>
              <c:strCache>
                <c:ptCount val="14"/>
                <c:pt idx="0">
                  <c:v>大阪</c:v>
                </c:pt>
                <c:pt idx="1">
                  <c:v>東京</c:v>
                </c:pt>
                <c:pt idx="2">
                  <c:v>上海</c:v>
                </c:pt>
                <c:pt idx="3">
                  <c:v>香港</c:v>
                </c:pt>
                <c:pt idx="4">
                  <c:v>シンガポール</c:v>
                </c:pt>
                <c:pt idx="5">
                  <c:v>台北</c:v>
                </c:pt>
                <c:pt idx="6">
                  <c:v>ソウル</c:v>
                </c:pt>
                <c:pt idx="7">
                  <c:v>ムンバイ</c:v>
                </c:pt>
                <c:pt idx="8">
                  <c:v>ロンドン</c:v>
                </c:pt>
                <c:pt idx="9">
                  <c:v>パリ</c:v>
                </c:pt>
                <c:pt idx="10">
                  <c:v>フランクフルト</c:v>
                </c:pt>
                <c:pt idx="11">
                  <c:v>ニューヨーク</c:v>
                </c:pt>
                <c:pt idx="12">
                  <c:v>サンフランシスコ</c:v>
                </c:pt>
                <c:pt idx="13">
                  <c:v>ボストン</c:v>
                </c:pt>
              </c:strCache>
            </c:strRef>
          </c:cat>
          <c:val>
            <c:numRef>
              <c:f>'棒グラフ（改）'!$C$37:$C$50</c:f>
              <c:numCache>
                <c:formatCode>0.0</c:formatCode>
                <c:ptCount val="14"/>
                <c:pt idx="0">
                  <c:v>16.8</c:v>
                </c:pt>
                <c:pt idx="1">
                  <c:v>29.8</c:v>
                </c:pt>
                <c:pt idx="2">
                  <c:v>20.9</c:v>
                </c:pt>
                <c:pt idx="3">
                  <c:v>14.6</c:v>
                </c:pt>
                <c:pt idx="4">
                  <c:v>42.8</c:v>
                </c:pt>
                <c:pt idx="5">
                  <c:v>9.5</c:v>
                </c:pt>
                <c:pt idx="6">
                  <c:v>20.9</c:v>
                </c:pt>
                <c:pt idx="7">
                  <c:v>15.4</c:v>
                </c:pt>
                <c:pt idx="8">
                  <c:v>44</c:v>
                </c:pt>
                <c:pt idx="9">
                  <c:v>31.9</c:v>
                </c:pt>
                <c:pt idx="10">
                  <c:v>31.2</c:v>
                </c:pt>
                <c:pt idx="11">
                  <c:v>50</c:v>
                </c:pt>
                <c:pt idx="12">
                  <c:v>40.9</c:v>
                </c:pt>
                <c:pt idx="13">
                  <c:v>41.3</c:v>
                </c:pt>
              </c:numCache>
            </c:numRef>
          </c:val>
        </c:ser>
        <c:dLbls>
          <c:showLegendKey val="0"/>
          <c:showVal val="0"/>
          <c:showCatName val="0"/>
          <c:showSerName val="0"/>
          <c:showPercent val="0"/>
          <c:showBubbleSize val="0"/>
        </c:dLbls>
        <c:gapWidth val="150"/>
        <c:axId val="119948416"/>
        <c:axId val="119949952"/>
      </c:barChart>
      <c:catAx>
        <c:axId val="119948416"/>
        <c:scaling>
          <c:orientation val="minMax"/>
        </c:scaling>
        <c:delete val="0"/>
        <c:axPos val="b"/>
        <c:majorTickMark val="out"/>
        <c:minorTickMark val="none"/>
        <c:tickLblPos val="nextTo"/>
        <c:txPr>
          <a:bodyPr/>
          <a:lstStyle/>
          <a:p>
            <a:pPr>
              <a:defRPr sz="800"/>
            </a:pPr>
            <a:endParaRPr lang="ja-JP"/>
          </a:p>
        </c:txPr>
        <c:crossAx val="119949952"/>
        <c:crosses val="autoZero"/>
        <c:auto val="1"/>
        <c:lblAlgn val="ctr"/>
        <c:lblOffset val="100"/>
        <c:noMultiLvlLbl val="0"/>
      </c:catAx>
      <c:valAx>
        <c:axId val="119949952"/>
        <c:scaling>
          <c:orientation val="minMax"/>
          <c:max val="50"/>
        </c:scaling>
        <c:delete val="0"/>
        <c:axPos val="l"/>
        <c:majorGridlines/>
        <c:numFmt formatCode="0.0" sourceLinked="1"/>
        <c:majorTickMark val="out"/>
        <c:minorTickMark val="none"/>
        <c:tickLblPos val="nextTo"/>
        <c:crossAx val="119948416"/>
        <c:crosses val="autoZero"/>
        <c:crossBetween val="between"/>
        <c:majorUnit val="10"/>
      </c:valAx>
    </c:plotArea>
    <c:plotVisOnly val="1"/>
    <c:dispBlanksAs val="gap"/>
    <c:showDLblsOverMax val="0"/>
  </c:chart>
  <c:externalData r:id="rId1">
    <c:autoUpdate val="0"/>
  </c:externalData>
</c:chartSpace>
</file>

<file path=ppt/charts/chart1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生産性!$B$1</c:f>
              <c:strCache>
                <c:ptCount val="1"/>
                <c:pt idx="0">
                  <c:v>労働生産性</c:v>
                </c:pt>
              </c:strCache>
            </c:strRef>
          </c:tx>
          <c:invertIfNegative val="0"/>
          <c:dPt>
            <c:idx val="0"/>
            <c:invertIfNegative val="0"/>
            <c:bubble3D val="0"/>
            <c:spPr>
              <a:solidFill>
                <a:schemeClr val="accent3">
                  <a:lumMod val="75000"/>
                </a:schemeClr>
              </a:solidFill>
            </c:spPr>
          </c:dPt>
          <c:dPt>
            <c:idx val="1"/>
            <c:invertIfNegative val="0"/>
            <c:bubble3D val="0"/>
            <c:spPr>
              <a:solidFill>
                <a:srgbClr val="FF0000"/>
              </a:solidFill>
            </c:spPr>
          </c:dPt>
          <c:dLbls>
            <c:txPr>
              <a:bodyPr/>
              <a:lstStyle/>
              <a:p>
                <a:pPr>
                  <a:defRPr sz="1100"/>
                </a:pPr>
                <a:endParaRPr lang="ja-JP"/>
              </a:p>
            </c:txPr>
            <c:dLblPos val="outEnd"/>
            <c:showLegendKey val="0"/>
            <c:showVal val="1"/>
            <c:showCatName val="0"/>
            <c:showSerName val="0"/>
            <c:showPercent val="0"/>
            <c:showBubbleSize val="0"/>
            <c:showLeaderLines val="0"/>
          </c:dLbls>
          <c:cat>
            <c:strRef>
              <c:f>生産性!$A$2:$A$14</c:f>
              <c:strCache>
                <c:ptCount val="13"/>
                <c:pt idx="0">
                  <c:v>OECD平均</c:v>
                </c:pt>
                <c:pt idx="1">
                  <c:v>日本</c:v>
                </c:pt>
                <c:pt idx="2">
                  <c:v>オーストラリア</c:v>
                </c:pt>
                <c:pt idx="3">
                  <c:v>スイス</c:v>
                </c:pt>
                <c:pt idx="4">
                  <c:v>デンマーク</c:v>
                </c:pt>
                <c:pt idx="5">
                  <c:v>オランダ</c:v>
                </c:pt>
                <c:pt idx="6">
                  <c:v>ドイツ</c:v>
                </c:pt>
                <c:pt idx="7">
                  <c:v>フランス</c:v>
                </c:pt>
                <c:pt idx="8">
                  <c:v>アメリカ</c:v>
                </c:pt>
                <c:pt idx="9">
                  <c:v>ベルギー</c:v>
                </c:pt>
                <c:pt idx="10">
                  <c:v>ノルウェー</c:v>
                </c:pt>
                <c:pt idx="11">
                  <c:v>アイルランド</c:v>
                </c:pt>
                <c:pt idx="12">
                  <c:v>ルクセンブルク</c:v>
                </c:pt>
              </c:strCache>
            </c:strRef>
          </c:cat>
          <c:val>
            <c:numRef>
              <c:f>生産性!$B$2:$B$14</c:f>
              <c:numCache>
                <c:formatCode>#,##0.0</c:formatCode>
                <c:ptCount val="13"/>
                <c:pt idx="0">
                  <c:v>50</c:v>
                </c:pt>
                <c:pt idx="1">
                  <c:v>42.1</c:v>
                </c:pt>
                <c:pt idx="2">
                  <c:v>60.2</c:v>
                </c:pt>
                <c:pt idx="3">
                  <c:v>64.2</c:v>
                </c:pt>
                <c:pt idx="4">
                  <c:v>65</c:v>
                </c:pt>
                <c:pt idx="5">
                  <c:v>65.400000000000006</c:v>
                </c:pt>
                <c:pt idx="6">
                  <c:v>65.5</c:v>
                </c:pt>
                <c:pt idx="7">
                  <c:v>65.599999999999994</c:v>
                </c:pt>
                <c:pt idx="8">
                  <c:v>68.3</c:v>
                </c:pt>
                <c:pt idx="9">
                  <c:v>70.2</c:v>
                </c:pt>
                <c:pt idx="10">
                  <c:v>81.3</c:v>
                </c:pt>
                <c:pt idx="11">
                  <c:v>87.3</c:v>
                </c:pt>
                <c:pt idx="12">
                  <c:v>95</c:v>
                </c:pt>
              </c:numCache>
            </c:numRef>
          </c:val>
        </c:ser>
        <c:dLbls>
          <c:showLegendKey val="0"/>
          <c:showVal val="0"/>
          <c:showCatName val="0"/>
          <c:showSerName val="0"/>
          <c:showPercent val="0"/>
          <c:showBubbleSize val="0"/>
        </c:dLbls>
        <c:gapWidth val="75"/>
        <c:overlap val="-25"/>
        <c:axId val="120811904"/>
        <c:axId val="120813440"/>
      </c:barChart>
      <c:lineChart>
        <c:grouping val="standard"/>
        <c:varyColors val="0"/>
        <c:ser>
          <c:idx val="1"/>
          <c:order val="1"/>
          <c:tx>
            <c:strRef>
              <c:f>生産性!$C$1</c:f>
              <c:strCache>
                <c:ptCount val="1"/>
                <c:pt idx="0">
                  <c:v>2010～2015年平均上昇率</c:v>
                </c:pt>
              </c:strCache>
            </c:strRef>
          </c:tx>
          <c:spPr>
            <a:ln w="38100">
              <a:solidFill>
                <a:srgbClr val="FFC000"/>
              </a:solidFill>
            </a:ln>
          </c:spPr>
          <c:marker>
            <c:spPr>
              <a:ln w="38100">
                <a:solidFill>
                  <a:srgbClr val="FFC000"/>
                </a:solidFill>
              </a:ln>
            </c:spPr>
          </c:marker>
          <c:dLbls>
            <c:dLbl>
              <c:idx val="11"/>
              <c:dLblPos val="b"/>
              <c:showLegendKey val="0"/>
              <c:showVal val="1"/>
              <c:showCatName val="0"/>
              <c:showSerName val="0"/>
              <c:showPercent val="0"/>
              <c:showBubbleSize val="0"/>
            </c:dLbl>
            <c:spPr>
              <a:solidFill>
                <a:schemeClr val="bg1"/>
              </a:solidFill>
              <a:ln w="9525">
                <a:solidFill>
                  <a:schemeClr val="tx1"/>
                </a:solidFill>
              </a:ln>
            </c:spPr>
            <c:txPr>
              <a:bodyPr/>
              <a:lstStyle/>
              <a:p>
                <a:pPr>
                  <a:defRPr sz="1100"/>
                </a:pPr>
                <a:endParaRPr lang="ja-JP"/>
              </a:p>
            </c:txPr>
            <c:dLblPos val="t"/>
            <c:showLegendKey val="0"/>
            <c:showVal val="1"/>
            <c:showCatName val="0"/>
            <c:showSerName val="0"/>
            <c:showPercent val="0"/>
            <c:showBubbleSize val="0"/>
            <c:showLeaderLines val="0"/>
          </c:dLbls>
          <c:cat>
            <c:strRef>
              <c:f>生産性!$A$2:$A$14</c:f>
              <c:strCache>
                <c:ptCount val="13"/>
                <c:pt idx="0">
                  <c:v>OECD平均</c:v>
                </c:pt>
                <c:pt idx="1">
                  <c:v>日本</c:v>
                </c:pt>
                <c:pt idx="2">
                  <c:v>オーストラリア</c:v>
                </c:pt>
                <c:pt idx="3">
                  <c:v>スイス</c:v>
                </c:pt>
                <c:pt idx="4">
                  <c:v>デンマーク</c:v>
                </c:pt>
                <c:pt idx="5">
                  <c:v>オランダ</c:v>
                </c:pt>
                <c:pt idx="6">
                  <c:v>ドイツ</c:v>
                </c:pt>
                <c:pt idx="7">
                  <c:v>フランス</c:v>
                </c:pt>
                <c:pt idx="8">
                  <c:v>アメリカ</c:v>
                </c:pt>
                <c:pt idx="9">
                  <c:v>ベルギー</c:v>
                </c:pt>
                <c:pt idx="10">
                  <c:v>ノルウェー</c:v>
                </c:pt>
                <c:pt idx="11">
                  <c:v>アイルランド</c:v>
                </c:pt>
                <c:pt idx="12">
                  <c:v>ルクセンブルク</c:v>
                </c:pt>
              </c:strCache>
            </c:strRef>
          </c:cat>
          <c:val>
            <c:numRef>
              <c:f>生産性!$C$2:$C$14</c:f>
              <c:numCache>
                <c:formatCode>0.0%</c:formatCode>
                <c:ptCount val="13"/>
                <c:pt idx="0">
                  <c:v>7.0000000000000001E-3</c:v>
                </c:pt>
                <c:pt idx="1">
                  <c:v>5.0000000000000001E-3</c:v>
                </c:pt>
                <c:pt idx="2">
                  <c:v>1.6E-2</c:v>
                </c:pt>
                <c:pt idx="3">
                  <c:v>2E-3</c:v>
                </c:pt>
                <c:pt idx="4">
                  <c:v>1E-3</c:v>
                </c:pt>
                <c:pt idx="5">
                  <c:v>7.0000000000000001E-3</c:v>
                </c:pt>
                <c:pt idx="6">
                  <c:v>8.9999999999999993E-3</c:v>
                </c:pt>
                <c:pt idx="7">
                  <c:v>8.9999999999999993E-3</c:v>
                </c:pt>
                <c:pt idx="8">
                  <c:v>3.0000000000000001E-3</c:v>
                </c:pt>
                <c:pt idx="9">
                  <c:v>5.0000000000000001E-3</c:v>
                </c:pt>
                <c:pt idx="10">
                  <c:v>5.0000000000000001E-3</c:v>
                </c:pt>
                <c:pt idx="11">
                  <c:v>6.2E-2</c:v>
                </c:pt>
                <c:pt idx="12">
                  <c:v>7.0000000000000001E-3</c:v>
                </c:pt>
              </c:numCache>
            </c:numRef>
          </c:val>
          <c:smooth val="0"/>
        </c:ser>
        <c:dLbls>
          <c:showLegendKey val="0"/>
          <c:showVal val="0"/>
          <c:showCatName val="0"/>
          <c:showSerName val="0"/>
          <c:showPercent val="0"/>
          <c:showBubbleSize val="0"/>
        </c:dLbls>
        <c:marker val="1"/>
        <c:smooth val="0"/>
        <c:axId val="120816768"/>
        <c:axId val="120814976"/>
      </c:lineChart>
      <c:catAx>
        <c:axId val="120811904"/>
        <c:scaling>
          <c:orientation val="minMax"/>
        </c:scaling>
        <c:delete val="0"/>
        <c:axPos val="b"/>
        <c:majorTickMark val="none"/>
        <c:minorTickMark val="none"/>
        <c:tickLblPos val="nextTo"/>
        <c:txPr>
          <a:bodyPr rot="5400000" vert="horz"/>
          <a:lstStyle/>
          <a:p>
            <a:pPr>
              <a:defRPr sz="1200"/>
            </a:pPr>
            <a:endParaRPr lang="ja-JP"/>
          </a:p>
        </c:txPr>
        <c:crossAx val="120813440"/>
        <c:crosses val="autoZero"/>
        <c:auto val="1"/>
        <c:lblAlgn val="ctr"/>
        <c:lblOffset val="100"/>
        <c:noMultiLvlLbl val="0"/>
      </c:catAx>
      <c:valAx>
        <c:axId val="120813440"/>
        <c:scaling>
          <c:orientation val="minMax"/>
        </c:scaling>
        <c:delete val="0"/>
        <c:axPos val="l"/>
        <c:numFmt formatCode="#,##0.0" sourceLinked="1"/>
        <c:majorTickMark val="none"/>
        <c:minorTickMark val="none"/>
        <c:tickLblPos val="nextTo"/>
        <c:spPr>
          <a:ln w="9525">
            <a:noFill/>
          </a:ln>
        </c:spPr>
        <c:crossAx val="120811904"/>
        <c:crosses val="autoZero"/>
        <c:crossBetween val="between"/>
      </c:valAx>
      <c:valAx>
        <c:axId val="120814976"/>
        <c:scaling>
          <c:orientation val="minMax"/>
        </c:scaling>
        <c:delete val="0"/>
        <c:axPos val="r"/>
        <c:numFmt formatCode="0.0%" sourceLinked="1"/>
        <c:majorTickMark val="out"/>
        <c:minorTickMark val="none"/>
        <c:tickLblPos val="nextTo"/>
        <c:crossAx val="120816768"/>
        <c:crosses val="max"/>
        <c:crossBetween val="between"/>
      </c:valAx>
      <c:catAx>
        <c:axId val="120816768"/>
        <c:scaling>
          <c:orientation val="minMax"/>
        </c:scaling>
        <c:delete val="1"/>
        <c:axPos val="b"/>
        <c:majorTickMark val="out"/>
        <c:minorTickMark val="none"/>
        <c:tickLblPos val="nextTo"/>
        <c:crossAx val="120814976"/>
        <c:crosses val="autoZero"/>
        <c:auto val="1"/>
        <c:lblAlgn val="ctr"/>
        <c:lblOffset val="100"/>
        <c:noMultiLvlLbl val="0"/>
      </c:catAx>
    </c:plotArea>
    <c:legend>
      <c:legendPos val="b"/>
      <c:layout>
        <c:manualLayout>
          <c:xMode val="edge"/>
          <c:yMode val="edge"/>
          <c:x val="0.10706030082404712"/>
          <c:y val="0.91648184843493319"/>
          <c:w val="0.41054620450352813"/>
          <c:h val="5.8041097630834593E-2"/>
        </c:manualLayout>
      </c:layout>
      <c:overlay val="0"/>
      <c:txPr>
        <a:bodyPr/>
        <a:lstStyle/>
        <a:p>
          <a:pPr>
            <a:defRPr sz="12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925051035287251"/>
          <c:y val="0.35138190250490531"/>
          <c:w val="0.47623740580814494"/>
          <c:h val="0.64500114670132258"/>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6.1855708896603858E-3"/>
                  <c:y val="4.8894325102566062E-2"/>
                </c:manualLayout>
              </c:layout>
              <c:tx>
                <c:rich>
                  <a:bodyPr/>
                  <a:lstStyle/>
                  <a:p>
                    <a:r>
                      <a:rPr lang="ja-JP" altLang="en-US" dirty="0" smtClean="0"/>
                      <a:t>輸出</a:t>
                    </a:r>
                    <a:r>
                      <a:rPr lang="ja-JP" altLang="en-US" dirty="0"/>
                      <a:t>
</a:t>
                    </a:r>
                    <a:r>
                      <a:rPr lang="en-US" altLang="ja-JP" dirty="0"/>
                      <a:t>15.9%</a:t>
                    </a:r>
                    <a:endParaRPr lang="ja-JP" altLang="en-US" dirty="0"/>
                  </a:p>
                </c:rich>
              </c:tx>
              <c:showLegendKey val="0"/>
              <c:showVal val="0"/>
              <c:showCatName val="1"/>
              <c:showSerName val="0"/>
              <c:showPercent val="1"/>
              <c:showBubbleSize val="0"/>
            </c:dLbl>
            <c:dLbl>
              <c:idx val="1"/>
              <c:layout>
                <c:manualLayout>
                  <c:x val="-0.10793215364208508"/>
                  <c:y val="0"/>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5997639556"/>
                  <c:y val="1.4752885619027351E-2"/>
                </c:manualLayout>
              </c:layout>
              <c:showLegendKey val="0"/>
              <c:showVal val="0"/>
              <c:showCatName val="1"/>
              <c:showSerName val="0"/>
              <c:showPercent val="1"/>
              <c:showBubbleSize val="0"/>
            </c:dLbl>
            <c:dLbl>
              <c:idx val="4"/>
              <c:layout>
                <c:manualLayout>
                  <c:x val="-5.1787947647483665E-2"/>
                  <c:y val="-6.1607434205859402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'23年13部門'!$AP$5:$AP$6</c:f>
              <c:strCache>
                <c:ptCount val="2"/>
                <c:pt idx="0">
                  <c:v>輸出計</c:v>
                </c:pt>
                <c:pt idx="1">
                  <c:v>移出</c:v>
                </c:pt>
              </c:strCache>
            </c:strRef>
          </c:cat>
          <c:val>
            <c:numRef>
              <c:f>'23年13部門'!$AQ$5:$AQ$6</c:f>
              <c:numCache>
                <c:formatCode>#,##0_ </c:formatCode>
                <c:ptCount val="2"/>
                <c:pt idx="0">
                  <c:v>3918260</c:v>
                </c:pt>
                <c:pt idx="1">
                  <c:v>20677533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808271538873174"/>
          <c:y val="0.34373924189708843"/>
          <c:w val="0.59785012450366781"/>
          <c:h val="0.64767096821230674"/>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0.12455956552556627"/>
                  <c:y val="-6.3499770872329192E-2"/>
                </c:manualLayout>
              </c:layout>
              <c:showLegendKey val="0"/>
              <c:showVal val="0"/>
              <c:showCatName val="1"/>
              <c:showSerName val="0"/>
              <c:showPercent val="1"/>
              <c:showBubbleSize val="0"/>
            </c:dLbl>
            <c:dLbl>
              <c:idx val="1"/>
              <c:layout>
                <c:manualLayout>
                  <c:x val="-5.058449424591157E-2"/>
                  <c:y val="6.75174978127734E-2"/>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2919246746"/>
                  <c:y val="8.9171458218885433E-2"/>
                </c:manualLayout>
              </c:layout>
              <c:showLegendKey val="0"/>
              <c:showVal val="0"/>
              <c:showCatName val="1"/>
              <c:showSerName val="0"/>
              <c:showPercent val="1"/>
              <c:showBubbleSize val="0"/>
            </c:dLbl>
            <c:dLbl>
              <c:idx val="4"/>
              <c:layout>
                <c:manualLayout>
                  <c:x val="-0.15966295475201522"/>
                  <c:y val="-5.5406213758163923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'20年13部門'!$AL$5:$AL$11</c:f>
              <c:strCache>
                <c:ptCount val="7"/>
                <c:pt idx="0">
                  <c:v>製造業</c:v>
                </c:pt>
                <c:pt idx="1">
                  <c:v>卸売</c:v>
                </c:pt>
                <c:pt idx="2">
                  <c:v>小売</c:v>
                </c:pt>
                <c:pt idx="3">
                  <c:v>運輸・郵便</c:v>
                </c:pt>
                <c:pt idx="4">
                  <c:v>情報通信</c:v>
                </c:pt>
                <c:pt idx="5">
                  <c:v>サービス</c:v>
                </c:pt>
                <c:pt idx="6">
                  <c:v>その他</c:v>
                </c:pt>
              </c:strCache>
            </c:strRef>
          </c:cat>
          <c:val>
            <c:numRef>
              <c:f>'20年13部門'!$AM$5:$AM$11</c:f>
              <c:numCache>
                <c:formatCode>#,##0_);[Red]\(#,##0\)</c:formatCode>
                <c:ptCount val="7"/>
                <c:pt idx="0">
                  <c:v>13877721</c:v>
                </c:pt>
                <c:pt idx="1">
                  <c:v>6402111</c:v>
                </c:pt>
                <c:pt idx="2">
                  <c:v>1118413</c:v>
                </c:pt>
                <c:pt idx="3">
                  <c:v>1655840</c:v>
                </c:pt>
                <c:pt idx="4">
                  <c:v>480007</c:v>
                </c:pt>
                <c:pt idx="5">
                  <c:v>2404868</c:v>
                </c:pt>
                <c:pt idx="6">
                  <c:v>727543</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925051035287251"/>
          <c:y val="0.35138190250490531"/>
          <c:w val="0.47623740580814494"/>
          <c:h val="0.64500114670132258"/>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6.1855708896603858E-3"/>
                  <c:y val="4.8894325102566062E-2"/>
                </c:manualLayout>
              </c:layout>
              <c:tx>
                <c:rich>
                  <a:bodyPr/>
                  <a:lstStyle/>
                  <a:p>
                    <a:r>
                      <a:rPr lang="ja-JP" altLang="en-US" dirty="0" smtClean="0"/>
                      <a:t>輸出</a:t>
                    </a:r>
                    <a:r>
                      <a:rPr lang="ja-JP" altLang="en-US" dirty="0"/>
                      <a:t>
</a:t>
                    </a:r>
                    <a:r>
                      <a:rPr lang="en-US" altLang="ja-JP" dirty="0"/>
                      <a:t>15.2%</a:t>
                    </a:r>
                    <a:endParaRPr lang="ja-JP" altLang="en-US" dirty="0"/>
                  </a:p>
                </c:rich>
              </c:tx>
              <c:showLegendKey val="0"/>
              <c:showVal val="0"/>
              <c:showCatName val="1"/>
              <c:showSerName val="0"/>
              <c:showPercent val="1"/>
              <c:showBubbleSize val="0"/>
            </c:dLbl>
            <c:dLbl>
              <c:idx val="1"/>
              <c:layout>
                <c:manualLayout>
                  <c:x val="-0.10793215364208508"/>
                  <c:y val="0"/>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5997639556"/>
                  <c:y val="1.4752885619027351E-2"/>
                </c:manualLayout>
              </c:layout>
              <c:showLegendKey val="0"/>
              <c:showVal val="0"/>
              <c:showCatName val="1"/>
              <c:showSerName val="0"/>
              <c:showPercent val="1"/>
              <c:showBubbleSize val="0"/>
            </c:dLbl>
            <c:dLbl>
              <c:idx val="4"/>
              <c:layout>
                <c:manualLayout>
                  <c:x val="-5.1787947647483665E-2"/>
                  <c:y val="-6.1607434205859402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'20年13部門'!$AO$5:$AO$6</c:f>
              <c:strCache>
                <c:ptCount val="2"/>
                <c:pt idx="0">
                  <c:v>輸出計</c:v>
                </c:pt>
                <c:pt idx="1">
                  <c:v>移出</c:v>
                </c:pt>
              </c:strCache>
            </c:strRef>
          </c:cat>
          <c:val>
            <c:numRef>
              <c:f>'20年13部門'!$AP$5:$AP$6</c:f>
              <c:numCache>
                <c:formatCode>#,##0_ </c:formatCode>
                <c:ptCount val="2"/>
                <c:pt idx="0">
                  <c:v>4060615</c:v>
                </c:pt>
                <c:pt idx="1">
                  <c:v>22605888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808271538873174"/>
          <c:y val="0.34373924189708843"/>
          <c:w val="0.59785012450366781"/>
          <c:h val="0.64767096821230674"/>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1"/>
              <c:layout>
                <c:manualLayout>
                  <c:x val="-5.058449424591157E-2"/>
                  <c:y val="6.75174978127734E-2"/>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3325882959305085"/>
                  <c:y val="9.6173556448353792E-2"/>
                </c:manualLayout>
              </c:layout>
              <c:showLegendKey val="0"/>
              <c:showVal val="0"/>
              <c:showCatName val="1"/>
              <c:showSerName val="0"/>
              <c:showPercent val="1"/>
              <c:showBubbleSize val="0"/>
            </c:dLbl>
            <c:dLbl>
              <c:idx val="4"/>
              <c:layout>
                <c:manualLayout>
                  <c:x val="-0.15966295475201522"/>
                  <c:y val="-5.5406213758163923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'17年13部門'!$AL$5:$AL$11</c:f>
              <c:strCache>
                <c:ptCount val="7"/>
                <c:pt idx="0">
                  <c:v>製造業</c:v>
                </c:pt>
                <c:pt idx="1">
                  <c:v>卸売</c:v>
                </c:pt>
                <c:pt idx="2">
                  <c:v>小売</c:v>
                </c:pt>
                <c:pt idx="3">
                  <c:v>運輸・郵便</c:v>
                </c:pt>
                <c:pt idx="4">
                  <c:v>情報通信</c:v>
                </c:pt>
                <c:pt idx="5">
                  <c:v>サービス</c:v>
                </c:pt>
                <c:pt idx="6">
                  <c:v>その他</c:v>
                </c:pt>
              </c:strCache>
            </c:strRef>
          </c:cat>
          <c:val>
            <c:numRef>
              <c:f>'17年13部門'!$AM$5:$AM$11</c:f>
              <c:numCache>
                <c:formatCode>#,##0_);[Red]\(#,##0\)</c:formatCode>
                <c:ptCount val="7"/>
                <c:pt idx="0">
                  <c:v>12128034</c:v>
                </c:pt>
                <c:pt idx="1">
                  <c:v>7239835</c:v>
                </c:pt>
                <c:pt idx="2">
                  <c:v>1245787</c:v>
                </c:pt>
                <c:pt idx="3">
                  <c:v>1699311</c:v>
                </c:pt>
                <c:pt idx="4">
                  <c:v>358422</c:v>
                </c:pt>
                <c:pt idx="5">
                  <c:v>2194197</c:v>
                </c:pt>
                <c:pt idx="6">
                  <c:v>723280</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2925051035287251"/>
          <c:y val="0.35138190250490531"/>
          <c:w val="0.47623740580814494"/>
          <c:h val="0.64500114670132258"/>
        </c:manualLayout>
      </c:layout>
      <c:pieChart>
        <c:varyColors val="1"/>
        <c:ser>
          <c:idx val="0"/>
          <c:order val="0"/>
          <c:spPr>
            <a:ln>
              <a:solidFill>
                <a:schemeClr val="tx1"/>
              </a:solidFill>
            </a:ln>
          </c:spPr>
          <c:dPt>
            <c:idx val="0"/>
            <c:bubble3D val="0"/>
            <c:spPr>
              <a:solidFill>
                <a:schemeClr val="bg1"/>
              </a:solidFill>
              <a:ln>
                <a:solidFill>
                  <a:schemeClr val="tx1"/>
                </a:solidFill>
              </a:ln>
            </c:spPr>
          </c:dPt>
          <c:dPt>
            <c:idx val="1"/>
            <c:bubble3D val="0"/>
            <c:spPr>
              <a:pattFill prst="pct10">
                <a:fgClr>
                  <a:schemeClr val="tx1"/>
                </a:fgClr>
                <a:bgClr>
                  <a:schemeClr val="bg1"/>
                </a:bgClr>
              </a:pattFill>
              <a:ln>
                <a:solidFill>
                  <a:schemeClr val="tx1"/>
                </a:solidFill>
              </a:ln>
            </c:spPr>
          </c:dPt>
          <c:dPt>
            <c:idx val="2"/>
            <c:bubble3D val="0"/>
            <c:spPr>
              <a:pattFill prst="dkUpDiag">
                <a:fgClr>
                  <a:schemeClr val="tx1"/>
                </a:fgClr>
                <a:bgClr>
                  <a:schemeClr val="bg1"/>
                </a:bgClr>
              </a:pattFill>
              <a:ln>
                <a:solidFill>
                  <a:schemeClr val="tx1"/>
                </a:solidFill>
              </a:ln>
            </c:spPr>
          </c:dPt>
          <c:dPt>
            <c:idx val="3"/>
            <c:bubble3D val="0"/>
            <c:spPr>
              <a:pattFill prst="zigZag">
                <a:fgClr>
                  <a:schemeClr val="tx1"/>
                </a:fgClr>
                <a:bgClr>
                  <a:schemeClr val="bg1"/>
                </a:bgClr>
              </a:pattFill>
              <a:ln>
                <a:solidFill>
                  <a:schemeClr val="tx1"/>
                </a:solidFill>
              </a:ln>
            </c:spPr>
          </c:dPt>
          <c:dPt>
            <c:idx val="4"/>
            <c:bubble3D val="0"/>
            <c:spPr>
              <a:pattFill prst="smGrid">
                <a:fgClr>
                  <a:schemeClr val="tx1"/>
                </a:fgClr>
                <a:bgClr>
                  <a:schemeClr val="bg1"/>
                </a:bgClr>
              </a:pattFill>
              <a:ln>
                <a:solidFill>
                  <a:schemeClr val="tx1"/>
                </a:solidFill>
              </a:ln>
            </c:spPr>
          </c:dPt>
          <c:dPt>
            <c:idx val="5"/>
            <c:bubble3D val="0"/>
            <c:spPr>
              <a:pattFill prst="pct90">
                <a:fgClr>
                  <a:schemeClr val="tx1"/>
                </a:fgClr>
                <a:bgClr>
                  <a:schemeClr val="bg1"/>
                </a:bgClr>
              </a:pattFill>
              <a:ln>
                <a:solidFill>
                  <a:schemeClr val="tx1"/>
                </a:solidFill>
              </a:ln>
            </c:spPr>
          </c:dPt>
          <c:dPt>
            <c:idx val="6"/>
            <c:bubble3D val="0"/>
            <c:spPr>
              <a:pattFill prst="lgGrid">
                <a:fgClr>
                  <a:schemeClr val="tx1"/>
                </a:fgClr>
                <a:bgClr>
                  <a:schemeClr val="bg1"/>
                </a:bgClr>
              </a:pattFill>
              <a:ln>
                <a:solidFill>
                  <a:schemeClr val="tx1"/>
                </a:solidFill>
              </a:ln>
            </c:spPr>
          </c:dPt>
          <c:dLbls>
            <c:dLbl>
              <c:idx val="0"/>
              <c:layout>
                <c:manualLayout>
                  <c:x val="6.1855708896603858E-3"/>
                  <c:y val="4.8894325102566062E-2"/>
                </c:manualLayout>
              </c:layout>
              <c:tx>
                <c:rich>
                  <a:bodyPr/>
                  <a:lstStyle/>
                  <a:p>
                    <a:r>
                      <a:rPr lang="ja-JP" altLang="en-US" dirty="0" smtClean="0"/>
                      <a:t>輸出</a:t>
                    </a:r>
                    <a:r>
                      <a:rPr lang="ja-JP" altLang="en-US" dirty="0"/>
                      <a:t>
</a:t>
                    </a:r>
                    <a:r>
                      <a:rPr lang="en-US" altLang="ja-JP" dirty="0"/>
                      <a:t>13.4%</a:t>
                    </a:r>
                    <a:endParaRPr lang="ja-JP" altLang="en-US" dirty="0"/>
                  </a:p>
                </c:rich>
              </c:tx>
              <c:showLegendKey val="0"/>
              <c:showVal val="0"/>
              <c:showCatName val="1"/>
              <c:showSerName val="0"/>
              <c:showPercent val="1"/>
              <c:showBubbleSize val="0"/>
            </c:dLbl>
            <c:dLbl>
              <c:idx val="1"/>
              <c:layout>
                <c:manualLayout>
                  <c:x val="-0.10793215364208508"/>
                  <c:y val="0"/>
                </c:manualLayout>
              </c:layout>
              <c:showLegendKey val="0"/>
              <c:showVal val="0"/>
              <c:showCatName val="1"/>
              <c:showSerName val="0"/>
              <c:showPercent val="1"/>
              <c:showBubbleSize val="0"/>
            </c:dLbl>
            <c:dLbl>
              <c:idx val="2"/>
              <c:layout>
                <c:manualLayout>
                  <c:x val="-8.7366344307632682E-2"/>
                  <c:y val="0.16016903292493845"/>
                </c:manualLayout>
              </c:layout>
              <c:showLegendKey val="0"/>
              <c:showVal val="0"/>
              <c:showCatName val="1"/>
              <c:showSerName val="0"/>
              <c:showPercent val="1"/>
              <c:showBubbleSize val="0"/>
            </c:dLbl>
            <c:dLbl>
              <c:idx val="3"/>
              <c:layout>
                <c:manualLayout>
                  <c:x val="-0.17822085997639556"/>
                  <c:y val="1.4752885619027351E-2"/>
                </c:manualLayout>
              </c:layout>
              <c:showLegendKey val="0"/>
              <c:showVal val="0"/>
              <c:showCatName val="1"/>
              <c:showSerName val="0"/>
              <c:showPercent val="1"/>
              <c:showBubbleSize val="0"/>
            </c:dLbl>
            <c:dLbl>
              <c:idx val="4"/>
              <c:layout>
                <c:manualLayout>
                  <c:x val="-5.1787947647483665E-2"/>
                  <c:y val="-6.1607434205859402E-2"/>
                </c:manualLayout>
              </c:layout>
              <c:showLegendKey val="0"/>
              <c:showVal val="0"/>
              <c:showCatName val="1"/>
              <c:showSerName val="0"/>
              <c:showPercent val="1"/>
              <c:showBubbleSize val="0"/>
            </c:dLbl>
            <c:numFmt formatCode="0.0%" sourceLinked="0"/>
            <c:showLegendKey val="0"/>
            <c:showVal val="0"/>
            <c:showCatName val="1"/>
            <c:showSerName val="0"/>
            <c:showPercent val="1"/>
            <c:showBubbleSize val="0"/>
            <c:showLeaderLines val="1"/>
          </c:dLbls>
          <c:cat>
            <c:strRef>
              <c:f>'17年13部門'!$AO$5:$AO$6</c:f>
              <c:strCache>
                <c:ptCount val="2"/>
                <c:pt idx="0">
                  <c:v>輸出計</c:v>
                </c:pt>
                <c:pt idx="1">
                  <c:v>移出</c:v>
                </c:pt>
              </c:strCache>
            </c:strRef>
          </c:cat>
          <c:val>
            <c:numRef>
              <c:f>'17年13部門'!$AP$5:$AP$6</c:f>
              <c:numCache>
                <c:formatCode>#,##0_ </c:formatCode>
                <c:ptCount val="2"/>
                <c:pt idx="0">
                  <c:v>3430288</c:v>
                </c:pt>
                <c:pt idx="1">
                  <c:v>22158578</c:v>
                </c:pt>
              </c:numCache>
            </c:numRef>
          </c:val>
        </c:ser>
        <c:dLbls>
          <c:showLegendKey val="0"/>
          <c:showVal val="0"/>
          <c:showCatName val="0"/>
          <c:showSerName val="0"/>
          <c:showPercent val="0"/>
          <c:showBubbleSize val="0"/>
          <c:showLeaderLines val="1"/>
        </c:dLbls>
        <c:firstSliceAng val="0"/>
      </c:pieChart>
    </c:plotArea>
    <c:plotVisOnly val="1"/>
    <c:dispBlanksAs val="gap"/>
    <c:showDLblsOverMax val="0"/>
  </c:chart>
  <c:spPr>
    <a:ln>
      <a:noFill/>
    </a:ln>
  </c:sp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ln>
              <a:solidFill>
                <a:schemeClr val="tx1"/>
              </a:solidFill>
            </a:ln>
          </c:spPr>
          <c:dPt>
            <c:idx val="1"/>
            <c:bubble3D val="0"/>
            <c:spPr>
              <a:pattFill prst="pct20">
                <a:fgClr>
                  <a:srgbClr val="C00000"/>
                </a:fgClr>
                <a:bgClr>
                  <a:schemeClr val="bg1"/>
                </a:bgClr>
              </a:pattFill>
              <a:ln>
                <a:solidFill>
                  <a:schemeClr val="tx1"/>
                </a:solidFill>
              </a:ln>
            </c:spPr>
          </c:dPt>
          <c:dPt>
            <c:idx val="3"/>
            <c:bubble3D val="0"/>
            <c:spPr>
              <a:pattFill prst="wdUpDiag">
                <a:fgClr>
                  <a:srgbClr val="7030A0"/>
                </a:fgClr>
                <a:bgClr>
                  <a:schemeClr val="bg1"/>
                </a:bgClr>
              </a:pattFill>
              <a:ln>
                <a:solidFill>
                  <a:schemeClr val="tx1"/>
                </a:solidFill>
              </a:ln>
            </c:spPr>
          </c:dPt>
          <c:dPt>
            <c:idx val="5"/>
            <c:bubble3D val="0"/>
            <c:spPr>
              <a:pattFill prst="wave">
                <a:fgClr>
                  <a:schemeClr val="accent6">
                    <a:lumMod val="75000"/>
                  </a:schemeClr>
                </a:fgClr>
                <a:bgClr>
                  <a:schemeClr val="bg1"/>
                </a:bgClr>
              </a:pattFill>
              <a:ln>
                <a:solidFill>
                  <a:schemeClr val="tx1"/>
                </a:solidFill>
              </a:ln>
            </c:spPr>
          </c:dPt>
          <c:dPt>
            <c:idx val="7"/>
            <c:bubble3D val="0"/>
            <c:spPr>
              <a:pattFill prst="dotGrid">
                <a:fgClr>
                  <a:schemeClr val="accent2">
                    <a:lumMod val="75000"/>
                  </a:schemeClr>
                </a:fgClr>
                <a:bgClr>
                  <a:schemeClr val="bg1"/>
                </a:bgClr>
              </a:pattFill>
              <a:ln>
                <a:solidFill>
                  <a:schemeClr val="tx1"/>
                </a:solidFill>
              </a:ln>
            </c:spPr>
          </c:dPt>
          <c:dLbls>
            <c:dLbl>
              <c:idx val="0"/>
              <c:layout>
                <c:manualLayout>
                  <c:x val="-0.23160141830876382"/>
                  <c:y val="-4.0165287928496149E-2"/>
                </c:manualLayout>
              </c:layout>
              <c:spPr/>
              <c:txPr>
                <a:bodyPr/>
                <a:lstStyle/>
                <a:p>
                  <a:pPr>
                    <a:defRPr>
                      <a:solidFill>
                        <a:schemeClr val="bg1"/>
                      </a:solidFill>
                    </a:defRPr>
                  </a:pPr>
                  <a:endParaRPr lang="ja-JP"/>
                </a:p>
              </c:txPr>
              <c:showLegendKey val="0"/>
              <c:showVal val="0"/>
              <c:showCatName val="1"/>
              <c:showSerName val="0"/>
              <c:showPercent val="1"/>
              <c:showBubbleSize val="0"/>
            </c:dLbl>
            <c:dLbl>
              <c:idx val="1"/>
              <c:layout>
                <c:manualLayout>
                  <c:x val="-5.1209098862642168E-2"/>
                  <c:y val="1.3583770778652682E-2"/>
                </c:manualLayout>
              </c:layout>
              <c:showLegendKey val="0"/>
              <c:showVal val="0"/>
              <c:showCatName val="1"/>
              <c:showSerName val="0"/>
              <c:showPercent val="1"/>
              <c:showBubbleSize val="0"/>
            </c:dLbl>
            <c:dLbl>
              <c:idx val="2"/>
              <c:layout>
                <c:manualLayout>
                  <c:x val="-8.7680446194225766E-3"/>
                  <c:y val="2.9666812481773164E-2"/>
                </c:manualLayout>
              </c:layout>
              <c:showLegendKey val="0"/>
              <c:showVal val="0"/>
              <c:showCatName val="1"/>
              <c:showSerName val="0"/>
              <c:showPercent val="1"/>
              <c:showBubbleSize val="0"/>
            </c:dLbl>
            <c:dLbl>
              <c:idx val="3"/>
              <c:layout>
                <c:manualLayout>
                  <c:x val="-4.89242125984252E-2"/>
                  <c:y val="3.8669072615923061E-2"/>
                </c:manualLayout>
              </c:layout>
              <c:showLegendKey val="0"/>
              <c:showVal val="0"/>
              <c:showCatName val="1"/>
              <c:showSerName val="0"/>
              <c:showPercent val="1"/>
              <c:showBubbleSize val="0"/>
            </c:dLbl>
            <c:dLbl>
              <c:idx val="4"/>
              <c:layout>
                <c:manualLayout>
                  <c:x val="-6.0913823272090988E-2"/>
                  <c:y val="6.2957859434237387E-2"/>
                </c:manualLayout>
              </c:layout>
              <c:showLegendKey val="0"/>
              <c:showVal val="0"/>
              <c:showCatName val="1"/>
              <c:showSerName val="0"/>
              <c:showPercent val="1"/>
              <c:showBubbleSize val="0"/>
            </c:dLbl>
            <c:dLbl>
              <c:idx val="5"/>
              <c:layout>
                <c:manualLayout>
                  <c:x val="-0.10378871391076115"/>
                  <c:y val="3.3270632837561986E-2"/>
                </c:manualLayout>
              </c:layout>
              <c:showLegendKey val="0"/>
              <c:showVal val="0"/>
              <c:showCatName val="1"/>
              <c:showSerName val="0"/>
              <c:showPercent val="1"/>
              <c:showBubbleSize val="0"/>
            </c:dLbl>
            <c:dLbl>
              <c:idx val="6"/>
              <c:layout>
                <c:manualLayout>
                  <c:x val="-5.3694225721784778E-3"/>
                  <c:y val="5.7870370370370393E-3"/>
                </c:manualLayout>
              </c:layout>
              <c:showLegendKey val="0"/>
              <c:showVal val="0"/>
              <c:showCatName val="1"/>
              <c:showSerName val="0"/>
              <c:showPercent val="1"/>
              <c:showBubbleSize val="0"/>
            </c:dLbl>
            <c:dLbl>
              <c:idx val="7"/>
              <c:layout>
                <c:manualLayout>
                  <c:x val="0.16991891354794714"/>
                  <c:y val="1.8216786065506998E-3"/>
                </c:manualLayout>
              </c:layout>
              <c:showLegendKey val="0"/>
              <c:showVal val="0"/>
              <c:showCatName val="1"/>
              <c:showSerName val="0"/>
              <c:showPercent val="1"/>
              <c:showBubbleSize val="0"/>
            </c:dLbl>
            <c:showLegendKey val="0"/>
            <c:showVal val="0"/>
            <c:showCatName val="1"/>
            <c:showSerName val="0"/>
            <c:showPercent val="1"/>
            <c:showBubbleSize val="0"/>
            <c:showLeaderLines val="1"/>
          </c:dLbls>
          <c:cat>
            <c:strRef>
              <c:f>グラフ!$G$15:$G$22</c:f>
              <c:strCache>
                <c:ptCount val="8"/>
                <c:pt idx="0">
                  <c:v>大阪市地域</c:v>
                </c:pt>
                <c:pt idx="1">
                  <c:v>泉北地域</c:v>
                </c:pt>
                <c:pt idx="2">
                  <c:v>北河内地域</c:v>
                </c:pt>
                <c:pt idx="3">
                  <c:v>三島地域</c:v>
                </c:pt>
                <c:pt idx="4">
                  <c:v>中河内地域</c:v>
                </c:pt>
                <c:pt idx="5">
                  <c:v>豊能地域</c:v>
                </c:pt>
                <c:pt idx="6">
                  <c:v>泉南地域</c:v>
                </c:pt>
                <c:pt idx="7">
                  <c:v>南河内地域</c:v>
                </c:pt>
              </c:strCache>
            </c:strRef>
          </c:cat>
          <c:val>
            <c:numRef>
              <c:f>グラフ!$H$15:$H$22</c:f>
              <c:numCache>
                <c:formatCode>#,##0</c:formatCode>
                <c:ptCount val="8"/>
                <c:pt idx="0">
                  <c:v>190740</c:v>
                </c:pt>
                <c:pt idx="1">
                  <c:v>34150</c:v>
                </c:pt>
                <c:pt idx="2">
                  <c:v>28095</c:v>
                </c:pt>
                <c:pt idx="3">
                  <c:v>27014</c:v>
                </c:pt>
                <c:pt idx="4">
                  <c:v>23693</c:v>
                </c:pt>
                <c:pt idx="5">
                  <c:v>14545</c:v>
                </c:pt>
                <c:pt idx="6">
                  <c:v>12970</c:v>
                </c:pt>
                <c:pt idx="7">
                  <c:v>10947</c:v>
                </c:pt>
              </c:numCache>
            </c:numRef>
          </c:val>
        </c:ser>
        <c:dLbls>
          <c:showLegendKey val="0"/>
          <c:showVal val="0"/>
          <c:showCatName val="1"/>
          <c:showSerName val="0"/>
          <c:showPercent val="1"/>
          <c:showBubbleSize val="0"/>
          <c:showLeaderLines val="1"/>
        </c:dLbls>
        <c:firstSliceAng val="0"/>
      </c:pieChart>
    </c:plotArea>
    <c:plotVisOnly val="1"/>
    <c:dispBlanksAs val="zero"/>
    <c:showDLblsOverMax val="0"/>
  </c:chart>
  <c:txPr>
    <a:bodyPr/>
    <a:lstStyle/>
    <a:p>
      <a:pPr>
        <a:defRPr sz="1600"/>
      </a:pPr>
      <a:endParaRPr lang="ja-JP"/>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819934390636292E-2"/>
          <c:y val="4.9036943091705171E-2"/>
          <c:w val="0.62184911337413973"/>
          <c:h val="0.8708161294194251"/>
        </c:manualLayout>
      </c:layout>
      <c:barChart>
        <c:barDir val="col"/>
        <c:grouping val="percentStacked"/>
        <c:varyColors val="0"/>
        <c:ser>
          <c:idx val="14"/>
          <c:order val="0"/>
          <c:tx>
            <c:strRef>
              <c:f>[P08_付加価値額_市区町村_産業大分類.xlsx]図表!$B$15</c:f>
              <c:strCache>
                <c:ptCount val="1"/>
                <c:pt idx="0">
                  <c:v>その他</c:v>
                </c:pt>
              </c:strCache>
            </c:strRef>
          </c:tx>
          <c:spPr>
            <a:solidFill>
              <a:srgbClr val="CCFFFF"/>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[P08_付加価値額_市区町村_産業大分類.xlsx]図表!$C$15:$G$15</c:f>
              <c:numCache>
                <c:formatCode>#,##0_);[Red]\(#,##0\)</c:formatCode>
                <c:ptCount val="5"/>
                <c:pt idx="0">
                  <c:v>645249</c:v>
                </c:pt>
                <c:pt idx="1">
                  <c:v>231513</c:v>
                </c:pt>
                <c:pt idx="2">
                  <c:v>234986</c:v>
                </c:pt>
                <c:pt idx="3">
                  <c:v>48724</c:v>
                </c:pt>
                <c:pt idx="4">
                  <c:v>127049</c:v>
                </c:pt>
              </c:numCache>
            </c:numRef>
          </c:val>
        </c:ser>
        <c:ser>
          <c:idx val="13"/>
          <c:order val="1"/>
          <c:tx>
            <c:strRef>
              <c:f>[P08_付加価値額_市区町村_産業大分類.xlsx]図表!$B$14</c:f>
              <c:strCache>
                <c:ptCount val="1"/>
                <c:pt idx="0">
                  <c:v>サービス業（他に分類されないもの）</c:v>
                </c:pt>
              </c:strCache>
            </c:strRef>
          </c:tx>
          <c:spPr>
            <a:solidFill>
              <a:schemeClr val="accent4"/>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[P08_付加価値額_市区町村_産業大分類.xlsx]図表!$C$14:$G$14</c:f>
              <c:numCache>
                <c:formatCode>#,##0_);[Red]\(#,##0\)</c:formatCode>
                <c:ptCount val="5"/>
                <c:pt idx="0">
                  <c:v>710762</c:v>
                </c:pt>
                <c:pt idx="1">
                  <c:v>99235</c:v>
                </c:pt>
                <c:pt idx="2">
                  <c:v>110998</c:v>
                </c:pt>
                <c:pt idx="3">
                  <c:v>15068</c:v>
                </c:pt>
                <c:pt idx="4">
                  <c:v>65722</c:v>
                </c:pt>
              </c:numCache>
            </c:numRef>
          </c:val>
        </c:ser>
        <c:ser>
          <c:idx val="12"/>
          <c:order val="2"/>
          <c:tx>
            <c:strRef>
              <c:f>[P08_付加価値額_市区町村_産業大分類.xlsx]図表!$B$13</c:f>
              <c:strCache>
                <c:ptCount val="1"/>
                <c:pt idx="0">
                  <c:v>医療、福祉</c:v>
                </c:pt>
              </c:strCache>
            </c:strRef>
          </c:tx>
          <c:spPr>
            <a:pattFill prst="diagBrick">
              <a:fgClr>
                <a:schemeClr val="accent6">
                  <a:lumMod val="50000"/>
                </a:schemeClr>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[P08_付加価値額_市区町村_産業大分類.xlsx]図表!$C$13:$G$13</c:f>
              <c:numCache>
                <c:formatCode>#,##0_);[Red]\(#,##0\)</c:formatCode>
                <c:ptCount val="5"/>
                <c:pt idx="0">
                  <c:v>550836</c:v>
                </c:pt>
                <c:pt idx="1">
                  <c:v>212675</c:v>
                </c:pt>
                <c:pt idx="2">
                  <c:v>282315</c:v>
                </c:pt>
                <c:pt idx="3">
                  <c:v>92616</c:v>
                </c:pt>
                <c:pt idx="4">
                  <c:v>293248</c:v>
                </c:pt>
              </c:numCache>
            </c:numRef>
          </c:val>
        </c:ser>
        <c:ser>
          <c:idx val="9"/>
          <c:order val="3"/>
          <c:tx>
            <c:strRef>
              <c:f>[P08_付加価値額_市区町村_産業大分類.xlsx]図表!$B$12</c:f>
              <c:strCache>
                <c:ptCount val="1"/>
                <c:pt idx="0">
                  <c:v>宿泊業、飲食サービス業</c:v>
                </c:pt>
              </c:strCache>
            </c:strRef>
          </c:tx>
          <c:spPr>
            <a:solidFill>
              <a:schemeClr val="accent6">
                <a:lumMod val="75000"/>
              </a:schemeClr>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[P08_付加価値額_市区町村_産業大分類.xlsx]図表!$C$12:$G$12</c:f>
              <c:numCache>
                <c:formatCode>#,##0_);[Red]\(#,##0\)</c:formatCode>
                <c:ptCount val="5"/>
                <c:pt idx="0">
                  <c:v>380856</c:v>
                </c:pt>
                <c:pt idx="1">
                  <c:v>93318</c:v>
                </c:pt>
                <c:pt idx="2">
                  <c:v>60026</c:v>
                </c:pt>
                <c:pt idx="3">
                  <c:v>16750</c:v>
                </c:pt>
                <c:pt idx="4">
                  <c:v>116598</c:v>
                </c:pt>
              </c:numCache>
            </c:numRef>
          </c:val>
        </c:ser>
        <c:ser>
          <c:idx val="8"/>
          <c:order val="4"/>
          <c:tx>
            <c:strRef>
              <c:f>[P08_付加価値額_市区町村_産業大分類.xlsx]図表!$B$11</c:f>
              <c:strCache>
                <c:ptCount val="1"/>
                <c:pt idx="0">
                  <c:v>学術研究、専門・技術サービス業</c:v>
                </c:pt>
              </c:strCache>
            </c:strRef>
          </c:tx>
          <c:spPr>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[P08_付加価値額_市区町村_産業大分類.xlsx]図表!$C$11:$G$11</c:f>
              <c:numCache>
                <c:formatCode>#,##0_);[Red]\(#,##0\)</c:formatCode>
                <c:ptCount val="5"/>
                <c:pt idx="0">
                  <c:v>511488</c:v>
                </c:pt>
                <c:pt idx="1">
                  <c:v>59232</c:v>
                </c:pt>
                <c:pt idx="2">
                  <c:v>26105</c:v>
                </c:pt>
                <c:pt idx="3">
                  <c:v>7195</c:v>
                </c:pt>
                <c:pt idx="4">
                  <c:v>33313</c:v>
                </c:pt>
              </c:numCache>
            </c:numRef>
          </c:val>
        </c:ser>
        <c:ser>
          <c:idx val="7"/>
          <c:order val="5"/>
          <c:tx>
            <c:strRef>
              <c:f>[P08_付加価値額_市区町村_産業大分類.xlsx]図表!$B$10</c:f>
              <c:strCache>
                <c:ptCount val="1"/>
                <c:pt idx="0">
                  <c:v>不動産業、物品賃貸業</c:v>
                </c:pt>
              </c:strCache>
            </c:strRef>
          </c:tx>
          <c:spPr>
            <a:pattFill prst="ltDnDiag">
              <a:fgClr>
                <a:schemeClr val="accent6">
                  <a:lumMod val="50000"/>
                </a:schemeClr>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[P08_付加価値額_市区町村_産業大分類.xlsx]図表!$C$10:$G$10</c:f>
              <c:numCache>
                <c:formatCode>#,##0_);[Red]\(#,##0\)</c:formatCode>
                <c:ptCount val="5"/>
                <c:pt idx="0">
                  <c:v>638867</c:v>
                </c:pt>
                <c:pt idx="1">
                  <c:v>76550</c:v>
                </c:pt>
                <c:pt idx="2">
                  <c:v>82474</c:v>
                </c:pt>
                <c:pt idx="3">
                  <c:v>18508</c:v>
                </c:pt>
                <c:pt idx="4">
                  <c:v>54697</c:v>
                </c:pt>
              </c:numCache>
            </c:numRef>
          </c:val>
        </c:ser>
        <c:ser>
          <c:idx val="6"/>
          <c:order val="6"/>
          <c:tx>
            <c:strRef>
              <c:f>[P08_付加価値額_市区町村_産業大分類.xlsx]図表!$B$9</c:f>
              <c:strCache>
                <c:ptCount val="1"/>
                <c:pt idx="0">
                  <c:v>金融業、保険業</c:v>
                </c:pt>
              </c:strCache>
            </c:strRef>
          </c:tx>
          <c:spPr>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[P08_付加価値額_市区町村_産業大分類.xlsx]図表!$C$9:$G$9</c:f>
              <c:numCache>
                <c:formatCode>#,##0_);[Red]\(#,##0\)</c:formatCode>
                <c:ptCount val="5"/>
                <c:pt idx="0">
                  <c:v>1190276</c:v>
                </c:pt>
                <c:pt idx="1">
                  <c:v>9071</c:v>
                </c:pt>
                <c:pt idx="2">
                  <c:v>18180</c:v>
                </c:pt>
                <c:pt idx="3">
                  <c:v>915</c:v>
                </c:pt>
                <c:pt idx="4">
                  <c:v>7545</c:v>
                </c:pt>
              </c:numCache>
            </c:numRef>
          </c:val>
        </c:ser>
        <c:ser>
          <c:idx val="5"/>
          <c:order val="7"/>
          <c:tx>
            <c:strRef>
              <c:f>[P08_付加価値額_市区町村_産業大分類.xlsx]図表!$B$8</c:f>
              <c:strCache>
                <c:ptCount val="1"/>
                <c:pt idx="0">
                  <c:v>卸売業、小売業</c:v>
                </c:pt>
              </c:strCache>
            </c:strRef>
          </c:tx>
          <c:spPr>
            <a:pattFill prst="smCheck">
              <a:fgClr>
                <a:schemeClr val="accent6">
                  <a:lumMod val="50000"/>
                </a:schemeClr>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[P08_付加価値額_市区町村_産業大分類.xlsx]図表!$C$8:$G$8</c:f>
              <c:numCache>
                <c:formatCode>#,##0_);[Red]\(#,##0\)</c:formatCode>
                <c:ptCount val="5"/>
                <c:pt idx="0">
                  <c:v>3402488</c:v>
                </c:pt>
                <c:pt idx="1">
                  <c:v>325819</c:v>
                </c:pt>
                <c:pt idx="2">
                  <c:v>374200</c:v>
                </c:pt>
                <c:pt idx="3">
                  <c:v>84162</c:v>
                </c:pt>
                <c:pt idx="4">
                  <c:v>296323</c:v>
                </c:pt>
              </c:numCache>
            </c:numRef>
          </c:val>
        </c:ser>
        <c:ser>
          <c:idx val="4"/>
          <c:order val="8"/>
          <c:tx>
            <c:strRef>
              <c:f>[P08_付加価値額_市区町村_産業大分類.xlsx]図表!$B$7</c:f>
              <c:strCache>
                <c:ptCount val="1"/>
                <c:pt idx="0">
                  <c:v>運輸業、郵便業</c:v>
                </c:pt>
              </c:strCache>
            </c:strRef>
          </c:tx>
          <c:spPr>
            <a:solidFill>
              <a:schemeClr val="tx2">
                <a:lumMod val="60000"/>
                <a:lumOff val="40000"/>
              </a:schemeClr>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[P08_付加価値額_市区町村_産業大分類.xlsx]図表!$C$7:$G$7</c:f>
              <c:numCache>
                <c:formatCode>#,##0_);[Red]\(#,##0\)</c:formatCode>
                <c:ptCount val="5"/>
                <c:pt idx="0">
                  <c:v>937394</c:v>
                </c:pt>
                <c:pt idx="1">
                  <c:v>159000</c:v>
                </c:pt>
                <c:pt idx="2">
                  <c:v>147523</c:v>
                </c:pt>
                <c:pt idx="3">
                  <c:v>15710</c:v>
                </c:pt>
                <c:pt idx="4">
                  <c:v>157896</c:v>
                </c:pt>
              </c:numCache>
            </c:numRef>
          </c:val>
        </c:ser>
        <c:ser>
          <c:idx val="3"/>
          <c:order val="9"/>
          <c:tx>
            <c:strRef>
              <c:f>[P08_付加価値額_市区町村_産業大分類.xlsx]図表!$B$6</c:f>
              <c:strCache>
                <c:ptCount val="1"/>
                <c:pt idx="0">
                  <c:v>情報通信業</c:v>
                </c:pt>
              </c:strCache>
            </c:strRef>
          </c:tx>
          <c:spPr>
            <a:pattFill prst="ltVert">
              <a:fgClr>
                <a:srgbClr val="FF9933"/>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[P08_付加価値額_市区町村_産業大分類.xlsx]図表!$C$6:$G$6</c:f>
              <c:numCache>
                <c:formatCode>#,##0_);[Red]\(#,##0\)</c:formatCode>
                <c:ptCount val="5"/>
                <c:pt idx="0">
                  <c:v>841139</c:v>
                </c:pt>
                <c:pt idx="1">
                  <c:v>19650</c:v>
                </c:pt>
                <c:pt idx="2">
                  <c:v>21164</c:v>
                </c:pt>
                <c:pt idx="3">
                  <c:v>742</c:v>
                </c:pt>
                <c:pt idx="4">
                  <c:v>11859</c:v>
                </c:pt>
              </c:numCache>
            </c:numRef>
          </c:val>
        </c:ser>
        <c:ser>
          <c:idx val="2"/>
          <c:order val="10"/>
          <c:tx>
            <c:strRef>
              <c:f>[P08_付加価値額_市区町村_産業大分類.xlsx]図表!$B$5</c:f>
              <c:strCache>
                <c:ptCount val="1"/>
                <c:pt idx="0">
                  <c:v>製造業</c:v>
                </c:pt>
              </c:strCache>
            </c:strRef>
          </c:tx>
          <c:spPr>
            <a:solidFill>
              <a:schemeClr val="accent2">
                <a:lumMod val="75000"/>
              </a:schemeClr>
            </a:solid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[P08_付加価値額_市区町村_産業大分類.xlsx]図表!$C$5:$G$5</c:f>
              <c:numCache>
                <c:formatCode>#,##0_);[Red]\(#,##0\)</c:formatCode>
                <c:ptCount val="5"/>
                <c:pt idx="0">
                  <c:v>4048031</c:v>
                </c:pt>
                <c:pt idx="1">
                  <c:v>529930</c:v>
                </c:pt>
                <c:pt idx="2">
                  <c:v>1329860</c:v>
                </c:pt>
                <c:pt idx="3">
                  <c:v>121510</c:v>
                </c:pt>
                <c:pt idx="4">
                  <c:v>592192</c:v>
                </c:pt>
              </c:numCache>
            </c:numRef>
          </c:val>
        </c:ser>
        <c:ser>
          <c:idx val="1"/>
          <c:order val="11"/>
          <c:tx>
            <c:strRef>
              <c:f>[P08_付加価値額_市区町村_産業大分類.xlsx]図表!$B$4</c:f>
              <c:strCache>
                <c:ptCount val="1"/>
                <c:pt idx="0">
                  <c:v>建設業</c:v>
                </c:pt>
              </c:strCache>
            </c:strRef>
          </c:tx>
          <c:spPr>
            <a:pattFill prst="ltUpDiag">
              <a:fgClr>
                <a:srgbClr val="FF0000"/>
              </a:fgClr>
              <a:bgClr>
                <a:schemeClr val="bg1"/>
              </a:bgClr>
            </a:pattFill>
            <a:ln>
              <a:solidFill>
                <a:schemeClr val="accent1"/>
              </a:solidFill>
            </a:ln>
          </c:spPr>
          <c:invertIfNegative val="0"/>
          <c:cat>
            <c:strRef>
              <c:f>[P08_付加価値額_市区町村_産業大分類.xlsx]図表!$C$3:$G$3</c:f>
              <c:strCache>
                <c:ptCount val="5"/>
                <c:pt idx="0">
                  <c:v>大阪市地域</c:v>
                </c:pt>
                <c:pt idx="1">
                  <c:v>北大阪地域</c:v>
                </c:pt>
                <c:pt idx="2">
                  <c:v>東部大阪地域</c:v>
                </c:pt>
                <c:pt idx="3">
                  <c:v>南河内地域</c:v>
                </c:pt>
                <c:pt idx="4">
                  <c:v>泉州地域</c:v>
                </c:pt>
              </c:strCache>
            </c:strRef>
          </c:cat>
          <c:val>
            <c:numRef>
              <c:f>[P08_付加価値額_市区町村_産業大分類.xlsx]図表!$C$4:$G$4</c:f>
              <c:numCache>
                <c:formatCode>#,##0_);[Red]\(#,##0\)</c:formatCode>
                <c:ptCount val="5"/>
                <c:pt idx="0">
                  <c:v>1082797</c:v>
                </c:pt>
                <c:pt idx="1">
                  <c:v>147713</c:v>
                </c:pt>
                <c:pt idx="2">
                  <c:v>131398</c:v>
                </c:pt>
                <c:pt idx="3">
                  <c:v>31962</c:v>
                </c:pt>
                <c:pt idx="4">
                  <c:v>133256</c:v>
                </c:pt>
              </c:numCache>
            </c:numRef>
          </c:val>
        </c:ser>
        <c:dLbls>
          <c:showLegendKey val="0"/>
          <c:showVal val="0"/>
          <c:showCatName val="0"/>
          <c:showSerName val="0"/>
          <c:showPercent val="0"/>
          <c:showBubbleSize val="0"/>
        </c:dLbls>
        <c:gapWidth val="60"/>
        <c:overlap val="100"/>
        <c:serLines>
          <c:spPr>
            <a:ln w="3175">
              <a:prstDash val="sysDot"/>
            </a:ln>
          </c:spPr>
        </c:serLines>
        <c:axId val="97686656"/>
        <c:axId val="97688192"/>
      </c:barChart>
      <c:catAx>
        <c:axId val="97686656"/>
        <c:scaling>
          <c:orientation val="minMax"/>
        </c:scaling>
        <c:delete val="0"/>
        <c:axPos val="b"/>
        <c:majorTickMark val="out"/>
        <c:minorTickMark val="none"/>
        <c:tickLblPos val="nextTo"/>
        <c:txPr>
          <a:bodyPr/>
          <a:lstStyle/>
          <a:p>
            <a:pPr>
              <a:defRPr sz="900">
                <a:latin typeface="HGSｺﾞｼｯｸM" panose="020B0600000000000000" pitchFamily="50" charset="-128"/>
                <a:ea typeface="HGSｺﾞｼｯｸM" panose="020B0600000000000000" pitchFamily="50" charset="-128"/>
              </a:defRPr>
            </a:pPr>
            <a:endParaRPr lang="ja-JP"/>
          </a:p>
        </c:txPr>
        <c:crossAx val="97688192"/>
        <c:crosses val="autoZero"/>
        <c:auto val="1"/>
        <c:lblAlgn val="ctr"/>
        <c:lblOffset val="100"/>
        <c:noMultiLvlLbl val="0"/>
      </c:catAx>
      <c:valAx>
        <c:axId val="97688192"/>
        <c:scaling>
          <c:orientation val="minMax"/>
        </c:scaling>
        <c:delete val="0"/>
        <c:axPos val="l"/>
        <c:majorGridlines/>
        <c:numFmt formatCode="0%" sourceLinked="1"/>
        <c:majorTickMark val="out"/>
        <c:minorTickMark val="none"/>
        <c:tickLblPos val="nextTo"/>
        <c:crossAx val="97686656"/>
        <c:crosses val="autoZero"/>
        <c:crossBetween val="between"/>
        <c:majorUnit val="0.5"/>
      </c:valAx>
    </c:plotArea>
    <c:legend>
      <c:legendPos val="r"/>
      <c:layout>
        <c:manualLayout>
          <c:xMode val="edge"/>
          <c:yMode val="edge"/>
          <c:x val="0.6932743608221601"/>
          <c:y val="4.6426848893297852E-2"/>
          <c:w val="0.29756279046500977"/>
          <c:h val="0.87760262525453081"/>
        </c:manualLayout>
      </c:layout>
      <c:overlay val="0"/>
      <c:txPr>
        <a:bodyPr/>
        <a:lstStyle/>
        <a:p>
          <a:pPr>
            <a:defRPr>
              <a:latin typeface="HGSｺﾞｼｯｸM" panose="020B0600000000000000" pitchFamily="50" charset="-128"/>
              <a:ea typeface="HGSｺﾞｼｯｸM" panose="020B0600000000000000" pitchFamily="50" charset="-128"/>
            </a:defRPr>
          </a:pPr>
          <a:endParaRPr lang="ja-JP"/>
        </a:p>
      </c:txPr>
    </c:legend>
    <c:plotVisOnly val="1"/>
    <c:dispBlanksAs val="gap"/>
    <c:showDLblsOverMax val="0"/>
  </c:chart>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496834112624824"/>
          <c:y val="4.6626132449929795E-2"/>
          <c:w val="0.8543051397074003"/>
          <c:h val="0.80328700851420554"/>
        </c:manualLayout>
      </c:layout>
      <c:lineChart>
        <c:grouping val="standard"/>
        <c:varyColors val="0"/>
        <c:ser>
          <c:idx val="0"/>
          <c:order val="0"/>
          <c:tx>
            <c:strRef>
              <c:f>'[②工業統計_製造品出荷額の推移.xlsx]データ ３'!$C$52</c:f>
              <c:strCache>
                <c:ptCount val="1"/>
                <c:pt idx="0">
                  <c:v>大阪市地域</c:v>
                </c:pt>
              </c:strCache>
            </c:strRef>
          </c:tx>
          <c:dLbls>
            <c:dLbl>
              <c:idx val="0"/>
              <c:layout>
                <c:manualLayout>
                  <c:x val="-5.9803024846414532E-2"/>
                  <c:y val="3.8213346665185347E-2"/>
                </c:manualLayout>
              </c:layout>
              <c:showLegendKey val="0"/>
              <c:showVal val="1"/>
              <c:showCatName val="0"/>
              <c:showSerName val="0"/>
              <c:showPercent val="0"/>
              <c:showBubbleSize val="0"/>
            </c:dLbl>
            <c:dLbl>
              <c:idx val="24"/>
              <c:layout>
                <c:manualLayout>
                  <c:x val="-7.1763629815697434E-3"/>
                  <c:y val="-2.6455625300892495E-2"/>
                </c:manualLayout>
              </c:layout>
              <c:showLegendKey val="0"/>
              <c:showVal val="1"/>
              <c:showCatName val="0"/>
              <c:showSerName val="0"/>
              <c:showPercent val="0"/>
              <c:showBubbleSize val="0"/>
            </c:dLbl>
            <c:showLegendKey val="0"/>
            <c:showVal val="0"/>
            <c:showCatName val="0"/>
            <c:showSerName val="0"/>
            <c:showPercent val="0"/>
            <c:showBubbleSize val="0"/>
          </c:dLbls>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３'!$D$52:$AB$52</c:f>
              <c:numCache>
                <c:formatCode>#,##0_);[Red]\(#,##0\)</c:formatCode>
                <c:ptCount val="25"/>
                <c:pt idx="0">
                  <c:v>79100</c:v>
                </c:pt>
                <c:pt idx="1">
                  <c:v>81576.63</c:v>
                </c:pt>
                <c:pt idx="2">
                  <c:v>77763.23</c:v>
                </c:pt>
                <c:pt idx="3">
                  <c:v>71097.960000000006</c:v>
                </c:pt>
                <c:pt idx="4">
                  <c:v>64509.35</c:v>
                </c:pt>
                <c:pt idx="5">
                  <c:v>66255.89</c:v>
                </c:pt>
                <c:pt idx="6">
                  <c:v>66504.13</c:v>
                </c:pt>
                <c:pt idx="7">
                  <c:v>65384.47</c:v>
                </c:pt>
                <c:pt idx="8">
                  <c:v>60029.82</c:v>
                </c:pt>
                <c:pt idx="9">
                  <c:v>54823.47</c:v>
                </c:pt>
                <c:pt idx="10">
                  <c:v>53827.29</c:v>
                </c:pt>
                <c:pt idx="11">
                  <c:v>52566.48</c:v>
                </c:pt>
                <c:pt idx="12">
                  <c:v>43147.461900000002</c:v>
                </c:pt>
                <c:pt idx="13">
                  <c:v>41516.871899999998</c:v>
                </c:pt>
                <c:pt idx="14">
                  <c:v>41358.160600000003</c:v>
                </c:pt>
                <c:pt idx="15">
                  <c:v>40450.465100000001</c:v>
                </c:pt>
                <c:pt idx="16">
                  <c:v>40130.099800000004</c:v>
                </c:pt>
                <c:pt idx="17">
                  <c:v>44722.982400000001</c:v>
                </c:pt>
                <c:pt idx="18">
                  <c:v>45890.555800000002</c:v>
                </c:pt>
                <c:pt idx="19">
                  <c:v>37475.433100000002</c:v>
                </c:pt>
                <c:pt idx="20">
                  <c:v>35668.845399999998</c:v>
                </c:pt>
                <c:pt idx="21">
                  <c:v>38678.809600000001</c:v>
                </c:pt>
                <c:pt idx="22">
                  <c:v>35220.644500000002</c:v>
                </c:pt>
                <c:pt idx="23">
                  <c:v>34852.771099999998</c:v>
                </c:pt>
                <c:pt idx="24">
                  <c:v>36348.255499999999</c:v>
                </c:pt>
              </c:numCache>
            </c:numRef>
          </c:val>
          <c:smooth val="0"/>
        </c:ser>
        <c:ser>
          <c:idx val="1"/>
          <c:order val="1"/>
          <c:tx>
            <c:strRef>
              <c:f>'[②工業統計_製造品出荷額の推移.xlsx]データ ３'!$C$53</c:f>
              <c:strCache>
                <c:ptCount val="1"/>
                <c:pt idx="0">
                  <c:v>三島地域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３'!$D$53:$AB$53</c:f>
              <c:numCache>
                <c:formatCode>#,##0_);[Red]\(#,##0\)</c:formatCode>
                <c:ptCount val="25"/>
                <c:pt idx="0">
                  <c:v>24501.89</c:v>
                </c:pt>
                <c:pt idx="1">
                  <c:v>25555.62</c:v>
                </c:pt>
                <c:pt idx="2">
                  <c:v>24710.06</c:v>
                </c:pt>
                <c:pt idx="3">
                  <c:v>23840.32</c:v>
                </c:pt>
                <c:pt idx="4">
                  <c:v>22300.89</c:v>
                </c:pt>
                <c:pt idx="5">
                  <c:v>23119.38</c:v>
                </c:pt>
                <c:pt idx="6">
                  <c:v>23086.53</c:v>
                </c:pt>
                <c:pt idx="7">
                  <c:v>22909.759999999998</c:v>
                </c:pt>
                <c:pt idx="8">
                  <c:v>21518.74</c:v>
                </c:pt>
                <c:pt idx="9">
                  <c:v>20201.61</c:v>
                </c:pt>
                <c:pt idx="10">
                  <c:v>19311.07</c:v>
                </c:pt>
                <c:pt idx="11">
                  <c:v>18262.310000000001</c:v>
                </c:pt>
                <c:pt idx="12">
                  <c:v>16885.988700000002</c:v>
                </c:pt>
                <c:pt idx="13">
                  <c:v>16041.495000000001</c:v>
                </c:pt>
                <c:pt idx="14">
                  <c:v>16596.503400000001</c:v>
                </c:pt>
                <c:pt idx="15">
                  <c:v>17085.249200000002</c:v>
                </c:pt>
                <c:pt idx="16">
                  <c:v>16739.440900000001</c:v>
                </c:pt>
                <c:pt idx="17">
                  <c:v>17206.369900000002</c:v>
                </c:pt>
                <c:pt idx="18">
                  <c:v>15997.9769</c:v>
                </c:pt>
                <c:pt idx="19">
                  <c:v>14283.886</c:v>
                </c:pt>
                <c:pt idx="20">
                  <c:v>14348.609699999999</c:v>
                </c:pt>
                <c:pt idx="21">
                  <c:v>13584.200699999999</c:v>
                </c:pt>
                <c:pt idx="22">
                  <c:v>13376.5154</c:v>
                </c:pt>
                <c:pt idx="23">
                  <c:v>14119.442700000001</c:v>
                </c:pt>
                <c:pt idx="24">
                  <c:v>14507.558800000001</c:v>
                </c:pt>
              </c:numCache>
            </c:numRef>
          </c:val>
          <c:smooth val="0"/>
        </c:ser>
        <c:ser>
          <c:idx val="2"/>
          <c:order val="2"/>
          <c:tx>
            <c:strRef>
              <c:f>'[②工業統計_製造品出荷額の推移.xlsx]データ ３'!$C$54</c:f>
              <c:strCache>
                <c:ptCount val="1"/>
                <c:pt idx="0">
                  <c:v>豊能地域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３'!$D$54:$AB$54</c:f>
              <c:numCache>
                <c:formatCode>#,##0_);[Red]\(#,##0\)</c:formatCode>
                <c:ptCount val="25"/>
                <c:pt idx="0">
                  <c:v>11012.029999999999</c:v>
                </c:pt>
                <c:pt idx="1">
                  <c:v>10733.19</c:v>
                </c:pt>
                <c:pt idx="2">
                  <c:v>10521.36</c:v>
                </c:pt>
                <c:pt idx="3">
                  <c:v>9641.93</c:v>
                </c:pt>
                <c:pt idx="4">
                  <c:v>8944.14</c:v>
                </c:pt>
                <c:pt idx="5">
                  <c:v>8692.4800000000014</c:v>
                </c:pt>
                <c:pt idx="6">
                  <c:v>8506.0400000000009</c:v>
                </c:pt>
                <c:pt idx="7">
                  <c:v>8876.33</c:v>
                </c:pt>
                <c:pt idx="8">
                  <c:v>8024.65</c:v>
                </c:pt>
                <c:pt idx="9">
                  <c:v>8226.32</c:v>
                </c:pt>
                <c:pt idx="10">
                  <c:v>8221.23</c:v>
                </c:pt>
                <c:pt idx="11">
                  <c:v>7469.84</c:v>
                </c:pt>
                <c:pt idx="12">
                  <c:v>5887.0401999999995</c:v>
                </c:pt>
                <c:pt idx="13">
                  <c:v>6654.5477000000001</c:v>
                </c:pt>
                <c:pt idx="14">
                  <c:v>6671.8696999999993</c:v>
                </c:pt>
                <c:pt idx="15">
                  <c:v>6942.2215999999999</c:v>
                </c:pt>
                <c:pt idx="16">
                  <c:v>7474.7299000000003</c:v>
                </c:pt>
                <c:pt idx="17">
                  <c:v>7876.2904999999992</c:v>
                </c:pt>
                <c:pt idx="18">
                  <c:v>7340.3783999999996</c:v>
                </c:pt>
                <c:pt idx="19">
                  <c:v>5404.0654000000004</c:v>
                </c:pt>
                <c:pt idx="20">
                  <c:v>5079.5500000000011</c:v>
                </c:pt>
                <c:pt idx="21">
                  <c:v>4627.3173000000006</c:v>
                </c:pt>
                <c:pt idx="22">
                  <c:v>8315.0774000000001</c:v>
                </c:pt>
                <c:pt idx="23">
                  <c:v>7746.3697999999995</c:v>
                </c:pt>
                <c:pt idx="24">
                  <c:v>7979.3305999999993</c:v>
                </c:pt>
              </c:numCache>
            </c:numRef>
          </c:val>
          <c:smooth val="0"/>
        </c:ser>
        <c:ser>
          <c:idx val="3"/>
          <c:order val="3"/>
          <c:tx>
            <c:strRef>
              <c:f>'[②工業統計_製造品出荷額の推移.xlsx]データ ３'!$C$55</c:f>
              <c:strCache>
                <c:ptCount val="1"/>
                <c:pt idx="0">
                  <c:v>北河内地域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３'!$D$55:$AB$55</c:f>
              <c:numCache>
                <c:formatCode>#,##0_);[Red]\(#,##0\)</c:formatCode>
                <c:ptCount val="25"/>
                <c:pt idx="0">
                  <c:v>33690.17</c:v>
                </c:pt>
                <c:pt idx="1">
                  <c:v>34910.670000000006</c:v>
                </c:pt>
                <c:pt idx="2">
                  <c:v>33210.660000000003</c:v>
                </c:pt>
                <c:pt idx="3">
                  <c:v>29540.250000000004</c:v>
                </c:pt>
                <c:pt idx="4">
                  <c:v>27402.080000000002</c:v>
                </c:pt>
                <c:pt idx="5">
                  <c:v>27546.22</c:v>
                </c:pt>
                <c:pt idx="6">
                  <c:v>27417.020000000004</c:v>
                </c:pt>
                <c:pt idx="7">
                  <c:v>27284.75</c:v>
                </c:pt>
                <c:pt idx="8">
                  <c:v>26397.46</c:v>
                </c:pt>
                <c:pt idx="9">
                  <c:v>24409.97</c:v>
                </c:pt>
                <c:pt idx="10">
                  <c:v>24074.079999999998</c:v>
                </c:pt>
                <c:pt idx="11">
                  <c:v>22877.86</c:v>
                </c:pt>
                <c:pt idx="12">
                  <c:v>24526.237400000002</c:v>
                </c:pt>
                <c:pt idx="13">
                  <c:v>24662.0622</c:v>
                </c:pt>
                <c:pt idx="14">
                  <c:v>24747.9329</c:v>
                </c:pt>
                <c:pt idx="15">
                  <c:v>22716.571199999998</c:v>
                </c:pt>
                <c:pt idx="16">
                  <c:v>22347.173900000002</c:v>
                </c:pt>
                <c:pt idx="17">
                  <c:v>24793.871099999997</c:v>
                </c:pt>
                <c:pt idx="18">
                  <c:v>23390.558599999997</c:v>
                </c:pt>
                <c:pt idx="19">
                  <c:v>19027.225899999998</c:v>
                </c:pt>
                <c:pt idx="20">
                  <c:v>20959.371899999998</c:v>
                </c:pt>
                <c:pt idx="21">
                  <c:v>22696.261199999997</c:v>
                </c:pt>
                <c:pt idx="22">
                  <c:v>17624.788299999997</c:v>
                </c:pt>
                <c:pt idx="23">
                  <c:v>17587.746999999996</c:v>
                </c:pt>
                <c:pt idx="24">
                  <c:v>17186.870900000002</c:v>
                </c:pt>
              </c:numCache>
            </c:numRef>
          </c:val>
          <c:smooth val="0"/>
        </c:ser>
        <c:ser>
          <c:idx val="4"/>
          <c:order val="4"/>
          <c:tx>
            <c:strRef>
              <c:f>'[②工業統計_製造品出荷額の推移.xlsx]データ ３'!$C$56</c:f>
              <c:strCache>
                <c:ptCount val="1"/>
                <c:pt idx="0">
                  <c:v>中河内地域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３'!$D$56:$AB$56</c:f>
              <c:numCache>
                <c:formatCode>#,##0_);[Red]\(#,##0\)</c:formatCode>
                <c:ptCount val="25"/>
                <c:pt idx="0">
                  <c:v>35930.370000000003</c:v>
                </c:pt>
                <c:pt idx="1">
                  <c:v>37111.83</c:v>
                </c:pt>
                <c:pt idx="2">
                  <c:v>35391.050000000003</c:v>
                </c:pt>
                <c:pt idx="3">
                  <c:v>32052.26</c:v>
                </c:pt>
                <c:pt idx="4">
                  <c:v>30080.11</c:v>
                </c:pt>
                <c:pt idx="5">
                  <c:v>30682.3</c:v>
                </c:pt>
                <c:pt idx="6">
                  <c:v>30866.6</c:v>
                </c:pt>
                <c:pt idx="7">
                  <c:v>31560.230000000003</c:v>
                </c:pt>
                <c:pt idx="8">
                  <c:v>29515.1</c:v>
                </c:pt>
                <c:pt idx="9">
                  <c:v>26125.97</c:v>
                </c:pt>
                <c:pt idx="10">
                  <c:v>26775.57</c:v>
                </c:pt>
                <c:pt idx="11">
                  <c:v>25692.53</c:v>
                </c:pt>
                <c:pt idx="12">
                  <c:v>24060.257600000001</c:v>
                </c:pt>
                <c:pt idx="13">
                  <c:v>23808.811300000001</c:v>
                </c:pt>
                <c:pt idx="14">
                  <c:v>24318.572200000002</c:v>
                </c:pt>
                <c:pt idx="15">
                  <c:v>24858.29</c:v>
                </c:pt>
                <c:pt idx="16">
                  <c:v>25804.8884</c:v>
                </c:pt>
                <c:pt idx="17">
                  <c:v>28782.827499999999</c:v>
                </c:pt>
                <c:pt idx="18">
                  <c:v>29437.981299999999</c:v>
                </c:pt>
                <c:pt idx="19">
                  <c:v>23767.014799999997</c:v>
                </c:pt>
                <c:pt idx="20">
                  <c:v>22981.633699999998</c:v>
                </c:pt>
                <c:pt idx="21">
                  <c:v>23107.2611</c:v>
                </c:pt>
                <c:pt idx="22">
                  <c:v>23444.6119</c:v>
                </c:pt>
                <c:pt idx="23">
                  <c:v>22939.871299999999</c:v>
                </c:pt>
                <c:pt idx="24">
                  <c:v>22801.250700000001</c:v>
                </c:pt>
              </c:numCache>
            </c:numRef>
          </c:val>
          <c:smooth val="0"/>
        </c:ser>
        <c:ser>
          <c:idx val="5"/>
          <c:order val="5"/>
          <c:tx>
            <c:strRef>
              <c:f>'[②工業統計_製造品出荷額の推移.xlsx]データ ３'!$C$57</c:f>
              <c:strCache>
                <c:ptCount val="1"/>
                <c:pt idx="0">
                  <c:v>南河内地域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３'!$D$57:$AB$57</c:f>
              <c:numCache>
                <c:formatCode>#,##0_);[Red]\(#,##0\)</c:formatCode>
                <c:ptCount val="25"/>
                <c:pt idx="0">
                  <c:v>8288.74</c:v>
                </c:pt>
                <c:pt idx="1">
                  <c:v>9257.0600000000013</c:v>
                </c:pt>
                <c:pt idx="2">
                  <c:v>8938.9699999999975</c:v>
                </c:pt>
                <c:pt idx="3">
                  <c:v>8720.7999999999993</c:v>
                </c:pt>
                <c:pt idx="4">
                  <c:v>8217.380000000001</c:v>
                </c:pt>
                <c:pt idx="5">
                  <c:v>8065.8799999999992</c:v>
                </c:pt>
                <c:pt idx="6">
                  <c:v>8164.53</c:v>
                </c:pt>
                <c:pt idx="7">
                  <c:v>8152.2099999999991</c:v>
                </c:pt>
                <c:pt idx="8">
                  <c:v>7575.579999999999</c:v>
                </c:pt>
                <c:pt idx="9">
                  <c:v>6965.3399999999992</c:v>
                </c:pt>
                <c:pt idx="10">
                  <c:v>6843.920000000001</c:v>
                </c:pt>
                <c:pt idx="11">
                  <c:v>6526.0700000000006</c:v>
                </c:pt>
                <c:pt idx="12">
                  <c:v>6275.0367999999999</c:v>
                </c:pt>
                <c:pt idx="13">
                  <c:v>6310.4207000000015</c:v>
                </c:pt>
                <c:pt idx="14">
                  <c:v>6451.552099999999</c:v>
                </c:pt>
                <c:pt idx="15">
                  <c:v>6474.5897999999997</c:v>
                </c:pt>
                <c:pt idx="16">
                  <c:v>6730.958599999999</c:v>
                </c:pt>
                <c:pt idx="17">
                  <c:v>7228.1435000000001</c:v>
                </c:pt>
                <c:pt idx="18">
                  <c:v>7318.0085999999992</c:v>
                </c:pt>
                <c:pt idx="19">
                  <c:v>5801.7624000000005</c:v>
                </c:pt>
                <c:pt idx="20">
                  <c:v>5933.5317000000005</c:v>
                </c:pt>
                <c:pt idx="21">
                  <c:v>6203.4733000000006</c:v>
                </c:pt>
                <c:pt idx="22">
                  <c:v>6047.5724000000009</c:v>
                </c:pt>
                <c:pt idx="23">
                  <c:v>5917.0540000000001</c:v>
                </c:pt>
                <c:pt idx="24">
                  <c:v>6367.1905000000006</c:v>
                </c:pt>
              </c:numCache>
            </c:numRef>
          </c:val>
          <c:smooth val="0"/>
        </c:ser>
        <c:ser>
          <c:idx val="6"/>
          <c:order val="6"/>
          <c:tx>
            <c:strRef>
              <c:f>'[②工業統計_製造品出荷額の推移.xlsx]データ ３'!$C$58</c:f>
              <c:strCache>
                <c:ptCount val="1"/>
                <c:pt idx="0">
                  <c:v>泉北地域</c:v>
                </c:pt>
              </c:strCache>
            </c:strRef>
          </c:tx>
          <c:dLbls>
            <c:dLbl>
              <c:idx val="0"/>
              <c:layout>
                <c:manualLayout>
                  <c:x val="-5.9803024846414532E-2"/>
                  <c:y val="-2.6455393845128267E-2"/>
                </c:manualLayout>
              </c:layout>
              <c:showLegendKey val="0"/>
              <c:showVal val="1"/>
              <c:showCatName val="0"/>
              <c:showSerName val="0"/>
              <c:showPercent val="0"/>
              <c:showBubbleSize val="0"/>
            </c:dLbl>
            <c:dLbl>
              <c:idx val="24"/>
              <c:layout>
                <c:manualLayout>
                  <c:x val="-7.1763629815697434E-3"/>
                  <c:y val="-2.3515905640114063E-2"/>
                </c:manualLayout>
              </c:layout>
              <c:showLegendKey val="0"/>
              <c:showVal val="1"/>
              <c:showCatName val="0"/>
              <c:showSerName val="0"/>
              <c:showPercent val="0"/>
              <c:showBubbleSize val="0"/>
            </c:dLbl>
            <c:showLegendKey val="0"/>
            <c:showVal val="0"/>
            <c:showCatName val="0"/>
            <c:showSerName val="0"/>
            <c:showPercent val="0"/>
            <c:showBubbleSize val="0"/>
          </c:dLbls>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３'!$D$58:$AB$58</c:f>
              <c:numCache>
                <c:formatCode>#,##0_);[Red]\(#,##0\)</c:formatCode>
                <c:ptCount val="25"/>
                <c:pt idx="0">
                  <c:v>41686.86</c:v>
                </c:pt>
                <c:pt idx="1">
                  <c:v>42829.47</c:v>
                </c:pt>
                <c:pt idx="2">
                  <c:v>40854.74</c:v>
                </c:pt>
                <c:pt idx="3">
                  <c:v>36969.049999999996</c:v>
                </c:pt>
                <c:pt idx="4">
                  <c:v>34963.19</c:v>
                </c:pt>
                <c:pt idx="5">
                  <c:v>35224.57</c:v>
                </c:pt>
                <c:pt idx="6">
                  <c:v>36126.06</c:v>
                </c:pt>
                <c:pt idx="7">
                  <c:v>37070.080000000002</c:v>
                </c:pt>
                <c:pt idx="8">
                  <c:v>34083.909999999996</c:v>
                </c:pt>
                <c:pt idx="9">
                  <c:v>32363.3</c:v>
                </c:pt>
                <c:pt idx="10">
                  <c:v>33276.9</c:v>
                </c:pt>
                <c:pt idx="11">
                  <c:v>31928.35</c:v>
                </c:pt>
                <c:pt idx="12">
                  <c:v>30578.561000000002</c:v>
                </c:pt>
                <c:pt idx="13">
                  <c:v>29776.022499999999</c:v>
                </c:pt>
                <c:pt idx="14">
                  <c:v>32478.918599999997</c:v>
                </c:pt>
                <c:pt idx="15">
                  <c:v>37092.768300000003</c:v>
                </c:pt>
                <c:pt idx="16">
                  <c:v>39169.608799999995</c:v>
                </c:pt>
                <c:pt idx="17">
                  <c:v>40363.8586</c:v>
                </c:pt>
                <c:pt idx="18">
                  <c:v>42769.996400000004</c:v>
                </c:pt>
                <c:pt idx="19">
                  <c:v>34203.719100000002</c:v>
                </c:pt>
                <c:pt idx="20">
                  <c:v>44319.280700000003</c:v>
                </c:pt>
                <c:pt idx="21">
                  <c:v>47792.512699999992</c:v>
                </c:pt>
                <c:pt idx="22">
                  <c:v>47605.394700000004</c:v>
                </c:pt>
                <c:pt idx="23">
                  <c:v>48606.008699999998</c:v>
                </c:pt>
                <c:pt idx="24">
                  <c:v>51472.9856</c:v>
                </c:pt>
              </c:numCache>
            </c:numRef>
          </c:val>
          <c:smooth val="0"/>
        </c:ser>
        <c:ser>
          <c:idx val="7"/>
          <c:order val="7"/>
          <c:tx>
            <c:strRef>
              <c:f>'[②工業統計_製造品出荷額の推移.xlsx]データ ３'!$C$59</c:f>
              <c:strCache>
                <c:ptCount val="1"/>
                <c:pt idx="0">
                  <c:v>泉南地域</c:v>
                </c:pt>
              </c:strCache>
            </c:strRef>
          </c:tx>
          <c:cat>
            <c:strRef>
              <c:f>'[②工業統計_製造品出荷額の推移.xlsx]データ ３'!$D$5:$AB$5</c:f>
              <c:strCache>
                <c:ptCount val="25"/>
                <c:pt idx="0">
                  <c:v>1990年</c:v>
                </c:pt>
                <c:pt idx="1">
                  <c:v>1991年</c:v>
                </c:pt>
                <c:pt idx="2">
                  <c:v>1992年</c:v>
                </c:pt>
                <c:pt idx="3">
                  <c:v>1993年</c:v>
                </c:pt>
                <c:pt idx="4">
                  <c:v>1994年</c:v>
                </c:pt>
                <c:pt idx="5">
                  <c:v>1995年</c:v>
                </c:pt>
                <c:pt idx="6">
                  <c:v>1996年</c:v>
                </c:pt>
                <c:pt idx="7">
                  <c:v>1997年</c:v>
                </c:pt>
                <c:pt idx="8">
                  <c:v>1998年</c:v>
                </c:pt>
                <c:pt idx="9">
                  <c:v>1999年</c:v>
                </c:pt>
                <c:pt idx="10">
                  <c:v>2000年</c:v>
                </c:pt>
                <c:pt idx="11">
                  <c:v>2001年</c:v>
                </c:pt>
                <c:pt idx="12">
                  <c:v>2002年</c:v>
                </c:pt>
                <c:pt idx="13">
                  <c:v>2003年</c:v>
                </c:pt>
                <c:pt idx="14">
                  <c:v>2004年</c:v>
                </c:pt>
                <c:pt idx="15">
                  <c:v>2005年</c:v>
                </c:pt>
                <c:pt idx="16">
                  <c:v>2006年</c:v>
                </c:pt>
                <c:pt idx="17">
                  <c:v>2007年</c:v>
                </c:pt>
                <c:pt idx="18">
                  <c:v>2008年</c:v>
                </c:pt>
                <c:pt idx="19">
                  <c:v>2009年</c:v>
                </c:pt>
                <c:pt idx="20">
                  <c:v>2010年</c:v>
                </c:pt>
                <c:pt idx="21">
                  <c:v>2011年</c:v>
                </c:pt>
                <c:pt idx="22">
                  <c:v>2012年</c:v>
                </c:pt>
                <c:pt idx="23">
                  <c:v>2013年</c:v>
                </c:pt>
                <c:pt idx="24">
                  <c:v>2014年</c:v>
                </c:pt>
              </c:strCache>
            </c:strRef>
          </c:cat>
          <c:val>
            <c:numRef>
              <c:f>'[②工業統計_製造品出荷額の推移.xlsx]データ ３'!$D$59:$AB$59</c:f>
              <c:numCache>
                <c:formatCode>#,##0_);[Red]\(#,##0\)</c:formatCode>
                <c:ptCount val="25"/>
                <c:pt idx="0">
                  <c:v>11316.87</c:v>
                </c:pt>
                <c:pt idx="1">
                  <c:v>12053.78</c:v>
                </c:pt>
                <c:pt idx="2">
                  <c:v>11286.449999999997</c:v>
                </c:pt>
                <c:pt idx="3">
                  <c:v>9977.1</c:v>
                </c:pt>
                <c:pt idx="4">
                  <c:v>9510.81</c:v>
                </c:pt>
                <c:pt idx="5">
                  <c:v>9299.9</c:v>
                </c:pt>
                <c:pt idx="6">
                  <c:v>9225.130000000001</c:v>
                </c:pt>
                <c:pt idx="7">
                  <c:v>9119.5599999999977</c:v>
                </c:pt>
                <c:pt idx="8">
                  <c:v>8524.1099999999988</c:v>
                </c:pt>
                <c:pt idx="9">
                  <c:v>8090.5800000000008</c:v>
                </c:pt>
                <c:pt idx="10">
                  <c:v>7867.06</c:v>
                </c:pt>
                <c:pt idx="11">
                  <c:v>7460.5199999999986</c:v>
                </c:pt>
                <c:pt idx="12">
                  <c:v>6613.5048999999999</c:v>
                </c:pt>
                <c:pt idx="13">
                  <c:v>6679.2271999999994</c:v>
                </c:pt>
                <c:pt idx="14">
                  <c:v>6987.7209000000003</c:v>
                </c:pt>
                <c:pt idx="15">
                  <c:v>7398.5852999999988</c:v>
                </c:pt>
                <c:pt idx="16">
                  <c:v>8081.3610000000008</c:v>
                </c:pt>
                <c:pt idx="17">
                  <c:v>8640.6973999999991</c:v>
                </c:pt>
                <c:pt idx="18">
                  <c:v>9434.6254000000026</c:v>
                </c:pt>
                <c:pt idx="19">
                  <c:v>8098.4769999999999</c:v>
                </c:pt>
                <c:pt idx="20">
                  <c:v>7840.2541000000001</c:v>
                </c:pt>
                <c:pt idx="21">
                  <c:v>8235.2671000000009</c:v>
                </c:pt>
                <c:pt idx="22">
                  <c:v>8592.804500000002</c:v>
                </c:pt>
                <c:pt idx="23">
                  <c:v>8475.3388000000014</c:v>
                </c:pt>
                <c:pt idx="24">
                  <c:v>8628.2036999999982</c:v>
                </c:pt>
              </c:numCache>
            </c:numRef>
          </c:val>
          <c:smooth val="0"/>
        </c:ser>
        <c:dLbls>
          <c:showLegendKey val="0"/>
          <c:showVal val="0"/>
          <c:showCatName val="0"/>
          <c:showSerName val="0"/>
          <c:showPercent val="0"/>
          <c:showBubbleSize val="0"/>
        </c:dLbls>
        <c:marker val="1"/>
        <c:smooth val="0"/>
        <c:axId val="98045952"/>
        <c:axId val="98047488"/>
      </c:lineChart>
      <c:catAx>
        <c:axId val="98045952"/>
        <c:scaling>
          <c:orientation val="minMax"/>
        </c:scaling>
        <c:delete val="0"/>
        <c:axPos val="b"/>
        <c:majorTickMark val="out"/>
        <c:minorTickMark val="none"/>
        <c:tickLblPos val="nextTo"/>
        <c:txPr>
          <a:bodyPr/>
          <a:lstStyle/>
          <a:p>
            <a:pPr>
              <a:defRPr sz="900"/>
            </a:pPr>
            <a:endParaRPr lang="ja-JP"/>
          </a:p>
        </c:txPr>
        <c:crossAx val="98047488"/>
        <c:crosses val="autoZero"/>
        <c:auto val="1"/>
        <c:lblAlgn val="ctr"/>
        <c:lblOffset val="100"/>
        <c:noMultiLvlLbl val="0"/>
      </c:catAx>
      <c:valAx>
        <c:axId val="98047488"/>
        <c:scaling>
          <c:orientation val="minMax"/>
        </c:scaling>
        <c:delete val="0"/>
        <c:axPos val="l"/>
        <c:majorGridlines/>
        <c:numFmt formatCode="#,##0_);[Red]\(#,##0\)" sourceLinked="1"/>
        <c:majorTickMark val="out"/>
        <c:minorTickMark val="none"/>
        <c:tickLblPos val="nextTo"/>
        <c:crossAx val="98045952"/>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86351706036745"/>
          <c:y val="0.10831723704439858"/>
          <c:w val="0.86158092738407699"/>
          <c:h val="0.8437754503987972"/>
        </c:manualLayout>
      </c:layout>
      <c:barChart>
        <c:barDir val="col"/>
        <c:grouping val="clustered"/>
        <c:varyColors val="0"/>
        <c:ser>
          <c:idx val="0"/>
          <c:order val="0"/>
          <c:invertIfNegative val="0"/>
          <c:dLbls>
            <c:dLbl>
              <c:idx val="0"/>
              <c:layout/>
              <c:tx>
                <c:rich>
                  <a:bodyPr/>
                  <a:lstStyle/>
                  <a:p>
                    <a:r>
                      <a:rPr lang="en-US" altLang="en-US" dirty="0"/>
                      <a:t>(</a:t>
                    </a:r>
                    <a:r>
                      <a:rPr lang="en-US" altLang="en-US" dirty="0">
                        <a:solidFill>
                          <a:schemeClr val="tx1"/>
                        </a:solidFill>
                      </a:rPr>
                      <a:t>0.00)</a:t>
                    </a:r>
                  </a:p>
                </c:rich>
              </c:tx>
              <c:showLegendKey val="0"/>
              <c:showVal val="1"/>
              <c:showCatName val="0"/>
              <c:showSerName val="0"/>
              <c:showPercent val="0"/>
              <c:showBubbleSize val="0"/>
            </c:dLbl>
            <c:dLbl>
              <c:idx val="3"/>
              <c:layout/>
              <c:tx>
                <c:rich>
                  <a:bodyPr/>
                  <a:lstStyle/>
                  <a:p>
                    <a:r>
                      <a:rPr lang="en-US" altLang="en-US" dirty="0">
                        <a:solidFill>
                          <a:schemeClr val="tx1"/>
                        </a:solidFill>
                      </a:rPr>
                      <a:t>(0.02)</a:t>
                    </a:r>
                  </a:p>
                </c:rich>
              </c:tx>
              <c:showLegendKey val="0"/>
              <c:showVal val="1"/>
              <c:showCatName val="0"/>
              <c:showSerName val="0"/>
              <c:showPercent val="0"/>
              <c:showBubbleSize val="0"/>
            </c:dLbl>
            <c:dLbl>
              <c:idx val="4"/>
              <c:layout/>
              <c:tx>
                <c:rich>
                  <a:bodyPr/>
                  <a:lstStyle/>
                  <a:p>
                    <a:r>
                      <a:rPr lang="en-US" altLang="en-US" dirty="0">
                        <a:solidFill>
                          <a:schemeClr val="tx1"/>
                        </a:solidFill>
                      </a:rPr>
                      <a:t>(0.10)</a:t>
                    </a:r>
                  </a:p>
                </c:rich>
              </c:tx>
              <c:showLegendKey val="0"/>
              <c:showVal val="1"/>
              <c:showCatName val="0"/>
              <c:showSerName val="0"/>
              <c:showPercent val="0"/>
              <c:showBubbleSize val="0"/>
            </c:dLbl>
            <c:dLbl>
              <c:idx val="10"/>
              <c:layout/>
              <c:tx>
                <c:rich>
                  <a:bodyPr/>
                  <a:lstStyle/>
                  <a:p>
                    <a:r>
                      <a:rPr lang="en-US" altLang="en-US" dirty="0">
                        <a:solidFill>
                          <a:schemeClr val="tx1"/>
                        </a:solidFill>
                      </a:rPr>
                      <a:t>(0.11)</a:t>
                    </a:r>
                  </a:p>
                </c:rich>
              </c:tx>
              <c:showLegendKey val="0"/>
              <c:showVal val="1"/>
              <c:showCatName val="0"/>
              <c:showSerName val="0"/>
              <c:showPercent val="0"/>
              <c:showBubbleSize val="0"/>
            </c:dLbl>
            <c:numFmt formatCode="#,##0.00_);[Red]\(#,##0.00\)" sourceLinked="0"/>
            <c:txPr>
              <a:bodyPr/>
              <a:lstStyle/>
              <a:p>
                <a:pPr>
                  <a:defRPr>
                    <a:solidFill>
                      <a:schemeClr val="tx1"/>
                    </a:solidFill>
                  </a:defRPr>
                </a:pPr>
                <a:endParaRPr lang="ja-JP"/>
              </a:p>
            </c:txPr>
            <c:showLegendKey val="0"/>
            <c:showVal val="1"/>
            <c:showCatName val="0"/>
            <c:showSerName val="0"/>
            <c:showPercent val="0"/>
            <c:showBubbleSize val="0"/>
            <c:showLeaderLines val="0"/>
          </c:dLbls>
          <c:cat>
            <c:strRef>
              <c:f>'[P04_産業別寄与度（大阪府）実質_藏垣.xlsx]サマリ'!$C$3:$C$14</c:f>
              <c:strCache>
                <c:ptCount val="12"/>
                <c:pt idx="0">
                  <c:v>(1)農林水産業</c:v>
                </c:pt>
                <c:pt idx="1">
                  <c:v>(2)鉱業</c:v>
                </c:pt>
                <c:pt idx="2">
                  <c:v>(3)製造業</c:v>
                </c:pt>
                <c:pt idx="3">
                  <c:v>(4)建設業</c:v>
                </c:pt>
                <c:pt idx="4">
                  <c:v>(5)電気・ガス・水道業</c:v>
                </c:pt>
                <c:pt idx="5">
                  <c:v>(6)卸売・小売業</c:v>
                </c:pt>
                <c:pt idx="6">
                  <c:v>(7)金融・保険業</c:v>
                </c:pt>
                <c:pt idx="7">
                  <c:v>(8)不動産業</c:v>
                </c:pt>
                <c:pt idx="8">
                  <c:v>(9)運輸業</c:v>
                </c:pt>
                <c:pt idx="9">
                  <c:v>(10)情報通信業</c:v>
                </c:pt>
                <c:pt idx="10">
                  <c:v>(11)サービス業</c:v>
                </c:pt>
                <c:pt idx="11">
                  <c:v>大阪府総生産</c:v>
                </c:pt>
              </c:strCache>
            </c:strRef>
          </c:cat>
          <c:val>
            <c:numRef>
              <c:f>'[P04_産業別寄与度（大阪府）実質_藏垣.xlsx]サマリ'!$E$3:$E$14</c:f>
              <c:numCache>
                <c:formatCode>0.0000000</c:formatCode>
                <c:ptCount val="12"/>
                <c:pt idx="0">
                  <c:v>-3.4171775763667256E-3</c:v>
                </c:pt>
                <c:pt idx="1">
                  <c:v>4.4373851466161796E-5</c:v>
                </c:pt>
                <c:pt idx="2">
                  <c:v>0.3094226587674882</c:v>
                </c:pt>
                <c:pt idx="3">
                  <c:v>-1.9855944548027082E-2</c:v>
                </c:pt>
                <c:pt idx="4">
                  <c:v>-0.10157220780892828</c:v>
                </c:pt>
                <c:pt idx="5">
                  <c:v>0.25746708849474942</c:v>
                </c:pt>
                <c:pt idx="6">
                  <c:v>2.6534802550344239E-2</c:v>
                </c:pt>
                <c:pt idx="7">
                  <c:v>0.2201900622541757</c:v>
                </c:pt>
                <c:pt idx="8">
                  <c:v>7.517113464034253E-2</c:v>
                </c:pt>
                <c:pt idx="9">
                  <c:v>5.5316751794748598E-2</c:v>
                </c:pt>
                <c:pt idx="10">
                  <c:v>-0.1058753844679643</c:v>
                </c:pt>
                <c:pt idx="11">
                  <c:v>0.82787324192244682</c:v>
                </c:pt>
              </c:numCache>
            </c:numRef>
          </c:val>
        </c:ser>
        <c:dLbls>
          <c:showLegendKey val="0"/>
          <c:showVal val="0"/>
          <c:showCatName val="0"/>
          <c:showSerName val="0"/>
          <c:showPercent val="0"/>
          <c:showBubbleSize val="0"/>
        </c:dLbls>
        <c:gapWidth val="150"/>
        <c:axId val="13490048"/>
        <c:axId val="13491584"/>
      </c:barChart>
      <c:catAx>
        <c:axId val="13490048"/>
        <c:scaling>
          <c:orientation val="minMax"/>
        </c:scaling>
        <c:delete val="0"/>
        <c:axPos val="b"/>
        <c:majorTickMark val="out"/>
        <c:minorTickMark val="none"/>
        <c:tickLblPos val="nextTo"/>
        <c:txPr>
          <a:bodyPr/>
          <a:lstStyle/>
          <a:p>
            <a:pPr>
              <a:defRPr sz="800"/>
            </a:pPr>
            <a:endParaRPr lang="ja-JP"/>
          </a:p>
        </c:txPr>
        <c:crossAx val="13491584"/>
        <c:crosses val="autoZero"/>
        <c:auto val="1"/>
        <c:lblAlgn val="ctr"/>
        <c:lblOffset val="700"/>
        <c:noMultiLvlLbl val="0"/>
      </c:catAx>
      <c:valAx>
        <c:axId val="13491584"/>
        <c:scaling>
          <c:orientation val="minMax"/>
        </c:scaling>
        <c:delete val="0"/>
        <c:axPos val="l"/>
        <c:majorGridlines/>
        <c:numFmt formatCode="#,##0.0_ " sourceLinked="0"/>
        <c:majorTickMark val="out"/>
        <c:minorTickMark val="none"/>
        <c:tickLblPos val="nextTo"/>
        <c:txPr>
          <a:bodyPr/>
          <a:lstStyle/>
          <a:p>
            <a:pPr>
              <a:defRPr>
                <a:solidFill>
                  <a:schemeClr val="tx1"/>
                </a:solidFill>
              </a:defRPr>
            </a:pPr>
            <a:endParaRPr lang="ja-JP"/>
          </a:p>
        </c:txPr>
        <c:crossAx val="13490048"/>
        <c:crosses val="autoZero"/>
        <c:crossBetween val="between"/>
      </c:valAx>
    </c:plotArea>
    <c:plotVisOnly val="1"/>
    <c:dispBlanksAs val="gap"/>
    <c:showDLblsOverMax val="0"/>
  </c:chart>
  <c:spPr>
    <a:solidFill>
      <a:schemeClr val="bg1"/>
    </a:solidFill>
  </c:sp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663124841033833"/>
          <c:y val="3.1459272504550113E-2"/>
          <c:w val="0.76776895094611119"/>
          <c:h val="0.87247603027022003"/>
        </c:manualLayout>
      </c:layout>
      <c:lineChart>
        <c:grouping val="standard"/>
        <c:varyColors val="0"/>
        <c:ser>
          <c:idx val="1"/>
          <c:order val="1"/>
          <c:tx>
            <c:strRef>
              <c:f>[②商業統計_年間商品販売額の推移.xlsx]データ３!$C$53</c:f>
              <c:strCache>
                <c:ptCount val="1"/>
                <c:pt idx="0">
                  <c:v>三島地域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[②商業統計_年間商品販売額の推移.xlsx]データ３!$D$53:$J$53</c:f>
              <c:numCache>
                <c:formatCode>#,##0_);[Red]\(#,##0\)</c:formatCode>
                <c:ptCount val="7"/>
                <c:pt idx="0">
                  <c:v>45864.800000000003</c:v>
                </c:pt>
                <c:pt idx="1">
                  <c:v>47028.3</c:v>
                </c:pt>
                <c:pt idx="2">
                  <c:v>44375.770000000004</c:v>
                </c:pt>
                <c:pt idx="3">
                  <c:v>38849.949999999997</c:v>
                </c:pt>
                <c:pt idx="4">
                  <c:v>40583.589999999997</c:v>
                </c:pt>
                <c:pt idx="5">
                  <c:v>40532.379999999997</c:v>
                </c:pt>
                <c:pt idx="6">
                  <c:v>33925</c:v>
                </c:pt>
              </c:numCache>
            </c:numRef>
          </c:val>
          <c:smooth val="0"/>
        </c:ser>
        <c:ser>
          <c:idx val="2"/>
          <c:order val="2"/>
          <c:tx>
            <c:strRef>
              <c:f>[②商業統計_年間商品販売額の推移.xlsx]データ３!$C$54</c:f>
              <c:strCache>
                <c:ptCount val="1"/>
                <c:pt idx="0">
                  <c:v>豊能地域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[②商業統計_年間商品販売額の推移.xlsx]データ３!$D$54:$J$54</c:f>
              <c:numCache>
                <c:formatCode>#,##0_);[Red]\(#,##0\)</c:formatCode>
                <c:ptCount val="7"/>
                <c:pt idx="0">
                  <c:v>18579.05</c:v>
                </c:pt>
                <c:pt idx="1">
                  <c:v>17558.169999999998</c:v>
                </c:pt>
                <c:pt idx="2">
                  <c:v>16418.7</c:v>
                </c:pt>
                <c:pt idx="3">
                  <c:v>13959.509999999998</c:v>
                </c:pt>
                <c:pt idx="4">
                  <c:v>14027.03</c:v>
                </c:pt>
                <c:pt idx="5">
                  <c:v>15562.65</c:v>
                </c:pt>
                <c:pt idx="6">
                  <c:v>17528.28</c:v>
                </c:pt>
              </c:numCache>
            </c:numRef>
          </c:val>
          <c:smooth val="0"/>
        </c:ser>
        <c:ser>
          <c:idx val="3"/>
          <c:order val="3"/>
          <c:tx>
            <c:strRef>
              <c:f>[②商業統計_年間商品販売額の推移.xlsx]データ３!$C$55</c:f>
              <c:strCache>
                <c:ptCount val="1"/>
                <c:pt idx="0">
                  <c:v>北河内地域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[②商業統計_年間商品販売額の推移.xlsx]データ３!$D$55:$J$55</c:f>
              <c:numCache>
                <c:formatCode>#,##0_);[Red]\(#,##0\)</c:formatCode>
                <c:ptCount val="7"/>
                <c:pt idx="0">
                  <c:v>26704.51</c:v>
                </c:pt>
                <c:pt idx="1">
                  <c:v>26588.870000000003</c:v>
                </c:pt>
                <c:pt idx="2">
                  <c:v>25172.15</c:v>
                </c:pt>
                <c:pt idx="3">
                  <c:v>19415.429999999997</c:v>
                </c:pt>
                <c:pt idx="4">
                  <c:v>19814.089999999997</c:v>
                </c:pt>
                <c:pt idx="5">
                  <c:v>18563.259999999998</c:v>
                </c:pt>
                <c:pt idx="6">
                  <c:v>15246.02</c:v>
                </c:pt>
              </c:numCache>
            </c:numRef>
          </c:val>
          <c:smooth val="0"/>
        </c:ser>
        <c:ser>
          <c:idx val="4"/>
          <c:order val="4"/>
          <c:tx>
            <c:strRef>
              <c:f>[②商業統計_年間商品販売額の推移.xlsx]データ３!$C$56</c:f>
              <c:strCache>
                <c:ptCount val="1"/>
                <c:pt idx="0">
                  <c:v>中河内地域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[②商業統計_年間商品販売額の推移.xlsx]データ３!$D$56:$J$56</c:f>
              <c:numCache>
                <c:formatCode>#,##0_);[Red]\(#,##0\)</c:formatCode>
                <c:ptCount val="7"/>
                <c:pt idx="0">
                  <c:v>32570.54</c:v>
                </c:pt>
                <c:pt idx="1">
                  <c:v>30818.45</c:v>
                </c:pt>
                <c:pt idx="2">
                  <c:v>33122.129999999997</c:v>
                </c:pt>
                <c:pt idx="3">
                  <c:v>29455.120000000003</c:v>
                </c:pt>
                <c:pt idx="4">
                  <c:v>29885.329999999998</c:v>
                </c:pt>
                <c:pt idx="5">
                  <c:v>28741.129999999997</c:v>
                </c:pt>
                <c:pt idx="6">
                  <c:v>23883.02</c:v>
                </c:pt>
              </c:numCache>
            </c:numRef>
          </c:val>
          <c:smooth val="0"/>
        </c:ser>
        <c:ser>
          <c:idx val="5"/>
          <c:order val="5"/>
          <c:tx>
            <c:strRef>
              <c:f>[②商業統計_年間商品販売額の推移.xlsx]データ３!$C$57</c:f>
              <c:strCache>
                <c:ptCount val="1"/>
                <c:pt idx="0">
                  <c:v>南河内地域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[②商業統計_年間商品販売額の推移.xlsx]データ３!$D$57:$J$57</c:f>
              <c:numCache>
                <c:formatCode>#,##0_);[Red]\(#,##0\)</c:formatCode>
                <c:ptCount val="7"/>
                <c:pt idx="0">
                  <c:v>9453.119999999999</c:v>
                </c:pt>
                <c:pt idx="1">
                  <c:v>9949.7999999999993</c:v>
                </c:pt>
                <c:pt idx="2">
                  <c:v>9467.3300000000017</c:v>
                </c:pt>
                <c:pt idx="3">
                  <c:v>8960.8799999999974</c:v>
                </c:pt>
                <c:pt idx="4">
                  <c:v>8631.6999999999989</c:v>
                </c:pt>
                <c:pt idx="5">
                  <c:v>7848.4700000000012</c:v>
                </c:pt>
                <c:pt idx="6">
                  <c:v>6454.6900000000005</c:v>
                </c:pt>
              </c:numCache>
            </c:numRef>
          </c:val>
          <c:smooth val="0"/>
        </c:ser>
        <c:ser>
          <c:idx val="6"/>
          <c:order val="6"/>
          <c:tx>
            <c:strRef>
              <c:f>[②商業統計_年間商品販売額の推移.xlsx]データ３!$C$58</c:f>
              <c:strCache>
                <c:ptCount val="1"/>
                <c:pt idx="0">
                  <c:v>泉北地域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[②商業統計_年間商品販売額の推移.xlsx]データ３!$D$58:$J$58</c:f>
              <c:numCache>
                <c:formatCode>#,##0_);[Red]\(#,##0\)</c:formatCode>
                <c:ptCount val="7"/>
                <c:pt idx="0">
                  <c:v>26835.79</c:v>
                </c:pt>
                <c:pt idx="1">
                  <c:v>25487.180000000004</c:v>
                </c:pt>
                <c:pt idx="2">
                  <c:v>25138.13</c:v>
                </c:pt>
                <c:pt idx="3">
                  <c:v>23831.94</c:v>
                </c:pt>
                <c:pt idx="4">
                  <c:v>21994.75</c:v>
                </c:pt>
                <c:pt idx="5">
                  <c:v>23335.21</c:v>
                </c:pt>
                <c:pt idx="6">
                  <c:v>20613.84</c:v>
                </c:pt>
              </c:numCache>
            </c:numRef>
          </c:val>
          <c:smooth val="0"/>
        </c:ser>
        <c:ser>
          <c:idx val="7"/>
          <c:order val="7"/>
          <c:tx>
            <c:strRef>
              <c:f>[②商業統計_年間商品販売額の推移.xlsx]データ３!$C$59</c:f>
              <c:strCache>
                <c:ptCount val="1"/>
                <c:pt idx="0">
                  <c:v>泉南地域</c:v>
                </c:pt>
              </c:strCache>
            </c:strRef>
          </c:tx>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[②商業統計_年間商品販売額の推移.xlsx]データ３!$D$59:$J$59</c:f>
              <c:numCache>
                <c:formatCode>#,##0_);[Red]\(#,##0\)</c:formatCode>
                <c:ptCount val="7"/>
                <c:pt idx="0">
                  <c:v>10376.060000000001</c:v>
                </c:pt>
                <c:pt idx="1">
                  <c:v>11250.630000000001</c:v>
                </c:pt>
                <c:pt idx="2">
                  <c:v>10289.670000000002</c:v>
                </c:pt>
                <c:pt idx="3">
                  <c:v>9973.66</c:v>
                </c:pt>
                <c:pt idx="4">
                  <c:v>9512.4900000000016</c:v>
                </c:pt>
                <c:pt idx="5">
                  <c:v>9013.9599999999991</c:v>
                </c:pt>
                <c:pt idx="6">
                  <c:v>7901.880000000001</c:v>
                </c:pt>
              </c:numCache>
            </c:numRef>
          </c:val>
          <c:smooth val="0"/>
        </c:ser>
        <c:dLbls>
          <c:showLegendKey val="0"/>
          <c:showVal val="0"/>
          <c:showCatName val="0"/>
          <c:showSerName val="0"/>
          <c:showPercent val="0"/>
          <c:showBubbleSize val="0"/>
        </c:dLbls>
        <c:marker val="1"/>
        <c:smooth val="0"/>
        <c:axId val="99605504"/>
        <c:axId val="100545280"/>
      </c:lineChart>
      <c:lineChart>
        <c:grouping val="standard"/>
        <c:varyColors val="0"/>
        <c:ser>
          <c:idx val="0"/>
          <c:order val="0"/>
          <c:tx>
            <c:strRef>
              <c:f>[②商業統計_年間商品販売額の推移.xlsx]データ３!$C$52</c:f>
              <c:strCache>
                <c:ptCount val="1"/>
                <c:pt idx="0">
                  <c:v>大阪市地域</c:v>
                </c:pt>
              </c:strCache>
            </c:strRef>
          </c:tx>
          <c:dLbls>
            <c:dLbl>
              <c:idx val="0"/>
              <c:layout>
                <c:manualLayout>
                  <c:x val="-7.5471787813742752E-2"/>
                  <c:y val="-4.8810735539808039E-2"/>
                </c:manualLayout>
              </c:layout>
              <c:showLegendKey val="0"/>
              <c:showVal val="1"/>
              <c:showCatName val="0"/>
              <c:showSerName val="0"/>
              <c:showPercent val="0"/>
              <c:showBubbleSize val="0"/>
            </c:dLbl>
            <c:dLbl>
              <c:idx val="6"/>
              <c:layout>
                <c:manualLayout>
                  <c:x val="-5.2830251469619928E-2"/>
                  <c:y val="-8.6699646404468866E-2"/>
                </c:manualLayout>
              </c:layout>
              <c:showLegendKey val="0"/>
              <c:showVal val="1"/>
              <c:showCatName val="0"/>
              <c:showSerName val="0"/>
              <c:showPercent val="0"/>
              <c:showBubbleSize val="0"/>
            </c:dLbl>
            <c:showLegendKey val="0"/>
            <c:showVal val="0"/>
            <c:showCatName val="0"/>
            <c:showSerName val="0"/>
            <c:showPercent val="0"/>
            <c:showBubbleSize val="0"/>
          </c:dLbls>
          <c:cat>
            <c:strRef>
              <c:f>[②商業統計_年間商品販売額の推移.xlsx]データ３!$D$5:$J$5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[②商業統計_年間商品販売額の推移.xlsx]データ３!$D$52:$J$52</c:f>
              <c:numCache>
                <c:formatCode>#,##0_);[Red]\(#,##0\)</c:formatCode>
                <c:ptCount val="7"/>
                <c:pt idx="0">
                  <c:v>685056.48</c:v>
                </c:pt>
                <c:pt idx="1">
                  <c:v>660121.32999999996</c:v>
                </c:pt>
                <c:pt idx="2">
                  <c:v>602039.19999999995</c:v>
                </c:pt>
                <c:pt idx="3">
                  <c:v>486190.94</c:v>
                </c:pt>
                <c:pt idx="4">
                  <c:v>456520.59</c:v>
                </c:pt>
                <c:pt idx="5">
                  <c:v>473005.06</c:v>
                </c:pt>
                <c:pt idx="6">
                  <c:v>347478.52</c:v>
                </c:pt>
              </c:numCache>
            </c:numRef>
          </c:val>
          <c:smooth val="0"/>
        </c:ser>
        <c:dLbls>
          <c:showLegendKey val="0"/>
          <c:showVal val="0"/>
          <c:showCatName val="0"/>
          <c:showSerName val="0"/>
          <c:showPercent val="0"/>
          <c:showBubbleSize val="0"/>
        </c:dLbls>
        <c:marker val="1"/>
        <c:smooth val="0"/>
        <c:axId val="100655104"/>
        <c:axId val="100546816"/>
      </c:lineChart>
      <c:catAx>
        <c:axId val="99605504"/>
        <c:scaling>
          <c:orientation val="minMax"/>
        </c:scaling>
        <c:delete val="0"/>
        <c:axPos val="b"/>
        <c:majorTickMark val="out"/>
        <c:minorTickMark val="none"/>
        <c:tickLblPos val="nextTo"/>
        <c:crossAx val="100545280"/>
        <c:crosses val="autoZero"/>
        <c:auto val="1"/>
        <c:lblAlgn val="ctr"/>
        <c:lblOffset val="100"/>
        <c:noMultiLvlLbl val="0"/>
      </c:catAx>
      <c:valAx>
        <c:axId val="100545280"/>
        <c:scaling>
          <c:orientation val="minMax"/>
          <c:max val="120000"/>
          <c:min val="0"/>
        </c:scaling>
        <c:delete val="0"/>
        <c:axPos val="l"/>
        <c:majorGridlines/>
        <c:numFmt formatCode="#,##0_);[Red]\(#,##0\)" sourceLinked="1"/>
        <c:majorTickMark val="out"/>
        <c:minorTickMark val="none"/>
        <c:tickLblPos val="nextTo"/>
        <c:crossAx val="99605504"/>
        <c:crosses val="autoZero"/>
        <c:crossBetween val="between"/>
      </c:valAx>
      <c:valAx>
        <c:axId val="100546816"/>
        <c:scaling>
          <c:orientation val="minMax"/>
        </c:scaling>
        <c:delete val="0"/>
        <c:axPos val="r"/>
        <c:numFmt formatCode="#,##0_);[Red]\(#,##0\)" sourceLinked="1"/>
        <c:majorTickMark val="out"/>
        <c:minorTickMark val="none"/>
        <c:tickLblPos val="nextTo"/>
        <c:crossAx val="100655104"/>
        <c:crosses val="max"/>
        <c:crossBetween val="between"/>
      </c:valAx>
      <c:catAx>
        <c:axId val="100655104"/>
        <c:scaling>
          <c:orientation val="minMax"/>
        </c:scaling>
        <c:delete val="1"/>
        <c:axPos val="b"/>
        <c:majorTickMark val="out"/>
        <c:minorTickMark val="none"/>
        <c:tickLblPos val="nextTo"/>
        <c:crossAx val="100546816"/>
        <c:crosses val="autoZero"/>
        <c:auto val="1"/>
        <c:lblAlgn val="ctr"/>
        <c:lblOffset val="100"/>
        <c:noMultiLvlLbl val="0"/>
      </c:catAx>
    </c:plotArea>
    <c:plotVisOnly val="1"/>
    <c:dispBlanksAs val="gap"/>
    <c:showDLblsOverMax val="0"/>
  </c:chart>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249289059720568"/>
          <c:y val="0.11976345549398917"/>
          <c:w val="0.75519031964382066"/>
          <c:h val="0.77387187712647032"/>
        </c:manualLayout>
      </c:layout>
      <c:lineChart>
        <c:grouping val="standard"/>
        <c:varyColors val="0"/>
        <c:ser>
          <c:idx val="1"/>
          <c:order val="1"/>
          <c:tx>
            <c:strRef>
              <c:f>'[②商業統計_年間商品販売額の推移(卸売).xlsx]データ３'!$C$53</c:f>
              <c:strCache>
                <c:ptCount val="1"/>
                <c:pt idx="0">
                  <c:v>三島地域</c:v>
                </c:pt>
              </c:strCache>
            </c:strRef>
          </c:tx>
          <c:marker>
            <c:symbol val="square"/>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'[②商業統計_年間商品販売額の推移(卸売).xlsx]データ３'!$D$53:$J$53</c:f>
              <c:numCache>
                <c:formatCode>#,##0_);[Red]\(#,##0\)</c:formatCode>
                <c:ptCount val="7"/>
                <c:pt idx="0">
                  <c:v>35883.54</c:v>
                </c:pt>
                <c:pt idx="1">
                  <c:v>36795.270000000004</c:v>
                </c:pt>
                <c:pt idx="2">
                  <c:v>34748.730000000003</c:v>
                </c:pt>
                <c:pt idx="3">
                  <c:v>29919.349999999995</c:v>
                </c:pt>
                <c:pt idx="4">
                  <c:v>31246.09</c:v>
                </c:pt>
                <c:pt idx="5">
                  <c:v>31196.199999999997</c:v>
                </c:pt>
                <c:pt idx="6">
                  <c:v>25470.059999999998</c:v>
                </c:pt>
              </c:numCache>
            </c:numRef>
          </c:val>
          <c:smooth val="0"/>
        </c:ser>
        <c:ser>
          <c:idx val="2"/>
          <c:order val="2"/>
          <c:tx>
            <c:strRef>
              <c:f>'[②商業統計_年間商品販売額の推移(卸売).xlsx]データ３'!$C$54</c:f>
              <c:strCache>
                <c:ptCount val="1"/>
                <c:pt idx="0">
                  <c:v>豊能地域</c:v>
                </c:pt>
              </c:strCache>
            </c:strRef>
          </c:tx>
          <c:marker>
            <c:symbol val="triangle"/>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'[②商業統計_年間商品販売額の推移(卸売).xlsx]データ３'!$D$54:$J$54</c:f>
              <c:numCache>
                <c:formatCode>#,##0_);[Red]\(#,##0\)</c:formatCode>
                <c:ptCount val="7"/>
                <c:pt idx="0">
                  <c:v>11775.45</c:v>
                </c:pt>
                <c:pt idx="1">
                  <c:v>11291.970000000001</c:v>
                </c:pt>
                <c:pt idx="2">
                  <c:v>10623.9</c:v>
                </c:pt>
                <c:pt idx="3">
                  <c:v>8695.6700000000019</c:v>
                </c:pt>
                <c:pt idx="4">
                  <c:v>8855.75</c:v>
                </c:pt>
                <c:pt idx="5">
                  <c:v>10606.099999999999</c:v>
                </c:pt>
                <c:pt idx="6">
                  <c:v>12680.08</c:v>
                </c:pt>
              </c:numCache>
            </c:numRef>
          </c:val>
          <c:smooth val="0"/>
        </c:ser>
        <c:ser>
          <c:idx val="3"/>
          <c:order val="3"/>
          <c:tx>
            <c:strRef>
              <c:f>'[②商業統計_年間商品販売額の推移(卸売).xlsx]データ３'!$C$55</c:f>
              <c:strCache>
                <c:ptCount val="1"/>
                <c:pt idx="0">
                  <c:v>北河内地域</c:v>
                </c:pt>
              </c:strCache>
            </c:strRef>
          </c:tx>
          <c:marker>
            <c:symbol val="x"/>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'[②商業統計_年間商品販売額の推移(卸売).xlsx]データ３'!$D$55:$J$55</c:f>
              <c:numCache>
                <c:formatCode>#,##0_);[Red]\(#,##0\)</c:formatCode>
                <c:ptCount val="7"/>
                <c:pt idx="0">
                  <c:v>15675.199999999999</c:v>
                </c:pt>
                <c:pt idx="1">
                  <c:v>15284.519999999999</c:v>
                </c:pt>
                <c:pt idx="2">
                  <c:v>14439.93</c:v>
                </c:pt>
                <c:pt idx="3">
                  <c:v>9528.09</c:v>
                </c:pt>
                <c:pt idx="4">
                  <c:v>10432.259999999998</c:v>
                </c:pt>
                <c:pt idx="5">
                  <c:v>8909.6200000000008</c:v>
                </c:pt>
                <c:pt idx="6">
                  <c:v>6797.0700000000006</c:v>
                </c:pt>
              </c:numCache>
            </c:numRef>
          </c:val>
          <c:smooth val="0"/>
        </c:ser>
        <c:ser>
          <c:idx val="4"/>
          <c:order val="4"/>
          <c:tx>
            <c:strRef>
              <c:f>'[②商業統計_年間商品販売額の推移(卸売).xlsx]データ３'!$C$56</c:f>
              <c:strCache>
                <c:ptCount val="1"/>
                <c:pt idx="0">
                  <c:v>中河内地域</c:v>
                </c:pt>
              </c:strCache>
            </c:strRef>
          </c:tx>
          <c:marker>
            <c:symbol val="star"/>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'[②商業統計_年間商品販売額の推移(卸売).xlsx]データ３'!$D$56:$J$56</c:f>
              <c:numCache>
                <c:formatCode>#,##0_);[Red]\(#,##0\)</c:formatCode>
                <c:ptCount val="7"/>
                <c:pt idx="0">
                  <c:v>23860.44</c:v>
                </c:pt>
                <c:pt idx="1">
                  <c:v>22793.14</c:v>
                </c:pt>
                <c:pt idx="2">
                  <c:v>25302.269999999997</c:v>
                </c:pt>
                <c:pt idx="3">
                  <c:v>22282.769999999997</c:v>
                </c:pt>
                <c:pt idx="4">
                  <c:v>22676.05</c:v>
                </c:pt>
                <c:pt idx="5">
                  <c:v>21729.66</c:v>
                </c:pt>
                <c:pt idx="6">
                  <c:v>17657.260000000002</c:v>
                </c:pt>
              </c:numCache>
            </c:numRef>
          </c:val>
          <c:smooth val="0"/>
        </c:ser>
        <c:ser>
          <c:idx val="5"/>
          <c:order val="5"/>
          <c:tx>
            <c:strRef>
              <c:f>'[②商業統計_年間商品販売額の推移(卸売).xlsx]データ３'!$C$57</c:f>
              <c:strCache>
                <c:ptCount val="1"/>
                <c:pt idx="0">
                  <c:v>南河内地域</c:v>
                </c:pt>
              </c:strCache>
            </c:strRef>
          </c:tx>
          <c:marker>
            <c:symbol val="circle"/>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'[②商業統計_年間商品販売額の推移(卸売).xlsx]データ３'!$D$57:$J$57</c:f>
              <c:numCache>
                <c:formatCode>#,##0_);[Red]\(#,##0\)</c:formatCode>
                <c:ptCount val="7"/>
                <c:pt idx="0">
                  <c:v>4178.37</c:v>
                </c:pt>
                <c:pt idx="1">
                  <c:v>4441.3</c:v>
                </c:pt>
                <c:pt idx="2">
                  <c:v>4212.4100000000008</c:v>
                </c:pt>
                <c:pt idx="3">
                  <c:v>4144.33</c:v>
                </c:pt>
                <c:pt idx="4">
                  <c:v>3875.0699999999997</c:v>
                </c:pt>
                <c:pt idx="5">
                  <c:v>3321.0000000000005</c:v>
                </c:pt>
                <c:pt idx="6">
                  <c:v>2894.7000000000003</c:v>
                </c:pt>
              </c:numCache>
            </c:numRef>
          </c:val>
          <c:smooth val="0"/>
        </c:ser>
        <c:ser>
          <c:idx val="6"/>
          <c:order val="6"/>
          <c:tx>
            <c:strRef>
              <c:f>'[②商業統計_年間商品販売額の推移(卸売).xlsx]データ３'!$C$58</c:f>
              <c:strCache>
                <c:ptCount val="1"/>
                <c:pt idx="0">
                  <c:v>泉北地域</c:v>
                </c:pt>
              </c:strCache>
            </c:strRef>
          </c:tx>
          <c:marker>
            <c:symbol val="plus"/>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'[②商業統計_年間商品販売額の推移(卸売).xlsx]データ３'!$D$58:$J$58</c:f>
              <c:numCache>
                <c:formatCode>#,##0_);[Red]\(#,##0\)</c:formatCode>
                <c:ptCount val="7"/>
                <c:pt idx="0">
                  <c:v>15655.090000000002</c:v>
                </c:pt>
                <c:pt idx="1">
                  <c:v>14361.74</c:v>
                </c:pt>
                <c:pt idx="2">
                  <c:v>14228.029999999999</c:v>
                </c:pt>
                <c:pt idx="3">
                  <c:v>13818.15</c:v>
                </c:pt>
                <c:pt idx="4">
                  <c:v>12362.58</c:v>
                </c:pt>
                <c:pt idx="5">
                  <c:v>12876.579999999998</c:v>
                </c:pt>
                <c:pt idx="6">
                  <c:v>12128.69</c:v>
                </c:pt>
              </c:numCache>
            </c:numRef>
          </c:val>
          <c:smooth val="0"/>
        </c:ser>
        <c:ser>
          <c:idx val="7"/>
          <c:order val="7"/>
          <c:tx>
            <c:strRef>
              <c:f>'[②商業統計_年間商品販売額の推移(卸売).xlsx]データ３'!$C$59</c:f>
              <c:strCache>
                <c:ptCount val="1"/>
                <c:pt idx="0">
                  <c:v>泉南地域</c:v>
                </c:pt>
              </c:strCache>
            </c:strRef>
          </c:tx>
          <c:marker>
            <c:symbol val="dot"/>
            <c:size val="4"/>
          </c:marker>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'[②商業統計_年間商品販売額の推移(卸売).xlsx]データ３'!$D$59:$J$59</c:f>
              <c:numCache>
                <c:formatCode>#,##0_);[Red]\(#,##0\)</c:formatCode>
                <c:ptCount val="7"/>
                <c:pt idx="0">
                  <c:v>5422.21</c:v>
                </c:pt>
                <c:pt idx="1">
                  <c:v>5512.2099999999991</c:v>
                </c:pt>
                <c:pt idx="2">
                  <c:v>4971.58</c:v>
                </c:pt>
                <c:pt idx="3">
                  <c:v>4807.0600000000004</c:v>
                </c:pt>
                <c:pt idx="4">
                  <c:v>4621.9199999999992</c:v>
                </c:pt>
                <c:pt idx="5">
                  <c:v>3931.3099999999995</c:v>
                </c:pt>
                <c:pt idx="6">
                  <c:v>3333.59</c:v>
                </c:pt>
              </c:numCache>
            </c:numRef>
          </c:val>
          <c:smooth val="0"/>
        </c:ser>
        <c:dLbls>
          <c:showLegendKey val="0"/>
          <c:showVal val="0"/>
          <c:showCatName val="0"/>
          <c:showSerName val="0"/>
          <c:showPercent val="0"/>
          <c:showBubbleSize val="0"/>
        </c:dLbls>
        <c:marker val="1"/>
        <c:smooth val="0"/>
        <c:axId val="101602432"/>
        <c:axId val="101603968"/>
      </c:lineChart>
      <c:lineChart>
        <c:grouping val="standard"/>
        <c:varyColors val="0"/>
        <c:ser>
          <c:idx val="0"/>
          <c:order val="0"/>
          <c:tx>
            <c:strRef>
              <c:f>'[②商業統計_年間商品販売額の推移(卸売).xlsx]データ３'!$C$52</c:f>
              <c:strCache>
                <c:ptCount val="1"/>
                <c:pt idx="0">
                  <c:v>大阪市地域</c:v>
                </c:pt>
              </c:strCache>
            </c:strRef>
          </c:tx>
          <c:marker>
            <c:symbol val="diamond"/>
            <c:size val="4"/>
          </c:marker>
          <c:dLbls>
            <c:dLbl>
              <c:idx val="0"/>
              <c:layout>
                <c:manualLayout>
                  <c:x val="-6.9157740644722854E-2"/>
                  <c:y val="-8.6975504920769359E-2"/>
                </c:manualLayout>
              </c:layout>
              <c:spPr/>
              <c:txPr>
                <a:bodyPr/>
                <a:lstStyle/>
                <a:p>
                  <a:pPr>
                    <a:defRPr sz="800" u="sng"/>
                  </a:pPr>
                  <a:endParaRPr lang="ja-JP"/>
                </a:p>
              </c:txPr>
              <c:showLegendKey val="0"/>
              <c:showVal val="1"/>
              <c:showCatName val="0"/>
              <c:showSerName val="0"/>
              <c:showPercent val="0"/>
              <c:showBubbleSize val="0"/>
            </c:dLbl>
            <c:dLbl>
              <c:idx val="6"/>
              <c:layout>
                <c:manualLayout>
                  <c:x val="-0.14439813485883737"/>
                  <c:y val="6.8675292991098549E-2"/>
                </c:manualLayout>
              </c:layout>
              <c:spPr/>
              <c:txPr>
                <a:bodyPr/>
                <a:lstStyle/>
                <a:p>
                  <a:pPr>
                    <a:defRPr sz="800" u="sng"/>
                  </a:pPr>
                  <a:endParaRPr lang="ja-JP"/>
                </a:p>
              </c:txPr>
              <c:showLegendKey val="0"/>
              <c:showVal val="1"/>
              <c:showCatName val="0"/>
              <c:showSerName val="0"/>
              <c:showPercent val="0"/>
              <c:showBubbleSize val="0"/>
            </c:dLbl>
            <c:showLegendKey val="0"/>
            <c:showVal val="0"/>
            <c:showCatName val="0"/>
            <c:showSerName val="0"/>
            <c:showPercent val="0"/>
            <c:showBubbleSize val="0"/>
          </c:dLbls>
          <c:cat>
            <c:strRef>
              <c:f>'[②商業統計_年間商品販売額の推移(卸売).xlsx]データ３'!$D$5:$J$5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'[②商業統計_年間商品販売額の推移(卸売).xlsx]データ３'!$D$52:$J$52</c:f>
              <c:numCache>
                <c:formatCode>#,##0_);[Red]\(#,##0\)</c:formatCode>
                <c:ptCount val="7"/>
                <c:pt idx="0">
                  <c:v>635353.64</c:v>
                </c:pt>
                <c:pt idx="1">
                  <c:v>609175.02</c:v>
                </c:pt>
                <c:pt idx="2">
                  <c:v>553310.31000000006</c:v>
                </c:pt>
                <c:pt idx="3">
                  <c:v>440948.23</c:v>
                </c:pt>
                <c:pt idx="4">
                  <c:v>411100.15999999997</c:v>
                </c:pt>
                <c:pt idx="5">
                  <c:v>427526.23</c:v>
                </c:pt>
                <c:pt idx="6">
                  <c:v>308055.42</c:v>
                </c:pt>
              </c:numCache>
            </c:numRef>
          </c:val>
          <c:smooth val="0"/>
        </c:ser>
        <c:dLbls>
          <c:showLegendKey val="0"/>
          <c:showVal val="0"/>
          <c:showCatName val="0"/>
          <c:showSerName val="0"/>
          <c:showPercent val="0"/>
          <c:showBubbleSize val="0"/>
        </c:dLbls>
        <c:marker val="1"/>
        <c:smooth val="0"/>
        <c:axId val="101631872"/>
        <c:axId val="101630336"/>
      </c:lineChart>
      <c:catAx>
        <c:axId val="101602432"/>
        <c:scaling>
          <c:orientation val="minMax"/>
        </c:scaling>
        <c:delete val="0"/>
        <c:axPos val="b"/>
        <c:majorTickMark val="out"/>
        <c:minorTickMark val="none"/>
        <c:tickLblPos val="nextTo"/>
        <c:txPr>
          <a:bodyPr/>
          <a:lstStyle/>
          <a:p>
            <a:pPr>
              <a:defRPr sz="700"/>
            </a:pPr>
            <a:endParaRPr lang="ja-JP"/>
          </a:p>
        </c:txPr>
        <c:crossAx val="101603968"/>
        <c:crosses val="autoZero"/>
        <c:auto val="1"/>
        <c:lblAlgn val="ctr"/>
        <c:lblOffset val="100"/>
        <c:noMultiLvlLbl val="0"/>
      </c:catAx>
      <c:valAx>
        <c:axId val="101603968"/>
        <c:scaling>
          <c:orientation val="minMax"/>
          <c:max val="150000"/>
          <c:min val="0"/>
        </c:scaling>
        <c:delete val="0"/>
        <c:axPos val="l"/>
        <c:majorGridlines/>
        <c:numFmt formatCode="#,##0_);[Red]\(#,##0\)" sourceLinked="1"/>
        <c:majorTickMark val="out"/>
        <c:minorTickMark val="none"/>
        <c:tickLblPos val="nextTo"/>
        <c:txPr>
          <a:bodyPr/>
          <a:lstStyle/>
          <a:p>
            <a:pPr>
              <a:defRPr sz="700"/>
            </a:pPr>
            <a:endParaRPr lang="ja-JP"/>
          </a:p>
        </c:txPr>
        <c:crossAx val="101602432"/>
        <c:crosses val="autoZero"/>
        <c:crossBetween val="between"/>
      </c:valAx>
      <c:valAx>
        <c:axId val="101630336"/>
        <c:scaling>
          <c:orientation val="minMax"/>
        </c:scaling>
        <c:delete val="0"/>
        <c:axPos val="r"/>
        <c:numFmt formatCode="#,##0_);[Red]\(#,##0\)" sourceLinked="1"/>
        <c:majorTickMark val="out"/>
        <c:minorTickMark val="none"/>
        <c:tickLblPos val="nextTo"/>
        <c:txPr>
          <a:bodyPr/>
          <a:lstStyle/>
          <a:p>
            <a:pPr>
              <a:defRPr sz="700"/>
            </a:pPr>
            <a:endParaRPr lang="ja-JP"/>
          </a:p>
        </c:txPr>
        <c:crossAx val="101631872"/>
        <c:crosses val="max"/>
        <c:crossBetween val="between"/>
      </c:valAx>
      <c:catAx>
        <c:axId val="101631872"/>
        <c:scaling>
          <c:orientation val="minMax"/>
        </c:scaling>
        <c:delete val="1"/>
        <c:axPos val="b"/>
        <c:majorTickMark val="out"/>
        <c:minorTickMark val="none"/>
        <c:tickLblPos val="nextTo"/>
        <c:crossAx val="101630336"/>
        <c:crosses val="autoZero"/>
        <c:auto val="1"/>
        <c:lblAlgn val="ctr"/>
        <c:lblOffset val="100"/>
        <c:noMultiLvlLbl val="0"/>
      </c:catAx>
    </c:plotArea>
    <c:plotVisOnly val="1"/>
    <c:dispBlanksAs val="gap"/>
    <c:showDLblsOverMax val="0"/>
  </c:chart>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973815845668315"/>
          <c:y val="0.11976345549398917"/>
          <c:w val="0.76776895094611119"/>
          <c:h val="0.77387187712647032"/>
        </c:manualLayout>
      </c:layout>
      <c:lineChart>
        <c:grouping val="standard"/>
        <c:varyColors val="0"/>
        <c:ser>
          <c:idx val="1"/>
          <c:order val="1"/>
          <c:tx>
            <c:strRef>
              <c:f>'[②商業統計_年間商品販売額の推移(小売).xlsx]データ３'!$C$53</c:f>
              <c:strCache>
                <c:ptCount val="1"/>
                <c:pt idx="0">
                  <c:v>三島地域</c:v>
                </c:pt>
              </c:strCache>
            </c:strRef>
          </c:tx>
          <c:marker>
            <c:symbol val="square"/>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'[②商業統計_年間商品販売額の推移(小売).xlsx]データ３'!$D$53:$J$53</c:f>
              <c:numCache>
                <c:formatCode>#,##0_);[Red]\(#,##0\)</c:formatCode>
                <c:ptCount val="7"/>
                <c:pt idx="0">
                  <c:v>9981.2599999999984</c:v>
                </c:pt>
                <c:pt idx="1">
                  <c:v>10233.02</c:v>
                </c:pt>
                <c:pt idx="2">
                  <c:v>9627.0099999999984</c:v>
                </c:pt>
                <c:pt idx="3">
                  <c:v>8930.58</c:v>
                </c:pt>
                <c:pt idx="4">
                  <c:v>9337.5</c:v>
                </c:pt>
                <c:pt idx="5">
                  <c:v>9336.17</c:v>
                </c:pt>
                <c:pt idx="6">
                  <c:v>8454.9600000000009</c:v>
                </c:pt>
              </c:numCache>
            </c:numRef>
          </c:val>
          <c:smooth val="0"/>
        </c:ser>
        <c:ser>
          <c:idx val="2"/>
          <c:order val="2"/>
          <c:tx>
            <c:strRef>
              <c:f>'[②商業統計_年間商品販売額の推移(小売).xlsx]データ３'!$C$54</c:f>
              <c:strCache>
                <c:ptCount val="1"/>
                <c:pt idx="0">
                  <c:v>豊能地域</c:v>
                </c:pt>
              </c:strCache>
            </c:strRef>
          </c:tx>
          <c:marker>
            <c:symbol val="triangle"/>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'[②商業統計_年間商品販売額の推移(小売).xlsx]データ３'!$D$54:$J$54</c:f>
              <c:numCache>
                <c:formatCode>#,##0_);[Red]\(#,##0\)</c:formatCode>
                <c:ptCount val="7"/>
                <c:pt idx="0">
                  <c:v>6803.5999999999995</c:v>
                </c:pt>
                <c:pt idx="1">
                  <c:v>6266.21</c:v>
                </c:pt>
                <c:pt idx="2">
                  <c:v>5794.83</c:v>
                </c:pt>
                <c:pt idx="3">
                  <c:v>5263.85</c:v>
                </c:pt>
                <c:pt idx="4">
                  <c:v>5171.29</c:v>
                </c:pt>
                <c:pt idx="5">
                  <c:v>4956.55</c:v>
                </c:pt>
                <c:pt idx="6">
                  <c:v>4848.2</c:v>
                </c:pt>
              </c:numCache>
            </c:numRef>
          </c:val>
          <c:smooth val="0"/>
        </c:ser>
        <c:ser>
          <c:idx val="3"/>
          <c:order val="3"/>
          <c:tx>
            <c:strRef>
              <c:f>'[②商業統計_年間商品販売額の推移(小売).xlsx]データ３'!$C$55</c:f>
              <c:strCache>
                <c:ptCount val="1"/>
                <c:pt idx="0">
                  <c:v>北河内地域</c:v>
                </c:pt>
              </c:strCache>
            </c:strRef>
          </c:tx>
          <c:marker>
            <c:symbol val="x"/>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'[②商業統計_年間商品販売額の推移(小売).xlsx]データ３'!$D$55:$J$55</c:f>
              <c:numCache>
                <c:formatCode>#,##0_);[Red]\(#,##0\)</c:formatCode>
                <c:ptCount val="7"/>
                <c:pt idx="0">
                  <c:v>11029.300000000001</c:v>
                </c:pt>
                <c:pt idx="1">
                  <c:v>11304.349999999999</c:v>
                </c:pt>
                <c:pt idx="2">
                  <c:v>10732.2</c:v>
                </c:pt>
                <c:pt idx="3">
                  <c:v>9887.32</c:v>
                </c:pt>
                <c:pt idx="4">
                  <c:v>9381.8000000000011</c:v>
                </c:pt>
                <c:pt idx="5">
                  <c:v>9653.6500000000015</c:v>
                </c:pt>
                <c:pt idx="6">
                  <c:v>8448.9399999999987</c:v>
                </c:pt>
              </c:numCache>
            </c:numRef>
          </c:val>
          <c:smooth val="0"/>
        </c:ser>
        <c:ser>
          <c:idx val="4"/>
          <c:order val="4"/>
          <c:tx>
            <c:strRef>
              <c:f>'[②商業統計_年間商品販売額の推移(小売).xlsx]データ３'!$C$56</c:f>
              <c:strCache>
                <c:ptCount val="1"/>
                <c:pt idx="0">
                  <c:v>中河内地域</c:v>
                </c:pt>
              </c:strCache>
            </c:strRef>
          </c:tx>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'[②商業統計_年間商品販売額の推移(小売).xlsx]データ３'!$D$56:$J$56</c:f>
              <c:numCache>
                <c:formatCode>#,##0_);[Red]\(#,##0\)</c:formatCode>
                <c:ptCount val="7"/>
                <c:pt idx="0">
                  <c:v>8710.11</c:v>
                </c:pt>
                <c:pt idx="1">
                  <c:v>8025.32</c:v>
                </c:pt>
                <c:pt idx="2">
                  <c:v>7819.8600000000006</c:v>
                </c:pt>
                <c:pt idx="3">
                  <c:v>7172.35</c:v>
                </c:pt>
                <c:pt idx="4">
                  <c:v>7209.2699999999995</c:v>
                </c:pt>
                <c:pt idx="5">
                  <c:v>7011.4800000000005</c:v>
                </c:pt>
                <c:pt idx="6">
                  <c:v>6225.76</c:v>
                </c:pt>
              </c:numCache>
            </c:numRef>
          </c:val>
          <c:smooth val="0"/>
        </c:ser>
        <c:ser>
          <c:idx val="5"/>
          <c:order val="5"/>
          <c:tx>
            <c:strRef>
              <c:f>'[②商業統計_年間商品販売額の推移(小売).xlsx]データ３'!$C$57</c:f>
              <c:strCache>
                <c:ptCount val="1"/>
                <c:pt idx="0">
                  <c:v>南河内地域</c:v>
                </c:pt>
              </c:strCache>
            </c:strRef>
          </c:tx>
          <c:marker>
            <c:symbol val="circle"/>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'[②商業統計_年間商品販売額の推移(小売).xlsx]データ３'!$D$57:$J$57</c:f>
              <c:numCache>
                <c:formatCode>#,##0_);[Red]\(#,##0\)</c:formatCode>
                <c:ptCount val="7"/>
                <c:pt idx="0">
                  <c:v>5274.77</c:v>
                </c:pt>
                <c:pt idx="1">
                  <c:v>5508.4999999999991</c:v>
                </c:pt>
                <c:pt idx="2">
                  <c:v>5254.9099999999989</c:v>
                </c:pt>
                <c:pt idx="3">
                  <c:v>4816.5600000000004</c:v>
                </c:pt>
                <c:pt idx="4">
                  <c:v>4756.6400000000003</c:v>
                </c:pt>
                <c:pt idx="5">
                  <c:v>4527.47</c:v>
                </c:pt>
                <c:pt idx="6">
                  <c:v>3560</c:v>
                </c:pt>
              </c:numCache>
            </c:numRef>
          </c:val>
          <c:smooth val="0"/>
        </c:ser>
        <c:ser>
          <c:idx val="6"/>
          <c:order val="6"/>
          <c:tx>
            <c:strRef>
              <c:f>'[②商業統計_年間商品販売額の推移(小売).xlsx]データ３'!$C$58</c:f>
              <c:strCache>
                <c:ptCount val="1"/>
                <c:pt idx="0">
                  <c:v>泉北地域</c:v>
                </c:pt>
              </c:strCache>
            </c:strRef>
          </c:tx>
          <c:marker>
            <c:symbol val="plus"/>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'[②商業統計_年間商品販売額の推移(小売).xlsx]データ３'!$D$58:$J$58</c:f>
              <c:numCache>
                <c:formatCode>#,##0_);[Red]\(#,##0\)</c:formatCode>
                <c:ptCount val="7"/>
                <c:pt idx="0">
                  <c:v>11180.699999999999</c:v>
                </c:pt>
                <c:pt idx="1">
                  <c:v>11125.45</c:v>
                </c:pt>
                <c:pt idx="2">
                  <c:v>10910.12</c:v>
                </c:pt>
                <c:pt idx="3">
                  <c:v>10013.800000000001</c:v>
                </c:pt>
                <c:pt idx="4">
                  <c:v>9632.18</c:v>
                </c:pt>
                <c:pt idx="5">
                  <c:v>10458.630000000001</c:v>
                </c:pt>
                <c:pt idx="6">
                  <c:v>8485.15</c:v>
                </c:pt>
              </c:numCache>
            </c:numRef>
          </c:val>
          <c:smooth val="0"/>
        </c:ser>
        <c:ser>
          <c:idx val="7"/>
          <c:order val="7"/>
          <c:tx>
            <c:strRef>
              <c:f>'[②商業統計_年間商品販売額の推移(小売).xlsx]データ３'!$C$59</c:f>
              <c:strCache>
                <c:ptCount val="1"/>
                <c:pt idx="0">
                  <c:v>泉南地域</c:v>
                </c:pt>
              </c:strCache>
            </c:strRef>
          </c:tx>
          <c:marker>
            <c:symbol val="dot"/>
            <c:size val="4"/>
          </c:marker>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'[②商業統計_年間商品販売額の推移(小売).xlsx]データ３'!$D$59:$J$59</c:f>
              <c:numCache>
                <c:formatCode>#,##0_);[Red]\(#,##0\)</c:formatCode>
                <c:ptCount val="7"/>
                <c:pt idx="0">
                  <c:v>4953.84</c:v>
                </c:pt>
                <c:pt idx="1">
                  <c:v>5738.420000000001</c:v>
                </c:pt>
                <c:pt idx="2">
                  <c:v>5318.079999999999</c:v>
                </c:pt>
                <c:pt idx="3">
                  <c:v>5166.62</c:v>
                </c:pt>
                <c:pt idx="4">
                  <c:v>4890.5700000000006</c:v>
                </c:pt>
                <c:pt idx="5">
                  <c:v>5082.63</c:v>
                </c:pt>
                <c:pt idx="6">
                  <c:v>4568.28</c:v>
                </c:pt>
              </c:numCache>
            </c:numRef>
          </c:val>
          <c:smooth val="0"/>
        </c:ser>
        <c:dLbls>
          <c:showLegendKey val="0"/>
          <c:showVal val="0"/>
          <c:showCatName val="0"/>
          <c:showSerName val="0"/>
          <c:showPercent val="0"/>
          <c:showBubbleSize val="0"/>
        </c:dLbls>
        <c:marker val="1"/>
        <c:smooth val="0"/>
        <c:axId val="101667584"/>
        <c:axId val="101669120"/>
      </c:lineChart>
      <c:lineChart>
        <c:grouping val="standard"/>
        <c:varyColors val="0"/>
        <c:ser>
          <c:idx val="0"/>
          <c:order val="0"/>
          <c:tx>
            <c:strRef>
              <c:f>'[②商業統計_年間商品販売額の推移(小売).xlsx]データ３'!$C$52</c:f>
              <c:strCache>
                <c:ptCount val="1"/>
                <c:pt idx="0">
                  <c:v>大阪市地域</c:v>
                </c:pt>
              </c:strCache>
            </c:strRef>
          </c:tx>
          <c:marker>
            <c:symbol val="diamond"/>
            <c:size val="4"/>
          </c:marker>
          <c:dLbls>
            <c:dLbl>
              <c:idx val="0"/>
              <c:layout>
                <c:manualLayout>
                  <c:x val="-6.7226255293405923E-2"/>
                  <c:y val="7.6627581907041289E-2"/>
                </c:manualLayout>
              </c:layout>
              <c:spPr/>
              <c:txPr>
                <a:bodyPr/>
                <a:lstStyle/>
                <a:p>
                  <a:pPr>
                    <a:defRPr sz="700"/>
                  </a:pPr>
                  <a:endParaRPr lang="ja-JP"/>
                </a:p>
              </c:txPr>
              <c:showLegendKey val="0"/>
              <c:showVal val="1"/>
              <c:showCatName val="0"/>
              <c:showSerName val="0"/>
              <c:showPercent val="0"/>
              <c:showBubbleSize val="0"/>
            </c:dLbl>
            <c:dLbl>
              <c:idx val="6"/>
              <c:layout>
                <c:manualLayout>
                  <c:x val="-0.11524500907441025"/>
                  <c:y val="4.469942277910742E-2"/>
                </c:manualLayout>
              </c:layout>
              <c:spPr/>
              <c:txPr>
                <a:bodyPr/>
                <a:lstStyle/>
                <a:p>
                  <a:pPr>
                    <a:defRPr sz="700"/>
                  </a:pPr>
                  <a:endParaRPr lang="ja-JP"/>
                </a:p>
              </c:txPr>
              <c:showLegendKey val="0"/>
              <c:showVal val="1"/>
              <c:showCatName val="0"/>
              <c:showSerName val="0"/>
              <c:showPercent val="0"/>
              <c:showBubbleSize val="0"/>
            </c:dLbl>
            <c:showLegendKey val="0"/>
            <c:showVal val="0"/>
            <c:showCatName val="0"/>
            <c:showSerName val="0"/>
            <c:showPercent val="0"/>
            <c:showBubbleSize val="0"/>
          </c:dLbls>
          <c:cat>
            <c:strRef>
              <c:f>'[②商業統計_年間商品販売額の推移(小売).xlsx]データ３'!$D$5:$J$5</c:f>
              <c:strCache>
                <c:ptCount val="7"/>
                <c:pt idx="0">
                  <c:v>1994年</c:v>
                </c:pt>
                <c:pt idx="1">
                  <c:v>1997年</c:v>
                </c:pt>
                <c:pt idx="2">
                  <c:v>1999年</c:v>
                </c:pt>
                <c:pt idx="3">
                  <c:v>2002年</c:v>
                </c:pt>
                <c:pt idx="4">
                  <c:v>2004年</c:v>
                </c:pt>
                <c:pt idx="5">
                  <c:v>2007年</c:v>
                </c:pt>
                <c:pt idx="6">
                  <c:v>2014年</c:v>
                </c:pt>
              </c:strCache>
            </c:strRef>
          </c:cat>
          <c:val>
            <c:numRef>
              <c:f>'[②商業統計_年間商品販売額の推移(小売).xlsx]データ３'!$D$52:$J$52</c:f>
              <c:numCache>
                <c:formatCode>#,##0_);[Red]\(#,##0\)</c:formatCode>
                <c:ptCount val="7"/>
                <c:pt idx="0">
                  <c:v>49702.84</c:v>
                </c:pt>
                <c:pt idx="1">
                  <c:v>50946.32</c:v>
                </c:pt>
                <c:pt idx="2">
                  <c:v>48728.88</c:v>
                </c:pt>
                <c:pt idx="3">
                  <c:v>45242.71</c:v>
                </c:pt>
                <c:pt idx="4">
                  <c:v>45420.42</c:v>
                </c:pt>
                <c:pt idx="5">
                  <c:v>45478.83</c:v>
                </c:pt>
                <c:pt idx="6">
                  <c:v>39423.1</c:v>
                </c:pt>
              </c:numCache>
            </c:numRef>
          </c:val>
          <c:smooth val="0"/>
        </c:ser>
        <c:dLbls>
          <c:showLegendKey val="0"/>
          <c:showVal val="0"/>
          <c:showCatName val="0"/>
          <c:showSerName val="0"/>
          <c:showPercent val="0"/>
          <c:showBubbleSize val="0"/>
        </c:dLbls>
        <c:marker val="1"/>
        <c:smooth val="0"/>
        <c:axId val="101684736"/>
        <c:axId val="101683200"/>
      </c:lineChart>
      <c:catAx>
        <c:axId val="101667584"/>
        <c:scaling>
          <c:orientation val="minMax"/>
        </c:scaling>
        <c:delete val="0"/>
        <c:axPos val="b"/>
        <c:majorTickMark val="out"/>
        <c:minorTickMark val="none"/>
        <c:tickLblPos val="nextTo"/>
        <c:txPr>
          <a:bodyPr/>
          <a:lstStyle/>
          <a:p>
            <a:pPr>
              <a:defRPr sz="700"/>
            </a:pPr>
            <a:endParaRPr lang="ja-JP"/>
          </a:p>
        </c:txPr>
        <c:crossAx val="101669120"/>
        <c:crosses val="autoZero"/>
        <c:auto val="1"/>
        <c:lblAlgn val="ctr"/>
        <c:lblOffset val="100"/>
        <c:noMultiLvlLbl val="0"/>
      </c:catAx>
      <c:valAx>
        <c:axId val="101669120"/>
        <c:scaling>
          <c:orientation val="minMax"/>
          <c:max val="150000"/>
          <c:min val="0"/>
        </c:scaling>
        <c:delete val="0"/>
        <c:axPos val="l"/>
        <c:majorGridlines/>
        <c:numFmt formatCode="#,##0_);[Red]\(#,##0\)" sourceLinked="1"/>
        <c:majorTickMark val="out"/>
        <c:minorTickMark val="none"/>
        <c:tickLblPos val="nextTo"/>
        <c:txPr>
          <a:bodyPr/>
          <a:lstStyle/>
          <a:p>
            <a:pPr>
              <a:defRPr sz="700"/>
            </a:pPr>
            <a:endParaRPr lang="ja-JP"/>
          </a:p>
        </c:txPr>
        <c:crossAx val="101667584"/>
        <c:crosses val="autoZero"/>
        <c:crossBetween val="between"/>
      </c:valAx>
      <c:valAx>
        <c:axId val="101683200"/>
        <c:scaling>
          <c:orientation val="minMax"/>
          <c:max val="60000"/>
        </c:scaling>
        <c:delete val="0"/>
        <c:axPos val="r"/>
        <c:numFmt formatCode="#,##0_);[Red]\(#,##0\)" sourceLinked="1"/>
        <c:majorTickMark val="out"/>
        <c:minorTickMark val="none"/>
        <c:tickLblPos val="nextTo"/>
        <c:txPr>
          <a:bodyPr/>
          <a:lstStyle/>
          <a:p>
            <a:pPr>
              <a:defRPr sz="700"/>
            </a:pPr>
            <a:endParaRPr lang="ja-JP"/>
          </a:p>
        </c:txPr>
        <c:crossAx val="101684736"/>
        <c:crosses val="max"/>
        <c:crossBetween val="between"/>
      </c:valAx>
      <c:catAx>
        <c:axId val="101684736"/>
        <c:scaling>
          <c:orientation val="minMax"/>
        </c:scaling>
        <c:delete val="1"/>
        <c:axPos val="b"/>
        <c:majorTickMark val="out"/>
        <c:minorTickMark val="none"/>
        <c:tickLblPos val="nextTo"/>
        <c:crossAx val="101683200"/>
        <c:crosses val="autoZero"/>
        <c:auto val="1"/>
        <c:lblAlgn val="ctr"/>
        <c:lblOffset val="100"/>
        <c:noMultiLvlLbl val="0"/>
      </c:catAx>
    </c:plotArea>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392474687166509"/>
          <c:y val="5.8205104702158408E-2"/>
          <c:w val="0.7688222140016524"/>
          <c:h val="0.7506841305535511"/>
        </c:manualLayout>
      </c:layout>
      <c:scatterChart>
        <c:scatterStyle val="smoothMarker"/>
        <c:varyColors val="0"/>
        <c:ser>
          <c:idx val="0"/>
          <c:order val="0"/>
          <c:tx>
            <c:strRef>
              <c:f>設定ケースの実現に必要となる労働生産性と就業者数!$B$7</c:f>
              <c:strCache>
                <c:ptCount val="1"/>
                <c:pt idx="0">
                  <c:v>設定ケースの実現に必要な改善水準</c:v>
                </c:pt>
              </c:strCache>
            </c:strRef>
          </c:tx>
          <c:spPr>
            <a:ln>
              <a:solidFill>
                <a:srgbClr val="FF0000"/>
              </a:solidFill>
            </a:ln>
          </c:spPr>
          <c:marker>
            <c:symbol val="circle"/>
            <c:size val="5"/>
            <c:spPr>
              <a:solidFill>
                <a:srgbClr val="FF0000"/>
              </a:solidFill>
              <a:ln>
                <a:solidFill>
                  <a:srgbClr val="FF0000"/>
                </a:solidFill>
              </a:ln>
            </c:spPr>
          </c:marker>
          <c:xVal>
            <c:numRef>
              <c:f>設定ケースの実現に必要となる労働生産性と就業者数!$A$8:$A$23</c:f>
              <c:numCache>
                <c:formatCode>#,##0;"▲ "#,##0</c:formatCode>
                <c:ptCount val="16"/>
                <c:pt idx="0">
                  <c:v>293.14</c:v>
                </c:pt>
                <c:pt idx="1">
                  <c:v>315.42</c:v>
                </c:pt>
                <c:pt idx="2">
                  <c:v>337.7</c:v>
                </c:pt>
                <c:pt idx="3">
                  <c:v>359.98</c:v>
                </c:pt>
                <c:pt idx="4">
                  <c:v>382.26</c:v>
                </c:pt>
                <c:pt idx="5">
                  <c:v>404.54</c:v>
                </c:pt>
                <c:pt idx="6">
                  <c:v>426.82</c:v>
                </c:pt>
                <c:pt idx="7">
                  <c:v>449.1</c:v>
                </c:pt>
                <c:pt idx="8">
                  <c:v>471.38</c:v>
                </c:pt>
                <c:pt idx="9">
                  <c:v>493.66</c:v>
                </c:pt>
                <c:pt idx="10">
                  <c:v>515.94000000000005</c:v>
                </c:pt>
                <c:pt idx="11">
                  <c:v>538.22</c:v>
                </c:pt>
                <c:pt idx="12">
                  <c:v>560.5</c:v>
                </c:pt>
                <c:pt idx="13">
                  <c:v>582.78</c:v>
                </c:pt>
                <c:pt idx="14">
                  <c:v>605.05999999999995</c:v>
                </c:pt>
                <c:pt idx="15">
                  <c:v>627.34</c:v>
                </c:pt>
              </c:numCache>
            </c:numRef>
          </c:xVal>
          <c:yVal>
            <c:numRef>
              <c:f>設定ケースの実現に必要となる労働生産性と就業者数!$B$8:$B$23</c:f>
              <c:numCache>
                <c:formatCode>#,##0.00;"▲ "#,##0.00</c:formatCode>
                <c:ptCount val="16"/>
                <c:pt idx="0">
                  <c:v>1775.67</c:v>
                </c:pt>
                <c:pt idx="1">
                  <c:v>1657.78</c:v>
                </c:pt>
                <c:pt idx="2">
                  <c:v>1554.08</c:v>
                </c:pt>
                <c:pt idx="3">
                  <c:v>1462.13</c:v>
                </c:pt>
                <c:pt idx="4">
                  <c:v>1380.03</c:v>
                </c:pt>
                <c:pt idx="5">
                  <c:v>1306.26</c:v>
                </c:pt>
                <c:pt idx="6">
                  <c:v>1239.6199999999999</c:v>
                </c:pt>
                <c:pt idx="7">
                  <c:v>1179.1099999999999</c:v>
                </c:pt>
                <c:pt idx="8">
                  <c:v>1123.92</c:v>
                </c:pt>
                <c:pt idx="9">
                  <c:v>1073.3800000000001</c:v>
                </c:pt>
                <c:pt idx="10">
                  <c:v>1026.92</c:v>
                </c:pt>
                <c:pt idx="11">
                  <c:v>984.07</c:v>
                </c:pt>
                <c:pt idx="12">
                  <c:v>944.43</c:v>
                </c:pt>
                <c:pt idx="13">
                  <c:v>907.65</c:v>
                </c:pt>
                <c:pt idx="14">
                  <c:v>873.42</c:v>
                </c:pt>
                <c:pt idx="15">
                  <c:v>841.51</c:v>
                </c:pt>
              </c:numCache>
            </c:numRef>
          </c:yVal>
          <c:smooth val="1"/>
        </c:ser>
        <c:dLbls>
          <c:showLegendKey val="0"/>
          <c:showVal val="0"/>
          <c:showCatName val="0"/>
          <c:showSerName val="0"/>
          <c:showPercent val="0"/>
          <c:showBubbleSize val="0"/>
        </c:dLbls>
        <c:axId val="101963648"/>
        <c:axId val="102367616"/>
      </c:scatterChart>
      <c:valAx>
        <c:axId val="101963648"/>
        <c:scaling>
          <c:orientation val="minMax"/>
          <c:max val="650"/>
          <c:min val="250"/>
        </c:scaling>
        <c:delete val="0"/>
        <c:axPos val="b"/>
        <c:title>
          <c:tx>
            <c:rich>
              <a:bodyPr/>
              <a:lstStyle/>
              <a:p>
                <a:pPr>
                  <a:defRPr sz="900" b="0"/>
                </a:pPr>
                <a:r>
                  <a:rPr lang="ja-JP" altLang="en-US" sz="900" b="0"/>
                  <a:t>就業者数（万人）</a:t>
                </a:r>
              </a:p>
            </c:rich>
          </c:tx>
          <c:layout>
            <c:manualLayout>
              <c:xMode val="edge"/>
              <c:yMode val="edge"/>
              <c:x val="0.4033310173221511"/>
              <c:y val="0.89482055529151816"/>
            </c:manualLayout>
          </c:layout>
          <c:overlay val="0"/>
          <c:spPr>
            <a:noFill/>
          </c:spPr>
        </c:title>
        <c:numFmt formatCode="#,##0;&quot;▲ &quot;#,##0" sourceLinked="1"/>
        <c:majorTickMark val="in"/>
        <c:minorTickMark val="none"/>
        <c:tickLblPos val="nextTo"/>
        <c:spPr>
          <a:noFill/>
        </c:spPr>
        <c:txPr>
          <a:bodyPr/>
          <a:lstStyle/>
          <a:p>
            <a:pPr>
              <a:defRPr sz="900"/>
            </a:pPr>
            <a:endParaRPr lang="ja-JP"/>
          </a:p>
        </c:txPr>
        <c:crossAx val="102367616"/>
        <c:crosses val="autoZero"/>
        <c:crossBetween val="midCat"/>
        <c:majorUnit val="50"/>
      </c:valAx>
      <c:valAx>
        <c:axId val="102367616"/>
        <c:scaling>
          <c:orientation val="minMax"/>
          <c:max val="1800"/>
          <c:min val="600"/>
        </c:scaling>
        <c:delete val="0"/>
        <c:axPos val="l"/>
        <c:majorGridlines/>
        <c:title>
          <c:tx>
            <c:rich>
              <a:bodyPr rot="-5400000" vert="horz"/>
              <a:lstStyle/>
              <a:p>
                <a:pPr>
                  <a:defRPr sz="900" b="0"/>
                </a:pPr>
                <a:r>
                  <a:rPr lang="ja-JP" altLang="en-US" sz="900" b="0"/>
                  <a:t>労働生産性（万円</a:t>
                </a:r>
                <a:r>
                  <a:rPr lang="en-US" altLang="ja-JP" sz="900" b="0"/>
                  <a:t>/</a:t>
                </a:r>
                <a:r>
                  <a:rPr lang="ja-JP" altLang="en-US" sz="900" b="0"/>
                  <a:t>人年）</a:t>
                </a:r>
              </a:p>
            </c:rich>
          </c:tx>
          <c:layout/>
          <c:overlay val="0"/>
          <c:spPr>
            <a:noFill/>
          </c:spPr>
        </c:title>
        <c:numFmt formatCode="#,##0;&quot;▲ &quot;#,##0" sourceLinked="0"/>
        <c:majorTickMark val="in"/>
        <c:minorTickMark val="none"/>
        <c:tickLblPos val="nextTo"/>
        <c:spPr>
          <a:noFill/>
          <a:ln>
            <a:noFill/>
          </a:ln>
        </c:spPr>
        <c:txPr>
          <a:bodyPr/>
          <a:lstStyle/>
          <a:p>
            <a:pPr>
              <a:defRPr sz="900"/>
            </a:pPr>
            <a:endParaRPr lang="ja-JP"/>
          </a:p>
        </c:txPr>
        <c:crossAx val="101963648"/>
        <c:crosses val="autoZero"/>
        <c:crossBetween val="midCat"/>
        <c:majorUnit val="200"/>
      </c:valAx>
      <c:spPr>
        <a:solidFill>
          <a:schemeClr val="bg1"/>
        </a:solidFill>
        <a:ln w="12700">
          <a:solidFill>
            <a:schemeClr val="tx1">
              <a:lumMod val="50000"/>
              <a:lumOff val="50000"/>
            </a:schemeClr>
          </a:solidFill>
        </a:ln>
      </c:spPr>
    </c:plotArea>
    <c:plotVisOnly val="1"/>
    <c:dispBlanksAs val="gap"/>
    <c:showDLblsOverMax val="0"/>
  </c:chart>
  <c:spPr>
    <a:noFill/>
    <a:ln>
      <a:noFill/>
    </a:ln>
  </c:spPr>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userShapes r:id="rId2"/>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'計算表（従業員が増えている産業）'!$C$3</c:f>
              <c:strCache>
                <c:ptCount val="1"/>
                <c:pt idx="0">
                  <c:v>2009年→2014年
の増加数</c:v>
                </c:pt>
              </c:strCache>
            </c:strRef>
          </c:tx>
          <c:spPr>
            <a:pattFill prst="smConfetti">
              <a:fgClr>
                <a:srgbClr val="00B050"/>
              </a:fgClr>
              <a:bgClr>
                <a:schemeClr val="bg1"/>
              </a:bgClr>
            </a:pattFill>
            <a:ln w="15875">
              <a:solidFill>
                <a:schemeClr val="tx1"/>
              </a:solidFill>
            </a:ln>
          </c:spPr>
          <c:invertIfNegative val="0"/>
          <c:dLbls>
            <c:dLblPos val="outEnd"/>
            <c:showLegendKey val="0"/>
            <c:showVal val="1"/>
            <c:showCatName val="0"/>
            <c:showSerName val="0"/>
            <c:showPercent val="0"/>
            <c:showBubbleSize val="0"/>
            <c:showLeaderLines val="0"/>
          </c:dLbls>
          <c:cat>
            <c:strRef>
              <c:f>'計算表（従業員が増えている産業）'!$B$4:$B$12</c:f>
              <c:strCache>
                <c:ptCount val="9"/>
                <c:pt idx="0">
                  <c:v>学校教育</c:v>
                </c:pt>
                <c:pt idx="1">
                  <c:v>織物・衣服・身の回り品小売業</c:v>
                </c:pt>
                <c:pt idx="2">
                  <c:v>その他の事業サービス業</c:v>
                </c:pt>
                <c:pt idx="3">
                  <c:v>建築材料，鉱物・金属材料等卸売業</c:v>
                </c:pt>
                <c:pt idx="4">
                  <c:v>家具・装備品製造業</c:v>
                </c:pt>
                <c:pt idx="5">
                  <c:v>郵便局</c:v>
                </c:pt>
                <c:pt idx="6">
                  <c:v>無店舗小売業</c:v>
                </c:pt>
                <c:pt idx="7">
                  <c:v>医療業</c:v>
                </c:pt>
                <c:pt idx="8">
                  <c:v>社会保険・社会福祉・介護事業</c:v>
                </c:pt>
              </c:strCache>
            </c:strRef>
          </c:cat>
          <c:val>
            <c:numRef>
              <c:f>'計算表（従業員が増えている産業）'!$C$4:$C$12</c:f>
              <c:numCache>
                <c:formatCode>#,##0</c:formatCode>
                <c:ptCount val="9"/>
                <c:pt idx="0">
                  <c:v>5031</c:v>
                </c:pt>
                <c:pt idx="1">
                  <c:v>5403</c:v>
                </c:pt>
                <c:pt idx="2">
                  <c:v>5645</c:v>
                </c:pt>
                <c:pt idx="3">
                  <c:v>5801</c:v>
                </c:pt>
                <c:pt idx="4">
                  <c:v>6026</c:v>
                </c:pt>
                <c:pt idx="5">
                  <c:v>12409</c:v>
                </c:pt>
                <c:pt idx="6">
                  <c:v>16305</c:v>
                </c:pt>
                <c:pt idx="7">
                  <c:v>43750</c:v>
                </c:pt>
                <c:pt idx="8">
                  <c:v>76354</c:v>
                </c:pt>
              </c:numCache>
            </c:numRef>
          </c:val>
        </c:ser>
        <c:ser>
          <c:idx val="1"/>
          <c:order val="1"/>
          <c:tx>
            <c:strRef>
              <c:f>'計算表（従業員が増えている産業）'!$D$3</c:f>
              <c:strCache>
                <c:ptCount val="1"/>
                <c:pt idx="0">
                  <c:v>2014年</c:v>
                </c:pt>
              </c:strCache>
            </c:strRef>
          </c:tx>
          <c:spPr>
            <a:pattFill prst="dkUpDiag">
              <a:fgClr>
                <a:srgbClr val="FF0000"/>
              </a:fgClr>
              <a:bgClr>
                <a:schemeClr val="bg1"/>
              </a:bgClr>
            </a:pattFill>
          </c:spPr>
          <c:invertIfNegative val="0"/>
          <c:cat>
            <c:strRef>
              <c:f>'計算表（従業員が増えている産業）'!$B$4:$B$12</c:f>
              <c:strCache>
                <c:ptCount val="9"/>
                <c:pt idx="0">
                  <c:v>学校教育</c:v>
                </c:pt>
                <c:pt idx="1">
                  <c:v>織物・衣服・身の回り品小売業</c:v>
                </c:pt>
                <c:pt idx="2">
                  <c:v>その他の事業サービス業</c:v>
                </c:pt>
                <c:pt idx="3">
                  <c:v>建築材料，鉱物・金属材料等卸売業</c:v>
                </c:pt>
                <c:pt idx="4">
                  <c:v>家具・装備品製造業</c:v>
                </c:pt>
                <c:pt idx="5">
                  <c:v>郵便局</c:v>
                </c:pt>
                <c:pt idx="6">
                  <c:v>無店舗小売業</c:v>
                </c:pt>
                <c:pt idx="7">
                  <c:v>医療業</c:v>
                </c:pt>
                <c:pt idx="8">
                  <c:v>社会保険・社会福祉・介護事業</c:v>
                </c:pt>
              </c:strCache>
            </c:strRef>
          </c:cat>
          <c:val>
            <c:numRef>
              <c:f>'計算表（従業員が増えている産業）'!$D$4:$D$12</c:f>
              <c:numCache>
                <c:formatCode>General</c:formatCode>
                <c:ptCount val="9"/>
                <c:pt idx="0">
                  <c:v>75330</c:v>
                </c:pt>
                <c:pt idx="1">
                  <c:v>63751</c:v>
                </c:pt>
                <c:pt idx="2">
                  <c:v>220521</c:v>
                </c:pt>
                <c:pt idx="3">
                  <c:v>86744</c:v>
                </c:pt>
                <c:pt idx="4">
                  <c:v>19826</c:v>
                </c:pt>
                <c:pt idx="5">
                  <c:v>22822</c:v>
                </c:pt>
                <c:pt idx="6">
                  <c:v>26225</c:v>
                </c:pt>
                <c:pt idx="7">
                  <c:v>315486</c:v>
                </c:pt>
                <c:pt idx="8">
                  <c:v>242756</c:v>
                </c:pt>
              </c:numCache>
            </c:numRef>
          </c:val>
        </c:ser>
        <c:ser>
          <c:idx val="2"/>
          <c:order val="2"/>
          <c:tx>
            <c:strRef>
              <c:f>'計算表（従業員が増えている産業）'!$E$3</c:f>
              <c:strCache>
                <c:ptCount val="1"/>
                <c:pt idx="0">
                  <c:v>2009年</c:v>
                </c:pt>
              </c:strCache>
            </c:strRef>
          </c:tx>
          <c:spPr>
            <a:solidFill>
              <a:srgbClr val="0070C0"/>
            </a:solidFill>
          </c:spPr>
          <c:invertIfNegative val="0"/>
          <c:cat>
            <c:strRef>
              <c:f>'計算表（従業員が増えている産業）'!$B$4:$B$12</c:f>
              <c:strCache>
                <c:ptCount val="9"/>
                <c:pt idx="0">
                  <c:v>学校教育</c:v>
                </c:pt>
                <c:pt idx="1">
                  <c:v>織物・衣服・身の回り品小売業</c:v>
                </c:pt>
                <c:pt idx="2">
                  <c:v>その他の事業サービス業</c:v>
                </c:pt>
                <c:pt idx="3">
                  <c:v>建築材料，鉱物・金属材料等卸売業</c:v>
                </c:pt>
                <c:pt idx="4">
                  <c:v>家具・装備品製造業</c:v>
                </c:pt>
                <c:pt idx="5">
                  <c:v>郵便局</c:v>
                </c:pt>
                <c:pt idx="6">
                  <c:v>無店舗小売業</c:v>
                </c:pt>
                <c:pt idx="7">
                  <c:v>医療業</c:v>
                </c:pt>
                <c:pt idx="8">
                  <c:v>社会保険・社会福祉・介護事業</c:v>
                </c:pt>
              </c:strCache>
            </c:strRef>
          </c:cat>
          <c:val>
            <c:numRef>
              <c:f>'計算表（従業員が増えている産業）'!$E$4:$E$12</c:f>
              <c:numCache>
                <c:formatCode>##,###,###,##0;"-"#,###,###,##0</c:formatCode>
                <c:ptCount val="9"/>
                <c:pt idx="0">
                  <c:v>70299</c:v>
                </c:pt>
                <c:pt idx="1">
                  <c:v>58348</c:v>
                </c:pt>
                <c:pt idx="2">
                  <c:v>214876</c:v>
                </c:pt>
                <c:pt idx="3">
                  <c:v>80943</c:v>
                </c:pt>
                <c:pt idx="4">
                  <c:v>13800</c:v>
                </c:pt>
                <c:pt idx="5">
                  <c:v>10413</c:v>
                </c:pt>
                <c:pt idx="6">
                  <c:v>9920</c:v>
                </c:pt>
                <c:pt idx="7">
                  <c:v>271736</c:v>
                </c:pt>
                <c:pt idx="8">
                  <c:v>166402</c:v>
                </c:pt>
              </c:numCache>
            </c:numRef>
          </c:val>
        </c:ser>
        <c:dLbls>
          <c:showLegendKey val="0"/>
          <c:showVal val="0"/>
          <c:showCatName val="0"/>
          <c:showSerName val="0"/>
          <c:showPercent val="0"/>
          <c:showBubbleSize val="0"/>
        </c:dLbls>
        <c:gapWidth val="150"/>
        <c:axId val="102504320"/>
        <c:axId val="102505856"/>
      </c:barChart>
      <c:catAx>
        <c:axId val="102504320"/>
        <c:scaling>
          <c:orientation val="minMax"/>
        </c:scaling>
        <c:delete val="0"/>
        <c:axPos val="l"/>
        <c:majorTickMark val="out"/>
        <c:minorTickMark val="none"/>
        <c:tickLblPos val="nextTo"/>
        <c:crossAx val="102505856"/>
        <c:crosses val="autoZero"/>
        <c:auto val="1"/>
        <c:lblAlgn val="ctr"/>
        <c:lblOffset val="100"/>
        <c:noMultiLvlLbl val="0"/>
      </c:catAx>
      <c:valAx>
        <c:axId val="102505856"/>
        <c:scaling>
          <c:orientation val="minMax"/>
        </c:scaling>
        <c:delete val="0"/>
        <c:axPos val="b"/>
        <c:majorGridlines/>
        <c:numFmt formatCode="#,##0" sourceLinked="1"/>
        <c:majorTickMark val="out"/>
        <c:minorTickMark val="none"/>
        <c:tickLblPos val="nextTo"/>
        <c:crossAx val="102504320"/>
        <c:crosses val="autoZero"/>
        <c:crossBetween val="between"/>
      </c:valAx>
    </c:plotArea>
    <c:legend>
      <c:legendPos val="r"/>
      <c:layout>
        <c:manualLayout>
          <c:xMode val="edge"/>
          <c:yMode val="edge"/>
          <c:x val="0.84406294706723894"/>
          <c:y val="0.35886524822695037"/>
          <c:w val="0.14163090128755365"/>
          <c:h val="0.29645390070921984"/>
        </c:manualLayout>
      </c:layout>
      <c:overlay val="0"/>
    </c:legend>
    <c:plotVisOnly val="1"/>
    <c:dispBlanksAs val="gap"/>
    <c:showDLblsOverMax val="0"/>
  </c:chart>
  <c:txPr>
    <a:bodyPr/>
    <a:lstStyle/>
    <a:p>
      <a:pPr>
        <a:defRPr>
          <a:latin typeface="ＭＳ ゴシック" panose="020B0609070205080204" pitchFamily="49" charset="-128"/>
          <a:ea typeface="ＭＳ ゴシック" panose="020B0609070205080204" pitchFamily="49" charset="-128"/>
        </a:defRPr>
      </a:pPr>
      <a:endParaRPr lang="ja-JP"/>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[産業分析.xlsx]従業者数!$A$25</c:f>
              <c:strCache>
                <c:ptCount val="1"/>
                <c:pt idx="0">
                  <c:v>農業、林業</c:v>
                </c:pt>
              </c:strCache>
            </c:strRef>
          </c:tx>
          <c:spPr>
            <a:solidFill>
              <a:srgbClr val="F79646">
                <a:lumMod val="75000"/>
              </a:srgbClr>
            </a:solid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[産業分析.xlsx]従業者数!$B$25:$F$25</c:f>
              <c:numCache>
                <c:formatCode>0.00%</c:formatCode>
                <c:ptCount val="5"/>
                <c:pt idx="0">
                  <c:v>6.3292883296534519E-4</c:v>
                </c:pt>
                <c:pt idx="1">
                  <c:v>5.5021146806801034E-4</c:v>
                </c:pt>
                <c:pt idx="2">
                  <c:v>5.2943630186069279E-4</c:v>
                </c:pt>
                <c:pt idx="3">
                  <c:v>4.3591428557742138E-4</c:v>
                </c:pt>
                <c:pt idx="4">
                  <c:v>5.4692766404173219E-3</c:v>
                </c:pt>
              </c:numCache>
            </c:numRef>
          </c:val>
        </c:ser>
        <c:ser>
          <c:idx val="1"/>
          <c:order val="1"/>
          <c:tx>
            <c:strRef>
              <c:f>[産業分析.xlsx]従業者数!$A$26</c:f>
              <c:strCache>
                <c:ptCount val="1"/>
                <c:pt idx="0">
                  <c:v>漁業</c:v>
                </c:pt>
              </c:strCache>
            </c:strRef>
          </c:tx>
          <c:spPr>
            <a:pattFill prst="pct5">
              <a:fgClr>
                <a:srgbClr val="4BACC6">
                  <a:lumMod val="50000"/>
                </a:srgbClr>
              </a:fgClr>
              <a:bgClr>
                <a:srgbClr val="4BACC6">
                  <a:lumMod val="20000"/>
                  <a:lumOff val="80000"/>
                </a:srgbClr>
              </a:bgClr>
            </a:pattFill>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[産業分析.xlsx]従業者数!$B$26:$F$26</c:f>
              <c:numCache>
                <c:formatCode>0.00%</c:formatCode>
                <c:ptCount val="5"/>
                <c:pt idx="0">
                  <c:v>5.8126117313143978E-6</c:v>
                </c:pt>
                <c:pt idx="1">
                  <c:v>1.3380404674190624E-5</c:v>
                </c:pt>
                <c:pt idx="2">
                  <c:v>1.6043524298808899E-5</c:v>
                </c:pt>
                <c:pt idx="3">
                  <c:v>1.3499843009890163E-5</c:v>
                </c:pt>
                <c:pt idx="4">
                  <c:v>7.0291857741692099E-4</c:v>
                </c:pt>
              </c:numCache>
            </c:numRef>
          </c:val>
        </c:ser>
        <c:ser>
          <c:idx val="2"/>
          <c:order val="2"/>
          <c:tx>
            <c:strRef>
              <c:f>[産業分析.xlsx]従業者数!$A$27</c:f>
              <c:strCache>
                <c:ptCount val="1"/>
                <c:pt idx="0">
                  <c:v>鉱業、採石業、砂利採取業</c:v>
                </c:pt>
              </c:strCache>
            </c:strRef>
          </c:tx>
          <c:spPr>
            <a:pattFill prst="ltVert">
              <a:fgClr>
                <a:srgbClr val="8064A2">
                  <a:lumMod val="50000"/>
                </a:srgbClr>
              </a:fgClr>
              <a:bgClr>
                <a:sysClr val="window" lastClr="FFFFFF"/>
              </a:bgClr>
            </a:pattFill>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[産業分析.xlsx]従業者数!$B$27:$F$27</c:f>
              <c:numCache>
                <c:formatCode>0.00%</c:formatCode>
                <c:ptCount val="5"/>
                <c:pt idx="0">
                  <c:v>3.293813314411493E-5</c:v>
                </c:pt>
                <c:pt idx="1">
                  <c:v>4.7292809624294426E-5</c:v>
                </c:pt>
                <c:pt idx="2">
                  <c:v>2.8521820975660213E-5</c:v>
                </c:pt>
                <c:pt idx="3">
                  <c:v>2.275376765376651E-4</c:v>
                </c:pt>
                <c:pt idx="4">
                  <c:v>3.4641816778884323E-4</c:v>
                </c:pt>
              </c:numCache>
            </c:numRef>
          </c:val>
        </c:ser>
        <c:ser>
          <c:idx val="3"/>
          <c:order val="3"/>
          <c:tx>
            <c:strRef>
              <c:f>[産業分析.xlsx]従業者数!$A$28</c:f>
              <c:strCache>
                <c:ptCount val="1"/>
                <c:pt idx="0">
                  <c:v>建設業</c:v>
                </c:pt>
              </c:strCache>
            </c:strRef>
          </c:tx>
          <c:spPr>
            <a:pattFill prst="ltHorz">
              <a:fgClr>
                <a:srgbClr val="9BBB59">
                  <a:lumMod val="50000"/>
                </a:srgbClr>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[産業分析.xlsx]従業者数!$B$28:$F$28</c:f>
              <c:numCache>
                <c:formatCode>0.00%</c:formatCode>
                <c:ptCount val="5"/>
                <c:pt idx="0">
                  <c:v>5.9196929563201696E-2</c:v>
                </c:pt>
                <c:pt idx="1">
                  <c:v>5.5485769824280717E-2</c:v>
                </c:pt>
                <c:pt idx="2">
                  <c:v>5.2844917946286353E-2</c:v>
                </c:pt>
                <c:pt idx="3">
                  <c:v>5.0684616232124176E-2</c:v>
                </c:pt>
                <c:pt idx="4">
                  <c:v>6.6023586804027562E-2</c:v>
                </c:pt>
              </c:numCache>
            </c:numRef>
          </c:val>
        </c:ser>
        <c:ser>
          <c:idx val="4"/>
          <c:order val="4"/>
          <c:tx>
            <c:strRef>
              <c:f>[産業分析.xlsx]従業者数!$A$29</c:f>
              <c:strCache>
                <c:ptCount val="1"/>
                <c:pt idx="0">
                  <c:v>製造業</c:v>
                </c:pt>
              </c:strCache>
            </c:strRef>
          </c:tx>
          <c:spPr>
            <a:pattFill prst="ltUpDiag">
              <a:fgClr>
                <a:srgbClr val="C0504D"/>
              </a:fgClr>
              <a:bgClr>
                <a:sysClr val="window" lastClr="FFFFFF"/>
              </a:bgClr>
            </a:pattFill>
            <a:ln>
              <a:solidFill>
                <a:sysClr val="windowText" lastClr="000000"/>
              </a:solidFill>
            </a:ln>
          </c:spPr>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dLbl>
              <c:idx val="4"/>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numFmt formatCode="0.0%" sourceLinked="0"/>
            <c:spPr>
              <a:solidFill>
                <a:sysClr val="window" lastClr="FFFFFF"/>
              </a:solidFill>
              <a:ln>
                <a:solidFill>
                  <a:sysClr val="windowText" lastClr="000000"/>
                </a:solidFill>
              </a:ln>
            </c:spPr>
            <c:txPr>
              <a:bodyPr/>
              <a:lstStyle/>
              <a:p>
                <a:pPr>
                  <a:defRPr sz="1000">
                    <a:solidFill>
                      <a:schemeClr val="tx1"/>
                    </a:solidFill>
                  </a:defRPr>
                </a:pPr>
                <a:endParaRPr lang="ja-JP"/>
              </a:p>
            </c:txPr>
            <c:showLegendKey val="0"/>
            <c:showVal val="0"/>
            <c:showCatName val="0"/>
            <c:showSerName val="0"/>
            <c:showPercent val="0"/>
            <c:showBubbleSize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[産業分析.xlsx]従業者数!$B$29:$F$29</c:f>
              <c:numCache>
                <c:formatCode>0.00%</c:formatCode>
                <c:ptCount val="5"/>
                <c:pt idx="0">
                  <c:v>0.16112043042605154</c:v>
                </c:pt>
                <c:pt idx="1">
                  <c:v>0.14949533958198263</c:v>
                </c:pt>
                <c:pt idx="2">
                  <c:v>0.14553949915682393</c:v>
                </c:pt>
                <c:pt idx="3">
                  <c:v>7.7688765909673871E-2</c:v>
                </c:pt>
                <c:pt idx="4">
                  <c:v>0.15999464300366259</c:v>
                </c:pt>
              </c:numCache>
            </c:numRef>
          </c:val>
        </c:ser>
        <c:ser>
          <c:idx val="5"/>
          <c:order val="5"/>
          <c:tx>
            <c:strRef>
              <c:f>[産業分析.xlsx]従業者数!$A$30</c:f>
              <c:strCache>
                <c:ptCount val="1"/>
                <c:pt idx="0">
                  <c:v>電気・ガス・熱供給・水道業</c:v>
                </c:pt>
              </c:strCache>
            </c:strRef>
          </c:tx>
          <c:spPr>
            <a:pattFill prst="pct40">
              <a:fgClr>
                <a:schemeClr val="accent1"/>
              </a:fgClr>
              <a:bgClr>
                <a:schemeClr val="bg1"/>
              </a:bgClr>
            </a:pattFill>
            <a:ln w="9525">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[産業分析.xlsx]従業者数!$B$30:$F$30</c:f>
              <c:numCache>
                <c:formatCode>0.00%</c:formatCode>
                <c:ptCount val="5"/>
                <c:pt idx="0">
                  <c:v>3.4341771236269356E-3</c:v>
                </c:pt>
                <c:pt idx="1">
                  <c:v>3.4636792375568599E-3</c:v>
                </c:pt>
                <c:pt idx="2">
                  <c:v>3.3883032012178857E-3</c:v>
                </c:pt>
                <c:pt idx="3">
                  <c:v>2.9598405799184176E-3</c:v>
                </c:pt>
                <c:pt idx="4">
                  <c:v>3.4277532669597971E-3</c:v>
                </c:pt>
              </c:numCache>
            </c:numRef>
          </c:val>
        </c:ser>
        <c:ser>
          <c:idx val="6"/>
          <c:order val="6"/>
          <c:tx>
            <c:strRef>
              <c:f>[産業分析.xlsx]従業者数!$A$31</c:f>
              <c:strCache>
                <c:ptCount val="1"/>
                <c:pt idx="0">
                  <c:v>情報通信業</c:v>
                </c:pt>
              </c:strCache>
            </c:strRef>
          </c:tx>
          <c:spPr>
            <a:pattFill prst="weave">
              <a:fgClr>
                <a:srgbClr val="1F497D"/>
              </a:fgClr>
              <a:bgClr>
                <a:sysClr val="window" lastClr="FFFFFF"/>
              </a:bgClr>
            </a:pattFill>
            <a:ln>
              <a:solidFill>
                <a:sysClr val="windowText" lastClr="000000"/>
              </a:solidFill>
            </a:ln>
          </c:spPr>
          <c:invertIfNegative val="0"/>
          <c:dLbls>
            <c:dLbl>
              <c:idx val="0"/>
              <c:delete val="1"/>
            </c:dLbl>
            <c:dLbl>
              <c:idx val="1"/>
              <c:delete val="1"/>
            </c:dLbl>
            <c:dLbl>
              <c:idx val="2"/>
              <c:layout>
                <c:manualLayout>
                  <c:x val="-3.8246322233223835E-2"/>
                  <c:y val="0"/>
                </c:manualLayout>
              </c:layout>
              <c:showLegendKey val="0"/>
              <c:showVal val="1"/>
              <c:showCatName val="0"/>
              <c:showSerName val="0"/>
              <c:showPercent val="0"/>
              <c:showBubbleSize val="0"/>
            </c:dLbl>
            <c:dLbl>
              <c:idx val="3"/>
              <c:layout>
                <c:manualLayout>
                  <c:x val="-4.3710082552255815E-2"/>
                  <c:y val="-1.435960243575039E-2"/>
                </c:manualLayout>
              </c:layout>
              <c:showLegendKey val="0"/>
              <c:showVal val="1"/>
              <c:showCatName val="0"/>
              <c:showSerName val="0"/>
              <c:showPercent val="0"/>
              <c:showBubbleSize val="0"/>
            </c:dLbl>
            <c:dLbl>
              <c:idx val="4"/>
              <c:layout>
                <c:manualLayout>
                  <c:x val="-4.507602263201381E-2"/>
                  <c:y val="2.8719204871500781E-3"/>
                </c:manualLayout>
              </c:layout>
              <c:showLegendKey val="0"/>
              <c:showVal val="1"/>
              <c:showCatName val="0"/>
              <c:showSerName val="0"/>
              <c:showPercent val="0"/>
              <c:showBubbleSize val="0"/>
            </c:dLbl>
            <c:txPr>
              <a:bodyPr/>
              <a:lstStyle/>
              <a:p>
                <a:pPr>
                  <a:defRPr sz="900" u="sng"/>
                </a:pPr>
                <a:endParaRPr lang="ja-JP"/>
              </a:p>
            </c:txPr>
            <c:showLegendKey val="0"/>
            <c:showVal val="1"/>
            <c:showCatName val="0"/>
            <c:showSerName val="0"/>
            <c:showPercent val="0"/>
            <c:showBubbleSize val="0"/>
            <c:showLeaderLines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[産業分析.xlsx]従業者数!$B$31:$F$31</c:f>
              <c:numCache>
                <c:formatCode>0.00%</c:formatCode>
                <c:ptCount val="5"/>
                <c:pt idx="0">
                  <c:v>3.3703029791572657E-2</c:v>
                </c:pt>
                <c:pt idx="1">
                  <c:v>3.4790667029321792E-2</c:v>
                </c:pt>
                <c:pt idx="2">
                  <c:v>3.2870284540816544E-2</c:v>
                </c:pt>
                <c:pt idx="3">
                  <c:v>9.0711324147343508E-2</c:v>
                </c:pt>
                <c:pt idx="4">
                  <c:v>2.8395336856928844E-2</c:v>
                </c:pt>
              </c:numCache>
            </c:numRef>
          </c:val>
        </c:ser>
        <c:ser>
          <c:idx val="7"/>
          <c:order val="7"/>
          <c:tx>
            <c:strRef>
              <c:f>[産業分析.xlsx]従業者数!$A$32</c:f>
              <c:strCache>
                <c:ptCount val="1"/>
                <c:pt idx="0">
                  <c:v>運輸業、郵便業</c:v>
                </c:pt>
              </c:strCache>
            </c:strRef>
          </c:tx>
          <c:spPr>
            <a:pattFill prst="solidDmnd">
              <a:fgClr>
                <a:sysClr val="windowText" lastClr="000000">
                  <a:lumMod val="50000"/>
                  <a:lumOff val="50000"/>
                </a:sysClr>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[産業分析.xlsx]従業者数!$B$32:$F$32</c:f>
              <c:numCache>
                <c:formatCode>0.00%</c:formatCode>
                <c:ptCount val="5"/>
                <c:pt idx="0">
                  <c:v>6.1486237457675626E-2</c:v>
                </c:pt>
                <c:pt idx="1">
                  <c:v>6.2028557013327573E-2</c:v>
                </c:pt>
                <c:pt idx="2">
                  <c:v>5.8772108867790683E-2</c:v>
                </c:pt>
                <c:pt idx="3">
                  <c:v>5.1959371569243525E-2</c:v>
                </c:pt>
                <c:pt idx="4">
                  <c:v>5.6563013558752061E-2</c:v>
                </c:pt>
              </c:numCache>
            </c:numRef>
          </c:val>
        </c:ser>
        <c:ser>
          <c:idx val="8"/>
          <c:order val="8"/>
          <c:tx>
            <c:strRef>
              <c:f>[産業分析.xlsx]従業者数!$A$33</c:f>
              <c:strCache>
                <c:ptCount val="1"/>
                <c:pt idx="0">
                  <c:v>卸売業、小売業</c:v>
                </c:pt>
              </c:strCache>
            </c:strRef>
          </c:tx>
          <c:spPr>
            <a:pattFill prst="lgGrid">
              <a:fgClr>
                <a:srgbClr val="F79646"/>
              </a:fgClr>
              <a:bgClr>
                <a:sysClr val="window" lastClr="FFFFFF"/>
              </a:bgClr>
            </a:pattFill>
            <a:ln>
              <a:solidFill>
                <a:sysClr val="windowText" lastClr="000000"/>
              </a:solidFill>
            </a:ln>
          </c:spPr>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numFmt formatCode="0.0%" sourceLinked="0"/>
              <c:spPr>
                <a:solidFill>
                  <a:sysClr val="window" lastClr="FFFFFF"/>
                </a:solidFill>
                <a:ln>
                  <a:solidFill>
                    <a:sysClr val="windowText" lastClr="000000"/>
                  </a:solidFill>
                </a:ln>
              </c:spPr>
              <c:txPr>
                <a:bodyPr/>
                <a:lstStyle/>
                <a:p>
                  <a:pPr>
                    <a:defRPr sz="800">
                      <a:solidFill>
                        <a:schemeClr val="tx1"/>
                      </a:solidFill>
                    </a:defRPr>
                  </a:pPr>
                  <a:endParaRPr lang="ja-JP"/>
                </a:p>
              </c:txPr>
              <c:showLegendKey val="0"/>
              <c:showVal val="1"/>
              <c:showCatName val="0"/>
              <c:showSerName val="0"/>
              <c:showPercent val="0"/>
              <c:showBubbleSize val="0"/>
            </c:dLbl>
            <c:dLbl>
              <c:idx val="4"/>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numFmt formatCode="0.0%" sourceLinked="0"/>
            <c:spPr>
              <a:solidFill>
                <a:sysClr val="window" lastClr="FFFFFF"/>
              </a:solidFill>
              <a:ln>
                <a:solidFill>
                  <a:sysClr val="windowText" lastClr="000000"/>
                </a:solidFill>
              </a:ln>
            </c:spPr>
            <c:txPr>
              <a:bodyPr/>
              <a:lstStyle/>
              <a:p>
                <a:pPr>
                  <a:defRPr sz="1000">
                    <a:solidFill>
                      <a:schemeClr val="tx1"/>
                    </a:solidFill>
                  </a:defRPr>
                </a:pPr>
                <a:endParaRPr lang="ja-JP"/>
              </a:p>
            </c:txPr>
            <c:showLegendKey val="0"/>
            <c:showVal val="0"/>
            <c:showCatName val="0"/>
            <c:showSerName val="0"/>
            <c:showPercent val="0"/>
            <c:showBubbleSize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[産業分析.xlsx]従業者数!$B$33:$F$33</c:f>
              <c:numCache>
                <c:formatCode>0.00%</c:formatCode>
                <c:ptCount val="5"/>
                <c:pt idx="0">
                  <c:v>0.22937254793897685</c:v>
                </c:pt>
                <c:pt idx="1">
                  <c:v>0.22648526529074581</c:v>
                </c:pt>
                <c:pt idx="2">
                  <c:v>0.22549953295518163</c:v>
                </c:pt>
                <c:pt idx="3">
                  <c:v>0.21734899663505536</c:v>
                </c:pt>
                <c:pt idx="4">
                  <c:v>0.20950419678975848</c:v>
                </c:pt>
              </c:numCache>
            </c:numRef>
          </c:val>
        </c:ser>
        <c:ser>
          <c:idx val="9"/>
          <c:order val="9"/>
          <c:tx>
            <c:strRef>
              <c:f>[産業分析.xlsx]従業者数!$A$34</c:f>
              <c:strCache>
                <c:ptCount val="1"/>
                <c:pt idx="0">
                  <c:v>金融業、保険業</c:v>
                </c:pt>
              </c:strCache>
            </c:strRef>
          </c:tx>
          <c:spPr>
            <a:pattFill prst="dkDnDiag">
              <a:fgClr>
                <a:srgbClr val="4BACC6"/>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[産業分析.xlsx]従業者数!$B$34:$F$34</c:f>
              <c:numCache>
                <c:formatCode>0.00%</c:formatCode>
                <c:ptCount val="5"/>
                <c:pt idx="0">
                  <c:v>2.8122491965678866E-2</c:v>
                </c:pt>
                <c:pt idx="1">
                  <c:v>2.8222964603985008E-2</c:v>
                </c:pt>
                <c:pt idx="2">
                  <c:v>2.7470301653909141E-2</c:v>
                </c:pt>
                <c:pt idx="3">
                  <c:v>4.3942533345700932E-2</c:v>
                </c:pt>
                <c:pt idx="4">
                  <c:v>2.6344497422359101E-2</c:v>
                </c:pt>
              </c:numCache>
            </c:numRef>
          </c:val>
        </c:ser>
        <c:ser>
          <c:idx val="10"/>
          <c:order val="10"/>
          <c:tx>
            <c:strRef>
              <c:f>[産業分析.xlsx]従業者数!$A$35</c:f>
              <c:strCache>
                <c:ptCount val="1"/>
                <c:pt idx="0">
                  <c:v>不動産業、物品賃貸業</c:v>
                </c:pt>
              </c:strCache>
            </c:strRef>
          </c:tx>
          <c:spPr>
            <a:pattFill prst="smGrid">
              <a:fgClr>
                <a:srgbClr val="8064A2"/>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[産業分析.xlsx]従業者数!$B$35:$F$35</c:f>
              <c:numCache>
                <c:formatCode>0.00%</c:formatCode>
                <c:ptCount val="5"/>
                <c:pt idx="0">
                  <c:v>3.6205682064777492E-2</c:v>
                </c:pt>
                <c:pt idx="1">
                  <c:v>3.5101184696415919E-2</c:v>
                </c:pt>
                <c:pt idx="2">
                  <c:v>3.4140174054412505E-2</c:v>
                </c:pt>
                <c:pt idx="3">
                  <c:v>3.7642025969343205E-2</c:v>
                </c:pt>
                <c:pt idx="4">
                  <c:v>2.5975703294702501E-2</c:v>
                </c:pt>
              </c:numCache>
            </c:numRef>
          </c:val>
        </c:ser>
        <c:ser>
          <c:idx val="11"/>
          <c:order val="11"/>
          <c:tx>
            <c:strRef>
              <c:f>[産業分析.xlsx]従業者数!$A$36</c:f>
              <c:strCache>
                <c:ptCount val="1"/>
                <c:pt idx="0">
                  <c:v>学術研究、専門・技術サービス業</c:v>
                </c:pt>
              </c:strCache>
            </c:strRef>
          </c:tx>
          <c:spPr>
            <a:pattFill prst="dashHorz">
              <a:fgClr>
                <a:srgbClr val="9BBB59"/>
              </a:fgClr>
              <a:bgClr>
                <a:sysClr val="window" lastClr="FFFFFF"/>
              </a:bgClr>
            </a:pattFill>
            <a:ln>
              <a:solidFill>
                <a:sysClr val="windowText" lastClr="000000"/>
              </a:solidFill>
            </a:ln>
          </c:spPr>
          <c:invertIfNegative val="0"/>
          <c:dLbls>
            <c:dLbl>
              <c:idx val="0"/>
              <c:delete val="1"/>
            </c:dLbl>
            <c:dLbl>
              <c:idx val="1"/>
              <c:delete val="1"/>
            </c:dLbl>
            <c:dLbl>
              <c:idx val="2"/>
              <c:layout>
                <c:manualLayout>
                  <c:x val="-3.8246322233223835E-2"/>
                  <c:y val="-5.7438409743001562E-3"/>
                </c:manualLayout>
              </c:layout>
              <c:showLegendKey val="0"/>
              <c:showVal val="1"/>
              <c:showCatName val="0"/>
              <c:showSerName val="0"/>
              <c:showPercent val="0"/>
              <c:showBubbleSize val="0"/>
            </c:dLbl>
            <c:dLbl>
              <c:idx val="3"/>
              <c:layout>
                <c:manualLayout>
                  <c:x val="-4.3710082552255815E-2"/>
                  <c:y val="-2.8719204871500781E-3"/>
                </c:manualLayout>
              </c:layout>
              <c:showLegendKey val="0"/>
              <c:showVal val="1"/>
              <c:showCatName val="0"/>
              <c:showSerName val="0"/>
              <c:showPercent val="0"/>
              <c:showBubbleSize val="0"/>
            </c:dLbl>
            <c:dLbl>
              <c:idx val="4"/>
              <c:layout>
                <c:manualLayout>
                  <c:x val="-3.688038215346584E-2"/>
                  <c:y val="-5.7438409743001562E-3"/>
                </c:manualLayout>
              </c:layout>
              <c:showLegendKey val="0"/>
              <c:showVal val="1"/>
              <c:showCatName val="0"/>
              <c:showSerName val="0"/>
              <c:showPercent val="0"/>
              <c:showBubbleSize val="0"/>
            </c:dLbl>
            <c:txPr>
              <a:bodyPr/>
              <a:lstStyle/>
              <a:p>
                <a:pPr>
                  <a:defRPr sz="900" u="sng"/>
                </a:pPr>
                <a:endParaRPr lang="ja-JP"/>
              </a:p>
            </c:txPr>
            <c:showLegendKey val="0"/>
            <c:showVal val="1"/>
            <c:showCatName val="0"/>
            <c:showSerName val="0"/>
            <c:showPercent val="0"/>
            <c:showBubbleSize val="0"/>
            <c:showLeaderLines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[産業分析.xlsx]従業者数!$B$36:$F$36</c:f>
              <c:numCache>
                <c:formatCode>0.00%</c:formatCode>
                <c:ptCount val="5"/>
                <c:pt idx="0">
                  <c:v>3.2827693521219954E-2</c:v>
                </c:pt>
                <c:pt idx="1">
                  <c:v>3.1149351384883419E-2</c:v>
                </c:pt>
                <c:pt idx="2">
                  <c:v>3.2974121795306024E-2</c:v>
                </c:pt>
                <c:pt idx="3">
                  <c:v>5.0819396922819719E-2</c:v>
                </c:pt>
                <c:pt idx="4">
                  <c:v>3.1112300780821778E-2</c:v>
                </c:pt>
              </c:numCache>
            </c:numRef>
          </c:val>
        </c:ser>
        <c:ser>
          <c:idx val="12"/>
          <c:order val="12"/>
          <c:tx>
            <c:strRef>
              <c:f>[産業分析.xlsx]従業者数!$A$37</c:f>
              <c:strCache>
                <c:ptCount val="1"/>
                <c:pt idx="0">
                  <c:v>宿泊業、飲食サービス業</c:v>
                </c:pt>
              </c:strCache>
            </c:strRef>
          </c:tx>
          <c:spPr>
            <a:pattFill prst="dashVert">
              <a:fgClr>
                <a:srgbClr val="C0504D"/>
              </a:fgClr>
              <a:bgClr>
                <a:sysClr val="window" lastClr="FFFFFF"/>
              </a:bgClr>
            </a:pattFill>
            <a:ln>
              <a:solidFill>
                <a:sysClr val="windowText" lastClr="000000"/>
              </a:solidFill>
            </a:ln>
          </c:spPr>
          <c:invertIfNegative val="0"/>
          <c:dLbls>
            <c:numFmt formatCode="0.0%" sourceLinked="0"/>
            <c:spPr>
              <a:solidFill>
                <a:sysClr val="window" lastClr="FFFFFF"/>
              </a:solidFill>
              <a:ln>
                <a:solidFill>
                  <a:sysClr val="windowText" lastClr="000000"/>
                </a:solidFill>
              </a:ln>
            </c:spPr>
            <c:txPr>
              <a:bodyPr/>
              <a:lstStyle/>
              <a:p>
                <a:pPr>
                  <a:defRPr sz="800">
                    <a:solidFill>
                      <a:schemeClr val="tx1"/>
                    </a:solidFill>
                  </a:defRPr>
                </a:pPr>
                <a:endParaRPr lang="ja-JP"/>
              </a:p>
            </c:txPr>
            <c:showLegendKey val="0"/>
            <c:showVal val="1"/>
            <c:showCatName val="0"/>
            <c:showSerName val="0"/>
            <c:showPercent val="0"/>
            <c:showBubbleSize val="0"/>
            <c:showLeaderLines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[産業分析.xlsx]従業者数!$B$37:$F$37</c:f>
              <c:numCache>
                <c:formatCode>0.00%</c:formatCode>
                <c:ptCount val="5"/>
                <c:pt idx="0">
                  <c:v>9.9635054096039982E-2</c:v>
                </c:pt>
                <c:pt idx="1">
                  <c:v>9.9012456926055037E-2</c:v>
                </c:pt>
                <c:pt idx="2">
                  <c:v>9.5608486311308541E-2</c:v>
                </c:pt>
                <c:pt idx="3">
                  <c:v>9.6787559938214252E-2</c:v>
                </c:pt>
                <c:pt idx="4">
                  <c:v>9.5590988628067128E-2</c:v>
                </c:pt>
              </c:numCache>
            </c:numRef>
          </c:val>
        </c:ser>
        <c:ser>
          <c:idx val="13"/>
          <c:order val="13"/>
          <c:tx>
            <c:strRef>
              <c:f>[産業分析.xlsx]従業者数!$A$38</c:f>
              <c:strCache>
                <c:ptCount val="1"/>
                <c:pt idx="0">
                  <c:v>生活関連サービス業、娯楽業</c:v>
                </c:pt>
              </c:strCache>
            </c:strRef>
          </c:tx>
          <c:spPr>
            <a:pattFill prst="dashDnDiag">
              <a:fgClr>
                <a:srgbClr val="4F81BD"/>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[産業分析.xlsx]従業者数!$B$38:$F$38</c:f>
              <c:numCache>
                <c:formatCode>0.00%</c:formatCode>
                <c:ptCount val="5"/>
                <c:pt idx="0">
                  <c:v>4.0630586565719502E-2</c:v>
                </c:pt>
                <c:pt idx="1">
                  <c:v>4.1502093456589929E-2</c:v>
                </c:pt>
                <c:pt idx="2">
                  <c:v>3.9891777515535513E-2</c:v>
                </c:pt>
                <c:pt idx="3">
                  <c:v>3.8216422515473678E-2</c:v>
                </c:pt>
                <c:pt idx="4">
                  <c:v>4.368092097152277E-2</c:v>
                </c:pt>
              </c:numCache>
            </c:numRef>
          </c:val>
        </c:ser>
        <c:ser>
          <c:idx val="14"/>
          <c:order val="14"/>
          <c:tx>
            <c:strRef>
              <c:f>[産業分析.xlsx]従業者数!$A$39</c:f>
              <c:strCache>
                <c:ptCount val="1"/>
                <c:pt idx="0">
                  <c:v>教育、学習支援業</c:v>
                </c:pt>
              </c:strCache>
            </c:strRef>
          </c:tx>
          <c:spPr>
            <a:pattFill prst="pct40">
              <a:fgClr>
                <a:srgbClr val="1F497D"/>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[産業分析.xlsx]従業者数!$B$39:$F$39</c:f>
              <c:numCache>
                <c:formatCode>0.00%</c:formatCode>
                <c:ptCount val="5"/>
                <c:pt idx="0">
                  <c:v>2.8698155808994995E-2</c:v>
                </c:pt>
                <c:pt idx="1">
                  <c:v>2.9937732671972257E-2</c:v>
                </c:pt>
                <c:pt idx="2">
                  <c:v>3.0564919229768232E-2</c:v>
                </c:pt>
                <c:pt idx="3">
                  <c:v>3.944185987772629E-2</c:v>
                </c:pt>
                <c:pt idx="4">
                  <c:v>3.1392287596941015E-2</c:v>
                </c:pt>
              </c:numCache>
            </c:numRef>
          </c:val>
        </c:ser>
        <c:ser>
          <c:idx val="15"/>
          <c:order val="15"/>
          <c:tx>
            <c:strRef>
              <c:f>[産業分析.xlsx]従業者数!$A$40</c:f>
              <c:strCache>
                <c:ptCount val="1"/>
                <c:pt idx="0">
                  <c:v>医療、福祉</c:v>
                </c:pt>
              </c:strCache>
            </c:strRef>
          </c:tx>
          <c:spPr>
            <a:pattFill prst="smCheck">
              <a:fgClr>
                <a:srgbClr val="C0504D"/>
              </a:fgClr>
              <a:bgClr>
                <a:sysClr val="window" lastClr="FFFFFF"/>
              </a:bgClr>
            </a:pattFill>
            <a:ln>
              <a:solidFill>
                <a:sysClr val="windowText" lastClr="000000"/>
              </a:solidFill>
            </a:ln>
          </c:spPr>
          <c:invertIfNegative val="0"/>
          <c:dLbls>
            <c:dLbl>
              <c:idx val="0"/>
              <c:layout/>
              <c:showLegendKey val="0"/>
              <c:showVal val="1"/>
              <c:showCatName val="0"/>
              <c:showSerName val="0"/>
              <c:showPercent val="0"/>
              <c:showBubbleSize val="0"/>
            </c:dLbl>
            <c:dLbl>
              <c:idx val="1"/>
              <c:layout/>
              <c:showLegendKey val="0"/>
              <c:showVal val="1"/>
              <c:showCatName val="0"/>
              <c:showSerName val="0"/>
              <c:showPercent val="0"/>
              <c:showBubbleSize val="0"/>
            </c:dLbl>
            <c:dLbl>
              <c:idx val="2"/>
              <c:layout/>
              <c:showLegendKey val="0"/>
              <c:showVal val="1"/>
              <c:showCatName val="0"/>
              <c:showSerName val="0"/>
              <c:showPercent val="0"/>
              <c:showBubbleSize val="0"/>
            </c:dLbl>
            <c:dLbl>
              <c:idx val="3"/>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dLbl>
              <c:idx val="4"/>
              <c:layout/>
              <c:numFmt formatCode="0.0%" sourceLinked="0"/>
              <c:spPr>
                <a:solidFill>
                  <a:sysClr val="window" lastClr="FFFFFF"/>
                </a:solidFill>
                <a:ln>
                  <a:solidFill>
                    <a:sysClr val="windowText" lastClr="000000"/>
                  </a:solidFill>
                </a:ln>
              </c:spPr>
              <c:txPr>
                <a:bodyPr/>
                <a:lstStyle/>
                <a:p>
                  <a:pPr>
                    <a:defRPr sz="900">
                      <a:solidFill>
                        <a:schemeClr val="tx1"/>
                      </a:solidFill>
                    </a:defRPr>
                  </a:pPr>
                  <a:endParaRPr lang="ja-JP"/>
                </a:p>
              </c:txPr>
              <c:showLegendKey val="0"/>
              <c:showVal val="1"/>
              <c:showCatName val="0"/>
              <c:showSerName val="0"/>
              <c:showPercent val="0"/>
              <c:showBubbleSize val="0"/>
            </c:dLbl>
            <c:numFmt formatCode="0.0%" sourceLinked="0"/>
            <c:spPr>
              <a:solidFill>
                <a:sysClr val="window" lastClr="FFFFFF"/>
              </a:solidFill>
              <a:ln>
                <a:solidFill>
                  <a:sysClr val="windowText" lastClr="000000"/>
                </a:solidFill>
              </a:ln>
            </c:spPr>
            <c:txPr>
              <a:bodyPr/>
              <a:lstStyle/>
              <a:p>
                <a:pPr>
                  <a:defRPr sz="1000">
                    <a:solidFill>
                      <a:schemeClr val="tx1"/>
                    </a:solidFill>
                  </a:defRPr>
                </a:pPr>
                <a:endParaRPr lang="ja-JP"/>
              </a:p>
            </c:txPr>
            <c:showLegendKey val="0"/>
            <c:showVal val="0"/>
            <c:showCatName val="0"/>
            <c:showSerName val="0"/>
            <c:showPercent val="0"/>
            <c:showBubbleSize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[産業分析.xlsx]従業者数!$B$40:$F$40</c:f>
              <c:numCache>
                <c:formatCode>0.00%</c:formatCode>
                <c:ptCount val="5"/>
                <c:pt idx="0">
                  <c:v>9.5133078669178833E-2</c:v>
                </c:pt>
                <c:pt idx="1">
                  <c:v>0.11170400145615723</c:v>
                </c:pt>
                <c:pt idx="2">
                  <c:v>0.12557756687475702</c:v>
                </c:pt>
                <c:pt idx="3">
                  <c:v>8.5826014023288544E-2</c:v>
                </c:pt>
                <c:pt idx="4">
                  <c:v>0.12522262774078508</c:v>
                </c:pt>
              </c:numCache>
            </c:numRef>
          </c:val>
        </c:ser>
        <c:ser>
          <c:idx val="16"/>
          <c:order val="16"/>
          <c:tx>
            <c:strRef>
              <c:f>[産業分析.xlsx]従業者数!$A$41</c:f>
              <c:strCache>
                <c:ptCount val="1"/>
                <c:pt idx="0">
                  <c:v>複合サービス事業</c:v>
                </c:pt>
              </c:strCache>
            </c:strRef>
          </c:tx>
          <c:spPr>
            <a:pattFill prst="ltVert">
              <a:fgClr>
                <a:srgbClr val="4F81BD"/>
              </a:fgClr>
              <a:bgClr>
                <a:sysClr val="window" lastClr="FFFFFF"/>
              </a:bgClr>
            </a:pattFill>
            <a:ln>
              <a:solidFill>
                <a:sysClr val="windowText" lastClr="000000"/>
              </a:solidFill>
            </a:ln>
          </c:spPr>
          <c:invertIfNegative val="0"/>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[産業分析.xlsx]従業者数!$B$41:$F$41</c:f>
              <c:numCache>
                <c:formatCode>0.00%</c:formatCode>
                <c:ptCount val="5"/>
                <c:pt idx="0">
                  <c:v>3.229659303451057E-3</c:v>
                </c:pt>
                <c:pt idx="1">
                  <c:v>3.0654968501835343E-3</c:v>
                </c:pt>
                <c:pt idx="2">
                  <c:v>6.0675717591189612E-3</c:v>
                </c:pt>
                <c:pt idx="3">
                  <c:v>4.1102667177047832E-3</c:v>
                </c:pt>
                <c:pt idx="4">
                  <c:v>9.0326090696574018E-3</c:v>
                </c:pt>
              </c:numCache>
            </c:numRef>
          </c:val>
        </c:ser>
        <c:ser>
          <c:idx val="17"/>
          <c:order val="17"/>
          <c:tx>
            <c:strRef>
              <c:f>[産業分析.xlsx]従業者数!$A$42</c:f>
              <c:strCache>
                <c:ptCount val="1"/>
                <c:pt idx="0">
                  <c:v>サービス業（他に分類されないもの）</c:v>
                </c:pt>
              </c:strCache>
            </c:strRef>
          </c:tx>
          <c:spPr>
            <a:solidFill>
              <a:sysClr val="window" lastClr="FFFFFF">
                <a:lumMod val="75000"/>
              </a:sysClr>
            </a:solidFill>
            <a:ln>
              <a:solidFill>
                <a:sysClr val="windowText" lastClr="000000"/>
              </a:solidFill>
            </a:ln>
          </c:spPr>
          <c:invertIfNegative val="0"/>
          <c:dLbls>
            <c:numFmt formatCode="0.0%" sourceLinked="0"/>
            <c:spPr>
              <a:solidFill>
                <a:sysClr val="window" lastClr="FFFFFF"/>
              </a:solidFill>
              <a:ln>
                <a:solidFill>
                  <a:sysClr val="windowText" lastClr="000000"/>
                </a:solidFill>
              </a:ln>
            </c:spPr>
            <c:txPr>
              <a:bodyPr/>
              <a:lstStyle/>
              <a:p>
                <a:pPr>
                  <a:defRPr sz="800">
                    <a:solidFill>
                      <a:schemeClr val="tx1"/>
                    </a:solidFill>
                  </a:defRPr>
                </a:pPr>
                <a:endParaRPr lang="ja-JP"/>
              </a:p>
            </c:txPr>
            <c:showLegendKey val="0"/>
            <c:showVal val="1"/>
            <c:showCatName val="0"/>
            <c:showSerName val="0"/>
            <c:showPercent val="0"/>
            <c:showBubbleSize val="0"/>
            <c:showLeaderLines val="0"/>
          </c:dLbls>
          <c:cat>
            <c:multiLvlStrRef>
              <c:f>[産業分析.xlsx]従業者数!$B$23:$F$24</c:f>
              <c:multiLvlStrCache>
                <c:ptCount val="5"/>
                <c:lvl>
                  <c:pt idx="0">
                    <c:v>2009</c:v>
                  </c:pt>
                  <c:pt idx="1">
                    <c:v>2012</c:v>
                  </c:pt>
                  <c:pt idx="2">
                    <c:v>2014</c:v>
                  </c:pt>
                  <c:pt idx="3">
                    <c:v>2014</c:v>
                  </c:pt>
                  <c:pt idx="4">
                    <c:v>2014</c:v>
                  </c:pt>
                </c:lvl>
                <c:lvl>
                  <c:pt idx="0">
                    <c:v>大阪</c:v>
                  </c:pt>
                  <c:pt idx="3">
                    <c:v>東京</c:v>
                  </c:pt>
                  <c:pt idx="4">
                    <c:v>全国</c:v>
                  </c:pt>
                </c:lvl>
              </c:multiLvlStrCache>
            </c:multiLvlStrRef>
          </c:cat>
          <c:val>
            <c:numRef>
              <c:f>[産業分析.xlsx]従業者数!$B$42:$F$42</c:f>
              <c:numCache>
                <c:formatCode>0.00%</c:formatCode>
                <c:ptCount val="5"/>
                <c:pt idx="0">
                  <c:v>8.6532566125993415E-2</c:v>
                </c:pt>
                <c:pt idx="1">
                  <c:v>8.794455529417633E-2</c:v>
                </c:pt>
                <c:pt idx="2">
                  <c:v>8.821643249063249E-2</c:v>
                </c:pt>
                <c:pt idx="3">
                  <c:v>0.1111840538112452</c:v>
                </c:pt>
                <c:pt idx="4">
                  <c:v>8.122092082943104E-2</c:v>
                </c:pt>
              </c:numCache>
            </c:numRef>
          </c:val>
        </c:ser>
        <c:dLbls>
          <c:showLegendKey val="0"/>
          <c:showVal val="0"/>
          <c:showCatName val="0"/>
          <c:showSerName val="0"/>
          <c:showPercent val="0"/>
          <c:showBubbleSize val="0"/>
        </c:dLbls>
        <c:gapWidth val="150"/>
        <c:overlap val="100"/>
        <c:serLines>
          <c:spPr>
            <a:ln w="3175">
              <a:prstDash val="sysDot"/>
            </a:ln>
          </c:spPr>
        </c:serLines>
        <c:axId val="102680832"/>
        <c:axId val="102772736"/>
      </c:barChart>
      <c:catAx>
        <c:axId val="102680832"/>
        <c:scaling>
          <c:orientation val="minMax"/>
        </c:scaling>
        <c:delete val="0"/>
        <c:axPos val="b"/>
        <c:majorTickMark val="out"/>
        <c:minorTickMark val="none"/>
        <c:tickLblPos val="nextTo"/>
        <c:txPr>
          <a:bodyPr/>
          <a:lstStyle/>
          <a:p>
            <a:pPr>
              <a:lnSpc>
                <a:spcPts val="900"/>
              </a:lnSpc>
              <a:defRPr sz="900"/>
            </a:pPr>
            <a:endParaRPr lang="ja-JP"/>
          </a:p>
        </c:txPr>
        <c:crossAx val="102772736"/>
        <c:crosses val="autoZero"/>
        <c:auto val="1"/>
        <c:lblAlgn val="ctr"/>
        <c:lblOffset val="100"/>
        <c:noMultiLvlLbl val="0"/>
      </c:catAx>
      <c:valAx>
        <c:axId val="102772736"/>
        <c:scaling>
          <c:orientation val="minMax"/>
        </c:scaling>
        <c:delete val="0"/>
        <c:axPos val="l"/>
        <c:numFmt formatCode="0%" sourceLinked="1"/>
        <c:majorTickMark val="out"/>
        <c:minorTickMark val="none"/>
        <c:tickLblPos val="nextTo"/>
        <c:crossAx val="102680832"/>
        <c:crosses val="autoZero"/>
        <c:crossBetween val="between"/>
      </c:valAx>
    </c:plotArea>
    <c:legend>
      <c:legendPos val="r"/>
      <c:legendEntry>
        <c:idx val="6"/>
        <c:txPr>
          <a:bodyPr/>
          <a:lstStyle/>
          <a:p>
            <a:pPr>
              <a:lnSpc>
                <a:spcPct val="100000"/>
              </a:lnSpc>
              <a:spcBef>
                <a:spcPts val="0"/>
              </a:spcBef>
              <a:defRPr sz="800" u="none">
                <a:solidFill>
                  <a:schemeClr val="tx1"/>
                </a:solidFill>
                <a:latin typeface="HG丸ｺﾞｼｯｸM-PRO" panose="020F0600000000000000" pitchFamily="50" charset="-128"/>
                <a:ea typeface="HG丸ｺﾞｼｯｸM-PRO" panose="020F0600000000000000" pitchFamily="50" charset="-128"/>
              </a:defRPr>
            </a:pPr>
            <a:endParaRPr lang="ja-JP"/>
          </a:p>
        </c:txPr>
      </c:legendEntry>
      <c:legendEntry>
        <c:idx val="11"/>
        <c:txPr>
          <a:bodyPr/>
          <a:lstStyle/>
          <a:p>
            <a:pPr>
              <a:lnSpc>
                <a:spcPct val="100000"/>
              </a:lnSpc>
              <a:spcBef>
                <a:spcPts val="0"/>
              </a:spcBef>
              <a:defRPr sz="800" u="none">
                <a:solidFill>
                  <a:schemeClr val="tx1"/>
                </a:solidFill>
                <a:latin typeface="HG丸ｺﾞｼｯｸM-PRO" panose="020F0600000000000000" pitchFamily="50" charset="-128"/>
                <a:ea typeface="HG丸ｺﾞｼｯｸM-PRO" panose="020F0600000000000000" pitchFamily="50" charset="-128"/>
              </a:defRPr>
            </a:pPr>
            <a:endParaRPr lang="ja-JP"/>
          </a:p>
        </c:txPr>
      </c:legendEntry>
      <c:layout>
        <c:manualLayout>
          <c:xMode val="edge"/>
          <c:yMode val="edge"/>
          <c:x val="0.77219232628581191"/>
          <c:y val="2.2186377237384373E-2"/>
          <c:w val="0.21005047867789475"/>
          <c:h val="0.86242279735005412"/>
        </c:manualLayout>
      </c:layout>
      <c:overlay val="0"/>
      <c:txPr>
        <a:bodyPr/>
        <a:lstStyle/>
        <a:p>
          <a:pPr>
            <a:lnSpc>
              <a:spcPct val="100000"/>
            </a:lnSpc>
            <a:spcBef>
              <a:spcPts val="0"/>
            </a:spcBef>
            <a:defRPr sz="800">
              <a:latin typeface="HG丸ｺﾞｼｯｸM-PRO" panose="020F0600000000000000" pitchFamily="50" charset="-128"/>
              <a:ea typeface="HG丸ｺﾞｼｯｸM-PRO" panose="020F0600000000000000" pitchFamily="50" charset="-128"/>
            </a:defRPr>
          </a:pPr>
          <a:endParaRPr lang="ja-JP"/>
        </a:p>
      </c:txPr>
    </c:legend>
    <c:plotVisOnly val="1"/>
    <c:dispBlanksAs val="gap"/>
    <c:showDLblsOverMax val="0"/>
  </c:chart>
  <c:spPr>
    <a:noFill/>
  </c:spPr>
  <c:txPr>
    <a:bodyPr/>
    <a:lstStyle/>
    <a:p>
      <a:pPr>
        <a:defRPr sz="1050"/>
      </a:pPr>
      <a:endParaRPr lang="ja-JP"/>
    </a:p>
  </c:txPr>
  <c:externalData r:id="rId2">
    <c:autoUpdate val="0"/>
  </c:externalData>
  <c:userShapes r:id="rId3"/>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17455776518663E-2"/>
          <c:y val="4.2840889865065429E-2"/>
          <c:w val="0.52822603044106209"/>
          <c:h val="0.74850711515855162"/>
        </c:manualLayout>
      </c:layout>
      <c:barChart>
        <c:barDir val="col"/>
        <c:grouping val="clustered"/>
        <c:varyColors val="0"/>
        <c:ser>
          <c:idx val="4"/>
          <c:order val="4"/>
          <c:tx>
            <c:strRef>
              <c:f>'[＜P.19＞完全失業者・完全失業率の推移.xlsx]完全失業率・完全失業者の推移'!$F$2</c:f>
              <c:strCache>
                <c:ptCount val="1"/>
                <c:pt idx="0">
                  <c:v>完全失業者数</c:v>
                </c:pt>
              </c:strCache>
            </c:strRef>
          </c:tx>
          <c:spPr>
            <a:solidFill>
              <a:schemeClr val="accent4">
                <a:lumMod val="60000"/>
                <a:lumOff val="40000"/>
              </a:schemeClr>
            </a:solidFill>
            <a:ln>
              <a:solidFill>
                <a:schemeClr val="accent4">
                  <a:lumMod val="60000"/>
                  <a:lumOff val="40000"/>
                </a:schemeClr>
              </a:solidFill>
            </a:ln>
          </c:spPr>
          <c:invertIfNegative val="0"/>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'[＜P.19＞完全失業者・完全失業率の推移.xlsx]完全失業率・完全失業者の推移'!$F$3:$F$17</c:f>
              <c:numCache>
                <c:formatCode>#,##0;"▲ "#,##0</c:formatCode>
                <c:ptCount val="15"/>
                <c:pt idx="0">
                  <c:v>351</c:v>
                </c:pt>
                <c:pt idx="1">
                  <c:v>342</c:v>
                </c:pt>
                <c:pt idx="2">
                  <c:v>286</c:v>
                </c:pt>
                <c:pt idx="3">
                  <c:v>267</c:v>
                </c:pt>
                <c:pt idx="4">
                  <c:v>254</c:v>
                </c:pt>
                <c:pt idx="5">
                  <c:v>233</c:v>
                </c:pt>
                <c:pt idx="6">
                  <c:v>231</c:v>
                </c:pt>
                <c:pt idx="7">
                  <c:v>287</c:v>
                </c:pt>
                <c:pt idx="8">
                  <c:v>301</c:v>
                </c:pt>
                <c:pt idx="9">
                  <c:v>221</c:v>
                </c:pt>
                <c:pt idx="10">
                  <c:v>238</c:v>
                </c:pt>
                <c:pt idx="11">
                  <c:v>211</c:v>
                </c:pt>
                <c:pt idx="12" formatCode="General">
                  <c:v>201</c:v>
                </c:pt>
                <c:pt idx="13" formatCode="General">
                  <c:v>185</c:v>
                </c:pt>
                <c:pt idx="14" formatCode="General">
                  <c:v>178</c:v>
                </c:pt>
              </c:numCache>
            </c:numRef>
          </c:val>
        </c:ser>
        <c:ser>
          <c:idx val="5"/>
          <c:order val="5"/>
          <c:tx>
            <c:strRef>
              <c:f>'[＜P.19＞完全失業者・完全失業率の推移.xlsx]完全失業率・完全失業者の推移'!$G$2</c:f>
              <c:strCache>
                <c:ptCount val="1"/>
                <c:pt idx="0">
                  <c:v>完全失業者数（男）</c:v>
                </c:pt>
              </c:strCache>
            </c:strRef>
          </c:tx>
          <c:spPr>
            <a:pattFill prst="ltDnDiag">
              <a:fgClr>
                <a:schemeClr val="accent4">
                  <a:lumMod val="60000"/>
                  <a:lumOff val="40000"/>
                </a:schemeClr>
              </a:fgClr>
              <a:bgClr>
                <a:schemeClr val="bg1"/>
              </a:bgClr>
            </a:pattFill>
            <a:ln>
              <a:solidFill>
                <a:schemeClr val="accent4">
                  <a:lumMod val="60000"/>
                  <a:lumOff val="40000"/>
                </a:schemeClr>
              </a:solidFill>
            </a:ln>
          </c:spPr>
          <c:invertIfNegative val="0"/>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'[＜P.19＞完全失業者・完全失業率の推移.xlsx]完全失業率・完全失業者の推移'!$G$3:$G$17</c:f>
              <c:numCache>
                <c:formatCode>#,##0;"▲ "#,##0</c:formatCode>
                <c:ptCount val="15"/>
                <c:pt idx="0">
                  <c:v>217</c:v>
                </c:pt>
                <c:pt idx="1">
                  <c:v>209</c:v>
                </c:pt>
                <c:pt idx="2">
                  <c:v>176</c:v>
                </c:pt>
                <c:pt idx="3">
                  <c:v>165</c:v>
                </c:pt>
                <c:pt idx="4">
                  <c:v>155</c:v>
                </c:pt>
                <c:pt idx="5">
                  <c:v>143</c:v>
                </c:pt>
                <c:pt idx="6">
                  <c:v>134</c:v>
                </c:pt>
                <c:pt idx="7">
                  <c:v>171</c:v>
                </c:pt>
                <c:pt idx="8">
                  <c:v>191</c:v>
                </c:pt>
                <c:pt idx="9">
                  <c:v>143</c:v>
                </c:pt>
                <c:pt idx="10">
                  <c:v>144</c:v>
                </c:pt>
                <c:pt idx="11">
                  <c:v>131</c:v>
                </c:pt>
                <c:pt idx="12" formatCode="General">
                  <c:v>127</c:v>
                </c:pt>
                <c:pt idx="13" formatCode="General">
                  <c:v>109</c:v>
                </c:pt>
                <c:pt idx="14" formatCode="General">
                  <c:v>113</c:v>
                </c:pt>
              </c:numCache>
            </c:numRef>
          </c:val>
        </c:ser>
        <c:ser>
          <c:idx val="6"/>
          <c:order val="6"/>
          <c:tx>
            <c:strRef>
              <c:f>'[＜P.19＞完全失業者・完全失業率の推移.xlsx]完全失業率・完全失業者の推移'!$H$2</c:f>
              <c:strCache>
                <c:ptCount val="1"/>
                <c:pt idx="0">
                  <c:v>完全失業者数（女）</c:v>
                </c:pt>
              </c:strCache>
            </c:strRef>
          </c:tx>
          <c:spPr>
            <a:pattFill prst="lgConfetti">
              <a:fgClr>
                <a:schemeClr val="accent4">
                  <a:lumMod val="60000"/>
                  <a:lumOff val="40000"/>
                </a:schemeClr>
              </a:fgClr>
              <a:bgClr>
                <a:schemeClr val="bg1"/>
              </a:bgClr>
            </a:pattFill>
            <a:ln>
              <a:solidFill>
                <a:schemeClr val="accent4">
                  <a:lumMod val="60000"/>
                  <a:lumOff val="40000"/>
                </a:schemeClr>
              </a:solidFill>
            </a:ln>
          </c:spPr>
          <c:invertIfNegative val="0"/>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'[＜P.19＞完全失業者・完全失業率の推移.xlsx]完全失業率・完全失業者の推移'!$H$3:$H$17</c:f>
              <c:numCache>
                <c:formatCode>#,##0;"▲ "#,##0</c:formatCode>
                <c:ptCount val="15"/>
                <c:pt idx="0">
                  <c:v>133</c:v>
                </c:pt>
                <c:pt idx="1">
                  <c:v>132</c:v>
                </c:pt>
                <c:pt idx="2">
                  <c:v>109</c:v>
                </c:pt>
                <c:pt idx="3">
                  <c:v>102</c:v>
                </c:pt>
                <c:pt idx="4">
                  <c:v>99</c:v>
                </c:pt>
                <c:pt idx="5">
                  <c:v>91</c:v>
                </c:pt>
                <c:pt idx="6">
                  <c:v>96</c:v>
                </c:pt>
                <c:pt idx="7">
                  <c:v>116</c:v>
                </c:pt>
                <c:pt idx="8">
                  <c:v>110</c:v>
                </c:pt>
                <c:pt idx="9">
                  <c:v>78</c:v>
                </c:pt>
                <c:pt idx="10">
                  <c:v>94</c:v>
                </c:pt>
                <c:pt idx="11">
                  <c:v>80</c:v>
                </c:pt>
                <c:pt idx="12" formatCode="General">
                  <c:v>73</c:v>
                </c:pt>
                <c:pt idx="13" formatCode="General">
                  <c:v>76</c:v>
                </c:pt>
                <c:pt idx="14" formatCode="General">
                  <c:v>65</c:v>
                </c:pt>
              </c:numCache>
            </c:numRef>
          </c:val>
        </c:ser>
        <c:dLbls>
          <c:showLegendKey val="0"/>
          <c:showVal val="0"/>
          <c:showCatName val="0"/>
          <c:showSerName val="0"/>
          <c:showPercent val="0"/>
          <c:showBubbleSize val="0"/>
        </c:dLbls>
        <c:gapWidth val="100"/>
        <c:overlap val="50"/>
        <c:axId val="102986112"/>
        <c:axId val="102988032"/>
      </c:barChart>
      <c:lineChart>
        <c:grouping val="standard"/>
        <c:varyColors val="0"/>
        <c:ser>
          <c:idx val="0"/>
          <c:order val="0"/>
          <c:tx>
            <c:strRef>
              <c:f>'[＜P.19＞完全失業者・完全失業率の推移.xlsx]完全失業率・完全失業者の推移'!$B$2</c:f>
              <c:strCache>
                <c:ptCount val="1"/>
                <c:pt idx="0">
                  <c:v>完全失業率</c:v>
                </c:pt>
              </c:strCache>
            </c:strRef>
          </c:tx>
          <c:spPr>
            <a:ln w="22225">
              <a:solidFill>
                <a:srgbClr val="FF0000"/>
              </a:solidFill>
            </a:ln>
          </c:spPr>
          <c:marker>
            <c:symbol val="diamond"/>
            <c:size val="7"/>
            <c:spPr>
              <a:solidFill>
                <a:srgbClr val="FF0000"/>
              </a:solidFill>
              <a:ln>
                <a:solidFill>
                  <a:srgbClr val="FF0000"/>
                </a:solidFill>
              </a:ln>
            </c:spPr>
          </c:marker>
          <c:dPt>
            <c:idx val="6"/>
            <c:bubble3D val="0"/>
          </c:dPt>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'[＜P.19＞完全失業者・完全失業率の推移.xlsx]完全失業率・完全失業者の推移'!$B$3:$B$17</c:f>
              <c:numCache>
                <c:formatCode>#,##0.0;"▲ "#,##0.0</c:formatCode>
                <c:ptCount val="15"/>
                <c:pt idx="0">
                  <c:v>7.7</c:v>
                </c:pt>
                <c:pt idx="1">
                  <c:v>7.6</c:v>
                </c:pt>
                <c:pt idx="2">
                  <c:v>6.4</c:v>
                </c:pt>
                <c:pt idx="3">
                  <c:v>6</c:v>
                </c:pt>
                <c:pt idx="4">
                  <c:v>5.7</c:v>
                </c:pt>
                <c:pt idx="5">
                  <c:v>5.3</c:v>
                </c:pt>
                <c:pt idx="6">
                  <c:v>5.3</c:v>
                </c:pt>
                <c:pt idx="7">
                  <c:v>6.6</c:v>
                </c:pt>
                <c:pt idx="8">
                  <c:v>6.9</c:v>
                </c:pt>
                <c:pt idx="9">
                  <c:v>5.0999999999999996</c:v>
                </c:pt>
                <c:pt idx="10">
                  <c:v>5.4</c:v>
                </c:pt>
                <c:pt idx="11">
                  <c:v>4.8</c:v>
                </c:pt>
                <c:pt idx="12">
                  <c:v>4.5999999999999996</c:v>
                </c:pt>
                <c:pt idx="13">
                  <c:v>4.2</c:v>
                </c:pt>
                <c:pt idx="14">
                  <c:v>4</c:v>
                </c:pt>
              </c:numCache>
            </c:numRef>
          </c:val>
          <c:smooth val="0"/>
        </c:ser>
        <c:ser>
          <c:idx val="1"/>
          <c:order val="1"/>
          <c:tx>
            <c:strRef>
              <c:f>'[＜P.19＞完全失業者・完全失業率の推移.xlsx]完全失業率・完全失業者の推移'!$C$2</c:f>
              <c:strCache>
                <c:ptCount val="1"/>
                <c:pt idx="0">
                  <c:v>完全失業率（男）</c:v>
                </c:pt>
              </c:strCache>
            </c:strRef>
          </c:tx>
          <c:spPr>
            <a:ln w="22225">
              <a:solidFill>
                <a:srgbClr val="0070C0"/>
              </a:solidFill>
            </a:ln>
          </c:spPr>
          <c:marker>
            <c:symbol val="square"/>
            <c:size val="5"/>
            <c:spPr>
              <a:solidFill>
                <a:srgbClr val="0070C0"/>
              </a:solidFill>
              <a:ln>
                <a:solidFill>
                  <a:srgbClr val="0070C0"/>
                </a:solidFill>
              </a:ln>
            </c:spPr>
          </c:marker>
          <c:dPt>
            <c:idx val="6"/>
            <c:bubble3D val="0"/>
          </c:dPt>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'[＜P.19＞完全失業者・完全失業率の推移.xlsx]完全失業率・完全失業者の推移'!$C$3:$C$17</c:f>
              <c:numCache>
                <c:formatCode>#,##0.0;"▲ "#,##0.0</c:formatCode>
                <c:ptCount val="15"/>
                <c:pt idx="0">
                  <c:v>7.9</c:v>
                </c:pt>
                <c:pt idx="1">
                  <c:v>7.8</c:v>
                </c:pt>
                <c:pt idx="2">
                  <c:v>6.6</c:v>
                </c:pt>
                <c:pt idx="3">
                  <c:v>6.2</c:v>
                </c:pt>
                <c:pt idx="4">
                  <c:v>5.9</c:v>
                </c:pt>
                <c:pt idx="5">
                  <c:v>5.5</c:v>
                </c:pt>
                <c:pt idx="6">
                  <c:v>5.2</c:v>
                </c:pt>
                <c:pt idx="7">
                  <c:v>6.7</c:v>
                </c:pt>
                <c:pt idx="8">
                  <c:v>7.5</c:v>
                </c:pt>
                <c:pt idx="9">
                  <c:v>5.7</c:v>
                </c:pt>
                <c:pt idx="10">
                  <c:v>5.7</c:v>
                </c:pt>
                <c:pt idx="11">
                  <c:v>5.2</c:v>
                </c:pt>
                <c:pt idx="12">
                  <c:v>5</c:v>
                </c:pt>
                <c:pt idx="13">
                  <c:v>4.4000000000000004</c:v>
                </c:pt>
                <c:pt idx="14">
                  <c:v>4.5</c:v>
                </c:pt>
              </c:numCache>
            </c:numRef>
          </c:val>
          <c:smooth val="0"/>
        </c:ser>
        <c:ser>
          <c:idx val="2"/>
          <c:order val="2"/>
          <c:tx>
            <c:strRef>
              <c:f>'[＜P.19＞完全失業者・完全失業率の推移.xlsx]完全失業率・完全失業者の推移'!$D$2</c:f>
              <c:strCache>
                <c:ptCount val="1"/>
                <c:pt idx="0">
                  <c:v>完全失業率（女）</c:v>
                </c:pt>
              </c:strCache>
            </c:strRef>
          </c:tx>
          <c:spPr>
            <a:ln w="22225">
              <a:solidFill>
                <a:srgbClr val="00B050"/>
              </a:solidFill>
            </a:ln>
          </c:spPr>
          <c:marker>
            <c:symbol val="triangle"/>
            <c:size val="5"/>
            <c:spPr>
              <a:solidFill>
                <a:srgbClr val="00B050"/>
              </a:solidFill>
              <a:ln>
                <a:solidFill>
                  <a:srgbClr val="00B050"/>
                </a:solidFill>
              </a:ln>
            </c:spPr>
          </c:marker>
          <c:dPt>
            <c:idx val="6"/>
            <c:bubble3D val="0"/>
          </c:dPt>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'[＜P.19＞完全失業者・完全失業率の推移.xlsx]完全失業率・完全失業者の推移'!$D$3:$D$17</c:f>
              <c:numCache>
                <c:formatCode>#,##0.0;"▲ "#,##0.0</c:formatCode>
                <c:ptCount val="15"/>
                <c:pt idx="0">
                  <c:v>7.4</c:v>
                </c:pt>
                <c:pt idx="1">
                  <c:v>7.4</c:v>
                </c:pt>
                <c:pt idx="2">
                  <c:v>6.1</c:v>
                </c:pt>
                <c:pt idx="3">
                  <c:v>5.7</c:v>
                </c:pt>
                <c:pt idx="4">
                  <c:v>5.5</c:v>
                </c:pt>
                <c:pt idx="5">
                  <c:v>5.0999999999999996</c:v>
                </c:pt>
                <c:pt idx="6">
                  <c:v>5.4</c:v>
                </c:pt>
                <c:pt idx="7">
                  <c:v>6.5</c:v>
                </c:pt>
                <c:pt idx="8">
                  <c:v>6.1</c:v>
                </c:pt>
                <c:pt idx="9">
                  <c:v>4.3</c:v>
                </c:pt>
                <c:pt idx="10">
                  <c:v>5.0999999999999996</c:v>
                </c:pt>
                <c:pt idx="11">
                  <c:v>4.3</c:v>
                </c:pt>
                <c:pt idx="12">
                  <c:v>3.9</c:v>
                </c:pt>
                <c:pt idx="13">
                  <c:v>4</c:v>
                </c:pt>
                <c:pt idx="14">
                  <c:v>3.3</c:v>
                </c:pt>
              </c:numCache>
            </c:numRef>
          </c:val>
          <c:smooth val="0"/>
        </c:ser>
        <c:ser>
          <c:idx val="3"/>
          <c:order val="3"/>
          <c:tx>
            <c:strRef>
              <c:f>'[＜P.19＞完全失業者・完全失業率の推移.xlsx]完全失業率・完全失業者の推移'!$E$2</c:f>
              <c:strCache>
                <c:ptCount val="1"/>
                <c:pt idx="0">
                  <c:v>完全失業率（全国）</c:v>
                </c:pt>
              </c:strCache>
            </c:strRef>
          </c:tx>
          <c:spPr>
            <a:ln w="19050">
              <a:solidFill>
                <a:srgbClr val="FF0000"/>
              </a:solidFill>
              <a:prstDash val="sysDot"/>
            </a:ln>
          </c:spPr>
          <c:marker>
            <c:symbol val="diamond"/>
            <c:size val="5"/>
            <c:spPr>
              <a:solidFill>
                <a:srgbClr val="FF0000"/>
              </a:solidFill>
              <a:ln>
                <a:solidFill>
                  <a:srgbClr val="FF0000"/>
                </a:solidFill>
              </a:ln>
            </c:spPr>
          </c:marker>
          <c:cat>
            <c:strRef>
              <c:f>'[＜P.19＞完全失業者・完全失業率の推移.xlsx]完全失業率・完全失業者の推移'!$A$3:$A$17</c:f>
              <c:strCache>
                <c:ptCount val="15"/>
                <c:pt idx="0">
                  <c:v>2002年</c:v>
                </c:pt>
                <c:pt idx="1">
                  <c:v>2003年</c:v>
                </c:pt>
                <c:pt idx="2">
                  <c:v>2004年</c:v>
                </c:pt>
                <c:pt idx="3">
                  <c:v>2005年</c:v>
                </c:pt>
                <c:pt idx="4">
                  <c:v>2006年</c:v>
                </c:pt>
                <c:pt idx="5">
                  <c:v>2007年</c:v>
                </c:pt>
                <c:pt idx="6">
                  <c:v>2008年</c:v>
                </c:pt>
                <c:pt idx="7">
                  <c:v>2009年</c:v>
                </c:pt>
                <c:pt idx="8">
                  <c:v>2010年</c:v>
                </c:pt>
                <c:pt idx="9">
                  <c:v>2011年</c:v>
                </c:pt>
                <c:pt idx="10">
                  <c:v>2012年</c:v>
                </c:pt>
                <c:pt idx="11">
                  <c:v>2013年</c:v>
                </c:pt>
                <c:pt idx="12">
                  <c:v>2014年</c:v>
                </c:pt>
                <c:pt idx="13">
                  <c:v>2015年</c:v>
                </c:pt>
                <c:pt idx="14">
                  <c:v>2016年</c:v>
                </c:pt>
              </c:strCache>
            </c:strRef>
          </c:cat>
          <c:val>
            <c:numRef>
              <c:f>'[＜P.19＞完全失業者・完全失業率の推移.xlsx]完全失業率・完全失業者の推移'!$E$3:$E$17</c:f>
              <c:numCache>
                <c:formatCode>#,##0.0;"▲ "#,##0.0</c:formatCode>
                <c:ptCount val="15"/>
                <c:pt idx="0">
                  <c:v>5.4</c:v>
                </c:pt>
                <c:pt idx="1">
                  <c:v>5.3</c:v>
                </c:pt>
                <c:pt idx="2">
                  <c:v>4.7</c:v>
                </c:pt>
                <c:pt idx="3">
                  <c:v>4.4000000000000004</c:v>
                </c:pt>
                <c:pt idx="4">
                  <c:v>4.0999999999999996</c:v>
                </c:pt>
                <c:pt idx="5">
                  <c:v>3.9</c:v>
                </c:pt>
                <c:pt idx="6">
                  <c:v>4</c:v>
                </c:pt>
                <c:pt idx="7">
                  <c:v>5.0999999999999996</c:v>
                </c:pt>
                <c:pt idx="8">
                  <c:v>5.0999999999999996</c:v>
                </c:pt>
                <c:pt idx="9">
                  <c:v>4.5999999999999996</c:v>
                </c:pt>
                <c:pt idx="10">
                  <c:v>4.3</c:v>
                </c:pt>
                <c:pt idx="11">
                  <c:v>4</c:v>
                </c:pt>
                <c:pt idx="12">
                  <c:v>3.6</c:v>
                </c:pt>
                <c:pt idx="13">
                  <c:v>3.4</c:v>
                </c:pt>
                <c:pt idx="14">
                  <c:v>3.1</c:v>
                </c:pt>
              </c:numCache>
            </c:numRef>
          </c:val>
          <c:smooth val="0"/>
        </c:ser>
        <c:dLbls>
          <c:showLegendKey val="0"/>
          <c:showVal val="0"/>
          <c:showCatName val="0"/>
          <c:showSerName val="0"/>
          <c:showPercent val="0"/>
          <c:showBubbleSize val="0"/>
        </c:dLbls>
        <c:marker val="1"/>
        <c:smooth val="0"/>
        <c:axId val="103000320"/>
        <c:axId val="102998400"/>
      </c:lineChart>
      <c:catAx>
        <c:axId val="102986112"/>
        <c:scaling>
          <c:orientation val="minMax"/>
        </c:scaling>
        <c:delete val="0"/>
        <c:axPos val="b"/>
        <c:majorTickMark val="none"/>
        <c:minorTickMark val="none"/>
        <c:tickLblPos val="nextTo"/>
        <c:crossAx val="102988032"/>
        <c:crosses val="autoZero"/>
        <c:auto val="1"/>
        <c:lblAlgn val="ctr"/>
        <c:lblOffset val="100"/>
        <c:noMultiLvlLbl val="0"/>
      </c:catAx>
      <c:valAx>
        <c:axId val="102988032"/>
        <c:scaling>
          <c:orientation val="minMax"/>
        </c:scaling>
        <c:delete val="0"/>
        <c:axPos val="l"/>
        <c:majorGridlines/>
        <c:title>
          <c:tx>
            <c:rich>
              <a:bodyPr rot="0" vert="wordArtVertRtl"/>
              <a:lstStyle/>
              <a:p>
                <a:pPr>
                  <a:defRPr/>
                </a:pPr>
                <a:r>
                  <a:rPr lang="ja-JP"/>
                  <a:t>完全失業者数・千人</a:t>
                </a:r>
              </a:p>
            </c:rich>
          </c:tx>
          <c:layout>
            <c:manualLayout>
              <c:xMode val="edge"/>
              <c:yMode val="edge"/>
              <c:x val="3.414744040785591E-3"/>
              <c:y val="3.1377344351790973E-2"/>
            </c:manualLayout>
          </c:layout>
          <c:overlay val="0"/>
        </c:title>
        <c:numFmt formatCode="General" sourceLinked="0"/>
        <c:majorTickMark val="none"/>
        <c:minorTickMark val="none"/>
        <c:tickLblPos val="nextTo"/>
        <c:spPr>
          <a:noFill/>
        </c:spPr>
        <c:crossAx val="102986112"/>
        <c:crosses val="autoZero"/>
        <c:crossBetween val="between"/>
      </c:valAx>
      <c:valAx>
        <c:axId val="102998400"/>
        <c:scaling>
          <c:orientation val="minMax"/>
          <c:max val="8"/>
        </c:scaling>
        <c:delete val="0"/>
        <c:axPos val="r"/>
        <c:title>
          <c:tx>
            <c:rich>
              <a:bodyPr rot="0" vert="wordArtVertRtl"/>
              <a:lstStyle/>
              <a:p>
                <a:pPr>
                  <a:defRPr/>
                </a:pPr>
                <a:r>
                  <a:rPr lang="ja-JP"/>
                  <a:t>完全失業率・％</a:t>
                </a:r>
              </a:p>
            </c:rich>
          </c:tx>
          <c:layout>
            <c:manualLayout>
              <c:xMode val="edge"/>
              <c:yMode val="edge"/>
              <c:x val="0.62574142996457183"/>
              <c:y val="0.14952237380273387"/>
            </c:manualLayout>
          </c:layout>
          <c:overlay val="0"/>
        </c:title>
        <c:numFmt formatCode="#,##0.0;&quot;▲ &quot;#,##0.0" sourceLinked="1"/>
        <c:majorTickMark val="none"/>
        <c:minorTickMark val="none"/>
        <c:tickLblPos val="nextTo"/>
        <c:crossAx val="103000320"/>
        <c:crosses val="max"/>
        <c:crossBetween val="between"/>
      </c:valAx>
      <c:catAx>
        <c:axId val="103000320"/>
        <c:scaling>
          <c:orientation val="minMax"/>
        </c:scaling>
        <c:delete val="1"/>
        <c:axPos val="b"/>
        <c:majorTickMark val="out"/>
        <c:minorTickMark val="none"/>
        <c:tickLblPos val="nextTo"/>
        <c:crossAx val="102998400"/>
        <c:crosses val="autoZero"/>
        <c:auto val="1"/>
        <c:lblAlgn val="ctr"/>
        <c:lblOffset val="100"/>
        <c:noMultiLvlLbl val="0"/>
      </c:catAx>
      <c:spPr>
        <a:noFill/>
        <a:ln>
          <a:noFill/>
        </a:ln>
      </c:spPr>
    </c:plotArea>
    <c:legend>
      <c:legendPos val="r"/>
      <c:layout>
        <c:manualLayout>
          <c:xMode val="edge"/>
          <c:yMode val="edge"/>
          <c:x val="0.66344152347270069"/>
          <c:y val="0.39971770248658661"/>
          <c:w val="0.22956477058104655"/>
          <c:h val="0.49797025745868334"/>
        </c:manualLayout>
      </c:layout>
      <c:overlay val="1"/>
    </c:legend>
    <c:plotVisOnly val="1"/>
    <c:dispBlanksAs val="gap"/>
    <c:showDLblsOverMax val="0"/>
  </c:chart>
  <c:spPr>
    <a:noFill/>
    <a:ln>
      <a:noFill/>
    </a:ln>
  </c:spPr>
  <c:txPr>
    <a:bodyPr/>
    <a:lstStyle/>
    <a:p>
      <a:pPr>
        <a:defRPr sz="700">
          <a:latin typeface="ＭＳ Ｐゴシック" panose="020B0600070205080204" pitchFamily="50" charset="-128"/>
          <a:ea typeface="ＭＳ Ｐゴシック" panose="020B0600070205080204" pitchFamily="50" charset="-128"/>
        </a:defRPr>
      </a:pPr>
      <a:endParaRPr lang="ja-JP"/>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196850393700793E-2"/>
          <c:y val="7.4548702245552642E-2"/>
          <c:w val="0.87635870516185477"/>
          <c:h val="0.82893919510061242"/>
        </c:manualLayout>
      </c:layout>
      <c:lineChart>
        <c:grouping val="standard"/>
        <c:varyColors val="0"/>
        <c:ser>
          <c:idx val="0"/>
          <c:order val="0"/>
          <c:tx>
            <c:strRef>
              <c:f>[P10_有効求人倍率の推移.xlsx]サマリ!$B$10</c:f>
              <c:strCache>
                <c:ptCount val="1"/>
                <c:pt idx="0">
                  <c:v>全国</c:v>
                </c:pt>
              </c:strCache>
            </c:strRef>
          </c:tx>
          <c:marker>
            <c:symbol val="diamond"/>
            <c:size val="5"/>
          </c:marker>
          <c:dLbls>
            <c:dLbl>
              <c:idx val="0"/>
              <c:layout>
                <c:manualLayout>
                  <c:x val="-6.3593004769475353E-2"/>
                  <c:y val="-2.6897214217098942E-2"/>
                </c:manualLayout>
              </c:layout>
              <c:showLegendKey val="0"/>
              <c:showVal val="1"/>
              <c:showCatName val="0"/>
              <c:showSerName val="0"/>
              <c:showPercent val="0"/>
              <c:showBubbleSize val="0"/>
            </c:dLbl>
            <c:dLbl>
              <c:idx val="1"/>
              <c:layout>
                <c:manualLayout>
                  <c:x val="-5.0874386928769E-2"/>
                  <c:y val="-3.4839183655551345E-2"/>
                </c:manualLayout>
              </c:layout>
              <c:showLegendKey val="0"/>
              <c:showVal val="1"/>
              <c:showCatName val="0"/>
              <c:showSerName val="0"/>
              <c:showPercent val="0"/>
              <c:showBubbleSize val="0"/>
            </c:dLbl>
            <c:dLbl>
              <c:idx val="3"/>
              <c:layout>
                <c:manualLayout>
                  <c:x val="-7.6311676955010677E-2"/>
                  <c:y val="4.0994110405209025E-3"/>
                </c:manualLayout>
              </c:layout>
              <c:showLegendKey val="0"/>
              <c:showVal val="1"/>
              <c:showCatName val="0"/>
              <c:showSerName val="0"/>
              <c:showPercent val="0"/>
              <c:showBubbleSize val="0"/>
            </c:dLbl>
            <c:dLbl>
              <c:idx val="4"/>
              <c:layout>
                <c:manualLayout>
                  <c:x val="-7.3580135140250301E-3"/>
                  <c:y val="-2.0497055202604513E-2"/>
                </c:manualLayout>
              </c:layout>
              <c:showLegendKey val="0"/>
              <c:showVal val="1"/>
              <c:showCatName val="0"/>
              <c:showSerName val="0"/>
              <c:showPercent val="0"/>
              <c:showBubbleSize val="0"/>
            </c:dLbl>
            <c:dLbl>
              <c:idx val="5"/>
              <c:layout>
                <c:manualLayout>
                  <c:x val="-4.7599394982027907E-2"/>
                  <c:y val="-3.279528832416722E-2"/>
                </c:manualLayout>
              </c:layout>
              <c:showLegendKey val="0"/>
              <c:showVal val="1"/>
              <c:showCatName val="0"/>
              <c:showSerName val="0"/>
              <c:showPercent val="0"/>
              <c:showBubbleSize val="0"/>
            </c:dLbl>
            <c:dLbl>
              <c:idx val="6"/>
              <c:layout>
                <c:manualLayout>
                  <c:x val="-3.3916269210386776E-2"/>
                  <c:y val="-4.6109510086455328E-2"/>
                </c:manualLayout>
              </c:layout>
              <c:showLegendKey val="0"/>
              <c:showVal val="1"/>
              <c:showCatName val="0"/>
              <c:showSerName val="0"/>
              <c:showPercent val="0"/>
              <c:showBubbleSize val="0"/>
            </c:dLbl>
            <c:dLbl>
              <c:idx val="7"/>
              <c:layout>
                <c:manualLayout>
                  <c:x val="-3.4126891550219411E-2"/>
                  <c:y val="2.7925058892720026E-2"/>
                </c:manualLayout>
              </c:layout>
              <c:showLegendKey val="0"/>
              <c:showVal val="1"/>
              <c:showCatName val="0"/>
              <c:showSerName val="0"/>
              <c:showPercent val="0"/>
              <c:showBubbleSize val="0"/>
            </c:dLbl>
            <c:dLbl>
              <c:idx val="8"/>
              <c:layout>
                <c:manualLayout>
                  <c:x val="-3.1341275095461051E-2"/>
                  <c:y val="3.0996712078672616E-2"/>
                </c:manualLayout>
              </c:layout>
              <c:showLegendKey val="0"/>
              <c:showVal val="1"/>
              <c:showCatName val="0"/>
              <c:showSerName val="0"/>
              <c:showPercent val="0"/>
              <c:showBubbleSize val="0"/>
            </c:dLbl>
            <c:dLbl>
              <c:idx val="9"/>
              <c:layout>
                <c:manualLayout>
                  <c:x val="-3.2006972538580328E-2"/>
                  <c:y val="4.0223292014282735E-2"/>
                </c:manualLayout>
              </c:layout>
              <c:showLegendKey val="0"/>
              <c:showVal val="1"/>
              <c:showCatName val="0"/>
              <c:showSerName val="0"/>
              <c:showPercent val="0"/>
              <c:showBubbleSize val="0"/>
            </c:dLbl>
            <c:dLbl>
              <c:idx val="10"/>
              <c:layout>
                <c:manualLayout>
                  <c:x val="-2.1197668256491786E-2"/>
                  <c:y val="4.226705091258405E-2"/>
                </c:manualLayout>
              </c:layout>
              <c:showLegendKey val="0"/>
              <c:showVal val="1"/>
              <c:showCatName val="0"/>
              <c:showSerName val="0"/>
              <c:showPercent val="0"/>
              <c:showBubbleSize val="0"/>
            </c:dLbl>
            <c:txPr>
              <a:bodyPr/>
              <a:lstStyle/>
              <a:p>
                <a:pPr>
                  <a:defRPr sz="800" u="sng"/>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[P10_有効求人倍率の推移.xlsx]サマリ!$C$10:$M$10</c:f>
              <c:numCache>
                <c:formatCode>0.00</c:formatCode>
                <c:ptCount val="11"/>
                <c:pt idx="0">
                  <c:v>1.06</c:v>
                </c:pt>
                <c:pt idx="1">
                  <c:v>1.04</c:v>
                </c:pt>
                <c:pt idx="2">
                  <c:v>0.88</c:v>
                </c:pt>
                <c:pt idx="3">
                  <c:v>0.47</c:v>
                </c:pt>
                <c:pt idx="4">
                  <c:v>0.52</c:v>
                </c:pt>
                <c:pt idx="5">
                  <c:v>0.65</c:v>
                </c:pt>
                <c:pt idx="6">
                  <c:v>0.8</c:v>
                </c:pt>
                <c:pt idx="7">
                  <c:v>0.93</c:v>
                </c:pt>
                <c:pt idx="8">
                  <c:v>1.0900000000000001</c:v>
                </c:pt>
                <c:pt idx="9">
                  <c:v>1.2</c:v>
                </c:pt>
                <c:pt idx="10" formatCode="General">
                  <c:v>1.36</c:v>
                </c:pt>
              </c:numCache>
            </c:numRef>
          </c:val>
          <c:smooth val="0"/>
        </c:ser>
        <c:ser>
          <c:idx val="1"/>
          <c:order val="1"/>
          <c:tx>
            <c:strRef>
              <c:f>[P10_有効求人倍率の推移.xlsx]サマリ!$B$11</c:f>
              <c:strCache>
                <c:ptCount val="1"/>
                <c:pt idx="0">
                  <c:v>東京都</c:v>
                </c:pt>
              </c:strCache>
            </c:strRef>
          </c:tx>
          <c:marker>
            <c:symbol val="square"/>
            <c:size val="5"/>
          </c:marker>
          <c:dLbls>
            <c:dLbl>
              <c:idx val="0"/>
              <c:layout>
                <c:manualLayout>
                  <c:x val="-4.4515103338632747E-2"/>
                  <c:y val="-4.6109510086455328E-2"/>
                </c:manualLayout>
              </c:layout>
              <c:showLegendKey val="0"/>
              <c:showVal val="1"/>
              <c:showCatName val="0"/>
              <c:showSerName val="0"/>
              <c:showPercent val="0"/>
              <c:showBubbleSize val="0"/>
            </c:dLbl>
            <c:dLbl>
              <c:idx val="1"/>
              <c:layout>
                <c:manualLayout>
                  <c:x val="-3.9154481204041386E-2"/>
                  <c:y val="-4.6109658922545663E-2"/>
                </c:manualLayout>
              </c:layout>
              <c:showLegendKey val="0"/>
              <c:showVal val="1"/>
              <c:showCatName val="0"/>
              <c:showSerName val="0"/>
              <c:showPercent val="0"/>
              <c:showBubbleSize val="0"/>
            </c:dLbl>
            <c:dLbl>
              <c:idx val="2"/>
              <c:layout>
                <c:manualLayout>
                  <c:x val="-4.9420358483963395E-2"/>
                  <c:y val="-4.6109658922545663E-2"/>
                </c:manualLayout>
              </c:layout>
              <c:showLegendKey val="0"/>
              <c:showVal val="1"/>
              <c:showCatName val="0"/>
              <c:showSerName val="0"/>
              <c:showPercent val="0"/>
              <c:showBubbleSize val="0"/>
            </c:dLbl>
            <c:dLbl>
              <c:idx val="3"/>
              <c:layout>
                <c:manualLayout>
                  <c:x val="-2.5770042185944145E-2"/>
                  <c:y val="-5.3794602076303273E-2"/>
                </c:manualLayout>
              </c:layout>
              <c:showLegendKey val="0"/>
              <c:showVal val="1"/>
              <c:showCatName val="0"/>
              <c:showSerName val="0"/>
              <c:showPercent val="0"/>
              <c:showBubbleSize val="0"/>
            </c:dLbl>
            <c:dLbl>
              <c:idx val="4"/>
              <c:layout>
                <c:manualLayout>
                  <c:x val="-4.8754661040844076E-2"/>
                  <c:y val="-3.7140018450577565E-2"/>
                </c:manualLayout>
              </c:layout>
              <c:showLegendKey val="0"/>
              <c:showVal val="1"/>
              <c:showCatName val="0"/>
              <c:showSerName val="0"/>
              <c:showPercent val="0"/>
              <c:showBubbleSize val="0"/>
            </c:dLbl>
            <c:dLbl>
              <c:idx val="5"/>
              <c:layout>
                <c:manualLayout>
                  <c:x val="-6.3593004769475362E-3"/>
                  <c:y val="3.8424591738712775E-3"/>
                </c:manualLayout>
              </c:layout>
              <c:showLegendKey val="0"/>
              <c:showVal val="1"/>
              <c:showCatName val="0"/>
              <c:showSerName val="0"/>
              <c:showPercent val="0"/>
              <c:showBubbleSize val="0"/>
            </c:dLbl>
            <c:dLbl>
              <c:idx val="6"/>
              <c:layout>
                <c:manualLayout>
                  <c:x val="-2.5314849591388845E-2"/>
                  <c:y val="3.2024469933240929E-2"/>
                </c:manualLayout>
              </c:layout>
              <c:showLegendKey val="0"/>
              <c:showVal val="1"/>
              <c:showCatName val="0"/>
              <c:showSerName val="0"/>
              <c:showPercent val="0"/>
              <c:showBubbleSize val="0"/>
            </c:dLbl>
            <c:dLbl>
              <c:idx val="7"/>
              <c:layout>
                <c:manualLayout>
                  <c:x val="-7.2072072072072071E-2"/>
                  <c:y val="-4.6109510086455328E-2"/>
                </c:manualLayout>
              </c:layout>
              <c:showLegendKey val="0"/>
              <c:showVal val="1"/>
              <c:showCatName val="0"/>
              <c:showSerName val="0"/>
              <c:showPercent val="0"/>
              <c:showBubbleSize val="0"/>
            </c:dLbl>
            <c:dLbl>
              <c:idx val="8"/>
              <c:layout>
                <c:manualLayout>
                  <c:x val="-6.7832538420773719E-2"/>
                  <c:y val="-5.3794428434197884E-2"/>
                </c:manualLayout>
              </c:layout>
              <c:showLegendKey val="0"/>
              <c:showVal val="1"/>
              <c:showCatName val="0"/>
              <c:showSerName val="0"/>
              <c:showPercent val="0"/>
              <c:showBubbleSize val="0"/>
            </c:dLbl>
            <c:dLbl>
              <c:idx val="9"/>
              <c:layout>
                <c:manualLayout>
                  <c:x val="-6.3593004769475353E-2"/>
                  <c:y val="-5.3794428434197884E-2"/>
                </c:manualLayout>
              </c:layout>
              <c:showLegendKey val="0"/>
              <c:showVal val="1"/>
              <c:showCatName val="0"/>
              <c:showSerName val="0"/>
              <c:showPercent val="0"/>
              <c:showBubbleSize val="0"/>
            </c:dLbl>
            <c:numFmt formatCode="General" sourceLinked="0"/>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[P10_有効求人倍率の推移.xlsx]サマリ!$C$11:$M$11</c:f>
              <c:numCache>
                <c:formatCode>0.00</c:formatCode>
                <c:ptCount val="11"/>
                <c:pt idx="0">
                  <c:v>1.58</c:v>
                </c:pt>
                <c:pt idx="1">
                  <c:v>1.38</c:v>
                </c:pt>
                <c:pt idx="2">
                  <c:v>1.25</c:v>
                </c:pt>
                <c:pt idx="3">
                  <c:v>0.67</c:v>
                </c:pt>
                <c:pt idx="4">
                  <c:v>0.65</c:v>
                </c:pt>
                <c:pt idx="5">
                  <c:v>0.82</c:v>
                </c:pt>
                <c:pt idx="6">
                  <c:v>1.08</c:v>
                </c:pt>
                <c:pt idx="7">
                  <c:v>1.33</c:v>
                </c:pt>
                <c:pt idx="8">
                  <c:v>1.57</c:v>
                </c:pt>
                <c:pt idx="9" formatCode="General">
                  <c:v>1.75</c:v>
                </c:pt>
                <c:pt idx="10" formatCode="General">
                  <c:v>2.0099999999999998</c:v>
                </c:pt>
              </c:numCache>
            </c:numRef>
          </c:val>
          <c:smooth val="0"/>
        </c:ser>
        <c:ser>
          <c:idx val="2"/>
          <c:order val="2"/>
          <c:tx>
            <c:strRef>
              <c:f>[P10_有効求人倍率の推移.xlsx]サマリ!$B$12</c:f>
              <c:strCache>
                <c:ptCount val="1"/>
                <c:pt idx="0">
                  <c:v>神奈川県</c:v>
                </c:pt>
              </c:strCache>
            </c:strRef>
          </c:tx>
          <c:marker>
            <c:symbol val="triangle"/>
            <c:size val="5"/>
          </c:marker>
          <c:dLbls>
            <c:dLbl>
              <c:idx val="0"/>
              <c:layout>
                <c:manualLayout>
                  <c:x val="-6.2884071730086366E-2"/>
                  <c:y val="3.3554486337340858E-2"/>
                </c:manualLayout>
              </c:layout>
              <c:showLegendKey val="0"/>
              <c:showVal val="1"/>
              <c:showCatName val="0"/>
              <c:showSerName val="0"/>
              <c:showPercent val="0"/>
              <c:showBubbleSize val="0"/>
            </c:dLbl>
            <c:dLbl>
              <c:idx val="1"/>
              <c:layout>
                <c:manualLayout>
                  <c:x val="-6.7377387685041493E-2"/>
                  <c:y val="3.7653897377861761E-2"/>
                </c:manualLayout>
              </c:layout>
              <c:showLegendKey val="0"/>
              <c:showVal val="1"/>
              <c:showCatName val="0"/>
              <c:showSerName val="0"/>
              <c:showPercent val="0"/>
              <c:showBubbleSize val="0"/>
            </c:dLbl>
            <c:dLbl>
              <c:idx val="2"/>
              <c:layout>
                <c:manualLayout>
                  <c:x val="-6.8831223006132841E-2"/>
                  <c:y val="2.5098402004386046E-2"/>
                </c:manualLayout>
              </c:layout>
              <c:showLegendKey val="0"/>
              <c:showVal val="1"/>
              <c:showCatName val="0"/>
              <c:showSerName val="0"/>
              <c:showPercent val="0"/>
              <c:showBubbleSize val="0"/>
            </c:dLbl>
            <c:dLbl>
              <c:idx val="3"/>
              <c:layout>
                <c:manualLayout>
                  <c:x val="-6.392588066344948E-2"/>
                  <c:y val="3.5353062582835541E-2"/>
                </c:manualLayout>
              </c:layout>
              <c:showLegendKey val="0"/>
              <c:showVal val="1"/>
              <c:showCatName val="0"/>
              <c:showSerName val="0"/>
              <c:showPercent val="0"/>
              <c:showBubbleSize val="0"/>
            </c:dLbl>
            <c:dLbl>
              <c:idx val="4"/>
              <c:layout>
                <c:manualLayout>
                  <c:x val="-3.8155802861685212E-2"/>
                  <c:y val="3.073967339097022E-2"/>
                </c:manualLayout>
              </c:layout>
              <c:showLegendKey val="0"/>
              <c:showVal val="1"/>
              <c:showCatName val="0"/>
              <c:showSerName val="0"/>
              <c:showPercent val="0"/>
              <c:showBubbleSize val="0"/>
            </c:dLbl>
            <c:dLbl>
              <c:idx val="5"/>
              <c:layout>
                <c:manualLayout>
                  <c:x val="-2.1197668256491786E-2"/>
                  <c:y val="4.6109510086455328E-2"/>
                </c:manualLayout>
              </c:layout>
              <c:showLegendKey val="0"/>
              <c:showVal val="1"/>
              <c:showCatName val="0"/>
              <c:showSerName val="0"/>
              <c:showPercent val="0"/>
              <c:showBubbleSize val="0"/>
            </c:dLbl>
            <c:dLbl>
              <c:idx val="6"/>
              <c:layout>
                <c:manualLayout>
                  <c:x val="-2.8888603924119374E-2"/>
                  <c:y val="5.0209069963066566E-2"/>
                </c:manualLayout>
              </c:layout>
              <c:showLegendKey val="0"/>
              <c:showVal val="1"/>
              <c:showCatName val="0"/>
              <c:showSerName val="0"/>
              <c:showPercent val="0"/>
              <c:showBubbleSize val="0"/>
            </c:dLbl>
            <c:dLbl>
              <c:idx val="7"/>
              <c:layout>
                <c:manualLayout>
                  <c:x val="-1.695813460519343E-2"/>
                  <c:y val="4.226705091258405E-2"/>
                </c:manualLayout>
              </c:layout>
              <c:showLegendKey val="0"/>
              <c:showVal val="1"/>
              <c:showCatName val="0"/>
              <c:showSerName val="0"/>
              <c:showPercent val="0"/>
              <c:showBubbleSize val="0"/>
            </c:dLbl>
            <c:dLbl>
              <c:idx val="8"/>
              <c:layout>
                <c:manualLayout>
                  <c:x val="-1.483836777954425E-2"/>
                  <c:y val="4.6109510086455328E-2"/>
                </c:manualLayout>
              </c:layout>
              <c:showLegendKey val="0"/>
              <c:showVal val="1"/>
              <c:showCatName val="0"/>
              <c:showSerName val="0"/>
              <c:showPercent val="0"/>
              <c:showBubbleSize val="0"/>
            </c:dLbl>
            <c:dLbl>
              <c:idx val="9"/>
              <c:layout>
                <c:manualLayout>
                  <c:x val="-2.1197668256491786E-2"/>
                  <c:y val="4.6109510086455328E-2"/>
                </c:manualLayout>
              </c:layout>
              <c:showLegendKey val="0"/>
              <c:showVal val="1"/>
              <c:showCatName val="0"/>
              <c:showSerName val="0"/>
              <c:showPercent val="0"/>
              <c:showBubbleSize val="0"/>
            </c:dLbl>
            <c:dLbl>
              <c:idx val="10"/>
              <c:layout>
                <c:manualLayout>
                  <c:x val="-1.483836777954425E-2"/>
                  <c:y val="4.6109510086455259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[P10_有効求人倍率の推移.xlsx]サマリ!$C$12:$M$12</c:f>
              <c:numCache>
                <c:formatCode>0.00</c:formatCode>
                <c:ptCount val="11"/>
                <c:pt idx="0">
                  <c:v>1.06</c:v>
                </c:pt>
                <c:pt idx="1">
                  <c:v>0.95</c:v>
                </c:pt>
                <c:pt idx="2">
                  <c:v>0.83</c:v>
                </c:pt>
                <c:pt idx="3">
                  <c:v>0.43</c:v>
                </c:pt>
                <c:pt idx="4">
                  <c:v>0.41</c:v>
                </c:pt>
                <c:pt idx="5">
                  <c:v>0.48</c:v>
                </c:pt>
                <c:pt idx="6">
                  <c:v>0.56999999999999995</c:v>
                </c:pt>
                <c:pt idx="7">
                  <c:v>0.68</c:v>
                </c:pt>
                <c:pt idx="8">
                  <c:v>0.83</c:v>
                </c:pt>
                <c:pt idx="9" formatCode="General">
                  <c:v>0.93</c:v>
                </c:pt>
                <c:pt idx="10" formatCode="General">
                  <c:v>1.05</c:v>
                </c:pt>
              </c:numCache>
            </c:numRef>
          </c:val>
          <c:smooth val="0"/>
        </c:ser>
        <c:ser>
          <c:idx val="3"/>
          <c:order val="3"/>
          <c:tx>
            <c:strRef>
              <c:f>[P10_有効求人倍率の推移.xlsx]サマリ!$B$13</c:f>
              <c:strCache>
                <c:ptCount val="1"/>
                <c:pt idx="0">
                  <c:v>愛知県</c:v>
                </c:pt>
              </c:strCache>
            </c:strRef>
          </c:tx>
          <c:marker>
            <c:symbol val="x"/>
            <c:size val="5"/>
          </c:marker>
          <c:dLbls>
            <c:dLbl>
              <c:idx val="0"/>
              <c:layout>
                <c:manualLayout>
                  <c:x val="-4.4515103338632747E-2"/>
                  <c:y val="-4.6109510086455328E-2"/>
                </c:manualLayout>
              </c:layout>
              <c:showLegendKey val="0"/>
              <c:showVal val="1"/>
              <c:showCatName val="0"/>
              <c:showSerName val="0"/>
              <c:showPercent val="0"/>
              <c:showBubbleSize val="0"/>
            </c:dLbl>
            <c:dLbl>
              <c:idx val="1"/>
              <c:layout>
                <c:manualLayout>
                  <c:x val="-3.391626921038686E-2"/>
                  <c:y val="-4.6109510086455328E-2"/>
                </c:manualLayout>
              </c:layout>
              <c:showLegendKey val="0"/>
              <c:showVal val="1"/>
              <c:showCatName val="0"/>
              <c:showSerName val="0"/>
              <c:showPercent val="0"/>
              <c:showBubbleSize val="0"/>
            </c:dLbl>
            <c:dLbl>
              <c:idx val="2"/>
              <c:layout>
                <c:manualLayout>
                  <c:x val="-1.4838367779544288E-2"/>
                  <c:y val="-2.3054755043227664E-2"/>
                </c:manualLayout>
              </c:layout>
              <c:showLegendKey val="0"/>
              <c:showVal val="1"/>
              <c:showCatName val="0"/>
              <c:showSerName val="0"/>
              <c:showPercent val="0"/>
              <c:showBubbleSize val="0"/>
            </c:dLbl>
            <c:dLbl>
              <c:idx val="3"/>
              <c:layout>
                <c:manualLayout>
                  <c:x val="-2.5437290026241649E-2"/>
                  <c:y val="-1.1784354194278514E-2"/>
                </c:manualLayout>
              </c:layout>
              <c:showLegendKey val="0"/>
              <c:showVal val="1"/>
              <c:showCatName val="0"/>
              <c:showSerName val="0"/>
              <c:showPercent val="0"/>
              <c:showBubbleSize val="0"/>
            </c:dLbl>
            <c:dLbl>
              <c:idx val="4"/>
              <c:layout>
                <c:manualLayout>
                  <c:x val="-4.5269164245539034E-2"/>
                  <c:y val="2.0497055202604513E-2"/>
                </c:manualLayout>
              </c:layout>
              <c:showLegendKey val="0"/>
              <c:showVal val="1"/>
              <c:showCatName val="0"/>
              <c:showSerName val="0"/>
              <c:showPercent val="0"/>
              <c:showBubbleSize val="0"/>
            </c:dLbl>
            <c:dLbl>
              <c:idx val="5"/>
              <c:layout>
                <c:manualLayout>
                  <c:x val="-5.7233704292527825E-2"/>
                  <c:y val="-4.2267050912584127E-2"/>
                </c:manualLayout>
              </c:layout>
              <c:showLegendKey val="0"/>
              <c:showVal val="1"/>
              <c:showCatName val="0"/>
              <c:showSerName val="0"/>
              <c:showPercent val="0"/>
              <c:showBubbleSize val="0"/>
            </c:dLbl>
            <c:dLbl>
              <c:idx val="6"/>
              <c:layout>
                <c:manualLayout>
                  <c:x val="-6.9952305246422819E-2"/>
                  <c:y val="-2.3054755043227595E-2"/>
                </c:manualLayout>
              </c:layout>
              <c:showLegendKey val="0"/>
              <c:showVal val="1"/>
              <c:showCatName val="0"/>
              <c:showSerName val="0"/>
              <c:showPercent val="0"/>
              <c:showBubbleSize val="0"/>
            </c:dLbl>
            <c:dLbl>
              <c:idx val="7"/>
              <c:layout>
                <c:manualLayout>
                  <c:x val="-2.1197668256491786E-2"/>
                  <c:y val="3.4582132564841501E-2"/>
                </c:manualLayout>
              </c:layout>
              <c:showLegendKey val="0"/>
              <c:showVal val="1"/>
              <c:showCatName val="0"/>
              <c:showSerName val="0"/>
              <c:showPercent val="0"/>
              <c:showBubbleSize val="0"/>
            </c:dLbl>
            <c:dLbl>
              <c:idx val="8"/>
              <c:layout>
                <c:manualLayout>
                  <c:x val="-2.96767355590885E-2"/>
                  <c:y val="5.3794428434197884E-2"/>
                </c:manualLayout>
              </c:layout>
              <c:showLegendKey val="0"/>
              <c:showVal val="1"/>
              <c:showCatName val="0"/>
              <c:showSerName val="0"/>
              <c:showPercent val="0"/>
              <c:showBubbleSize val="0"/>
            </c:dLbl>
            <c:dLbl>
              <c:idx val="9"/>
              <c:layout>
                <c:manualLayout>
                  <c:x val="-4.4515103338632747E-2"/>
                  <c:y val="-2.6897214217098907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[P10_有効求人倍率の推移.xlsx]サマリ!$C$13:$M$13</c:f>
              <c:numCache>
                <c:formatCode>0.00</c:formatCode>
                <c:ptCount val="11"/>
                <c:pt idx="0">
                  <c:v>1.85</c:v>
                </c:pt>
                <c:pt idx="1">
                  <c:v>1.95</c:v>
                </c:pt>
                <c:pt idx="2">
                  <c:v>1.61</c:v>
                </c:pt>
                <c:pt idx="3">
                  <c:v>0.55000000000000004</c:v>
                </c:pt>
                <c:pt idx="4">
                  <c:v>0.64</c:v>
                </c:pt>
                <c:pt idx="5">
                  <c:v>0.87</c:v>
                </c:pt>
                <c:pt idx="6">
                  <c:v>1.1200000000000001</c:v>
                </c:pt>
                <c:pt idx="7">
                  <c:v>1.31</c:v>
                </c:pt>
                <c:pt idx="8">
                  <c:v>1.53</c:v>
                </c:pt>
                <c:pt idx="9">
                  <c:v>1.54</c:v>
                </c:pt>
                <c:pt idx="10">
                  <c:v>1.63</c:v>
                </c:pt>
              </c:numCache>
            </c:numRef>
          </c:val>
          <c:smooth val="0"/>
        </c:ser>
        <c:ser>
          <c:idx val="4"/>
          <c:order val="4"/>
          <c:tx>
            <c:strRef>
              <c:f>[P10_有効求人倍率の推移.xlsx]サマリ!$B$14</c:f>
              <c:strCache>
                <c:ptCount val="1"/>
                <c:pt idx="0">
                  <c:v>大阪府</c:v>
                </c:pt>
              </c:strCache>
            </c:strRef>
          </c:tx>
          <c:spPr>
            <a:ln w="28575">
              <a:prstDash val="sysDash"/>
            </a:ln>
          </c:spPr>
          <c:marker>
            <c:symbol val="star"/>
            <c:size val="5"/>
          </c:marker>
          <c:dLbls>
            <c:dLbl>
              <c:idx val="0"/>
              <c:layout>
                <c:manualLayout>
                  <c:x val="-5.8540489778227262E-2"/>
                  <c:y val="-5.4365342748134773E-2"/>
                </c:manualLayout>
              </c:layout>
              <c:showLegendKey val="0"/>
              <c:showVal val="1"/>
              <c:showCatName val="0"/>
              <c:showSerName val="0"/>
              <c:showPercent val="0"/>
              <c:showBubbleSize val="0"/>
            </c:dLbl>
            <c:dLbl>
              <c:idx val="1"/>
              <c:layout>
                <c:manualLayout>
                  <c:x val="-6.9619360884104919E-2"/>
                  <c:y val="-2.3054829461272831E-2"/>
                </c:manualLayout>
              </c:layout>
              <c:showLegendKey val="0"/>
              <c:showVal val="1"/>
              <c:showCatName val="0"/>
              <c:showSerName val="0"/>
              <c:showPercent val="0"/>
              <c:showBubbleSize val="0"/>
            </c:dLbl>
            <c:dLbl>
              <c:idx val="2"/>
              <c:layout>
                <c:manualLayout>
                  <c:x val="-3.6036036036036077E-2"/>
                  <c:y val="-3.0739673390970151E-2"/>
                </c:manualLayout>
              </c:layout>
              <c:showLegendKey val="0"/>
              <c:showVal val="1"/>
              <c:showCatName val="0"/>
              <c:showSerName val="0"/>
              <c:showPercent val="0"/>
              <c:showBubbleSize val="0"/>
            </c:dLbl>
            <c:dLbl>
              <c:idx val="3"/>
              <c:layout>
                <c:manualLayout>
                  <c:x val="-9.7923379325102148E-3"/>
                  <c:y val="4.1222644501011298E-2"/>
                </c:manualLayout>
              </c:layout>
              <c:showLegendKey val="0"/>
              <c:showVal val="1"/>
              <c:showCatName val="0"/>
              <c:showSerName val="0"/>
              <c:showPercent val="0"/>
              <c:showBubbleSize val="0"/>
            </c:dLbl>
            <c:dLbl>
              <c:idx val="4"/>
              <c:layout>
                <c:manualLayout>
                  <c:x val="-7.3703734317388785E-3"/>
                  <c:y val="3.3023822419969491E-2"/>
                </c:manualLayout>
              </c:layout>
              <c:showLegendKey val="0"/>
              <c:showVal val="1"/>
              <c:showCatName val="0"/>
              <c:showSerName val="0"/>
              <c:showPercent val="0"/>
              <c:showBubbleSize val="0"/>
            </c:dLbl>
            <c:dLbl>
              <c:idx val="5"/>
              <c:layout>
                <c:manualLayout>
                  <c:x val="-3.1796467690016351E-2"/>
                  <c:y val="3.1253651542314638E-2"/>
                </c:manualLayout>
              </c:layout>
              <c:showLegendKey val="0"/>
              <c:showVal val="1"/>
              <c:showCatName val="0"/>
              <c:showSerName val="0"/>
              <c:showPercent val="0"/>
              <c:showBubbleSize val="0"/>
            </c:dLbl>
            <c:dLbl>
              <c:idx val="6"/>
              <c:layout>
                <c:manualLayout>
                  <c:x val="-3.5125534276755556E-2"/>
                  <c:y val="2.7668119429077931E-2"/>
                </c:manualLayout>
              </c:layout>
              <c:showLegendKey val="0"/>
              <c:showVal val="1"/>
              <c:showCatName val="0"/>
              <c:showSerName val="0"/>
              <c:showPercent val="0"/>
              <c:showBubbleSize val="0"/>
            </c:dLbl>
            <c:dLbl>
              <c:idx val="7"/>
              <c:layout>
                <c:manualLayout>
                  <c:x val="-4.6512494718066413E-2"/>
                  <c:y val="-4.6880800101742864E-2"/>
                </c:manualLayout>
              </c:layout>
              <c:showLegendKey val="0"/>
              <c:showVal val="1"/>
              <c:showCatName val="0"/>
              <c:showSerName val="0"/>
              <c:showPercent val="0"/>
              <c:showBubbleSize val="0"/>
            </c:dLbl>
            <c:dLbl>
              <c:idx val="8"/>
              <c:layout>
                <c:manualLayout>
                  <c:x val="-4.306137394390297E-2"/>
                  <c:y val="-3.9452473623356445E-2"/>
                </c:manualLayout>
              </c:layout>
              <c:showLegendKey val="0"/>
              <c:showVal val="1"/>
              <c:showCatName val="0"/>
              <c:showSerName val="0"/>
              <c:showPercent val="0"/>
              <c:showBubbleSize val="0"/>
            </c:dLbl>
            <c:dLbl>
              <c:idx val="9"/>
              <c:layout>
                <c:manualLayout>
                  <c:x val="-5.2205974938721846E-2"/>
                  <c:y val="-5.8407892044108373E-2"/>
                </c:manualLayout>
              </c:layout>
              <c:showLegendKey val="0"/>
              <c:showVal val="1"/>
              <c:showCatName val="0"/>
              <c:showSerName val="0"/>
              <c:showPercent val="0"/>
              <c:showBubbleSize val="0"/>
            </c:dLbl>
            <c:dLbl>
              <c:idx val="10"/>
              <c:layout>
                <c:manualLayout>
                  <c:x val="-3.6036036036036036E-2"/>
                  <c:y val="-3.4582132564841501E-2"/>
                </c:manualLayout>
              </c:layout>
              <c:showLegendKey val="0"/>
              <c:showVal val="1"/>
              <c:showCatName val="0"/>
              <c:showSerName val="0"/>
              <c:showPercent val="0"/>
              <c:showBubbleSize val="0"/>
            </c:dLbl>
            <c:spPr>
              <a:ln w="6350">
                <a:solidFill>
                  <a:schemeClr val="accent5">
                    <a:shade val="95000"/>
                    <a:satMod val="105000"/>
                  </a:schemeClr>
                </a:solidFill>
              </a:ln>
            </c:spPr>
            <c:txPr>
              <a:bodyPr/>
              <a:lstStyle/>
              <a:p>
                <a:pPr>
                  <a:defRPr sz="800"/>
                </a:pPr>
                <a:endParaRPr lang="ja-JP"/>
              </a:p>
            </c:txPr>
            <c:showLegendKey val="0"/>
            <c:showVal val="1"/>
            <c:showCatName val="0"/>
            <c:showSerName val="0"/>
            <c:showPercent val="0"/>
            <c:showBubbleSize val="0"/>
            <c:showLeaderLines val="0"/>
          </c:dLbls>
          <c:cat>
            <c:strRef>
              <c:f>[P10_有効求人倍率の推移.xlsx]サマリ!$C$9:$M$9</c:f>
              <c:strCache>
                <c:ptCount val="11"/>
                <c:pt idx="0">
                  <c:v>2006年</c:v>
                </c:pt>
                <c:pt idx="1">
                  <c:v>2007年</c:v>
                </c:pt>
                <c:pt idx="2">
                  <c:v>2008年</c:v>
                </c:pt>
                <c:pt idx="3">
                  <c:v>2009年</c:v>
                </c:pt>
                <c:pt idx="4">
                  <c:v>2010年</c:v>
                </c:pt>
                <c:pt idx="5">
                  <c:v>2011年</c:v>
                </c:pt>
                <c:pt idx="6">
                  <c:v>2012年</c:v>
                </c:pt>
                <c:pt idx="7">
                  <c:v>2013年</c:v>
                </c:pt>
                <c:pt idx="8">
                  <c:v>2014年</c:v>
                </c:pt>
                <c:pt idx="9">
                  <c:v>2015年</c:v>
                </c:pt>
                <c:pt idx="10">
                  <c:v>2016年</c:v>
                </c:pt>
              </c:strCache>
            </c:strRef>
          </c:cat>
          <c:val>
            <c:numRef>
              <c:f>[P10_有効求人倍率の推移.xlsx]サマリ!$C$14:$M$14</c:f>
              <c:numCache>
                <c:formatCode>0.00</c:formatCode>
                <c:ptCount val="11"/>
                <c:pt idx="0">
                  <c:v>1.22</c:v>
                </c:pt>
                <c:pt idx="1">
                  <c:v>1.26</c:v>
                </c:pt>
                <c:pt idx="2">
                  <c:v>0.94</c:v>
                </c:pt>
                <c:pt idx="3">
                  <c:v>0.51</c:v>
                </c:pt>
                <c:pt idx="4">
                  <c:v>0.52</c:v>
                </c:pt>
                <c:pt idx="5">
                  <c:v>0.65</c:v>
                </c:pt>
                <c:pt idx="6">
                  <c:v>0.77</c:v>
                </c:pt>
                <c:pt idx="7">
                  <c:v>0.95</c:v>
                </c:pt>
                <c:pt idx="8">
                  <c:v>1.1100000000000001</c:v>
                </c:pt>
                <c:pt idx="9">
                  <c:v>1.2</c:v>
                </c:pt>
                <c:pt idx="10" formatCode="General">
                  <c:v>1.38</c:v>
                </c:pt>
              </c:numCache>
            </c:numRef>
          </c:val>
          <c:smooth val="0"/>
        </c:ser>
        <c:dLbls>
          <c:showLegendKey val="0"/>
          <c:showVal val="0"/>
          <c:showCatName val="0"/>
          <c:showSerName val="0"/>
          <c:showPercent val="0"/>
          <c:showBubbleSize val="0"/>
        </c:dLbls>
        <c:marker val="1"/>
        <c:smooth val="0"/>
        <c:axId val="103058432"/>
        <c:axId val="103088896"/>
      </c:lineChart>
      <c:catAx>
        <c:axId val="103058432"/>
        <c:scaling>
          <c:orientation val="minMax"/>
        </c:scaling>
        <c:delete val="0"/>
        <c:axPos val="b"/>
        <c:numFmt formatCode="General" sourceLinked="1"/>
        <c:majorTickMark val="out"/>
        <c:minorTickMark val="none"/>
        <c:tickLblPos val="nextTo"/>
        <c:txPr>
          <a:bodyPr/>
          <a:lstStyle/>
          <a:p>
            <a:pPr>
              <a:defRPr sz="800"/>
            </a:pPr>
            <a:endParaRPr lang="ja-JP"/>
          </a:p>
        </c:txPr>
        <c:crossAx val="103088896"/>
        <c:crosses val="autoZero"/>
        <c:auto val="1"/>
        <c:lblAlgn val="ctr"/>
        <c:lblOffset val="100"/>
        <c:noMultiLvlLbl val="0"/>
      </c:catAx>
      <c:valAx>
        <c:axId val="103088896"/>
        <c:scaling>
          <c:orientation val="minMax"/>
          <c:max val="2.1"/>
          <c:min val="0.30000000000000004"/>
        </c:scaling>
        <c:delete val="0"/>
        <c:axPos val="l"/>
        <c:majorGridlines/>
        <c:numFmt formatCode="#,##0.0_);[Red]\(#,##0.0\)" sourceLinked="0"/>
        <c:majorTickMark val="out"/>
        <c:minorTickMark val="none"/>
        <c:tickLblPos val="nextTo"/>
        <c:txPr>
          <a:bodyPr/>
          <a:lstStyle/>
          <a:p>
            <a:pPr>
              <a:defRPr sz="800"/>
            </a:pPr>
            <a:endParaRPr lang="ja-JP"/>
          </a:p>
        </c:txPr>
        <c:crossAx val="103058432"/>
        <c:crosses val="autoZero"/>
        <c:crossBetween val="between"/>
      </c:valAx>
    </c:plotArea>
    <c:plotVisOnly val="1"/>
    <c:dispBlanksAs val="gap"/>
    <c:showDLblsOverMax val="0"/>
  </c:chart>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'[P20_P13＿大阪の分野別求人充足率.xlsx]大阪の分野別求人充足率 '!$L$6</c:f>
              <c:strCache>
                <c:ptCount val="1"/>
                <c:pt idx="0">
                  <c:v>医療・福祉</c:v>
                </c:pt>
              </c:strCache>
            </c:strRef>
          </c:tx>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'!$M$6:$S$6</c:f>
              <c:numCache>
                <c:formatCode>#.0"%"</c:formatCode>
                <c:ptCount val="7"/>
                <c:pt idx="0">
                  <c:v>24.9</c:v>
                </c:pt>
                <c:pt idx="1">
                  <c:v>23.4</c:v>
                </c:pt>
                <c:pt idx="2">
                  <c:v>21.6</c:v>
                </c:pt>
                <c:pt idx="3">
                  <c:v>20.399999999999999</c:v>
                </c:pt>
                <c:pt idx="4">
                  <c:v>17.8</c:v>
                </c:pt>
                <c:pt idx="5">
                  <c:v>15.3</c:v>
                </c:pt>
                <c:pt idx="6">
                  <c:v>13.5</c:v>
                </c:pt>
              </c:numCache>
            </c:numRef>
          </c:val>
          <c:smooth val="0"/>
        </c:ser>
        <c:ser>
          <c:idx val="2"/>
          <c:order val="2"/>
          <c:tx>
            <c:strRef>
              <c:f>'[P20_P13＿大阪の分野別求人充足率.xlsx]大阪の分野別求人充足率 '!$L$8</c:f>
              <c:strCache>
                <c:ptCount val="1"/>
                <c:pt idx="0">
                  <c:v>卸売業・小売業</c:v>
                </c:pt>
              </c:strCache>
            </c:strRef>
          </c:tx>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'!$M$8:$S$8</c:f>
              <c:numCache>
                <c:formatCode>#.0"%"</c:formatCode>
                <c:ptCount val="7"/>
                <c:pt idx="0">
                  <c:v>29.7</c:v>
                </c:pt>
                <c:pt idx="1">
                  <c:v>27.8</c:v>
                </c:pt>
                <c:pt idx="2">
                  <c:v>24.4</c:v>
                </c:pt>
                <c:pt idx="3">
                  <c:v>21.6</c:v>
                </c:pt>
                <c:pt idx="4">
                  <c:v>18.7</c:v>
                </c:pt>
                <c:pt idx="5">
                  <c:v>15.7</c:v>
                </c:pt>
                <c:pt idx="6">
                  <c:v>14.8</c:v>
                </c:pt>
              </c:numCache>
            </c:numRef>
          </c:val>
          <c:smooth val="0"/>
        </c:ser>
        <c:ser>
          <c:idx val="3"/>
          <c:order val="3"/>
          <c:tx>
            <c:strRef>
              <c:f>'[P20_P13＿大阪の分野別求人充足率.xlsx]大阪の分野別求人充足率 '!$L$9</c:f>
              <c:strCache>
                <c:ptCount val="1"/>
                <c:pt idx="0">
                  <c:v>宿泊業・飲食サービス業</c:v>
                </c:pt>
              </c:strCache>
            </c:strRef>
          </c:tx>
          <c:dLbls>
            <c:dLbl>
              <c:idx val="0"/>
              <c:layout>
                <c:manualLayout>
                  <c:x val="-8.6186221356174778E-2"/>
                  <c:y val="2.4005691906014957E-2"/>
                </c:manualLayout>
              </c:layout>
              <c:tx>
                <c:rich>
                  <a:bodyPr/>
                  <a:lstStyle/>
                  <a:p>
                    <a:r>
                      <a:rPr lang="en-US" altLang="en-US"/>
                      <a:t>19.7</a:t>
                    </a:r>
                  </a:p>
                </c:rich>
              </c:tx>
              <c:showLegendKey val="0"/>
              <c:showVal val="1"/>
              <c:showCatName val="0"/>
              <c:showSerName val="0"/>
              <c:showPercent val="0"/>
              <c:showBubbleSize val="0"/>
            </c:dLbl>
            <c:dLbl>
              <c:idx val="1"/>
              <c:layout>
                <c:manualLayout>
                  <c:x val="-8.2015818216392991E-2"/>
                  <c:y val="1.2121769061389115E-2"/>
                </c:manualLayout>
              </c:layout>
              <c:tx>
                <c:rich>
                  <a:bodyPr/>
                  <a:lstStyle/>
                  <a:p>
                    <a:r>
                      <a:rPr lang="en-US" altLang="en-US"/>
                      <a:t>17.9</a:t>
                    </a:r>
                  </a:p>
                </c:rich>
              </c:tx>
              <c:showLegendKey val="0"/>
              <c:showVal val="1"/>
              <c:showCatName val="0"/>
              <c:showSerName val="0"/>
              <c:showPercent val="0"/>
              <c:showBubbleSize val="0"/>
            </c:dLbl>
            <c:dLbl>
              <c:idx val="2"/>
              <c:layout>
                <c:manualLayout>
                  <c:x val="-7.7221364209769716E-2"/>
                  <c:y val="2.8621325150131105E-2"/>
                </c:manualLayout>
              </c:layout>
              <c:tx>
                <c:rich>
                  <a:bodyPr/>
                  <a:lstStyle/>
                  <a:p>
                    <a:r>
                      <a:rPr lang="en-US" altLang="en-US"/>
                      <a:t>12.9</a:t>
                    </a:r>
                  </a:p>
                </c:rich>
              </c:tx>
              <c:showLegendKey val="0"/>
              <c:showVal val="1"/>
              <c:showCatName val="0"/>
              <c:showSerName val="0"/>
              <c:showPercent val="0"/>
              <c:showBubbleSize val="0"/>
            </c:dLbl>
            <c:dLbl>
              <c:idx val="3"/>
              <c:layout>
                <c:manualLayout>
                  <c:x val="-5.7504716904181775E-2"/>
                  <c:y val="3.2880375468958736E-2"/>
                </c:manualLayout>
              </c:layout>
              <c:tx>
                <c:rich>
                  <a:bodyPr/>
                  <a:lstStyle/>
                  <a:p>
                    <a:r>
                      <a:rPr lang="en-US" altLang="en-US"/>
                      <a:t>11.4</a:t>
                    </a:r>
                  </a:p>
                </c:rich>
              </c:tx>
              <c:showLegendKey val="0"/>
              <c:showVal val="1"/>
              <c:showCatName val="0"/>
              <c:showSerName val="0"/>
              <c:showPercent val="0"/>
              <c:showBubbleSize val="0"/>
            </c:dLbl>
            <c:dLbl>
              <c:idx val="4"/>
              <c:layout>
                <c:manualLayout>
                  <c:x val="-6.1675120043963569E-2"/>
                  <c:y val="3.3379740684247775E-2"/>
                </c:manualLayout>
              </c:layout>
              <c:tx>
                <c:rich>
                  <a:bodyPr/>
                  <a:lstStyle/>
                  <a:p>
                    <a:r>
                      <a:rPr lang="en-US" altLang="en-US"/>
                      <a:t>11.9</a:t>
                    </a:r>
                  </a:p>
                </c:rich>
              </c:tx>
              <c:showLegendKey val="0"/>
              <c:showVal val="1"/>
              <c:showCatName val="0"/>
              <c:showSerName val="0"/>
              <c:showPercent val="0"/>
              <c:showBubbleSize val="0"/>
            </c:dLbl>
            <c:dLbl>
              <c:idx val="5"/>
              <c:layout>
                <c:manualLayout>
                  <c:x val="-6.8086798341480737E-2"/>
                  <c:y val="1.4179809875874472E-2"/>
                </c:manualLayout>
              </c:layout>
              <c:tx>
                <c:rich>
                  <a:bodyPr/>
                  <a:lstStyle/>
                  <a:p>
                    <a:r>
                      <a:rPr lang="en-US" altLang="en-US"/>
                      <a:t>9.0</a:t>
                    </a:r>
                  </a:p>
                </c:rich>
              </c:tx>
              <c:showLegendKey val="0"/>
              <c:showVal val="1"/>
              <c:showCatName val="0"/>
              <c:showSerName val="0"/>
              <c:showPercent val="0"/>
              <c:showBubbleSize val="0"/>
            </c:dLbl>
            <c:dLbl>
              <c:idx val="6"/>
              <c:layout>
                <c:manualLayout>
                  <c:x val="-5.827091386687161E-2"/>
                  <c:y val="2.5778522449642384E-2"/>
                </c:manualLayout>
              </c:layout>
              <c:tx>
                <c:rich>
                  <a:bodyPr/>
                  <a:lstStyle/>
                  <a:p>
                    <a:r>
                      <a:rPr lang="en-US" altLang="en-US"/>
                      <a:t>7.7</a:t>
                    </a:r>
                  </a:p>
                </c:rich>
              </c:tx>
              <c:showLegendKey val="0"/>
              <c:showVal val="1"/>
              <c:showCatName val="0"/>
              <c:showSerName val="0"/>
              <c:showPercent val="0"/>
              <c:showBubbleSize val="0"/>
            </c:dLbl>
            <c:showLegendKey val="0"/>
            <c:showVal val="1"/>
            <c:showCatName val="0"/>
            <c:showSerName val="0"/>
            <c:showPercent val="0"/>
            <c:showBubbleSize val="0"/>
            <c:showLeaderLines val="0"/>
          </c:dLbls>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'!$M$9:$S$9</c:f>
              <c:numCache>
                <c:formatCode>#.0"%"</c:formatCode>
                <c:ptCount val="7"/>
                <c:pt idx="0">
                  <c:v>19.7</c:v>
                </c:pt>
                <c:pt idx="1">
                  <c:v>17.899999999999999</c:v>
                </c:pt>
                <c:pt idx="2">
                  <c:v>12.9</c:v>
                </c:pt>
                <c:pt idx="3">
                  <c:v>11.4</c:v>
                </c:pt>
                <c:pt idx="4">
                  <c:v>11.9</c:v>
                </c:pt>
                <c:pt idx="5">
                  <c:v>9</c:v>
                </c:pt>
                <c:pt idx="6">
                  <c:v>7.7</c:v>
                </c:pt>
              </c:numCache>
            </c:numRef>
          </c:val>
          <c:smooth val="0"/>
        </c:ser>
        <c:ser>
          <c:idx val="4"/>
          <c:order val="4"/>
          <c:tx>
            <c:strRef>
              <c:f>'[P20_P13＿大阪の分野別求人充足率.xlsx]大阪の分野別求人充足率 '!$L$10</c:f>
              <c:strCache>
                <c:ptCount val="1"/>
                <c:pt idx="0">
                  <c:v>建設業</c:v>
                </c:pt>
              </c:strCache>
            </c:strRef>
          </c:tx>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'!$M$10:$S$10</c:f>
              <c:numCache>
                <c:formatCode>#.0"%"</c:formatCode>
                <c:ptCount val="7"/>
                <c:pt idx="0">
                  <c:v>27.1</c:v>
                </c:pt>
                <c:pt idx="1">
                  <c:v>23.3</c:v>
                </c:pt>
                <c:pt idx="2">
                  <c:v>19.5</c:v>
                </c:pt>
                <c:pt idx="3">
                  <c:v>15.3</c:v>
                </c:pt>
                <c:pt idx="4">
                  <c:v>14.7</c:v>
                </c:pt>
                <c:pt idx="5">
                  <c:v>12.1</c:v>
                </c:pt>
                <c:pt idx="6">
                  <c:v>11</c:v>
                </c:pt>
              </c:numCache>
            </c:numRef>
          </c:val>
          <c:smooth val="0"/>
        </c:ser>
        <c:ser>
          <c:idx val="5"/>
          <c:order val="5"/>
          <c:tx>
            <c:strRef>
              <c:f>'[P20_P13＿大阪の分野別求人充足率.xlsx]大阪の分野別求人充足率 '!$L$11</c:f>
              <c:strCache>
                <c:ptCount val="1"/>
                <c:pt idx="0">
                  <c:v>全産業</c:v>
                </c:pt>
              </c:strCache>
            </c:strRef>
          </c:tx>
          <c:dLbls>
            <c:dLbl>
              <c:idx val="0"/>
              <c:layout>
                <c:manualLayout>
                  <c:x val="-9.2512680065945346E-2"/>
                  <c:y val="9.3738623783764241E-3"/>
                </c:manualLayout>
              </c:layout>
              <c:tx>
                <c:rich>
                  <a:bodyPr/>
                  <a:lstStyle/>
                  <a:p>
                    <a:r>
                      <a:rPr lang="en-US" altLang="en-US" u="sng"/>
                      <a:t>28.8</a:t>
                    </a:r>
                    <a:endParaRPr lang="en-US" altLang="en-US"/>
                  </a:p>
                </c:rich>
              </c:tx>
              <c:showLegendKey val="0"/>
              <c:showVal val="1"/>
              <c:showCatName val="0"/>
              <c:showSerName val="0"/>
              <c:showPercent val="0"/>
              <c:showBubbleSize val="0"/>
            </c:dLbl>
            <c:dLbl>
              <c:idx val="1"/>
              <c:layout>
                <c:manualLayout>
                  <c:x val="-8.161893842203026E-2"/>
                  <c:y val="2.5778540940212102E-2"/>
                </c:manualLayout>
              </c:layout>
              <c:tx>
                <c:rich>
                  <a:bodyPr/>
                  <a:lstStyle/>
                  <a:p>
                    <a:r>
                      <a:rPr lang="en-US" altLang="en-US" u="sng"/>
                      <a:t>27.0</a:t>
                    </a:r>
                    <a:endParaRPr lang="en-US" altLang="en-US"/>
                  </a:p>
                </c:rich>
              </c:tx>
              <c:showLegendKey val="0"/>
              <c:showVal val="1"/>
              <c:showCatName val="0"/>
              <c:showSerName val="0"/>
              <c:showPercent val="0"/>
              <c:showBubbleSize val="0"/>
            </c:dLbl>
            <c:dLbl>
              <c:idx val="2"/>
              <c:layout>
                <c:manualLayout>
                  <c:x val="-0.10434261975239084"/>
                  <c:y val="4.6870243891164107E-3"/>
                </c:manualLayout>
              </c:layout>
              <c:tx>
                <c:rich>
                  <a:bodyPr/>
                  <a:lstStyle/>
                  <a:p>
                    <a:r>
                      <a:rPr lang="en-US" altLang="en-US" u="sng"/>
                      <a:t>23.8</a:t>
                    </a:r>
                    <a:endParaRPr lang="en-US" altLang="en-US"/>
                  </a:p>
                </c:rich>
              </c:tx>
              <c:showLegendKey val="0"/>
              <c:showVal val="1"/>
              <c:showCatName val="0"/>
              <c:showSerName val="0"/>
              <c:showPercent val="0"/>
              <c:showBubbleSize val="0"/>
            </c:dLbl>
            <c:dLbl>
              <c:idx val="3"/>
              <c:layout>
                <c:manualLayout>
                  <c:x val="-9.810162411490328E-2"/>
                  <c:y val="-2.1186580477858399E-2"/>
                </c:manualLayout>
              </c:layout>
              <c:tx>
                <c:rich>
                  <a:bodyPr/>
                  <a:lstStyle/>
                  <a:p>
                    <a:r>
                      <a:rPr lang="en-US" altLang="en-US" u="sng"/>
                      <a:t>21.1</a:t>
                    </a:r>
                    <a:endParaRPr lang="en-US" altLang="en-US"/>
                  </a:p>
                </c:rich>
              </c:tx>
              <c:showLegendKey val="0"/>
              <c:showVal val="1"/>
              <c:showCatName val="0"/>
              <c:showSerName val="0"/>
              <c:showPercent val="0"/>
              <c:showBubbleSize val="0"/>
            </c:dLbl>
            <c:dLbl>
              <c:idx val="4"/>
              <c:layout>
                <c:manualLayout>
                  <c:x val="-2.783028251267276E-2"/>
                  <c:y val="-2.6040059938737824E-2"/>
                </c:manualLayout>
              </c:layout>
              <c:tx>
                <c:rich>
                  <a:bodyPr/>
                  <a:lstStyle/>
                  <a:p>
                    <a:r>
                      <a:rPr lang="en-US" altLang="en-US" u="sng"/>
                      <a:t>19.5</a:t>
                    </a:r>
                    <a:endParaRPr lang="en-US" altLang="en-US"/>
                  </a:p>
                </c:rich>
              </c:tx>
              <c:showLegendKey val="0"/>
              <c:showVal val="1"/>
              <c:showCatName val="0"/>
              <c:showSerName val="0"/>
              <c:showPercent val="0"/>
              <c:showBubbleSize val="0"/>
            </c:dLbl>
            <c:dLbl>
              <c:idx val="5"/>
              <c:layout>
                <c:manualLayout>
                  <c:x val="-1.5461268062595979E-2"/>
                  <c:y val="-1.1836390881244465E-2"/>
                </c:manualLayout>
              </c:layout>
              <c:tx>
                <c:rich>
                  <a:bodyPr/>
                  <a:lstStyle/>
                  <a:p>
                    <a:r>
                      <a:rPr lang="en-US" altLang="en-US" u="sng"/>
                      <a:t>16.7</a:t>
                    </a:r>
                    <a:endParaRPr lang="en-US" altLang="en-US"/>
                  </a:p>
                </c:rich>
              </c:tx>
              <c:showLegendKey val="0"/>
              <c:showVal val="1"/>
              <c:showCatName val="0"/>
              <c:showSerName val="0"/>
              <c:showPercent val="0"/>
              <c:showBubbleSize val="0"/>
            </c:dLbl>
            <c:dLbl>
              <c:idx val="6"/>
              <c:layout>
                <c:manualLayout>
                  <c:x val="-5.6738714552608122E-2"/>
                  <c:y val="-2.3411449163819563E-2"/>
                </c:manualLayout>
              </c:layout>
              <c:tx>
                <c:rich>
                  <a:bodyPr/>
                  <a:lstStyle/>
                  <a:p>
                    <a:r>
                      <a:rPr lang="en-US" altLang="en-US" u="sng"/>
                      <a:t>14.9</a:t>
                    </a:r>
                    <a:endParaRPr lang="en-US" altLang="en-US"/>
                  </a:p>
                </c:rich>
              </c:tx>
              <c:showLegendKey val="0"/>
              <c:showVal val="1"/>
              <c:showCatName val="0"/>
              <c:showSerName val="0"/>
              <c:showPercent val="0"/>
              <c:showBubbleSize val="0"/>
            </c:dLbl>
            <c:txPr>
              <a:bodyPr/>
              <a:lstStyle/>
              <a:p>
                <a:pPr>
                  <a:defRPr u="sng"/>
                </a:pPr>
                <a:endParaRPr lang="ja-JP"/>
              </a:p>
            </c:txPr>
            <c:showLegendKey val="0"/>
            <c:showVal val="1"/>
            <c:showCatName val="0"/>
            <c:showSerName val="0"/>
            <c:showPercent val="0"/>
            <c:showBubbleSize val="0"/>
            <c:showLeaderLines val="0"/>
          </c:dLbls>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'!$M$11:$S$11</c:f>
              <c:numCache>
                <c:formatCode>#.0"%"</c:formatCode>
                <c:ptCount val="7"/>
                <c:pt idx="0">
                  <c:v>28.8</c:v>
                </c:pt>
                <c:pt idx="1">
                  <c:v>27</c:v>
                </c:pt>
                <c:pt idx="2">
                  <c:v>23.8</c:v>
                </c:pt>
                <c:pt idx="3">
                  <c:v>21.1</c:v>
                </c:pt>
                <c:pt idx="4">
                  <c:v>19.5</c:v>
                </c:pt>
                <c:pt idx="5">
                  <c:v>16.7</c:v>
                </c:pt>
                <c:pt idx="6">
                  <c:v>14.9</c:v>
                </c:pt>
              </c:numCache>
            </c:numRef>
          </c:val>
          <c:smooth val="0"/>
        </c:ser>
        <c:dLbls>
          <c:showLegendKey val="0"/>
          <c:showVal val="0"/>
          <c:showCatName val="0"/>
          <c:showSerName val="0"/>
          <c:showPercent val="0"/>
          <c:showBubbleSize val="0"/>
        </c:dLbls>
        <c:marker val="1"/>
        <c:smooth val="0"/>
        <c:axId val="104548992"/>
        <c:axId val="104591744"/>
      </c:lineChart>
      <c:lineChart>
        <c:grouping val="standard"/>
        <c:varyColors val="0"/>
        <c:ser>
          <c:idx val="1"/>
          <c:order val="1"/>
          <c:tx>
            <c:strRef>
              <c:f>'[P20_P13＿大阪の分野別求人充足率.xlsx]大阪の分野別求人充足率 '!$L$7</c:f>
              <c:strCache>
                <c:ptCount val="1"/>
                <c:pt idx="0">
                  <c:v>製造業</c:v>
                </c:pt>
              </c:strCache>
            </c:strRef>
          </c:tx>
          <c:dLbls>
            <c:dLbl>
              <c:idx val="0"/>
              <c:layout>
                <c:manualLayout>
                  <c:x val="-1.2369014450076782E-2"/>
                  <c:y val="-1.4203669057493363E-2"/>
                </c:manualLayout>
              </c:layout>
              <c:tx>
                <c:rich>
                  <a:bodyPr/>
                  <a:lstStyle/>
                  <a:p>
                    <a:r>
                      <a:rPr lang="en-US" altLang="en-US" smtClean="0"/>
                      <a:t>52.4</a:t>
                    </a:r>
                    <a:endParaRPr lang="en-US" altLang="en-US"/>
                  </a:p>
                </c:rich>
              </c:tx>
              <c:showLegendKey val="0"/>
              <c:showVal val="1"/>
              <c:showCatName val="0"/>
              <c:showSerName val="0"/>
              <c:showPercent val="0"/>
              <c:showBubbleSize val="0"/>
            </c:dLbl>
            <c:dLbl>
              <c:idx val="1"/>
              <c:layout>
                <c:manualLayout>
                  <c:x val="-1.8553521675115175E-2"/>
                  <c:y val="-1.657094723374225E-2"/>
                </c:manualLayout>
              </c:layout>
              <c:tx>
                <c:rich>
                  <a:bodyPr/>
                  <a:lstStyle/>
                  <a:p>
                    <a:r>
                      <a:rPr lang="en-US" altLang="en-US" smtClean="0"/>
                      <a:t>49.9</a:t>
                    </a:r>
                    <a:endParaRPr lang="en-US" altLang="en-US"/>
                  </a:p>
                </c:rich>
              </c:tx>
              <c:showLegendKey val="0"/>
              <c:showVal val="1"/>
              <c:showCatName val="0"/>
              <c:showSerName val="0"/>
              <c:showPercent val="0"/>
              <c:showBubbleSize val="0"/>
            </c:dLbl>
            <c:dLbl>
              <c:idx val="2"/>
              <c:layout>
                <c:manualLayout>
                  <c:x val="-1.2369014450076782E-2"/>
                  <c:y val="-1.657094723374225E-2"/>
                </c:manualLayout>
              </c:layout>
              <c:tx>
                <c:rich>
                  <a:bodyPr/>
                  <a:lstStyle/>
                  <a:p>
                    <a:r>
                      <a:rPr lang="en-US" altLang="en-US" smtClean="0"/>
                      <a:t>46.8</a:t>
                    </a:r>
                    <a:endParaRPr lang="en-US" altLang="en-US"/>
                  </a:p>
                </c:rich>
              </c:tx>
              <c:showLegendKey val="0"/>
              <c:showVal val="1"/>
              <c:showCatName val="0"/>
              <c:showSerName val="0"/>
              <c:showPercent val="0"/>
              <c:showBubbleSize val="0"/>
            </c:dLbl>
            <c:dLbl>
              <c:idx val="3"/>
              <c:layout>
                <c:manualLayout>
                  <c:x val="3.0922536125191956E-3"/>
                  <c:y val="-1.8938225409991145E-2"/>
                </c:manualLayout>
              </c:layout>
              <c:tx>
                <c:rich>
                  <a:bodyPr/>
                  <a:lstStyle/>
                  <a:p>
                    <a:r>
                      <a:rPr lang="en-US" altLang="en-US" smtClean="0"/>
                      <a:t>43.5</a:t>
                    </a:r>
                    <a:endParaRPr lang="en-US" altLang="en-US"/>
                  </a:p>
                </c:rich>
              </c:tx>
              <c:showLegendKey val="0"/>
              <c:showVal val="1"/>
              <c:showCatName val="0"/>
              <c:showSerName val="0"/>
              <c:showPercent val="0"/>
              <c:showBubbleSize val="0"/>
            </c:dLbl>
            <c:dLbl>
              <c:idx val="4"/>
              <c:layout>
                <c:manualLayout>
                  <c:x val="-2.783028251267276E-2"/>
                  <c:y val="-2.1305503586240015E-2"/>
                </c:manualLayout>
              </c:layout>
              <c:tx>
                <c:rich>
                  <a:bodyPr/>
                  <a:lstStyle/>
                  <a:p>
                    <a:r>
                      <a:rPr lang="en-US" altLang="en-US" smtClean="0"/>
                      <a:t>39.7</a:t>
                    </a:r>
                    <a:endParaRPr lang="en-US" altLang="en-US"/>
                  </a:p>
                </c:rich>
              </c:tx>
              <c:showLegendKey val="0"/>
              <c:showVal val="1"/>
              <c:showCatName val="0"/>
              <c:showSerName val="0"/>
              <c:showPercent val="0"/>
              <c:showBubbleSize val="0"/>
            </c:dLbl>
            <c:dLbl>
              <c:idx val="5"/>
              <c:layout>
                <c:manualLayout>
                  <c:x val="-2.164577528763437E-2"/>
                  <c:y val="-3.077461629123561E-2"/>
                </c:manualLayout>
              </c:layout>
              <c:tx>
                <c:rich>
                  <a:bodyPr/>
                  <a:lstStyle/>
                  <a:p>
                    <a:r>
                      <a:rPr lang="en-US" altLang="en-US" smtClean="0"/>
                      <a:t>33.9</a:t>
                    </a:r>
                    <a:endParaRPr lang="en-US" altLang="en-US"/>
                  </a:p>
                </c:rich>
              </c:tx>
              <c:showLegendKey val="0"/>
              <c:showVal val="1"/>
              <c:showCatName val="0"/>
              <c:showSerName val="0"/>
              <c:showPercent val="0"/>
              <c:showBubbleSize val="0"/>
            </c:dLbl>
            <c:dLbl>
              <c:idx val="6"/>
              <c:layout>
                <c:manualLayout>
                  <c:x val="-4.329155057526874E-2"/>
                  <c:y val="-2.367278176248893E-2"/>
                </c:manualLayout>
              </c:layout>
              <c:tx>
                <c:rich>
                  <a:bodyPr/>
                  <a:lstStyle/>
                  <a:p>
                    <a:r>
                      <a:rPr lang="en-US" altLang="en-US" dirty="0" smtClean="0"/>
                      <a:t>31.1</a:t>
                    </a:r>
                    <a:endParaRPr lang="en-US" alt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numRef>
              <c:f>'[P20_P13＿大阪の分野別求人充足率.xlsx]大阪の分野別求人充足率 '!$M$5:$S$5</c:f>
              <c:numCache>
                <c:formatCode>General</c:formatCode>
                <c:ptCount val="7"/>
                <c:pt idx="0">
                  <c:v>2010</c:v>
                </c:pt>
                <c:pt idx="1">
                  <c:v>2011</c:v>
                </c:pt>
                <c:pt idx="2">
                  <c:v>2012</c:v>
                </c:pt>
                <c:pt idx="3">
                  <c:v>2013</c:v>
                </c:pt>
                <c:pt idx="4">
                  <c:v>2014</c:v>
                </c:pt>
                <c:pt idx="5">
                  <c:v>2015</c:v>
                </c:pt>
                <c:pt idx="6">
                  <c:v>2016</c:v>
                </c:pt>
              </c:numCache>
            </c:numRef>
          </c:cat>
          <c:val>
            <c:numRef>
              <c:f>'[P20_P13＿大阪の分野別求人充足率.xlsx]大阪の分野別求人充足率 '!$M$7:$S$7</c:f>
              <c:numCache>
                <c:formatCode>#.0"%"</c:formatCode>
                <c:ptCount val="7"/>
                <c:pt idx="0">
                  <c:v>52.4</c:v>
                </c:pt>
                <c:pt idx="1">
                  <c:v>49.9</c:v>
                </c:pt>
                <c:pt idx="2">
                  <c:v>46.8</c:v>
                </c:pt>
                <c:pt idx="3">
                  <c:v>43.5</c:v>
                </c:pt>
                <c:pt idx="4">
                  <c:v>39.700000000000003</c:v>
                </c:pt>
                <c:pt idx="5">
                  <c:v>33.9</c:v>
                </c:pt>
                <c:pt idx="6">
                  <c:v>31.1</c:v>
                </c:pt>
              </c:numCache>
            </c:numRef>
          </c:val>
          <c:smooth val="0"/>
        </c:ser>
        <c:dLbls>
          <c:showLegendKey val="0"/>
          <c:showVal val="0"/>
          <c:showCatName val="0"/>
          <c:showSerName val="0"/>
          <c:showPercent val="0"/>
          <c:showBubbleSize val="0"/>
        </c:dLbls>
        <c:marker val="1"/>
        <c:smooth val="0"/>
        <c:axId val="104594816"/>
        <c:axId val="104593280"/>
      </c:lineChart>
      <c:catAx>
        <c:axId val="104548992"/>
        <c:scaling>
          <c:orientation val="minMax"/>
        </c:scaling>
        <c:delete val="0"/>
        <c:axPos val="b"/>
        <c:numFmt formatCode="General" sourceLinked="1"/>
        <c:majorTickMark val="out"/>
        <c:minorTickMark val="none"/>
        <c:tickLblPos val="nextTo"/>
        <c:crossAx val="104591744"/>
        <c:crosses val="autoZero"/>
        <c:auto val="1"/>
        <c:lblAlgn val="ctr"/>
        <c:lblOffset val="100"/>
        <c:noMultiLvlLbl val="0"/>
      </c:catAx>
      <c:valAx>
        <c:axId val="104591744"/>
        <c:scaling>
          <c:orientation val="minMax"/>
          <c:max val="40"/>
          <c:min val="5"/>
        </c:scaling>
        <c:delete val="0"/>
        <c:axPos val="l"/>
        <c:majorGridlines/>
        <c:numFmt formatCode="General" sourceLinked="0"/>
        <c:majorTickMark val="out"/>
        <c:minorTickMark val="none"/>
        <c:tickLblPos val="nextTo"/>
        <c:crossAx val="104548992"/>
        <c:crosses val="autoZero"/>
        <c:crossBetween val="between"/>
        <c:majorUnit val="5"/>
      </c:valAx>
      <c:valAx>
        <c:axId val="104593280"/>
        <c:scaling>
          <c:orientation val="minMax"/>
          <c:max val="55"/>
          <c:min val="-20"/>
        </c:scaling>
        <c:delete val="0"/>
        <c:axPos val="r"/>
        <c:numFmt formatCode="General" sourceLinked="0"/>
        <c:majorTickMark val="out"/>
        <c:minorTickMark val="none"/>
        <c:tickLblPos val="nextTo"/>
        <c:crossAx val="104594816"/>
        <c:crosses val="max"/>
        <c:crossBetween val="between"/>
      </c:valAx>
      <c:catAx>
        <c:axId val="104594816"/>
        <c:scaling>
          <c:orientation val="minMax"/>
        </c:scaling>
        <c:delete val="1"/>
        <c:axPos val="b"/>
        <c:numFmt formatCode="General" sourceLinked="1"/>
        <c:majorTickMark val="out"/>
        <c:minorTickMark val="none"/>
        <c:tickLblPos val="nextTo"/>
        <c:crossAx val="104593280"/>
        <c:crosses val="autoZero"/>
        <c:auto val="1"/>
        <c:lblAlgn val="ctr"/>
        <c:lblOffset val="100"/>
        <c:noMultiLvlLbl val="0"/>
      </c:catAx>
    </c:plotArea>
    <c:plotVisOnly val="1"/>
    <c:dispBlanksAs val="gap"/>
    <c:showDLblsOverMax val="0"/>
  </c:chart>
  <c:spPr>
    <a:noFill/>
  </c:sp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128934327872311E-2"/>
          <c:y val="3.0816501233476706E-2"/>
          <c:w val="0.5112285317914893"/>
          <c:h val="0.86462688007180799"/>
        </c:manualLayout>
      </c:layout>
      <c:barChart>
        <c:barDir val="col"/>
        <c:grouping val="stacked"/>
        <c:varyColors val="0"/>
        <c:ser>
          <c:idx val="28"/>
          <c:order val="2"/>
          <c:tx>
            <c:strRef>
              <c:f>'グラフデータ (2)'!$A$13:$B$13</c:f>
              <c:strCache>
                <c:ptCount val="1"/>
                <c:pt idx="0">
                  <c:v>全国 　日本人延べ宿泊者数</c:v>
                </c:pt>
              </c:strCache>
            </c:strRef>
          </c:tx>
          <c:spPr>
            <a:pattFill prst="pct5">
              <a:fgClr>
                <a:srgbClr val="002060"/>
              </a:fgClr>
              <a:bgClr>
                <a:schemeClr val="bg1"/>
              </a:bgClr>
            </a:pattFill>
            <a:ln>
              <a:solidFill>
                <a:srgbClr val="002060"/>
              </a:solidFill>
            </a:ln>
          </c:spPr>
          <c:invertIfNegative val="0"/>
          <c:dLbls>
            <c:dLbl>
              <c:idx val="0"/>
              <c:layout>
                <c:manualLayout>
                  <c:x val="-3.1760716815422323E-3"/>
                  <c:y val="-0.18332459462574904"/>
                </c:manualLayout>
              </c:layout>
              <c:dLblPos val="ctr"/>
              <c:showLegendKey val="0"/>
              <c:showVal val="1"/>
              <c:showCatName val="0"/>
              <c:showSerName val="0"/>
              <c:showPercent val="0"/>
              <c:showBubbleSize val="0"/>
            </c:dLbl>
            <c:dLbl>
              <c:idx val="1"/>
              <c:layout>
                <c:manualLayout>
                  <c:x val="-1.8036637105243827E-3"/>
                  <c:y val="-0.15931561284839349"/>
                </c:manualLayout>
              </c:layout>
              <c:dLblPos val="ctr"/>
              <c:showLegendKey val="0"/>
              <c:showVal val="1"/>
              <c:showCatName val="0"/>
              <c:showSerName val="0"/>
              <c:showPercent val="0"/>
              <c:showBubbleSize val="0"/>
            </c:dLbl>
            <c:dLbl>
              <c:idx val="2"/>
              <c:layout>
                <c:manualLayout>
                  <c:x val="1.3058997329302692E-4"/>
                  <c:y val="-0.14770680293027957"/>
                </c:manualLayout>
              </c:layout>
              <c:dLblPos val="ctr"/>
              <c:showLegendKey val="0"/>
              <c:showVal val="1"/>
              <c:showCatName val="0"/>
              <c:showSerName val="0"/>
              <c:showPercent val="0"/>
              <c:showBubbleSize val="0"/>
            </c:dLbl>
            <c:dLbl>
              <c:idx val="3"/>
              <c:layout>
                <c:manualLayout>
                  <c:x val="-2.6457705062104134E-3"/>
                  <c:y val="-0.17264699006027717"/>
                </c:manualLayout>
              </c:layout>
              <c:dLblPos val="ctr"/>
              <c:showLegendKey val="0"/>
              <c:showVal val="1"/>
              <c:showCatName val="0"/>
              <c:showSerName val="0"/>
              <c:showPercent val="0"/>
              <c:showBubbleSize val="0"/>
            </c:dLbl>
            <c:dLbl>
              <c:idx val="4"/>
              <c:layout>
                <c:manualLayout>
                  <c:x val="5.5126836614516712E-3"/>
                  <c:y val="-0.15610065979350152"/>
                </c:manualLayout>
              </c:layout>
              <c:dLblPos val="ctr"/>
              <c:showLegendKey val="0"/>
              <c:showVal val="1"/>
              <c:showCatName val="0"/>
              <c:showSerName val="0"/>
              <c:showPercent val="0"/>
              <c:showBubbleSize val="0"/>
            </c:dLbl>
            <c:dLbl>
              <c:idx val="5"/>
              <c:layout>
                <c:manualLayout>
                  <c:x val="-1.2126999631392153E-3"/>
                  <c:y val="-0.16377361845007971"/>
                </c:manualLayout>
              </c:layout>
              <c:dLblPos val="ctr"/>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'グラフデータ (2)'!$C$3:$H$3</c:f>
              <c:strCache>
                <c:ptCount val="6"/>
                <c:pt idx="0">
                  <c:v>2011年</c:v>
                </c:pt>
                <c:pt idx="1">
                  <c:v>2012年</c:v>
                </c:pt>
                <c:pt idx="2">
                  <c:v>2013年</c:v>
                </c:pt>
                <c:pt idx="3">
                  <c:v>2014年</c:v>
                </c:pt>
                <c:pt idx="4">
                  <c:v>2015年</c:v>
                </c:pt>
                <c:pt idx="5">
                  <c:v>2016年</c:v>
                </c:pt>
              </c:strCache>
            </c:strRef>
          </c:cat>
          <c:val>
            <c:numRef>
              <c:f>'グラフデータ (2)'!$C$13:$H$13</c:f>
              <c:numCache>
                <c:formatCode>#,##0_);[Red]\(#,##0\)</c:formatCode>
                <c:ptCount val="6"/>
                <c:pt idx="0">
                  <c:v>398818.76</c:v>
                </c:pt>
                <c:pt idx="1">
                  <c:v>413180.78</c:v>
                </c:pt>
                <c:pt idx="2">
                  <c:v>432397.64</c:v>
                </c:pt>
                <c:pt idx="3">
                  <c:v>428677.35</c:v>
                </c:pt>
                <c:pt idx="4">
                  <c:v>438463.77</c:v>
                </c:pt>
                <c:pt idx="5">
                  <c:v>423096.22</c:v>
                </c:pt>
              </c:numCache>
            </c:numRef>
          </c:val>
        </c:ser>
        <c:ser>
          <c:idx val="26"/>
          <c:order val="7"/>
          <c:tx>
            <c:strRef>
              <c:f>'グラフデータ (2)'!$A$12:$B$12</c:f>
              <c:strCache>
                <c:ptCount val="1"/>
                <c:pt idx="0">
                  <c:v>全国 　外国人延べ宿泊者数</c:v>
                </c:pt>
              </c:strCache>
            </c:strRef>
          </c:tx>
          <c:spPr>
            <a:pattFill prst="dkDnDiag">
              <a:fgClr>
                <a:srgbClr val="002060"/>
              </a:fgClr>
              <a:bgClr>
                <a:schemeClr val="bg1"/>
              </a:bgClr>
            </a:pattFill>
            <a:ln>
              <a:solidFill>
                <a:srgbClr val="002060"/>
              </a:solidFill>
            </a:ln>
          </c:spPr>
          <c:invertIfNegative val="0"/>
          <c:dLbls>
            <c:dLbl>
              <c:idx val="0"/>
              <c:layout>
                <c:manualLayout>
                  <c:x val="-2.1980966034328038E-3"/>
                  <c:y val="-4.268667711830397E-2"/>
                </c:manualLayout>
              </c:layout>
              <c:dLblPos val="ctr"/>
              <c:showLegendKey val="0"/>
              <c:showVal val="1"/>
              <c:showCatName val="0"/>
              <c:showSerName val="0"/>
              <c:showPercent val="0"/>
              <c:showBubbleSize val="0"/>
            </c:dLbl>
            <c:dLbl>
              <c:idx val="1"/>
              <c:layout>
                <c:manualLayout>
                  <c:x val="1.0761280684875064E-3"/>
                  <c:y val="-5.0533931630830586E-2"/>
                </c:manualLayout>
              </c:layout>
              <c:dLblPos val="ctr"/>
              <c:showLegendKey val="0"/>
              <c:showVal val="1"/>
              <c:showCatName val="0"/>
              <c:showSerName val="0"/>
              <c:showPercent val="0"/>
              <c:showBubbleSize val="0"/>
            </c:dLbl>
            <c:dLbl>
              <c:idx val="2"/>
              <c:layout>
                <c:manualLayout>
                  <c:x val="-3.9083291070713079E-3"/>
                  <c:y val="-4.3314798540711928E-2"/>
                </c:manualLayout>
              </c:layout>
              <c:dLblPos val="ctr"/>
              <c:showLegendKey val="0"/>
              <c:showVal val="1"/>
              <c:showCatName val="0"/>
              <c:showSerName val="0"/>
              <c:showPercent val="0"/>
              <c:showBubbleSize val="0"/>
            </c:dLbl>
            <c:dLbl>
              <c:idx val="3"/>
              <c:layout>
                <c:manualLayout>
                  <c:x val="3.971633866513883E-2"/>
                  <c:y val="4.2754889399470447E-3"/>
                </c:manualLayout>
              </c:layout>
              <c:dLblPos val="ctr"/>
              <c:showLegendKey val="0"/>
              <c:showVal val="1"/>
              <c:showCatName val="0"/>
              <c:showSerName val="0"/>
              <c:showPercent val="0"/>
              <c:showBubbleSize val="0"/>
            </c:dLbl>
            <c:dLbl>
              <c:idx val="4"/>
              <c:layout>
                <c:manualLayout>
                  <c:x val="-6.2050090519587065E-3"/>
                  <c:y val="-8.735407231602732E-2"/>
                </c:manualLayout>
              </c:layout>
              <c:dLblPos val="ctr"/>
              <c:showLegendKey val="0"/>
              <c:showVal val="1"/>
              <c:showCatName val="0"/>
              <c:showSerName val="0"/>
              <c:showPercent val="0"/>
              <c:showBubbleSize val="0"/>
            </c:dLbl>
            <c:dLbl>
              <c:idx val="5"/>
              <c:layout>
                <c:manualLayout>
                  <c:x val="-2.2792582754226362E-3"/>
                  <c:y val="-9.8014693314726092E-2"/>
                </c:manualLayout>
              </c:layout>
              <c:dLblPos val="ctr"/>
              <c:showLegendKey val="0"/>
              <c:showVal val="1"/>
              <c:showCatName val="0"/>
              <c:showSerName val="0"/>
              <c:showPercent val="0"/>
              <c:showBubbleSize val="0"/>
            </c:dLbl>
            <c:dLblPos val="ctr"/>
            <c:showLegendKey val="0"/>
            <c:showVal val="1"/>
            <c:showCatName val="0"/>
            <c:showSerName val="0"/>
            <c:showPercent val="0"/>
            <c:showBubbleSize val="0"/>
            <c:showLeaderLines val="0"/>
          </c:dLbls>
          <c:cat>
            <c:strRef>
              <c:f>'グラフデータ (2)'!$C$3:$H$3</c:f>
              <c:strCache>
                <c:ptCount val="6"/>
                <c:pt idx="0">
                  <c:v>2011年</c:v>
                </c:pt>
                <c:pt idx="1">
                  <c:v>2012年</c:v>
                </c:pt>
                <c:pt idx="2">
                  <c:v>2013年</c:v>
                </c:pt>
                <c:pt idx="3">
                  <c:v>2014年</c:v>
                </c:pt>
                <c:pt idx="4">
                  <c:v>2015年</c:v>
                </c:pt>
                <c:pt idx="5">
                  <c:v>2016年</c:v>
                </c:pt>
              </c:strCache>
            </c:strRef>
          </c:cat>
          <c:val>
            <c:numRef>
              <c:f>'グラフデータ (2)'!$C$12:$H$12</c:f>
              <c:numCache>
                <c:formatCode>#,##0_);[Red]\(#,##0\)</c:formatCode>
                <c:ptCount val="6"/>
                <c:pt idx="0">
                  <c:v>18415.689999999999</c:v>
                </c:pt>
                <c:pt idx="1">
                  <c:v>26314.34</c:v>
                </c:pt>
                <c:pt idx="2">
                  <c:v>33495.730000000003</c:v>
                </c:pt>
                <c:pt idx="3">
                  <c:v>44824.6</c:v>
                </c:pt>
                <c:pt idx="4">
                  <c:v>65614.600000000006</c:v>
                </c:pt>
                <c:pt idx="5">
                  <c:v>69388.94</c:v>
                </c:pt>
              </c:numCache>
            </c:numRef>
          </c:val>
        </c:ser>
        <c:dLbls>
          <c:showLegendKey val="0"/>
          <c:showVal val="0"/>
          <c:showCatName val="0"/>
          <c:showSerName val="0"/>
          <c:showPercent val="0"/>
          <c:showBubbleSize val="0"/>
        </c:dLbls>
        <c:gapWidth val="150"/>
        <c:overlap val="100"/>
        <c:axId val="104768640"/>
        <c:axId val="104770176"/>
      </c:barChart>
      <c:lineChart>
        <c:grouping val="standard"/>
        <c:varyColors val="0"/>
        <c:ser>
          <c:idx val="2"/>
          <c:order val="0"/>
          <c:tx>
            <c:strRef>
              <c:f>'グラフデータ (2)'!$A$4:$B$4</c:f>
              <c:strCache>
                <c:ptCount val="1"/>
                <c:pt idx="0">
                  <c:v>大阪府 　全国に占める外国人延べ宿泊者数の割合</c:v>
                </c:pt>
              </c:strCache>
            </c:strRef>
          </c:tx>
          <c:spPr>
            <a:ln>
              <a:solidFill>
                <a:srgbClr val="002060"/>
              </a:solidFill>
              <a:prstDash val="sysDash"/>
            </a:ln>
          </c:spPr>
          <c:marker>
            <c:symbol val="square"/>
            <c:size val="7"/>
            <c:spPr>
              <a:solidFill>
                <a:srgbClr val="00206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(2)'!$C$4:$H$4</c:f>
              <c:numCache>
                <c:formatCode>0.0%</c:formatCode>
                <c:ptCount val="6"/>
                <c:pt idx="0">
                  <c:v>0.12844427767843616</c:v>
                </c:pt>
                <c:pt idx="1">
                  <c:v>0.11631870683437243</c:v>
                </c:pt>
                <c:pt idx="2">
                  <c:v>0.12880746292139325</c:v>
                </c:pt>
                <c:pt idx="3">
                  <c:v>0.13832047581015783</c:v>
                </c:pt>
                <c:pt idx="4">
                  <c:v>0.13664138773992374</c:v>
                </c:pt>
                <c:pt idx="5">
                  <c:v>0.14424243978939583</c:v>
                </c:pt>
              </c:numCache>
            </c:numRef>
          </c:val>
          <c:smooth val="0"/>
        </c:ser>
        <c:ser>
          <c:idx val="4"/>
          <c:order val="1"/>
          <c:tx>
            <c:strRef>
              <c:f>'グラフデータ (2)'!$A$5:$B$5</c:f>
              <c:strCache>
                <c:ptCount val="1"/>
                <c:pt idx="0">
                  <c:v>大阪府 　全国に占める日本人延べ宿泊者数の割合</c:v>
                </c:pt>
              </c:strCache>
            </c:strRef>
          </c:tx>
          <c:spPr>
            <a:ln>
              <a:solidFill>
                <a:srgbClr val="002060"/>
              </a:solidFill>
            </a:ln>
          </c:spPr>
          <c:marker>
            <c:symbol val="square"/>
            <c:size val="7"/>
            <c:spPr>
              <a:solidFill>
                <a:srgbClr val="00206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(2)'!$C$5:$H$5</c:f>
              <c:numCache>
                <c:formatCode>0.0%</c:formatCode>
                <c:ptCount val="6"/>
                <c:pt idx="0">
                  <c:v>4.8641743934011529E-2</c:v>
                </c:pt>
                <c:pt idx="1">
                  <c:v>4.9089335665613486E-2</c:v>
                </c:pt>
                <c:pt idx="2">
                  <c:v>4.5252166501186269E-2</c:v>
                </c:pt>
                <c:pt idx="3">
                  <c:v>5.1715095280868005E-2</c:v>
                </c:pt>
                <c:pt idx="4">
                  <c:v>4.8807704226052698E-2</c:v>
                </c:pt>
                <c:pt idx="5">
                  <c:v>4.9637975966790725E-2</c:v>
                </c:pt>
              </c:numCache>
            </c:numRef>
          </c:val>
          <c:smooth val="0"/>
        </c:ser>
        <c:ser>
          <c:idx val="8"/>
          <c:order val="3"/>
          <c:tx>
            <c:strRef>
              <c:f>'グラフデータ (2)'!$A$6:$B$6</c:f>
              <c:strCache>
                <c:ptCount val="1"/>
                <c:pt idx="0">
                  <c:v>東京都 　全国に占める外国人延べ宿泊者数の割合</c:v>
                </c:pt>
              </c:strCache>
            </c:strRef>
          </c:tx>
          <c:spPr>
            <a:ln>
              <a:solidFill>
                <a:srgbClr val="00B050"/>
              </a:solidFill>
              <a:prstDash val="sysDash"/>
            </a:ln>
          </c:spPr>
          <c:marker>
            <c:symbol val="diamond"/>
            <c:size val="7"/>
            <c:spPr>
              <a:solidFill>
                <a:srgbClr val="00B05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(2)'!$C$6:$H$6</c:f>
              <c:numCache>
                <c:formatCode>0.0%</c:formatCode>
                <c:ptCount val="6"/>
                <c:pt idx="0">
                  <c:v>0.30690188638058097</c:v>
                </c:pt>
                <c:pt idx="1">
                  <c:v>0.31510347589945253</c:v>
                </c:pt>
                <c:pt idx="2">
                  <c:v>0.29349860415043949</c:v>
                </c:pt>
                <c:pt idx="3">
                  <c:v>0.29437540993115391</c:v>
                </c:pt>
                <c:pt idx="4">
                  <c:v>0.2676323562134037</c:v>
                </c:pt>
                <c:pt idx="5">
                  <c:v>0.26027144959989301</c:v>
                </c:pt>
              </c:numCache>
            </c:numRef>
          </c:val>
          <c:smooth val="0"/>
        </c:ser>
        <c:ser>
          <c:idx val="10"/>
          <c:order val="4"/>
          <c:tx>
            <c:strRef>
              <c:f>'グラフデータ (2)'!$A$7:$B$7</c:f>
              <c:strCache>
                <c:ptCount val="1"/>
                <c:pt idx="0">
                  <c:v>東京都 　全国に占める日本人延べ宿泊者数の割合</c:v>
                </c:pt>
              </c:strCache>
            </c:strRef>
          </c:tx>
          <c:spPr>
            <a:ln>
              <a:solidFill>
                <a:srgbClr val="00B050"/>
              </a:solidFill>
            </a:ln>
          </c:spPr>
          <c:marker>
            <c:symbol val="diamond"/>
            <c:size val="7"/>
            <c:spPr>
              <a:solidFill>
                <a:srgbClr val="00B050"/>
              </a:solidFill>
            </c:spPr>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(2)'!$C$7:$H$7</c:f>
              <c:numCache>
                <c:formatCode>0.0%</c:formatCode>
                <c:ptCount val="6"/>
                <c:pt idx="0">
                  <c:v>8.9956926800534659E-2</c:v>
                </c:pt>
                <c:pt idx="1">
                  <c:v>9.8983621648615877E-2</c:v>
                </c:pt>
                <c:pt idx="2">
                  <c:v>9.9429566729365121E-2</c:v>
                </c:pt>
                <c:pt idx="3">
                  <c:v>9.579120520363392E-2</c:v>
                </c:pt>
                <c:pt idx="4">
                  <c:v>9.4710972356963491E-2</c:v>
                </c:pt>
                <c:pt idx="5">
                  <c:v>9.3252995736998079E-2</c:v>
                </c:pt>
              </c:numCache>
            </c:numRef>
          </c:val>
          <c:smooth val="0"/>
        </c:ser>
        <c:ser>
          <c:idx val="14"/>
          <c:order val="5"/>
          <c:tx>
            <c:strRef>
              <c:f>'グラフデータ (2)'!$A$8:$B$8</c:f>
              <c:strCache>
                <c:ptCount val="1"/>
                <c:pt idx="0">
                  <c:v>京都府 　全国に占める外国人延べ宿泊者数の割合</c:v>
                </c:pt>
              </c:strCache>
            </c:strRef>
          </c:tx>
          <c:spPr>
            <a:ln>
              <a:prstDash val="sysDash"/>
            </a:ln>
          </c:spPr>
          <c:cat>
            <c:strRef>
              <c:f>'グラフデータ (2)'!$C$3:$H$3</c:f>
              <c:strCache>
                <c:ptCount val="6"/>
                <c:pt idx="0">
                  <c:v>2011年</c:v>
                </c:pt>
                <c:pt idx="1">
                  <c:v>2012年</c:v>
                </c:pt>
                <c:pt idx="2">
                  <c:v>2013年</c:v>
                </c:pt>
                <c:pt idx="3">
                  <c:v>2014年</c:v>
                </c:pt>
                <c:pt idx="4">
                  <c:v>2015年</c:v>
                </c:pt>
                <c:pt idx="5">
                  <c:v>2016年</c:v>
                </c:pt>
              </c:strCache>
            </c:strRef>
          </c:cat>
          <c:val>
            <c:numRef>
              <c:f>'グラフデータ (2)'!$C$8:$H$8</c:f>
              <c:numCache>
                <c:formatCode>0.0%</c:formatCode>
                <c:ptCount val="6"/>
                <c:pt idx="0">
                  <c:v>5.7165384517224173E-2</c:v>
                </c:pt>
                <c:pt idx="1">
                  <c:v>8.7601285078782148E-2</c:v>
                </c:pt>
                <c:pt idx="2">
                  <c:v>7.8394469981696177E-2</c:v>
                </c:pt>
                <c:pt idx="3">
                  <c:v>7.3419729345047147E-2</c:v>
                </c:pt>
                <c:pt idx="4">
                  <c:v>6.9781268193359405E-2</c:v>
                </c:pt>
                <c:pt idx="5">
                  <c:v>6.6333481964128582E-2</c:v>
                </c:pt>
              </c:numCache>
            </c:numRef>
          </c:val>
          <c:smooth val="0"/>
        </c:ser>
        <c:ser>
          <c:idx val="16"/>
          <c:order val="6"/>
          <c:tx>
            <c:strRef>
              <c:f>'グラフデータ (2)'!$A$9:$B$9</c:f>
              <c:strCache>
                <c:ptCount val="1"/>
                <c:pt idx="0">
                  <c:v>京都府 　全国に占める日本人延べ宿泊者数の割合</c:v>
                </c:pt>
              </c:strCache>
            </c:strRef>
          </c:tx>
          <c:spPr>
            <a:ln>
              <a:solidFill>
                <a:srgbClr val="00B0F0"/>
              </a:solidFill>
            </a:ln>
          </c:spPr>
          <c:marker>
            <c:symbol val="circle"/>
            <c:size val="7"/>
          </c:marker>
          <c:cat>
            <c:strRef>
              <c:f>'グラフデータ (2)'!$C$3:$H$3</c:f>
              <c:strCache>
                <c:ptCount val="6"/>
                <c:pt idx="0">
                  <c:v>2011年</c:v>
                </c:pt>
                <c:pt idx="1">
                  <c:v>2012年</c:v>
                </c:pt>
                <c:pt idx="2">
                  <c:v>2013年</c:v>
                </c:pt>
                <c:pt idx="3">
                  <c:v>2014年</c:v>
                </c:pt>
                <c:pt idx="4">
                  <c:v>2015年</c:v>
                </c:pt>
                <c:pt idx="5">
                  <c:v>2016年</c:v>
                </c:pt>
              </c:strCache>
            </c:strRef>
          </c:cat>
          <c:val>
            <c:numRef>
              <c:f>'グラフデータ (2)'!$C$9:$H$9</c:f>
              <c:numCache>
                <c:formatCode>0.0%</c:formatCode>
                <c:ptCount val="6"/>
                <c:pt idx="0">
                  <c:v>3.3479794180193534E-2</c:v>
                </c:pt>
                <c:pt idx="1">
                  <c:v>3.3727561093233813E-2</c:v>
                </c:pt>
                <c:pt idx="2">
                  <c:v>4.038326851182629E-2</c:v>
                </c:pt>
                <c:pt idx="3">
                  <c:v>3.1948853840773256E-2</c:v>
                </c:pt>
                <c:pt idx="4">
                  <c:v>3.1191539497094595E-2</c:v>
                </c:pt>
                <c:pt idx="5">
                  <c:v>3.0836224440861232E-2</c:v>
                </c:pt>
              </c:numCache>
            </c:numRef>
          </c:val>
          <c:smooth val="0"/>
        </c:ser>
        <c:dLbls>
          <c:showLegendKey val="0"/>
          <c:showVal val="0"/>
          <c:showCatName val="0"/>
          <c:showSerName val="0"/>
          <c:showPercent val="0"/>
          <c:showBubbleSize val="0"/>
        </c:dLbls>
        <c:marker val="1"/>
        <c:smooth val="0"/>
        <c:axId val="104789888"/>
        <c:axId val="104788352"/>
      </c:lineChart>
      <c:catAx>
        <c:axId val="104768640"/>
        <c:scaling>
          <c:orientation val="minMax"/>
        </c:scaling>
        <c:delete val="0"/>
        <c:axPos val="b"/>
        <c:majorTickMark val="out"/>
        <c:minorTickMark val="none"/>
        <c:tickLblPos val="nextTo"/>
        <c:crossAx val="104770176"/>
        <c:crosses val="autoZero"/>
        <c:auto val="1"/>
        <c:lblAlgn val="ctr"/>
        <c:lblOffset val="100"/>
        <c:noMultiLvlLbl val="0"/>
      </c:catAx>
      <c:valAx>
        <c:axId val="104770176"/>
        <c:scaling>
          <c:orientation val="minMax"/>
        </c:scaling>
        <c:delete val="0"/>
        <c:axPos val="l"/>
        <c:majorGridlines/>
        <c:numFmt formatCode="#,##0_);[Red]\(#,##0\)" sourceLinked="1"/>
        <c:majorTickMark val="out"/>
        <c:minorTickMark val="none"/>
        <c:tickLblPos val="nextTo"/>
        <c:crossAx val="104768640"/>
        <c:crosses val="autoZero"/>
        <c:crossBetween val="between"/>
      </c:valAx>
      <c:valAx>
        <c:axId val="104788352"/>
        <c:scaling>
          <c:orientation val="minMax"/>
        </c:scaling>
        <c:delete val="0"/>
        <c:axPos val="r"/>
        <c:numFmt formatCode="0.0%" sourceLinked="1"/>
        <c:majorTickMark val="out"/>
        <c:minorTickMark val="none"/>
        <c:tickLblPos val="nextTo"/>
        <c:crossAx val="104789888"/>
        <c:crosses val="max"/>
        <c:crossBetween val="between"/>
      </c:valAx>
      <c:catAx>
        <c:axId val="104789888"/>
        <c:scaling>
          <c:orientation val="minMax"/>
        </c:scaling>
        <c:delete val="1"/>
        <c:axPos val="b"/>
        <c:majorTickMark val="out"/>
        <c:minorTickMark val="none"/>
        <c:tickLblPos val="nextTo"/>
        <c:crossAx val="104788352"/>
        <c:crosses val="autoZero"/>
        <c:auto val="1"/>
        <c:lblAlgn val="ctr"/>
        <c:lblOffset val="100"/>
        <c:noMultiLvlLbl val="0"/>
      </c:catAx>
    </c:plotArea>
    <c:legend>
      <c:legendPos val="r"/>
      <c:layout>
        <c:manualLayout>
          <c:xMode val="edge"/>
          <c:yMode val="edge"/>
          <c:x val="0.62704716878952582"/>
          <c:y val="0"/>
          <c:w val="0.34617107771801964"/>
          <c:h val="0.88551233097285842"/>
        </c:manualLayout>
      </c:layout>
      <c:overlay val="0"/>
      <c:txPr>
        <a:bodyPr/>
        <a:lstStyle/>
        <a:p>
          <a:pPr>
            <a:defRPr sz="900"/>
          </a:pPr>
          <a:endParaRPr lang="ja-JP"/>
        </a:p>
      </c:txPr>
    </c:legend>
    <c:plotVisOnly val="1"/>
    <c:dispBlanksAs val="gap"/>
    <c:showDLblsOverMax val="0"/>
  </c:chart>
  <c:txPr>
    <a:bodyPr/>
    <a:lstStyle/>
    <a:p>
      <a:pPr>
        <a:defRPr sz="1100"/>
      </a:pPr>
      <a:endParaRPr lang="ja-JP"/>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475054654166075E-2"/>
          <c:y val="8.6528724703554258E-2"/>
          <c:w val="0.64225875729143045"/>
          <c:h val="0.73264715073210285"/>
        </c:manualLayout>
      </c:layout>
      <c:lineChart>
        <c:grouping val="standard"/>
        <c:varyColors val="0"/>
        <c:ser>
          <c:idx val="0"/>
          <c:order val="0"/>
          <c:tx>
            <c:strRef>
              <c:f>'[P04_大阪府経済成長率の推移（H14～H27）.xlsx]計算表（大阪府経済成長率の推移H14～H27）'!$C$2</c:f>
              <c:strCache>
                <c:ptCount val="1"/>
                <c:pt idx="0">
                  <c:v>名目（大阪府）</c:v>
                </c:pt>
              </c:strCache>
            </c:strRef>
          </c:tx>
          <c:spPr>
            <a:ln w="19050">
              <a:prstDash val="sysDash"/>
            </a:ln>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'[P04_大阪府経済成長率の推移（H14～H27）.xlsx]計算表（大阪府経済成長率の推移H14～H27）'!$C$3:$C$16</c:f>
              <c:numCache>
                <c:formatCode>0.0</c:formatCode>
                <c:ptCount val="14"/>
                <c:pt idx="0">
                  <c:v>-2.8</c:v>
                </c:pt>
                <c:pt idx="1">
                  <c:v>-0.9</c:v>
                </c:pt>
                <c:pt idx="2">
                  <c:v>0.8</c:v>
                </c:pt>
                <c:pt idx="3">
                  <c:v>0.4</c:v>
                </c:pt>
                <c:pt idx="4">
                  <c:v>0.3</c:v>
                </c:pt>
                <c:pt idx="5">
                  <c:v>1</c:v>
                </c:pt>
                <c:pt idx="6">
                  <c:v>-3.3</c:v>
                </c:pt>
                <c:pt idx="7">
                  <c:v>-4.9000000000000004</c:v>
                </c:pt>
                <c:pt idx="8">
                  <c:v>0.2</c:v>
                </c:pt>
                <c:pt idx="9">
                  <c:v>1.4</c:v>
                </c:pt>
                <c:pt idx="10">
                  <c:v>-0.9</c:v>
                </c:pt>
                <c:pt idx="11">
                  <c:v>0.8</c:v>
                </c:pt>
                <c:pt idx="12">
                  <c:v>2</c:v>
                </c:pt>
                <c:pt idx="13">
                  <c:v>1.4</c:v>
                </c:pt>
              </c:numCache>
            </c:numRef>
          </c:val>
          <c:smooth val="0"/>
        </c:ser>
        <c:ser>
          <c:idx val="1"/>
          <c:order val="1"/>
          <c:tx>
            <c:strRef>
              <c:f>'[P04_大阪府経済成長率の推移（H14～H27）.xlsx]計算表（大阪府経済成長率の推移H14～H27）'!$D$2</c:f>
              <c:strCache>
                <c:ptCount val="1"/>
                <c:pt idx="0">
                  <c:v>実質（大阪府）</c:v>
                </c:pt>
              </c:strCache>
            </c:strRef>
          </c:tx>
          <c:spPr>
            <a:ln w="19050"/>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'[P04_大阪府経済成長率の推移（H14～H27）.xlsx]計算表（大阪府経済成長率の推移H14～H27）'!$D$3:$D$16</c:f>
              <c:numCache>
                <c:formatCode>General</c:formatCode>
                <c:ptCount val="14"/>
                <c:pt idx="0">
                  <c:v>-1.4</c:v>
                </c:pt>
                <c:pt idx="1">
                  <c:v>0.2</c:v>
                </c:pt>
                <c:pt idx="2">
                  <c:v>1.4</c:v>
                </c:pt>
                <c:pt idx="3">
                  <c:v>0.9</c:v>
                </c:pt>
                <c:pt idx="4">
                  <c:v>1.1000000000000001</c:v>
                </c:pt>
                <c:pt idx="5">
                  <c:v>1.3</c:v>
                </c:pt>
                <c:pt idx="6">
                  <c:v>-2.8</c:v>
                </c:pt>
                <c:pt idx="7">
                  <c:v>-4.0999999999999996</c:v>
                </c:pt>
                <c:pt idx="8">
                  <c:v>1.7</c:v>
                </c:pt>
                <c:pt idx="9">
                  <c:v>2</c:v>
                </c:pt>
                <c:pt idx="10">
                  <c:v>-0.2</c:v>
                </c:pt>
                <c:pt idx="11">
                  <c:v>1</c:v>
                </c:pt>
                <c:pt idx="12">
                  <c:v>0.5</c:v>
                </c:pt>
                <c:pt idx="13">
                  <c:v>-0.1</c:v>
                </c:pt>
              </c:numCache>
            </c:numRef>
          </c:val>
          <c:smooth val="0"/>
        </c:ser>
        <c:ser>
          <c:idx val="2"/>
          <c:order val="2"/>
          <c:tx>
            <c:strRef>
              <c:f>'[P04_大阪府経済成長率の推移（H14～H27）.xlsx]計算表（大阪府経済成長率の推移H14～H27）'!$E$2</c:f>
              <c:strCache>
                <c:ptCount val="1"/>
                <c:pt idx="0">
                  <c:v>名目（全国）</c:v>
                </c:pt>
              </c:strCache>
            </c:strRef>
          </c:tx>
          <c:spPr>
            <a:ln w="19050">
              <a:prstDash val="sysDash"/>
            </a:ln>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'[P04_大阪府経済成長率の推移（H14～H27）.xlsx]計算表（大阪府経済成長率の推移H14～H27）'!$E$3:$E$16</c:f>
              <c:numCache>
                <c:formatCode>General</c:formatCode>
                <c:ptCount val="14"/>
                <c:pt idx="0">
                  <c:v>-0.8</c:v>
                </c:pt>
                <c:pt idx="1">
                  <c:v>0.7</c:v>
                </c:pt>
                <c:pt idx="2">
                  <c:v>0.5</c:v>
                </c:pt>
                <c:pt idx="3">
                  <c:v>0.9</c:v>
                </c:pt>
                <c:pt idx="4">
                  <c:v>0.7</c:v>
                </c:pt>
                <c:pt idx="5">
                  <c:v>0.3</c:v>
                </c:pt>
                <c:pt idx="6">
                  <c:v>-4.0999999999999996</c:v>
                </c:pt>
                <c:pt idx="7">
                  <c:v>-3.4</c:v>
                </c:pt>
                <c:pt idx="8">
                  <c:v>1.4</c:v>
                </c:pt>
                <c:pt idx="9">
                  <c:v>-1.1000000000000001</c:v>
                </c:pt>
                <c:pt idx="10">
                  <c:v>0.2</c:v>
                </c:pt>
                <c:pt idx="11">
                  <c:v>2.6</c:v>
                </c:pt>
                <c:pt idx="12">
                  <c:v>2.1</c:v>
                </c:pt>
                <c:pt idx="13">
                  <c:v>2.8</c:v>
                </c:pt>
              </c:numCache>
            </c:numRef>
          </c:val>
          <c:smooth val="0"/>
        </c:ser>
        <c:ser>
          <c:idx val="3"/>
          <c:order val="3"/>
          <c:tx>
            <c:strRef>
              <c:f>'[P04_大阪府経済成長率の推移（H14～H27）.xlsx]計算表（大阪府経済成長率の推移H14～H27）'!$F$2</c:f>
              <c:strCache>
                <c:ptCount val="1"/>
                <c:pt idx="0">
                  <c:v>実質（全国）</c:v>
                </c:pt>
              </c:strCache>
            </c:strRef>
          </c:tx>
          <c:spPr>
            <a:ln w="19050"/>
          </c:spPr>
          <c:cat>
            <c:strRef>
              <c:f>'[P04_大阪府経済成長率の推移（H14～H27）.xlsx]計算表（大阪府経済成長率の推移H14～H27）'!$B$3:$B$16</c:f>
              <c:strCache>
                <c:ptCount val="14"/>
                <c:pt idx="0">
                  <c:v>02</c:v>
                </c:pt>
                <c:pt idx="1">
                  <c:v>03</c:v>
                </c:pt>
                <c:pt idx="2">
                  <c:v>04</c:v>
                </c:pt>
                <c:pt idx="3">
                  <c:v>05</c:v>
                </c:pt>
                <c:pt idx="4">
                  <c:v>06</c:v>
                </c:pt>
                <c:pt idx="5">
                  <c:v>07</c:v>
                </c:pt>
                <c:pt idx="6">
                  <c:v>08</c:v>
                </c:pt>
                <c:pt idx="7">
                  <c:v>09</c:v>
                </c:pt>
                <c:pt idx="8">
                  <c:v>10</c:v>
                </c:pt>
                <c:pt idx="9">
                  <c:v>11</c:v>
                </c:pt>
                <c:pt idx="10">
                  <c:v>12</c:v>
                </c:pt>
                <c:pt idx="11">
                  <c:v>13</c:v>
                </c:pt>
                <c:pt idx="12">
                  <c:v>14</c:v>
                </c:pt>
                <c:pt idx="13">
                  <c:v>15</c:v>
                </c:pt>
              </c:strCache>
            </c:strRef>
          </c:cat>
          <c:val>
            <c:numRef>
              <c:f>'[P04_大阪府経済成長率の推移（H14～H27）.xlsx]計算表（大阪府経済成長率の推移H14～H27）'!$F$3:$F$16</c:f>
              <c:numCache>
                <c:formatCode>General</c:formatCode>
                <c:ptCount val="14"/>
                <c:pt idx="0">
                  <c:v>0.9</c:v>
                </c:pt>
                <c:pt idx="1">
                  <c:v>2.1</c:v>
                </c:pt>
                <c:pt idx="2">
                  <c:v>1.5</c:v>
                </c:pt>
                <c:pt idx="3">
                  <c:v>2.1</c:v>
                </c:pt>
                <c:pt idx="4">
                  <c:v>1.4</c:v>
                </c:pt>
                <c:pt idx="5">
                  <c:v>1.2</c:v>
                </c:pt>
                <c:pt idx="6">
                  <c:v>-3.5</c:v>
                </c:pt>
                <c:pt idx="7">
                  <c:v>-2.2000000000000002</c:v>
                </c:pt>
                <c:pt idx="8">
                  <c:v>3.2</c:v>
                </c:pt>
                <c:pt idx="9">
                  <c:v>0.5</c:v>
                </c:pt>
                <c:pt idx="10">
                  <c:v>0.9</c:v>
                </c:pt>
                <c:pt idx="11">
                  <c:v>2.6</c:v>
                </c:pt>
                <c:pt idx="12">
                  <c:v>-0.4</c:v>
                </c:pt>
                <c:pt idx="13">
                  <c:v>1.3</c:v>
                </c:pt>
              </c:numCache>
            </c:numRef>
          </c:val>
          <c:smooth val="0"/>
        </c:ser>
        <c:dLbls>
          <c:showLegendKey val="0"/>
          <c:showVal val="0"/>
          <c:showCatName val="0"/>
          <c:showSerName val="0"/>
          <c:showPercent val="0"/>
          <c:showBubbleSize val="0"/>
        </c:dLbls>
        <c:marker val="1"/>
        <c:smooth val="0"/>
        <c:axId val="48702976"/>
        <c:axId val="48704512"/>
      </c:lineChart>
      <c:catAx>
        <c:axId val="48702976"/>
        <c:scaling>
          <c:orientation val="minMax"/>
        </c:scaling>
        <c:delete val="0"/>
        <c:axPos val="b"/>
        <c:numFmt formatCode="General" sourceLinked="1"/>
        <c:majorTickMark val="none"/>
        <c:minorTickMark val="none"/>
        <c:tickLblPos val="low"/>
        <c:txPr>
          <a:bodyPr/>
          <a:lstStyle/>
          <a:p>
            <a:pPr>
              <a:defRPr sz="800"/>
            </a:pPr>
            <a:endParaRPr lang="ja-JP"/>
          </a:p>
        </c:txPr>
        <c:crossAx val="48704512"/>
        <c:crosses val="autoZero"/>
        <c:auto val="1"/>
        <c:lblAlgn val="ctr"/>
        <c:lblOffset val="100"/>
        <c:noMultiLvlLbl val="0"/>
      </c:catAx>
      <c:valAx>
        <c:axId val="48704512"/>
        <c:scaling>
          <c:orientation val="minMax"/>
          <c:max val="5"/>
          <c:min val="-5"/>
        </c:scaling>
        <c:delete val="0"/>
        <c:axPos val="l"/>
        <c:majorGridlines/>
        <c:numFmt formatCode="0.0" sourceLinked="1"/>
        <c:majorTickMark val="none"/>
        <c:minorTickMark val="none"/>
        <c:tickLblPos val="nextTo"/>
        <c:txPr>
          <a:bodyPr/>
          <a:lstStyle/>
          <a:p>
            <a:pPr>
              <a:defRPr sz="700"/>
            </a:pPr>
            <a:endParaRPr lang="ja-JP"/>
          </a:p>
        </c:txPr>
        <c:crossAx val="48702976"/>
        <c:crosses val="autoZero"/>
        <c:crossBetween val="between"/>
      </c:valAx>
    </c:plotArea>
    <c:legend>
      <c:legendPos val="r"/>
      <c:legendEntry>
        <c:idx val="1"/>
        <c:txPr>
          <a:bodyPr/>
          <a:lstStyle/>
          <a:p>
            <a:pPr>
              <a:defRPr sz="700">
                <a:latin typeface="+mj-ea"/>
                <a:ea typeface="+mj-ea"/>
              </a:defRPr>
            </a:pPr>
            <a:endParaRPr lang="ja-JP"/>
          </a:p>
        </c:txPr>
      </c:legendEntry>
      <c:legendEntry>
        <c:idx val="2"/>
        <c:txPr>
          <a:bodyPr/>
          <a:lstStyle/>
          <a:p>
            <a:pPr>
              <a:defRPr sz="700">
                <a:latin typeface="+mn-ea"/>
                <a:ea typeface="+mn-ea"/>
              </a:defRPr>
            </a:pPr>
            <a:endParaRPr lang="ja-JP"/>
          </a:p>
        </c:txPr>
      </c:legendEntry>
      <c:layout>
        <c:manualLayout>
          <c:xMode val="edge"/>
          <c:yMode val="edge"/>
          <c:x val="0.74830974416576257"/>
          <c:y val="0.15025622067861205"/>
          <c:w val="0.24103670003172997"/>
          <c:h val="0.64889188896627359"/>
        </c:manualLayout>
      </c:layout>
      <c:overlay val="0"/>
      <c:txPr>
        <a:bodyPr/>
        <a:lstStyle/>
        <a:p>
          <a:pPr>
            <a:defRPr sz="700">
              <a:latin typeface="+mj-ea"/>
              <a:ea typeface="+mj-ea"/>
            </a:defRPr>
          </a:pPr>
          <a:endParaRPr lang="ja-JP"/>
        </a:p>
      </c:txPr>
    </c:legend>
    <c:plotVisOnly val="1"/>
    <c:dispBlanksAs val="gap"/>
    <c:showDLblsOverMax val="0"/>
  </c:chart>
  <c:spPr>
    <a:solidFill>
      <a:schemeClr val="bg1"/>
    </a:solidFill>
    <a:ln>
      <a:solidFill>
        <a:schemeClr val="tx1"/>
      </a:solidFill>
    </a:ln>
  </c:spPr>
  <c:externalData r:id="rId1">
    <c:autoUpdate val="0"/>
  </c:externalData>
  <c:userShapes r:id="rId2"/>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275428889807993E-2"/>
          <c:y val="2.0806827684984704E-2"/>
          <c:w val="0.88784100021623946"/>
          <c:h val="0.69360548856526527"/>
        </c:manualLayout>
      </c:layout>
      <c:barChart>
        <c:barDir val="col"/>
        <c:grouping val="clustered"/>
        <c:varyColors val="0"/>
        <c:ser>
          <c:idx val="0"/>
          <c:order val="0"/>
          <c:tx>
            <c:strRef>
              <c:f>計算表!$B$19</c:f>
              <c:strCache>
                <c:ptCount val="1"/>
                <c:pt idx="0">
                  <c:v>全体</c:v>
                </c:pt>
              </c:strCache>
            </c:strRef>
          </c:tx>
          <c:spPr>
            <a:pattFill prst="ltUpDiag">
              <a:fgClr>
                <a:schemeClr val="accent1"/>
              </a:fgClr>
              <a:bgClr>
                <a:schemeClr val="bg1"/>
              </a:bgClr>
            </a:pattFill>
            <a:ln>
              <a:solidFill>
                <a:schemeClr val="accent1"/>
              </a:solidFill>
            </a:ln>
          </c:spPr>
          <c:invertIfNegative val="0"/>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計算表!$B$20:$B$26</c:f>
              <c:numCache>
                <c:formatCode>#,##0.0;[Red]\-#,##0.0</c:formatCode>
                <c:ptCount val="7"/>
                <c:pt idx="0">
                  <c:v>61.7</c:v>
                </c:pt>
                <c:pt idx="1">
                  <c:v>78.8</c:v>
                </c:pt>
                <c:pt idx="2">
                  <c:v>67.8</c:v>
                </c:pt>
                <c:pt idx="3">
                  <c:v>67.3</c:v>
                </c:pt>
                <c:pt idx="4">
                  <c:v>83.3</c:v>
                </c:pt>
                <c:pt idx="5">
                  <c:v>57.5</c:v>
                </c:pt>
                <c:pt idx="6">
                  <c:v>70.8</c:v>
                </c:pt>
              </c:numCache>
            </c:numRef>
          </c:val>
        </c:ser>
        <c:dLbls>
          <c:showLegendKey val="0"/>
          <c:showVal val="0"/>
          <c:showCatName val="0"/>
          <c:showSerName val="0"/>
          <c:showPercent val="0"/>
          <c:showBubbleSize val="0"/>
        </c:dLbls>
        <c:gapWidth val="110"/>
        <c:overlap val="-25"/>
        <c:axId val="104888960"/>
        <c:axId val="104894848"/>
      </c:barChart>
      <c:lineChart>
        <c:grouping val="standard"/>
        <c:varyColors val="0"/>
        <c:ser>
          <c:idx val="1"/>
          <c:order val="1"/>
          <c:tx>
            <c:strRef>
              <c:f>計算表!$C$19</c:f>
              <c:strCache>
                <c:ptCount val="1"/>
                <c:pt idx="0">
                  <c:v>旅館</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計算表!$C$20:$C$26</c:f>
              <c:numCache>
                <c:formatCode>#,##0.0;[Red]\-#,##0.0</c:formatCode>
                <c:ptCount val="7"/>
                <c:pt idx="0">
                  <c:v>46.5</c:v>
                </c:pt>
                <c:pt idx="1">
                  <c:v>59.8</c:v>
                </c:pt>
                <c:pt idx="2">
                  <c:v>47.3</c:v>
                </c:pt>
                <c:pt idx="3">
                  <c:v>42.9</c:v>
                </c:pt>
                <c:pt idx="4">
                  <c:v>41.3</c:v>
                </c:pt>
                <c:pt idx="5">
                  <c:v>39</c:v>
                </c:pt>
                <c:pt idx="6">
                  <c:v>29.3</c:v>
                </c:pt>
              </c:numCache>
            </c:numRef>
          </c:val>
          <c:smooth val="0"/>
        </c:ser>
        <c:ser>
          <c:idx val="2"/>
          <c:order val="2"/>
          <c:tx>
            <c:strRef>
              <c:f>計算表!$D$19</c:f>
              <c:strCache>
                <c:ptCount val="1"/>
                <c:pt idx="0">
                  <c:v>リゾート
ホテル</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計算表!$D$20:$D$26</c:f>
              <c:numCache>
                <c:formatCode>#,##0.0;[Red]\-#,##0.0</c:formatCode>
                <c:ptCount val="7"/>
                <c:pt idx="0">
                  <c:v>52.1</c:v>
                </c:pt>
                <c:pt idx="1">
                  <c:v>75.7</c:v>
                </c:pt>
                <c:pt idx="2">
                  <c:v>69.400000000000006</c:v>
                </c:pt>
                <c:pt idx="3">
                  <c:v>55</c:v>
                </c:pt>
                <c:pt idx="4">
                  <c:v>89</c:v>
                </c:pt>
                <c:pt idx="5">
                  <c:v>53.6</c:v>
                </c:pt>
                <c:pt idx="6">
                  <c:v>62.8</c:v>
                </c:pt>
              </c:numCache>
            </c:numRef>
          </c:val>
          <c:smooth val="0"/>
        </c:ser>
        <c:ser>
          <c:idx val="3"/>
          <c:order val="3"/>
          <c:tx>
            <c:strRef>
              <c:f>計算表!$E$19</c:f>
              <c:strCache>
                <c:ptCount val="1"/>
                <c:pt idx="0">
                  <c:v>ビジネス
ホテル</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計算表!$E$20:$E$26</c:f>
              <c:numCache>
                <c:formatCode>#,##0.0;[Red]\-#,##0.0</c:formatCode>
                <c:ptCount val="7"/>
                <c:pt idx="0">
                  <c:v>71.3</c:v>
                </c:pt>
                <c:pt idx="1">
                  <c:v>83.3</c:v>
                </c:pt>
                <c:pt idx="2">
                  <c:v>79.8</c:v>
                </c:pt>
                <c:pt idx="3">
                  <c:v>85.4</c:v>
                </c:pt>
                <c:pt idx="4">
                  <c:v>85.2</c:v>
                </c:pt>
                <c:pt idx="5">
                  <c:v>78.900000000000006</c:v>
                </c:pt>
                <c:pt idx="6">
                  <c:v>76.400000000000006</c:v>
                </c:pt>
              </c:numCache>
            </c:numRef>
          </c:val>
          <c:smooth val="0"/>
        </c:ser>
        <c:ser>
          <c:idx val="4"/>
          <c:order val="4"/>
          <c:tx>
            <c:strRef>
              <c:f>計算表!$F$19</c:f>
              <c:strCache>
                <c:ptCount val="1"/>
                <c:pt idx="0">
                  <c:v>シティ
ホテル</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計算表!$F$20:$F$26</c:f>
              <c:numCache>
                <c:formatCode>#,##0.0;[Red]\-#,##0.0</c:formatCode>
                <c:ptCount val="7"/>
                <c:pt idx="0">
                  <c:v>77.2</c:v>
                </c:pt>
                <c:pt idx="1">
                  <c:v>80.8</c:v>
                </c:pt>
                <c:pt idx="2">
                  <c:v>82.1</c:v>
                </c:pt>
                <c:pt idx="3">
                  <c:v>87.5</c:v>
                </c:pt>
                <c:pt idx="4">
                  <c:v>88</c:v>
                </c:pt>
                <c:pt idx="5">
                  <c:v>76.599999999999994</c:v>
                </c:pt>
                <c:pt idx="6">
                  <c:v>81.3</c:v>
                </c:pt>
              </c:numCache>
            </c:numRef>
          </c:val>
          <c:smooth val="0"/>
        </c:ser>
        <c:ser>
          <c:idx val="5"/>
          <c:order val="5"/>
          <c:tx>
            <c:strRef>
              <c:f>計算表!$G$19</c:f>
              <c:strCache>
                <c:ptCount val="1"/>
                <c:pt idx="0">
                  <c:v>簡易宿所</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計算表!$G$20:$G$26</c:f>
              <c:numCache>
                <c:formatCode>#,##0.0;[Red]\-#,##0.0</c:formatCode>
                <c:ptCount val="7"/>
                <c:pt idx="0">
                  <c:v>29.8</c:v>
                </c:pt>
                <c:pt idx="1">
                  <c:v>55.2</c:v>
                </c:pt>
                <c:pt idx="2">
                  <c:v>46.2</c:v>
                </c:pt>
                <c:pt idx="3">
                  <c:v>28.5</c:v>
                </c:pt>
                <c:pt idx="4">
                  <c:v>58.5</c:v>
                </c:pt>
                <c:pt idx="5">
                  <c:v>15</c:v>
                </c:pt>
                <c:pt idx="6">
                  <c:v>27.9</c:v>
                </c:pt>
              </c:numCache>
            </c:numRef>
          </c:val>
          <c:smooth val="0"/>
        </c:ser>
        <c:ser>
          <c:idx val="6"/>
          <c:order val="6"/>
          <c:tx>
            <c:strRef>
              <c:f>計算表!$H$19</c:f>
              <c:strCache>
                <c:ptCount val="1"/>
                <c:pt idx="0">
                  <c:v>会社・団体の宿泊所</c:v>
                </c:pt>
              </c:strCache>
            </c:strRef>
          </c:tx>
          <c:cat>
            <c:strRef>
              <c:f>計算表!$A$20:$A$26</c:f>
              <c:strCache>
                <c:ptCount val="7"/>
                <c:pt idx="0">
                  <c:v>　北海道</c:v>
                </c:pt>
                <c:pt idx="1">
                  <c:v>　東京都</c:v>
                </c:pt>
                <c:pt idx="2">
                  <c:v>　神奈川県</c:v>
                </c:pt>
                <c:pt idx="3">
                  <c:v>　京都府</c:v>
                </c:pt>
                <c:pt idx="4">
                  <c:v>　大阪府</c:v>
                </c:pt>
                <c:pt idx="5">
                  <c:v>　兵庫県</c:v>
                </c:pt>
                <c:pt idx="6">
                  <c:v>　福岡県</c:v>
                </c:pt>
              </c:strCache>
            </c:strRef>
          </c:cat>
          <c:val>
            <c:numRef>
              <c:f>計算表!$H$20:$H$26</c:f>
              <c:numCache>
                <c:formatCode>#,##0.0;[Red]\-#,##0.0</c:formatCode>
                <c:ptCount val="7"/>
                <c:pt idx="0">
                  <c:v>24.1</c:v>
                </c:pt>
                <c:pt idx="1">
                  <c:v>46.4</c:v>
                </c:pt>
                <c:pt idx="2">
                  <c:v>29.3</c:v>
                </c:pt>
                <c:pt idx="3">
                  <c:v>34.299999999999997</c:v>
                </c:pt>
                <c:pt idx="4">
                  <c:v>45.3</c:v>
                </c:pt>
                <c:pt idx="5">
                  <c:v>29.4</c:v>
                </c:pt>
                <c:pt idx="6">
                  <c:v>32.700000000000003</c:v>
                </c:pt>
              </c:numCache>
            </c:numRef>
          </c:val>
          <c:smooth val="0"/>
        </c:ser>
        <c:dLbls>
          <c:showLegendKey val="0"/>
          <c:showVal val="0"/>
          <c:showCatName val="0"/>
          <c:showSerName val="0"/>
          <c:showPercent val="0"/>
          <c:showBubbleSize val="0"/>
        </c:dLbls>
        <c:marker val="1"/>
        <c:smooth val="0"/>
        <c:axId val="104888960"/>
        <c:axId val="104894848"/>
      </c:lineChart>
      <c:catAx>
        <c:axId val="104888960"/>
        <c:scaling>
          <c:orientation val="minMax"/>
        </c:scaling>
        <c:delete val="0"/>
        <c:axPos val="b"/>
        <c:majorTickMark val="none"/>
        <c:minorTickMark val="none"/>
        <c:tickLblPos val="nextTo"/>
        <c:txPr>
          <a:bodyPr/>
          <a:lstStyle/>
          <a:p>
            <a:pPr>
              <a:defRPr sz="900"/>
            </a:pPr>
            <a:endParaRPr lang="ja-JP"/>
          </a:p>
        </c:txPr>
        <c:crossAx val="104894848"/>
        <c:crosses val="autoZero"/>
        <c:auto val="1"/>
        <c:lblAlgn val="ctr"/>
        <c:lblOffset val="100"/>
        <c:noMultiLvlLbl val="0"/>
      </c:catAx>
      <c:valAx>
        <c:axId val="104894848"/>
        <c:scaling>
          <c:orientation val="minMax"/>
          <c:max val="100"/>
          <c:min val="10"/>
        </c:scaling>
        <c:delete val="0"/>
        <c:axPos val="l"/>
        <c:majorGridlines/>
        <c:title>
          <c:tx>
            <c:rich>
              <a:bodyPr rot="0" vert="horz"/>
              <a:lstStyle/>
              <a:p>
                <a:pPr>
                  <a:defRPr/>
                </a:pPr>
                <a:r>
                  <a:rPr lang="en-US" altLang="ja-JP" dirty="0" smtClean="0"/>
                  <a:t>(%)</a:t>
                </a:r>
                <a:endParaRPr lang="ja-JP" altLang="en-US" dirty="0"/>
              </a:p>
            </c:rich>
          </c:tx>
          <c:layout>
            <c:manualLayout>
              <c:xMode val="edge"/>
              <c:yMode val="edge"/>
              <c:x val="2.2746674362326313E-2"/>
              <c:y val="9.0908464817735183E-3"/>
            </c:manualLayout>
          </c:layout>
          <c:overlay val="0"/>
        </c:title>
        <c:numFmt formatCode="#,##0.0;[Red]\-#,##0.0" sourceLinked="1"/>
        <c:majorTickMark val="none"/>
        <c:minorTickMark val="none"/>
        <c:tickLblPos val="nextTo"/>
        <c:spPr>
          <a:ln w="9525">
            <a:noFill/>
          </a:ln>
        </c:spPr>
        <c:crossAx val="104888960"/>
        <c:crosses val="autoZero"/>
        <c:crossBetween val="between"/>
        <c:majorUnit val="20"/>
      </c:valAx>
    </c:plotArea>
    <c:legend>
      <c:legendPos val="b"/>
      <c:layout>
        <c:manualLayout>
          <c:xMode val="edge"/>
          <c:yMode val="edge"/>
          <c:x val="1.9380432216338814E-2"/>
          <c:y val="0.81976318095990297"/>
          <c:w val="0.97508230143613583"/>
          <c:h val="0.16642025969373009"/>
        </c:manualLayout>
      </c:layout>
      <c:overlay val="0"/>
      <c:spPr>
        <a:ln w="3175">
          <a:solidFill>
            <a:schemeClr val="tx1"/>
          </a:solidFill>
        </a:ln>
      </c:spPr>
      <c:txPr>
        <a:bodyPr/>
        <a:lstStyle/>
        <a:p>
          <a:pPr>
            <a:defRPr sz="700"/>
          </a:pPr>
          <a:endParaRPr lang="ja-JP"/>
        </a:p>
      </c:txPr>
    </c:legend>
    <c:plotVisOnly val="1"/>
    <c:dispBlanksAs val="gap"/>
    <c:showDLblsOverMax val="0"/>
  </c:chart>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187336473050759"/>
          <c:y val="6.6338121722116519E-2"/>
          <c:w val="0.69720383853117263"/>
          <c:h val="0.52781903726194079"/>
        </c:manualLayout>
      </c:layout>
      <c:barChart>
        <c:barDir val="col"/>
        <c:grouping val="clustered"/>
        <c:varyColors val="0"/>
        <c:ser>
          <c:idx val="5"/>
          <c:order val="5"/>
          <c:tx>
            <c:strRef>
              <c:f>'[＜P.22＞来阪外国人数の推移_2017年更新.xlsx]Sheet2'!$T$1</c:f>
              <c:strCache>
                <c:ptCount val="1"/>
                <c:pt idx="0">
                  <c:v>来阪外国人旅行者数</c:v>
                </c:pt>
              </c:strCache>
            </c:strRef>
          </c:tx>
          <c:spPr>
            <a:pattFill prst="pct5">
              <a:fgClr>
                <a:schemeClr val="tx1"/>
              </a:fgClr>
              <a:bgClr>
                <a:schemeClr val="bg1"/>
              </a:bgClr>
            </a:pattFill>
            <a:ln>
              <a:solidFill>
                <a:schemeClr val="tx1"/>
              </a:solidFill>
            </a:ln>
          </c:spPr>
          <c:invertIfNegative val="0"/>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'[＜P.22＞来阪外国人数の推移_2017年更新.xlsx]Sheet2'!$T$2:$T$9</c:f>
              <c:numCache>
                <c:formatCode>#,##0_);[Red]\(#,##0\)</c:formatCode>
                <c:ptCount val="8"/>
                <c:pt idx="0">
                  <c:v>2349</c:v>
                </c:pt>
                <c:pt idx="1">
                  <c:v>1583</c:v>
                </c:pt>
                <c:pt idx="2">
                  <c:v>2028</c:v>
                </c:pt>
                <c:pt idx="3">
                  <c:v>2625</c:v>
                </c:pt>
                <c:pt idx="4">
                  <c:v>3758</c:v>
                </c:pt>
                <c:pt idx="5">
                  <c:v>7165</c:v>
                </c:pt>
                <c:pt idx="6">
                  <c:v>9400</c:v>
                </c:pt>
                <c:pt idx="7">
                  <c:v>11114</c:v>
                </c:pt>
              </c:numCache>
            </c:numRef>
          </c:val>
        </c:ser>
        <c:dLbls>
          <c:showLegendKey val="0"/>
          <c:showVal val="0"/>
          <c:showCatName val="0"/>
          <c:showSerName val="0"/>
          <c:showPercent val="0"/>
          <c:showBubbleSize val="0"/>
        </c:dLbls>
        <c:gapWidth val="150"/>
        <c:axId val="104942208"/>
        <c:axId val="104940672"/>
      </c:barChart>
      <c:lineChart>
        <c:grouping val="standard"/>
        <c:varyColors val="0"/>
        <c:ser>
          <c:idx val="0"/>
          <c:order val="0"/>
          <c:tx>
            <c:strRef>
              <c:f>'[＜P.22＞来阪外国人数の推移_2017年更新.xlsx]Sheet2'!$O$1</c:f>
              <c:strCache>
                <c:ptCount val="1"/>
                <c:pt idx="0">
                  <c:v>中国の割合</c:v>
                </c:pt>
              </c:strCache>
            </c:strRef>
          </c:tx>
          <c:spPr>
            <a:ln w="19050">
              <a:solidFill>
                <a:srgbClr val="C00000"/>
              </a:solidFill>
            </a:ln>
          </c:spPr>
          <c:marker>
            <c:symbol val="square"/>
            <c:size val="6"/>
            <c:spPr>
              <a:solidFill>
                <a:srgbClr val="C00000"/>
              </a:solidFill>
              <a:ln>
                <a:no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'[＜P.22＞来阪外国人数の推移_2017年更新.xlsx]Sheet2'!$O$2:$O$9</c:f>
              <c:numCache>
                <c:formatCode>0.0%</c:formatCode>
                <c:ptCount val="8"/>
                <c:pt idx="0">
                  <c:v>0.31162196679438059</c:v>
                </c:pt>
                <c:pt idx="1">
                  <c:v>0.31711939355653823</c:v>
                </c:pt>
                <c:pt idx="2">
                  <c:v>0.30325443786982248</c:v>
                </c:pt>
                <c:pt idx="3">
                  <c:v>0.20152380952380952</c:v>
                </c:pt>
                <c:pt idx="4">
                  <c:v>0.26849387972325706</c:v>
                </c:pt>
                <c:pt idx="5">
                  <c:v>0.37920446615491976</c:v>
                </c:pt>
                <c:pt idx="6">
                  <c:v>0.39670212765957447</c:v>
                </c:pt>
                <c:pt idx="7">
                  <c:v>0.36206586287565234</c:v>
                </c:pt>
              </c:numCache>
            </c:numRef>
          </c:val>
          <c:smooth val="0"/>
        </c:ser>
        <c:ser>
          <c:idx val="1"/>
          <c:order val="1"/>
          <c:tx>
            <c:strRef>
              <c:f>'[＜P.22＞来阪外国人数の推移_2017年更新.xlsx]Sheet2'!$P$1</c:f>
              <c:strCache>
                <c:ptCount val="1"/>
                <c:pt idx="0">
                  <c:v>韓国の割合</c:v>
                </c:pt>
              </c:strCache>
            </c:strRef>
          </c:tx>
          <c:spPr>
            <a:ln w="19050">
              <a:solidFill>
                <a:srgbClr val="7030A0"/>
              </a:solidFill>
            </a:ln>
          </c:spPr>
          <c:marker>
            <c:symbol val="diamond"/>
            <c:size val="6"/>
            <c:spPr>
              <a:solidFill>
                <a:srgbClr val="7030A0"/>
              </a:solidFill>
              <a:ln>
                <a:solidFill>
                  <a:srgbClr val="7030A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'[＜P.22＞来阪外国人数の推移_2017年更新.xlsx]Sheet2'!$P$2:$P$9</c:f>
              <c:numCache>
                <c:formatCode>0.0%</c:formatCode>
                <c:ptCount val="8"/>
                <c:pt idx="0">
                  <c:v>0.25074499787143467</c:v>
                </c:pt>
                <c:pt idx="1">
                  <c:v>0.23373341756159191</c:v>
                </c:pt>
                <c:pt idx="2">
                  <c:v>0.22090729783037474</c:v>
                </c:pt>
                <c:pt idx="3">
                  <c:v>0.22019047619047619</c:v>
                </c:pt>
                <c:pt idx="4">
                  <c:v>0.19185737094199043</c:v>
                </c:pt>
                <c:pt idx="5">
                  <c:v>0.15087229588276344</c:v>
                </c:pt>
                <c:pt idx="6">
                  <c:v>0.16787234042553192</c:v>
                </c:pt>
                <c:pt idx="7">
                  <c:v>0.21684362065862875</c:v>
                </c:pt>
              </c:numCache>
            </c:numRef>
          </c:val>
          <c:smooth val="0"/>
        </c:ser>
        <c:ser>
          <c:idx val="2"/>
          <c:order val="2"/>
          <c:tx>
            <c:strRef>
              <c:f>'[＜P.22＞来阪外国人数の推移_2017年更新.xlsx]Sheet2'!$Q$1</c:f>
              <c:strCache>
                <c:ptCount val="1"/>
                <c:pt idx="0">
                  <c:v>台湾の割合</c:v>
                </c:pt>
              </c:strCache>
            </c:strRef>
          </c:tx>
          <c:spPr>
            <a:ln w="19050">
              <a:solidFill>
                <a:schemeClr val="accent6">
                  <a:lumMod val="75000"/>
                </a:schemeClr>
              </a:solidFill>
            </a:ln>
          </c:spPr>
          <c:marker>
            <c:symbol val="circle"/>
            <c:size val="6"/>
            <c:spPr>
              <a:solidFill>
                <a:schemeClr val="accent6">
                  <a:lumMod val="75000"/>
                </a:schemeClr>
              </a:solidFill>
              <a:ln>
                <a:solidFill>
                  <a:schemeClr val="accent6">
                    <a:lumMod val="75000"/>
                  </a:schemeClr>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'[＜P.22＞来阪外国人数の推移_2017年更新.xlsx]Sheet2'!$Q$2:$Q$9</c:f>
              <c:numCache>
                <c:formatCode>0.0%</c:formatCode>
                <c:ptCount val="8"/>
                <c:pt idx="0">
                  <c:v>0.12813963388676033</c:v>
                </c:pt>
                <c:pt idx="1">
                  <c:v>0.15224257738471256</c:v>
                </c:pt>
                <c:pt idx="2">
                  <c:v>0.15039447731755423</c:v>
                </c:pt>
                <c:pt idx="3">
                  <c:v>0.20228571428571429</c:v>
                </c:pt>
                <c:pt idx="4">
                  <c:v>0.18068121341138904</c:v>
                </c:pt>
                <c:pt idx="5">
                  <c:v>0.14724354501046755</c:v>
                </c:pt>
                <c:pt idx="6">
                  <c:v>0.13340425531914893</c:v>
                </c:pt>
                <c:pt idx="7">
                  <c:v>0.12596724851538599</c:v>
                </c:pt>
              </c:numCache>
            </c:numRef>
          </c:val>
          <c:smooth val="0"/>
        </c:ser>
        <c:ser>
          <c:idx val="3"/>
          <c:order val="3"/>
          <c:tx>
            <c:strRef>
              <c:f>'[＜P.22＞来阪外国人数の推移_2017年更新.xlsx]Sheet2'!$R$1</c:f>
              <c:strCache>
                <c:ptCount val="1"/>
                <c:pt idx="0">
                  <c:v>香港の割合</c:v>
                </c:pt>
              </c:strCache>
            </c:strRef>
          </c:tx>
          <c:spPr>
            <a:ln w="19050">
              <a:solidFill>
                <a:srgbClr val="00B050"/>
              </a:solidFill>
            </a:ln>
          </c:spPr>
          <c:marker>
            <c:symbol val="x"/>
            <c:size val="6"/>
            <c:spPr>
              <a:noFill/>
              <a:ln w="15875">
                <a:solidFill>
                  <a:srgbClr val="00B05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'[＜P.22＞来阪外国人数の推移_2017年更新.xlsx]Sheet2'!$R$2:$R$9</c:f>
              <c:numCache>
                <c:formatCode>0.0%</c:formatCode>
                <c:ptCount val="8"/>
                <c:pt idx="0">
                  <c:v>4.5125585355470413E-2</c:v>
                </c:pt>
                <c:pt idx="1">
                  <c:v>6.1276058117498422E-2</c:v>
                </c:pt>
                <c:pt idx="2">
                  <c:v>4.6351084812623275E-2</c:v>
                </c:pt>
                <c:pt idx="3">
                  <c:v>6.6666666666666666E-2</c:v>
                </c:pt>
                <c:pt idx="4">
                  <c:v>7.0782331027142098E-2</c:v>
                </c:pt>
                <c:pt idx="5">
                  <c:v>7.508722958827635E-2</c:v>
                </c:pt>
                <c:pt idx="6">
                  <c:v>6.6702127659574464E-2</c:v>
                </c:pt>
                <c:pt idx="7">
                  <c:v>6.6672665107072163E-2</c:v>
                </c:pt>
              </c:numCache>
            </c:numRef>
          </c:val>
          <c:smooth val="0"/>
        </c:ser>
        <c:ser>
          <c:idx val="4"/>
          <c:order val="4"/>
          <c:tx>
            <c:strRef>
              <c:f>'[＜P.22＞来阪外国人数の推移_2017年更新.xlsx]Sheet2'!$S$1</c:f>
              <c:strCache>
                <c:ptCount val="1"/>
                <c:pt idx="0">
                  <c:v>アメリカの割合</c:v>
                </c:pt>
              </c:strCache>
            </c:strRef>
          </c:tx>
          <c:spPr>
            <a:ln w="19050">
              <a:solidFill>
                <a:srgbClr val="0070C0"/>
              </a:solidFill>
            </a:ln>
          </c:spPr>
          <c:marker>
            <c:symbol val="triangle"/>
            <c:size val="6"/>
            <c:spPr>
              <a:solidFill>
                <a:srgbClr val="0070C0"/>
              </a:solidFill>
              <a:ln>
                <a:solidFill>
                  <a:srgbClr val="0070C0"/>
                </a:solidFill>
              </a:ln>
            </c:spPr>
          </c:marker>
          <c:cat>
            <c:numRef>
              <c:f>'[＜P.22＞来阪外国人数の推移_2017年更新.xlsx]Sheet2'!$N$2:$N$9</c:f>
              <c:numCache>
                <c:formatCode>General</c:formatCode>
                <c:ptCount val="8"/>
                <c:pt idx="0">
                  <c:v>2010</c:v>
                </c:pt>
                <c:pt idx="1">
                  <c:v>2011</c:v>
                </c:pt>
                <c:pt idx="2">
                  <c:v>2012</c:v>
                </c:pt>
                <c:pt idx="3">
                  <c:v>2013</c:v>
                </c:pt>
                <c:pt idx="4">
                  <c:v>2014</c:v>
                </c:pt>
                <c:pt idx="5">
                  <c:v>2015</c:v>
                </c:pt>
                <c:pt idx="6">
                  <c:v>2016</c:v>
                </c:pt>
                <c:pt idx="7">
                  <c:v>2017</c:v>
                </c:pt>
              </c:numCache>
            </c:numRef>
          </c:cat>
          <c:val>
            <c:numRef>
              <c:f>'[＜P.22＞来阪外国人数の推移_2017年更新.xlsx]Sheet2'!$S$2:$S$9</c:f>
              <c:numCache>
                <c:formatCode>0.0%</c:formatCode>
                <c:ptCount val="8"/>
                <c:pt idx="0">
                  <c:v>5.0234142188165173E-2</c:v>
                </c:pt>
                <c:pt idx="1">
                  <c:v>5.6222362602653189E-2</c:v>
                </c:pt>
                <c:pt idx="2">
                  <c:v>4.6351084812623275E-2</c:v>
                </c:pt>
                <c:pt idx="3">
                  <c:v>4.5714285714285714E-2</c:v>
                </c:pt>
                <c:pt idx="4">
                  <c:v>4.1511442256519426E-2</c:v>
                </c:pt>
                <c:pt idx="5">
                  <c:v>3.3217027215631544E-2</c:v>
                </c:pt>
                <c:pt idx="6">
                  <c:v>3.3936170212765959E-2</c:v>
                </c:pt>
                <c:pt idx="7">
                  <c:v>3.2301601583588267E-2</c:v>
                </c:pt>
              </c:numCache>
            </c:numRef>
          </c:val>
          <c:smooth val="0"/>
        </c:ser>
        <c:dLbls>
          <c:showLegendKey val="0"/>
          <c:showVal val="0"/>
          <c:showCatName val="0"/>
          <c:showSerName val="0"/>
          <c:showPercent val="0"/>
          <c:showBubbleSize val="0"/>
        </c:dLbls>
        <c:marker val="1"/>
        <c:smooth val="0"/>
        <c:axId val="104930688"/>
        <c:axId val="104928768"/>
      </c:lineChart>
      <c:valAx>
        <c:axId val="104928768"/>
        <c:scaling>
          <c:orientation val="minMax"/>
          <c:max val="0.4"/>
        </c:scaling>
        <c:delete val="0"/>
        <c:axPos val="r"/>
        <c:numFmt formatCode="0.0%" sourceLinked="1"/>
        <c:majorTickMark val="in"/>
        <c:minorTickMark val="none"/>
        <c:tickLblPos val="nextTo"/>
        <c:txPr>
          <a:bodyPr/>
          <a:lstStyle/>
          <a:p>
            <a:pPr>
              <a:defRPr sz="800">
                <a:solidFill>
                  <a:sysClr val="windowText" lastClr="000000"/>
                </a:solidFill>
              </a:defRPr>
            </a:pPr>
            <a:endParaRPr lang="ja-JP"/>
          </a:p>
        </c:txPr>
        <c:crossAx val="104930688"/>
        <c:crosses val="max"/>
        <c:crossBetween val="between"/>
        <c:majorUnit val="0.1"/>
      </c:valAx>
      <c:catAx>
        <c:axId val="104930688"/>
        <c:scaling>
          <c:orientation val="minMax"/>
        </c:scaling>
        <c:delete val="0"/>
        <c:axPos val="b"/>
        <c:numFmt formatCode="General" sourceLinked="1"/>
        <c:majorTickMark val="out"/>
        <c:minorTickMark val="none"/>
        <c:tickLblPos val="nextTo"/>
        <c:crossAx val="104928768"/>
        <c:crosses val="autoZero"/>
        <c:auto val="1"/>
        <c:lblAlgn val="ctr"/>
        <c:lblOffset val="100"/>
        <c:noMultiLvlLbl val="0"/>
      </c:catAx>
      <c:valAx>
        <c:axId val="104940672"/>
        <c:scaling>
          <c:orientation val="minMax"/>
          <c:min val="1000"/>
        </c:scaling>
        <c:delete val="0"/>
        <c:axPos val="l"/>
        <c:numFmt formatCode="#,##0_);[Red]\(#,##0\)" sourceLinked="1"/>
        <c:majorTickMark val="out"/>
        <c:minorTickMark val="none"/>
        <c:tickLblPos val="nextTo"/>
        <c:txPr>
          <a:bodyPr/>
          <a:lstStyle/>
          <a:p>
            <a:pPr>
              <a:defRPr sz="800"/>
            </a:pPr>
            <a:endParaRPr lang="ja-JP"/>
          </a:p>
        </c:txPr>
        <c:crossAx val="104942208"/>
        <c:crosses val="autoZero"/>
        <c:crossBetween val="between"/>
        <c:majorUnit val="3000"/>
      </c:valAx>
      <c:catAx>
        <c:axId val="104942208"/>
        <c:scaling>
          <c:orientation val="minMax"/>
        </c:scaling>
        <c:delete val="1"/>
        <c:axPos val="b"/>
        <c:numFmt formatCode="General" sourceLinked="1"/>
        <c:majorTickMark val="out"/>
        <c:minorTickMark val="none"/>
        <c:tickLblPos val="nextTo"/>
        <c:crossAx val="104940672"/>
        <c:crosses val="autoZero"/>
        <c:auto val="1"/>
        <c:lblAlgn val="ctr"/>
        <c:lblOffset val="100"/>
        <c:noMultiLvlLbl val="0"/>
      </c:catAx>
      <c:dTable>
        <c:showHorzBorder val="1"/>
        <c:showVertBorder val="1"/>
        <c:showOutline val="1"/>
        <c:showKeys val="1"/>
        <c:txPr>
          <a:bodyPr/>
          <a:lstStyle/>
          <a:p>
            <a:pPr rtl="0">
              <a:defRPr sz="800">
                <a:latin typeface="Meiryo UI" panose="020B0604030504040204" pitchFamily="50" charset="-128"/>
                <a:ea typeface="Meiryo UI" panose="020B0604030504040204" pitchFamily="50" charset="-128"/>
                <a:cs typeface="Meiryo UI" panose="020B0604030504040204" pitchFamily="50" charset="-128"/>
              </a:defRPr>
            </a:pPr>
            <a:endParaRPr lang="ja-JP"/>
          </a:p>
        </c:txPr>
      </c:dTable>
    </c:plotArea>
    <c:plotVisOnly val="1"/>
    <c:dispBlanksAs val="gap"/>
    <c:showDLblsOverMax val="0"/>
  </c:chart>
  <c:externalData r:id="rId1">
    <c:autoUpdate val="0"/>
  </c:externalData>
  <c:userShapes r:id="rId2"/>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521818575316989E-2"/>
          <c:y val="9.9573781467974493E-2"/>
          <c:w val="0.82535331993755279"/>
          <c:h val="0.635567570149563"/>
        </c:manualLayout>
      </c:layout>
      <c:barChart>
        <c:barDir val="col"/>
        <c:grouping val="clustered"/>
        <c:varyColors val="0"/>
        <c:ser>
          <c:idx val="1"/>
          <c:order val="0"/>
          <c:tx>
            <c:strRef>
              <c:f>サマリ!$B$3</c:f>
              <c:strCache>
                <c:ptCount val="1"/>
                <c:pt idx="0">
                  <c:v>転入者数</c:v>
                </c:pt>
              </c:strCache>
            </c:strRef>
          </c:tx>
          <c:invertIfNegative val="0"/>
          <c:dLbls>
            <c:dLbl>
              <c:idx val="2"/>
              <c:layout>
                <c:manualLayout>
                  <c:x val="8.3594560850784629E-3"/>
                  <c:y val="0"/>
                </c:manualLayout>
              </c:layout>
              <c:showLegendKey val="0"/>
              <c:showVal val="1"/>
              <c:showCatName val="0"/>
              <c:showSerName val="0"/>
              <c:showPercent val="0"/>
              <c:showBubbleSize val="0"/>
            </c:dLbl>
            <c:dLbl>
              <c:idx val="23"/>
              <c:layout/>
              <c:showLegendKey val="0"/>
              <c:showVal val="1"/>
              <c:showCatName val="0"/>
              <c:showSerName val="0"/>
              <c:showPercent val="0"/>
              <c:showBubbleSize val="0"/>
            </c:dLbl>
            <c:dLbl>
              <c:idx val="28"/>
              <c:layout/>
              <c:showLegendKey val="0"/>
              <c:showVal val="1"/>
              <c:showCatName val="0"/>
              <c:showSerName val="0"/>
              <c:showPercent val="0"/>
              <c:showBubbleSize val="0"/>
            </c:dLbl>
            <c:dLbl>
              <c:idx val="44"/>
              <c:layout>
                <c:manualLayout>
                  <c:x val="-3.3437824340313851E-3"/>
                  <c:y val="-1.3888888888888888E-2"/>
                </c:manualLayout>
              </c:layout>
              <c:showLegendKey val="0"/>
              <c:showVal val="1"/>
              <c:showCatName val="0"/>
              <c:showSerName val="0"/>
              <c:showPercent val="0"/>
              <c:showBubbleSize val="0"/>
            </c:dLbl>
            <c:dLbl>
              <c:idx val="49"/>
              <c:layout>
                <c:manualLayout>
                  <c:x val="7.6531807796226215E-3"/>
                  <c:y val="-3.7037037037037035E-2"/>
                </c:manualLayout>
              </c:layout>
              <c:spPr>
                <a:ln>
                  <a:solidFill>
                    <a:schemeClr val="tx1"/>
                  </a:solidFill>
                </a:ln>
              </c:spPr>
              <c:txPr>
                <a:bodyPr/>
                <a:lstStyle/>
                <a:p>
                  <a:pPr>
                    <a:defRPr sz="800" b="1"/>
                  </a:pPr>
                  <a:endParaRPr lang="ja-JP"/>
                </a:p>
              </c:txPr>
              <c:showLegendKey val="0"/>
              <c:showVal val="1"/>
              <c:showCatName val="0"/>
              <c:showSerName val="0"/>
              <c:showPercent val="0"/>
              <c:showBubbleSize val="0"/>
            </c:dLbl>
            <c:txPr>
              <a:bodyPr/>
              <a:lstStyle/>
              <a:p>
                <a:pPr>
                  <a:defRPr sz="800" b="1"/>
                </a:pPr>
                <a:endParaRPr lang="ja-JP"/>
              </a:p>
            </c:txPr>
            <c:showLegendKey val="0"/>
            <c:showVal val="0"/>
            <c:showCatName val="0"/>
            <c:showSerName val="0"/>
            <c:showPercent val="0"/>
            <c:showBubbleSize val="0"/>
          </c:dLbls>
          <c:cat>
            <c:numRef>
              <c:f>サマリ!$P$2:$BM$2</c:f>
              <c:numCache>
                <c:formatCode>General</c:formatCode>
                <c:ptCount val="50"/>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numCache>
            </c:numRef>
          </c:cat>
          <c:val>
            <c:numRef>
              <c:f>サマリ!$P$3:$BM$3</c:f>
              <c:numCache>
                <c:formatCode>#,##0</c:formatCode>
                <c:ptCount val="50"/>
                <c:pt idx="0">
                  <c:v>361878</c:v>
                </c:pt>
                <c:pt idx="1">
                  <c:v>375076</c:v>
                </c:pt>
                <c:pt idx="2">
                  <c:v>390361</c:v>
                </c:pt>
                <c:pt idx="3">
                  <c:v>382777</c:v>
                </c:pt>
                <c:pt idx="4">
                  <c:v>368072</c:v>
                </c:pt>
                <c:pt idx="5">
                  <c:v>347198</c:v>
                </c:pt>
                <c:pt idx="6">
                  <c:v>331890</c:v>
                </c:pt>
                <c:pt idx="7">
                  <c:v>297700</c:v>
                </c:pt>
                <c:pt idx="8">
                  <c:v>272590</c:v>
                </c:pt>
                <c:pt idx="9">
                  <c:v>254334</c:v>
                </c:pt>
                <c:pt idx="10">
                  <c:v>252142</c:v>
                </c:pt>
                <c:pt idx="11">
                  <c:v>243242</c:v>
                </c:pt>
                <c:pt idx="12">
                  <c:v>238385</c:v>
                </c:pt>
                <c:pt idx="13">
                  <c:v>227396</c:v>
                </c:pt>
                <c:pt idx="14">
                  <c:v>224517</c:v>
                </c:pt>
                <c:pt idx="15">
                  <c:v>223085</c:v>
                </c:pt>
                <c:pt idx="16">
                  <c:v>219393</c:v>
                </c:pt>
                <c:pt idx="17">
                  <c:v>215851</c:v>
                </c:pt>
                <c:pt idx="18">
                  <c:v>206629</c:v>
                </c:pt>
                <c:pt idx="19">
                  <c:v>210048</c:v>
                </c:pt>
                <c:pt idx="20">
                  <c:v>208537</c:v>
                </c:pt>
                <c:pt idx="21">
                  <c:v>198037</c:v>
                </c:pt>
                <c:pt idx="22">
                  <c:v>195871</c:v>
                </c:pt>
                <c:pt idx="23">
                  <c:v>192030</c:v>
                </c:pt>
                <c:pt idx="24">
                  <c:v>192383</c:v>
                </c:pt>
                <c:pt idx="25">
                  <c:v>189209</c:v>
                </c:pt>
                <c:pt idx="26">
                  <c:v>188940</c:v>
                </c:pt>
                <c:pt idx="27">
                  <c:v>190399</c:v>
                </c:pt>
                <c:pt idx="28">
                  <c:v>229979</c:v>
                </c:pt>
                <c:pt idx="29">
                  <c:v>198233</c:v>
                </c:pt>
                <c:pt idx="30">
                  <c:v>192521</c:v>
                </c:pt>
                <c:pt idx="31">
                  <c:v>188115</c:v>
                </c:pt>
                <c:pt idx="32">
                  <c:v>182667</c:v>
                </c:pt>
                <c:pt idx="33">
                  <c:v>179141</c:v>
                </c:pt>
                <c:pt idx="34">
                  <c:v>180700</c:v>
                </c:pt>
                <c:pt idx="35">
                  <c:v>174435</c:v>
                </c:pt>
                <c:pt idx="36">
                  <c:v>175060</c:v>
                </c:pt>
                <c:pt idx="37">
                  <c:v>168135</c:v>
                </c:pt>
                <c:pt idx="38">
                  <c:v>166732</c:v>
                </c:pt>
                <c:pt idx="39">
                  <c:v>166172</c:v>
                </c:pt>
                <c:pt idx="40">
                  <c:v>164884</c:v>
                </c:pt>
                <c:pt idx="41">
                  <c:v>161589</c:v>
                </c:pt>
                <c:pt idx="42">
                  <c:v>159651</c:v>
                </c:pt>
                <c:pt idx="43">
                  <c:v>151123</c:v>
                </c:pt>
                <c:pt idx="44">
                  <c:v>156059</c:v>
                </c:pt>
                <c:pt idx="45">
                  <c:v>154847</c:v>
                </c:pt>
                <c:pt idx="46">
                  <c:v>153281</c:v>
                </c:pt>
                <c:pt idx="47">
                  <c:v>149142</c:v>
                </c:pt>
                <c:pt idx="48">
                  <c:v>156413</c:v>
                </c:pt>
                <c:pt idx="49">
                  <c:v>152537</c:v>
                </c:pt>
              </c:numCache>
            </c:numRef>
          </c:val>
        </c:ser>
        <c:ser>
          <c:idx val="2"/>
          <c:order val="1"/>
          <c:tx>
            <c:strRef>
              <c:f>サマリ!$B$4</c:f>
              <c:strCache>
                <c:ptCount val="1"/>
                <c:pt idx="0">
                  <c:v>転出者数</c:v>
                </c:pt>
              </c:strCache>
            </c:strRef>
          </c:tx>
          <c:invertIfNegative val="0"/>
          <c:dLbls>
            <c:dLbl>
              <c:idx val="2"/>
              <c:layout/>
              <c:showLegendKey val="0"/>
              <c:showVal val="1"/>
              <c:showCatName val="0"/>
              <c:showSerName val="0"/>
              <c:showPercent val="0"/>
              <c:showBubbleSize val="0"/>
            </c:dLbl>
            <c:dLbl>
              <c:idx val="23"/>
              <c:layout>
                <c:manualLayout>
                  <c:x val="0"/>
                  <c:y val="-1.3888888888888973E-2"/>
                </c:manualLayout>
              </c:layout>
              <c:showLegendKey val="0"/>
              <c:showVal val="1"/>
              <c:showCatName val="0"/>
              <c:showSerName val="0"/>
              <c:showPercent val="0"/>
              <c:showBubbleSize val="0"/>
            </c:dLbl>
            <c:dLbl>
              <c:idx val="28"/>
              <c:layout/>
              <c:showLegendKey val="0"/>
              <c:showVal val="1"/>
              <c:showCatName val="0"/>
              <c:showSerName val="0"/>
              <c:showPercent val="0"/>
              <c:showBubbleSize val="0"/>
            </c:dLbl>
            <c:dLbl>
              <c:idx val="44"/>
              <c:layout>
                <c:manualLayout>
                  <c:x val="-5.0156736510470782E-3"/>
                  <c:y val="-9.2592592592592587E-3"/>
                </c:manualLayout>
              </c:layout>
              <c:showLegendKey val="0"/>
              <c:showVal val="1"/>
              <c:showCatName val="0"/>
              <c:showSerName val="0"/>
              <c:showPercent val="0"/>
              <c:showBubbleSize val="0"/>
            </c:dLbl>
            <c:dLbl>
              <c:idx val="49"/>
              <c:layout>
                <c:manualLayout>
                  <c:x val="3.0787810938856346E-3"/>
                  <c:y val="-1.3888524351122776E-2"/>
                </c:manualLayout>
              </c:layout>
              <c:spPr>
                <a:ln>
                  <a:solidFill>
                    <a:schemeClr val="tx1"/>
                  </a:solidFill>
                </a:ln>
              </c:spPr>
              <c:txPr>
                <a:bodyPr/>
                <a:lstStyle/>
                <a:p>
                  <a:pPr>
                    <a:defRPr sz="800" b="1"/>
                  </a:pPr>
                  <a:endParaRPr lang="ja-JP"/>
                </a:p>
              </c:txPr>
              <c:showLegendKey val="0"/>
              <c:showVal val="1"/>
              <c:showCatName val="0"/>
              <c:showSerName val="0"/>
              <c:showPercent val="0"/>
              <c:showBubbleSize val="0"/>
            </c:dLbl>
            <c:txPr>
              <a:bodyPr/>
              <a:lstStyle/>
              <a:p>
                <a:pPr>
                  <a:defRPr sz="800" b="1"/>
                </a:pPr>
                <a:endParaRPr lang="ja-JP"/>
              </a:p>
            </c:txPr>
            <c:showLegendKey val="0"/>
            <c:showVal val="0"/>
            <c:showCatName val="0"/>
            <c:showSerName val="0"/>
            <c:showPercent val="0"/>
            <c:showBubbleSize val="0"/>
          </c:dLbls>
          <c:cat>
            <c:numRef>
              <c:f>サマリ!$P$2:$BM$2</c:f>
              <c:numCache>
                <c:formatCode>General</c:formatCode>
                <c:ptCount val="50"/>
                <c:pt idx="0">
                  <c:v>1967</c:v>
                </c:pt>
                <c:pt idx="1">
                  <c:v>1968</c:v>
                </c:pt>
                <c:pt idx="2">
                  <c:v>1969</c:v>
                </c:pt>
                <c:pt idx="3">
                  <c:v>1970</c:v>
                </c:pt>
                <c:pt idx="4">
                  <c:v>1971</c:v>
                </c:pt>
                <c:pt idx="5">
                  <c:v>1972</c:v>
                </c:pt>
                <c:pt idx="6">
                  <c:v>1973</c:v>
                </c:pt>
                <c:pt idx="7">
                  <c:v>1974</c:v>
                </c:pt>
                <c:pt idx="8">
                  <c:v>1975</c:v>
                </c:pt>
                <c:pt idx="9">
                  <c:v>1976</c:v>
                </c:pt>
                <c:pt idx="10">
                  <c:v>1977</c:v>
                </c:pt>
                <c:pt idx="11">
                  <c:v>1978</c:v>
                </c:pt>
                <c:pt idx="12">
                  <c:v>1979</c:v>
                </c:pt>
                <c:pt idx="13">
                  <c:v>1980</c:v>
                </c:pt>
                <c:pt idx="14">
                  <c:v>1981</c:v>
                </c:pt>
                <c:pt idx="15">
                  <c:v>1982</c:v>
                </c:pt>
                <c:pt idx="16">
                  <c:v>1983</c:v>
                </c:pt>
                <c:pt idx="17">
                  <c:v>1984</c:v>
                </c:pt>
                <c:pt idx="18">
                  <c:v>1985</c:v>
                </c:pt>
                <c:pt idx="19">
                  <c:v>1986</c:v>
                </c:pt>
                <c:pt idx="20">
                  <c:v>1987</c:v>
                </c:pt>
                <c:pt idx="21">
                  <c:v>1988</c:v>
                </c:pt>
                <c:pt idx="22">
                  <c:v>1989</c:v>
                </c:pt>
                <c:pt idx="23">
                  <c:v>1990</c:v>
                </c:pt>
                <c:pt idx="24">
                  <c:v>1991</c:v>
                </c:pt>
                <c:pt idx="25">
                  <c:v>1992</c:v>
                </c:pt>
                <c:pt idx="26">
                  <c:v>1993</c:v>
                </c:pt>
                <c:pt idx="27">
                  <c:v>1994</c:v>
                </c:pt>
                <c:pt idx="28">
                  <c:v>1995</c:v>
                </c:pt>
                <c:pt idx="29">
                  <c:v>1996</c:v>
                </c:pt>
                <c:pt idx="30">
                  <c:v>1997</c:v>
                </c:pt>
                <c:pt idx="31">
                  <c:v>1998</c:v>
                </c:pt>
                <c:pt idx="32">
                  <c:v>1999</c:v>
                </c:pt>
                <c:pt idx="33">
                  <c:v>2000</c:v>
                </c:pt>
                <c:pt idx="34">
                  <c:v>2001</c:v>
                </c:pt>
                <c:pt idx="35">
                  <c:v>2002</c:v>
                </c:pt>
                <c:pt idx="36">
                  <c:v>2003</c:v>
                </c:pt>
                <c:pt idx="37">
                  <c:v>2004</c:v>
                </c:pt>
                <c:pt idx="38">
                  <c:v>2005</c:v>
                </c:pt>
                <c:pt idx="39">
                  <c:v>2006</c:v>
                </c:pt>
                <c:pt idx="40">
                  <c:v>2007</c:v>
                </c:pt>
                <c:pt idx="41">
                  <c:v>2008</c:v>
                </c:pt>
                <c:pt idx="42">
                  <c:v>2009</c:v>
                </c:pt>
                <c:pt idx="43">
                  <c:v>2010</c:v>
                </c:pt>
                <c:pt idx="44">
                  <c:v>2011</c:v>
                </c:pt>
                <c:pt idx="45">
                  <c:v>2012</c:v>
                </c:pt>
                <c:pt idx="46">
                  <c:v>2013</c:v>
                </c:pt>
                <c:pt idx="47">
                  <c:v>2014</c:v>
                </c:pt>
                <c:pt idx="48">
                  <c:v>2015</c:v>
                </c:pt>
                <c:pt idx="49">
                  <c:v>2016</c:v>
                </c:pt>
              </c:numCache>
            </c:numRef>
          </c:cat>
          <c:val>
            <c:numRef>
              <c:f>サマリ!$P$4:$BM$4</c:f>
              <c:numCache>
                <c:formatCode>#,##0</c:formatCode>
                <c:ptCount val="50"/>
                <c:pt idx="0">
                  <c:v>-281897</c:v>
                </c:pt>
                <c:pt idx="1">
                  <c:v>-293283</c:v>
                </c:pt>
                <c:pt idx="2">
                  <c:v>-309215</c:v>
                </c:pt>
                <c:pt idx="3">
                  <c:v>-326077</c:v>
                </c:pt>
                <c:pt idx="4">
                  <c:v>-341720</c:v>
                </c:pt>
                <c:pt idx="5">
                  <c:v>-345875</c:v>
                </c:pt>
                <c:pt idx="6">
                  <c:v>-358543</c:v>
                </c:pt>
                <c:pt idx="7">
                  <c:v>-326469</c:v>
                </c:pt>
                <c:pt idx="8">
                  <c:v>-308921</c:v>
                </c:pt>
                <c:pt idx="9">
                  <c:v>-298645</c:v>
                </c:pt>
                <c:pt idx="10">
                  <c:v>-299413</c:v>
                </c:pt>
                <c:pt idx="11">
                  <c:v>-285706</c:v>
                </c:pt>
                <c:pt idx="12">
                  <c:v>-279861</c:v>
                </c:pt>
                <c:pt idx="13">
                  <c:v>-267682</c:v>
                </c:pt>
                <c:pt idx="14">
                  <c:v>-257925</c:v>
                </c:pt>
                <c:pt idx="15">
                  <c:v>-250409</c:v>
                </c:pt>
                <c:pt idx="16">
                  <c:v>-236059</c:v>
                </c:pt>
                <c:pt idx="17">
                  <c:v>-229433</c:v>
                </c:pt>
                <c:pt idx="18">
                  <c:v>-226894</c:v>
                </c:pt>
                <c:pt idx="19">
                  <c:v>-222621</c:v>
                </c:pt>
                <c:pt idx="20">
                  <c:v>-227190</c:v>
                </c:pt>
                <c:pt idx="21">
                  <c:v>-233764</c:v>
                </c:pt>
                <c:pt idx="22">
                  <c:v>-240160</c:v>
                </c:pt>
                <c:pt idx="23">
                  <c:v>-243752</c:v>
                </c:pt>
                <c:pt idx="24">
                  <c:v>-232847</c:v>
                </c:pt>
                <c:pt idx="25">
                  <c:v>-227979</c:v>
                </c:pt>
                <c:pt idx="26">
                  <c:v>-228059</c:v>
                </c:pt>
                <c:pt idx="27">
                  <c:v>-227273</c:v>
                </c:pt>
                <c:pt idx="28">
                  <c:v>-218231</c:v>
                </c:pt>
                <c:pt idx="29">
                  <c:v>-221415</c:v>
                </c:pt>
                <c:pt idx="30">
                  <c:v>-220370</c:v>
                </c:pt>
                <c:pt idx="31">
                  <c:v>-216579</c:v>
                </c:pt>
                <c:pt idx="32">
                  <c:v>-211620</c:v>
                </c:pt>
                <c:pt idx="33">
                  <c:v>-205795</c:v>
                </c:pt>
                <c:pt idx="34">
                  <c:v>-201268</c:v>
                </c:pt>
                <c:pt idx="35">
                  <c:v>-194868</c:v>
                </c:pt>
                <c:pt idx="36">
                  <c:v>-188952</c:v>
                </c:pt>
                <c:pt idx="37">
                  <c:v>-181078</c:v>
                </c:pt>
                <c:pt idx="38">
                  <c:v>-175488</c:v>
                </c:pt>
                <c:pt idx="39">
                  <c:v>-172525</c:v>
                </c:pt>
                <c:pt idx="40">
                  <c:v>-169836</c:v>
                </c:pt>
                <c:pt idx="41">
                  <c:v>-165157</c:v>
                </c:pt>
                <c:pt idx="42">
                  <c:v>-161924</c:v>
                </c:pt>
                <c:pt idx="43">
                  <c:v>-154693</c:v>
                </c:pt>
                <c:pt idx="44">
                  <c:v>-151156</c:v>
                </c:pt>
                <c:pt idx="45">
                  <c:v>-149466</c:v>
                </c:pt>
                <c:pt idx="46">
                  <c:v>-149904</c:v>
                </c:pt>
                <c:pt idx="47">
                  <c:v>-149533</c:v>
                </c:pt>
                <c:pt idx="48">
                  <c:v>-154117</c:v>
                </c:pt>
                <c:pt idx="49">
                  <c:v>-150743</c:v>
                </c:pt>
              </c:numCache>
            </c:numRef>
          </c:val>
        </c:ser>
        <c:dLbls>
          <c:showLegendKey val="0"/>
          <c:showVal val="0"/>
          <c:showCatName val="0"/>
          <c:showSerName val="0"/>
          <c:showPercent val="0"/>
          <c:showBubbleSize val="0"/>
        </c:dLbls>
        <c:gapWidth val="54"/>
        <c:overlap val="100"/>
        <c:axId val="105085568"/>
        <c:axId val="105107840"/>
      </c:barChart>
      <c:lineChart>
        <c:grouping val="standard"/>
        <c:varyColors val="0"/>
        <c:ser>
          <c:idx val="3"/>
          <c:order val="2"/>
          <c:tx>
            <c:strRef>
              <c:f>サマリ!$B$5</c:f>
              <c:strCache>
                <c:ptCount val="1"/>
                <c:pt idx="0">
                  <c:v>転入超過</c:v>
                </c:pt>
              </c:strCache>
            </c:strRef>
          </c:tx>
          <c:spPr>
            <a:ln w="15875"/>
          </c:spPr>
          <c:marker>
            <c:symbol val="circle"/>
            <c:size val="3"/>
          </c:marker>
          <c:dLbls>
            <c:dLbl>
              <c:idx val="2"/>
              <c:layout>
                <c:manualLayout>
                  <c:x val="-3.6596625159666253E-2"/>
                  <c:y val="-5.1437278192499866E-2"/>
                </c:manualLayout>
              </c:layout>
              <c:showLegendKey val="0"/>
              <c:showVal val="1"/>
              <c:showCatName val="0"/>
              <c:showSerName val="0"/>
              <c:showPercent val="0"/>
              <c:showBubbleSize val="0"/>
            </c:dLbl>
            <c:dLbl>
              <c:idx val="23"/>
              <c:layout>
                <c:manualLayout>
                  <c:x val="-4.0125389208376563E-2"/>
                  <c:y val="5.0925925925925923E-2"/>
                </c:manualLayout>
              </c:layout>
              <c:showLegendKey val="0"/>
              <c:showVal val="1"/>
              <c:showCatName val="0"/>
              <c:showSerName val="0"/>
              <c:showPercent val="0"/>
              <c:showBubbleSize val="0"/>
            </c:dLbl>
            <c:dLbl>
              <c:idx val="28"/>
              <c:layout>
                <c:manualLayout>
                  <c:x val="-3.6963693808116989E-2"/>
                  <c:y val="-6.9444444444444448E-2"/>
                </c:manualLayout>
              </c:layout>
              <c:showLegendKey val="0"/>
              <c:showVal val="1"/>
              <c:showCatName val="0"/>
              <c:showSerName val="0"/>
              <c:showPercent val="0"/>
              <c:showBubbleSize val="0"/>
            </c:dLbl>
            <c:dLbl>
              <c:idx val="44"/>
              <c:layout>
                <c:manualLayout>
                  <c:x val="-3.0094041906282343E-2"/>
                  <c:y val="6.0185185185185182E-2"/>
                </c:manualLayout>
              </c:layout>
              <c:showLegendKey val="0"/>
              <c:showVal val="1"/>
              <c:showCatName val="0"/>
              <c:showSerName val="0"/>
              <c:showPercent val="0"/>
              <c:showBubbleSize val="0"/>
            </c:dLbl>
            <c:dLbl>
              <c:idx val="49"/>
              <c:layout>
                <c:manualLayout>
                  <c:x val="-5.8410557122267996E-3"/>
                  <c:y val="-4.9364679765326804E-2"/>
                </c:manualLayout>
              </c:layout>
              <c:spPr>
                <a:ln>
                  <a:solidFill>
                    <a:schemeClr val="tx1"/>
                  </a:solidFill>
                </a:ln>
              </c:spPr>
              <c:txPr>
                <a:bodyPr/>
                <a:lstStyle/>
                <a:p>
                  <a:pPr>
                    <a:defRPr sz="800" b="1"/>
                  </a:pPr>
                  <a:endParaRPr lang="ja-JP"/>
                </a:p>
              </c:txPr>
              <c:showLegendKey val="0"/>
              <c:showVal val="1"/>
              <c:showCatName val="0"/>
              <c:showSerName val="0"/>
              <c:showPercent val="0"/>
              <c:showBubbleSize val="0"/>
            </c:dLbl>
            <c:txPr>
              <a:bodyPr/>
              <a:lstStyle/>
              <a:p>
                <a:pPr>
                  <a:defRPr sz="800" b="1"/>
                </a:pPr>
                <a:endParaRPr lang="ja-JP"/>
              </a:p>
            </c:txPr>
            <c:showLegendKey val="0"/>
            <c:showVal val="0"/>
            <c:showCatName val="0"/>
            <c:showSerName val="0"/>
            <c:showPercent val="0"/>
            <c:showBubbleSize val="0"/>
          </c:dLbls>
          <c:val>
            <c:numRef>
              <c:f>サマリ!$P$5:$BM$5</c:f>
              <c:numCache>
                <c:formatCode>#,##0</c:formatCode>
                <c:ptCount val="50"/>
                <c:pt idx="0">
                  <c:v>79981</c:v>
                </c:pt>
                <c:pt idx="1">
                  <c:v>81793</c:v>
                </c:pt>
                <c:pt idx="2">
                  <c:v>81146</c:v>
                </c:pt>
                <c:pt idx="3">
                  <c:v>56700</c:v>
                </c:pt>
                <c:pt idx="4">
                  <c:v>26352</c:v>
                </c:pt>
                <c:pt idx="5">
                  <c:v>1323</c:v>
                </c:pt>
                <c:pt idx="6">
                  <c:v>-26653</c:v>
                </c:pt>
                <c:pt idx="7">
                  <c:v>-28769</c:v>
                </c:pt>
                <c:pt idx="8">
                  <c:v>-36331</c:v>
                </c:pt>
                <c:pt idx="9">
                  <c:v>-44311</c:v>
                </c:pt>
                <c:pt idx="10">
                  <c:v>-47271</c:v>
                </c:pt>
                <c:pt idx="11">
                  <c:v>-42464</c:v>
                </c:pt>
                <c:pt idx="12">
                  <c:v>-41476</c:v>
                </c:pt>
                <c:pt idx="13">
                  <c:v>-40286</c:v>
                </c:pt>
                <c:pt idx="14">
                  <c:v>-33408</c:v>
                </c:pt>
                <c:pt idx="15">
                  <c:v>-27324</c:v>
                </c:pt>
                <c:pt idx="16">
                  <c:v>-16666</c:v>
                </c:pt>
                <c:pt idx="17">
                  <c:v>-13582</c:v>
                </c:pt>
                <c:pt idx="18">
                  <c:v>-20265</c:v>
                </c:pt>
                <c:pt idx="19">
                  <c:v>-12573</c:v>
                </c:pt>
                <c:pt idx="20">
                  <c:v>-18653</c:v>
                </c:pt>
                <c:pt idx="21">
                  <c:v>-35727</c:v>
                </c:pt>
                <c:pt idx="22">
                  <c:v>-44289</c:v>
                </c:pt>
                <c:pt idx="23">
                  <c:v>-51722</c:v>
                </c:pt>
                <c:pt idx="24">
                  <c:v>-40464</c:v>
                </c:pt>
                <c:pt idx="25">
                  <c:v>-38770</c:v>
                </c:pt>
                <c:pt idx="26">
                  <c:v>-39119</c:v>
                </c:pt>
                <c:pt idx="27">
                  <c:v>-36874</c:v>
                </c:pt>
                <c:pt idx="28">
                  <c:v>11748</c:v>
                </c:pt>
                <c:pt idx="29">
                  <c:v>-23182</c:v>
                </c:pt>
                <c:pt idx="30">
                  <c:v>-27849</c:v>
                </c:pt>
                <c:pt idx="31">
                  <c:v>-28464</c:v>
                </c:pt>
                <c:pt idx="32">
                  <c:v>-28953</c:v>
                </c:pt>
                <c:pt idx="33">
                  <c:v>-26654</c:v>
                </c:pt>
                <c:pt idx="34">
                  <c:v>-20568</c:v>
                </c:pt>
                <c:pt idx="35">
                  <c:v>-20433</c:v>
                </c:pt>
                <c:pt idx="36">
                  <c:v>-13892</c:v>
                </c:pt>
                <c:pt idx="37">
                  <c:v>-12943</c:v>
                </c:pt>
                <c:pt idx="38">
                  <c:v>-8756</c:v>
                </c:pt>
                <c:pt idx="39">
                  <c:v>-6353</c:v>
                </c:pt>
                <c:pt idx="40">
                  <c:v>-4952</c:v>
                </c:pt>
                <c:pt idx="41">
                  <c:v>-3568</c:v>
                </c:pt>
                <c:pt idx="42">
                  <c:v>-2273</c:v>
                </c:pt>
                <c:pt idx="43">
                  <c:v>-3570</c:v>
                </c:pt>
                <c:pt idx="44">
                  <c:v>4903</c:v>
                </c:pt>
                <c:pt idx="45">
                  <c:v>5381</c:v>
                </c:pt>
                <c:pt idx="46">
                  <c:v>3377</c:v>
                </c:pt>
                <c:pt idx="47">
                  <c:v>-391</c:v>
                </c:pt>
                <c:pt idx="48">
                  <c:v>2296</c:v>
                </c:pt>
                <c:pt idx="49">
                  <c:v>1794</c:v>
                </c:pt>
              </c:numCache>
            </c:numRef>
          </c:val>
          <c:smooth val="0"/>
        </c:ser>
        <c:dLbls>
          <c:showLegendKey val="0"/>
          <c:showVal val="0"/>
          <c:showCatName val="0"/>
          <c:showSerName val="0"/>
          <c:showPercent val="0"/>
          <c:showBubbleSize val="0"/>
        </c:dLbls>
        <c:marker val="1"/>
        <c:smooth val="0"/>
        <c:axId val="105085568"/>
        <c:axId val="105107840"/>
      </c:lineChart>
      <c:catAx>
        <c:axId val="105085568"/>
        <c:scaling>
          <c:orientation val="minMax"/>
        </c:scaling>
        <c:delete val="0"/>
        <c:axPos val="b"/>
        <c:numFmt formatCode="General" sourceLinked="1"/>
        <c:majorTickMark val="out"/>
        <c:minorTickMark val="none"/>
        <c:tickLblPos val="low"/>
        <c:txPr>
          <a:bodyPr/>
          <a:lstStyle/>
          <a:p>
            <a:pPr>
              <a:defRPr sz="700"/>
            </a:pPr>
            <a:endParaRPr lang="ja-JP"/>
          </a:p>
        </c:txPr>
        <c:crossAx val="105107840"/>
        <c:crosses val="autoZero"/>
        <c:auto val="1"/>
        <c:lblAlgn val="ctr"/>
        <c:lblOffset val="100"/>
        <c:tickLblSkip val="1"/>
        <c:noMultiLvlLbl val="0"/>
      </c:catAx>
      <c:valAx>
        <c:axId val="105107840"/>
        <c:scaling>
          <c:orientation val="minMax"/>
          <c:max val="400000"/>
        </c:scaling>
        <c:delete val="0"/>
        <c:axPos val="l"/>
        <c:majorGridlines/>
        <c:numFmt formatCode="#,##0" sourceLinked="1"/>
        <c:majorTickMark val="out"/>
        <c:minorTickMark val="none"/>
        <c:tickLblPos val="nextTo"/>
        <c:txPr>
          <a:bodyPr/>
          <a:lstStyle/>
          <a:p>
            <a:pPr>
              <a:defRPr sz="800"/>
            </a:pPr>
            <a:endParaRPr lang="ja-JP"/>
          </a:p>
        </c:txPr>
        <c:crossAx val="105085568"/>
        <c:crosses val="autoZero"/>
        <c:crossBetween val="between"/>
      </c:valAx>
    </c:plotArea>
    <c:legend>
      <c:legendPos val="b"/>
      <c:layout/>
      <c:overlay val="0"/>
      <c:txPr>
        <a:bodyPr/>
        <a:lstStyle/>
        <a:p>
          <a:pPr>
            <a:defRPr sz="900"/>
          </a:pPr>
          <a:endParaRPr lang="ja-JP"/>
        </a:p>
      </c:txPr>
    </c:legend>
    <c:plotVisOnly val="1"/>
    <c:dispBlanksAs val="gap"/>
    <c:showDLblsOverMax val="0"/>
  </c:chart>
  <c:spPr>
    <a:noFill/>
  </c:sp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地域別人口増減の推移</a:t>
            </a:r>
            <a:endParaRPr lang="en-US" altLang="ja-JP" sz="1000" b="0">
              <a:latin typeface="HGPｺﾞｼｯｸM" panose="020B0600000000000000" pitchFamily="50" charset="-128"/>
              <a:ea typeface="HGPｺﾞｼｯｸM" panose="020B0600000000000000" pitchFamily="50" charset="-128"/>
            </a:endParaRPr>
          </a:p>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（自然増減＋社会増減）</a:t>
            </a:r>
          </a:p>
        </c:rich>
      </c:tx>
      <c:layout>
        <c:manualLayout>
          <c:xMode val="edge"/>
          <c:yMode val="edge"/>
          <c:x val="0.29538403094350046"/>
          <c:y val="2.9359976438528057E-2"/>
        </c:manualLayout>
      </c:layout>
      <c:overlay val="1"/>
    </c:title>
    <c:autoTitleDeleted val="0"/>
    <c:plotArea>
      <c:layout>
        <c:manualLayout>
          <c:layoutTarget val="inner"/>
          <c:xMode val="edge"/>
          <c:yMode val="edge"/>
          <c:x val="0.19702237878159967"/>
          <c:y val="0.14517990481024004"/>
          <c:w val="0.75521929824561407"/>
          <c:h val="0.75296013704821896"/>
        </c:manualLayout>
      </c:layout>
      <c:lineChart>
        <c:grouping val="standard"/>
        <c:varyColors val="0"/>
        <c:ser>
          <c:idx val="0"/>
          <c:order val="0"/>
          <c:tx>
            <c:strRef>
              <c:f>図表!$B$5</c:f>
              <c:strCache>
                <c:ptCount val="1"/>
                <c:pt idx="0">
                  <c:v>大阪市</c:v>
                </c:pt>
              </c:strCache>
            </c:strRef>
          </c:tx>
          <c:marker>
            <c:symbol val="diamond"/>
            <c:size val="5"/>
          </c:marker>
          <c:cat>
            <c:strRef>
              <c:f>図表!$K$4:$N$4</c:f>
              <c:strCache>
                <c:ptCount val="4"/>
                <c:pt idx="0">
                  <c:v>1995-2000</c:v>
                </c:pt>
                <c:pt idx="1">
                  <c:v>2000-2005</c:v>
                </c:pt>
                <c:pt idx="2">
                  <c:v>2005-2010</c:v>
                </c:pt>
                <c:pt idx="3">
                  <c:v>2010-2015</c:v>
                </c:pt>
              </c:strCache>
            </c:strRef>
          </c:cat>
          <c:val>
            <c:numRef>
              <c:f>図表!$K$5:$N$5</c:f>
              <c:numCache>
                <c:formatCode>#,##0;"▲ "#,##0</c:formatCode>
                <c:ptCount val="4"/>
                <c:pt idx="0">
                  <c:v>-9706</c:v>
                </c:pt>
                <c:pt idx="1">
                  <c:v>29704</c:v>
                </c:pt>
                <c:pt idx="2">
                  <c:v>31648</c:v>
                </c:pt>
                <c:pt idx="3">
                  <c:v>41043</c:v>
                </c:pt>
              </c:numCache>
            </c:numRef>
          </c:val>
          <c:smooth val="0"/>
        </c:ser>
        <c:ser>
          <c:idx val="1"/>
          <c:order val="1"/>
          <c:tx>
            <c:strRef>
              <c:f>図表!$B$6</c:f>
              <c:strCache>
                <c:ptCount val="1"/>
                <c:pt idx="0">
                  <c:v>北大阪地域</c:v>
                </c:pt>
              </c:strCache>
            </c:strRef>
          </c:tx>
          <c:marker>
            <c:symbol val="square"/>
            <c:size val="5"/>
          </c:marker>
          <c:cat>
            <c:strRef>
              <c:f>図表!$K$4:$N$4</c:f>
              <c:strCache>
                <c:ptCount val="4"/>
                <c:pt idx="0">
                  <c:v>1995-2000</c:v>
                </c:pt>
                <c:pt idx="1">
                  <c:v>2000-2005</c:v>
                </c:pt>
                <c:pt idx="2">
                  <c:v>2005-2010</c:v>
                </c:pt>
                <c:pt idx="3">
                  <c:v>2010-2015</c:v>
                </c:pt>
              </c:strCache>
            </c:strRef>
          </c:cat>
          <c:val>
            <c:numRef>
              <c:f>図表!$K$6:$N$6</c:f>
              <c:numCache>
                <c:formatCode>#,##0;"▲ "#,##0</c:formatCode>
                <c:ptCount val="4"/>
                <c:pt idx="0">
                  <c:v>-416</c:v>
                </c:pt>
                <c:pt idx="1">
                  <c:v>4872</c:v>
                </c:pt>
                <c:pt idx="2">
                  <c:v>11678</c:v>
                </c:pt>
                <c:pt idx="3">
                  <c:v>26579</c:v>
                </c:pt>
              </c:numCache>
            </c:numRef>
          </c:val>
          <c:smooth val="0"/>
        </c:ser>
        <c:ser>
          <c:idx val="2"/>
          <c:order val="2"/>
          <c:tx>
            <c:strRef>
              <c:f>図表!$B$7</c:f>
              <c:strCache>
                <c:ptCount val="1"/>
                <c:pt idx="0">
                  <c:v>東部大阪地域</c:v>
                </c:pt>
              </c:strCache>
            </c:strRef>
          </c:tx>
          <c:marker>
            <c:symbol val="triangle"/>
            <c:size val="5"/>
          </c:marker>
          <c:cat>
            <c:strRef>
              <c:f>図表!$K$4:$N$4</c:f>
              <c:strCache>
                <c:ptCount val="4"/>
                <c:pt idx="0">
                  <c:v>1995-2000</c:v>
                </c:pt>
                <c:pt idx="1">
                  <c:v>2000-2005</c:v>
                </c:pt>
                <c:pt idx="2">
                  <c:v>2005-2010</c:v>
                </c:pt>
                <c:pt idx="3">
                  <c:v>2010-2015</c:v>
                </c:pt>
              </c:strCache>
            </c:strRef>
          </c:cat>
          <c:val>
            <c:numRef>
              <c:f>図表!$K$7:$N$7</c:f>
              <c:numCache>
                <c:formatCode>#,##0;"▲ "#,##0</c:formatCode>
                <c:ptCount val="4"/>
                <c:pt idx="0">
                  <c:v>-12900</c:v>
                </c:pt>
                <c:pt idx="1">
                  <c:v>-23078</c:v>
                </c:pt>
                <c:pt idx="2">
                  <c:v>-22446</c:v>
                </c:pt>
                <c:pt idx="3">
                  <c:v>-34787</c:v>
                </c:pt>
              </c:numCache>
            </c:numRef>
          </c:val>
          <c:smooth val="0"/>
        </c:ser>
        <c:ser>
          <c:idx val="3"/>
          <c:order val="3"/>
          <c:tx>
            <c:strRef>
              <c:f>図表!$B$8</c:f>
              <c:strCache>
                <c:ptCount val="1"/>
                <c:pt idx="0">
                  <c:v>南河内地域</c:v>
                </c:pt>
              </c:strCache>
            </c:strRef>
          </c:tx>
          <c:marker>
            <c:symbol val="x"/>
            <c:size val="5"/>
          </c:marker>
          <c:cat>
            <c:strRef>
              <c:f>図表!$K$4:$N$4</c:f>
              <c:strCache>
                <c:ptCount val="4"/>
                <c:pt idx="0">
                  <c:v>1995-2000</c:v>
                </c:pt>
                <c:pt idx="1">
                  <c:v>2000-2005</c:v>
                </c:pt>
                <c:pt idx="2">
                  <c:v>2005-2010</c:v>
                </c:pt>
                <c:pt idx="3">
                  <c:v>2010-2015</c:v>
                </c:pt>
              </c:strCache>
            </c:strRef>
          </c:cat>
          <c:val>
            <c:numRef>
              <c:f>図表!$K$8:$N$8</c:f>
              <c:numCache>
                <c:formatCode>#,##0;"▲ "#,##0</c:formatCode>
                <c:ptCount val="4"/>
                <c:pt idx="0">
                  <c:v>10229</c:v>
                </c:pt>
                <c:pt idx="1">
                  <c:v>-10507</c:v>
                </c:pt>
                <c:pt idx="2">
                  <c:v>-16194</c:v>
                </c:pt>
                <c:pt idx="3">
                  <c:v>-21163</c:v>
                </c:pt>
              </c:numCache>
            </c:numRef>
          </c:val>
          <c:smooth val="0"/>
        </c:ser>
        <c:ser>
          <c:idx val="4"/>
          <c:order val="4"/>
          <c:tx>
            <c:strRef>
              <c:f>図表!$B$9</c:f>
              <c:strCache>
                <c:ptCount val="1"/>
                <c:pt idx="0">
                  <c:v>泉州地域</c:v>
                </c:pt>
              </c:strCache>
            </c:strRef>
          </c:tx>
          <c:marker>
            <c:symbol val="star"/>
            <c:size val="5"/>
          </c:marker>
          <c:cat>
            <c:strRef>
              <c:f>図表!$K$4:$N$4</c:f>
              <c:strCache>
                <c:ptCount val="4"/>
                <c:pt idx="0">
                  <c:v>1995-2000</c:v>
                </c:pt>
                <c:pt idx="1">
                  <c:v>2000-2005</c:v>
                </c:pt>
                <c:pt idx="2">
                  <c:v>2005-2010</c:v>
                </c:pt>
                <c:pt idx="3">
                  <c:v>2010-2015</c:v>
                </c:pt>
              </c:strCache>
            </c:strRef>
          </c:cat>
          <c:val>
            <c:numRef>
              <c:f>図表!$K$9:$N$9</c:f>
              <c:numCache>
                <c:formatCode>#,##0;"▲ "#,##0</c:formatCode>
                <c:ptCount val="4"/>
                <c:pt idx="0">
                  <c:v>31247</c:v>
                </c:pt>
                <c:pt idx="1">
                  <c:v>15678</c:v>
                </c:pt>
                <c:pt idx="2">
                  <c:v>8880</c:v>
                </c:pt>
                <c:pt idx="3">
                  <c:v>-20859</c:v>
                </c:pt>
              </c:numCache>
            </c:numRef>
          </c:val>
          <c:smooth val="0"/>
        </c:ser>
        <c:dLbls>
          <c:showLegendKey val="0"/>
          <c:showVal val="0"/>
          <c:showCatName val="0"/>
          <c:showSerName val="0"/>
          <c:showPercent val="0"/>
          <c:showBubbleSize val="0"/>
        </c:dLbls>
        <c:marker val="1"/>
        <c:smooth val="0"/>
        <c:axId val="116866432"/>
        <c:axId val="116892800"/>
      </c:lineChart>
      <c:catAx>
        <c:axId val="116866432"/>
        <c:scaling>
          <c:orientation val="minMax"/>
        </c:scaling>
        <c:delete val="0"/>
        <c:axPos val="b"/>
        <c:majorTickMark val="out"/>
        <c:minorTickMark val="none"/>
        <c:tickLblPos val="nextTo"/>
        <c:txPr>
          <a:bodyPr rot="-900000"/>
          <a:lstStyle/>
          <a:p>
            <a:pPr>
              <a:defRPr sz="800"/>
            </a:pPr>
            <a:endParaRPr lang="ja-JP"/>
          </a:p>
        </c:txPr>
        <c:crossAx val="116892800"/>
        <c:crossesAt val="-60000"/>
        <c:auto val="1"/>
        <c:lblAlgn val="ctr"/>
        <c:lblOffset val="100"/>
        <c:noMultiLvlLbl val="0"/>
      </c:catAx>
      <c:valAx>
        <c:axId val="116892800"/>
        <c:scaling>
          <c:orientation val="minMax"/>
          <c:max val="80000"/>
          <c:min val="-60000"/>
        </c:scaling>
        <c:delete val="0"/>
        <c:axPos val="l"/>
        <c:majorGridlines/>
        <c:numFmt formatCode="#,##0;&quot;▲ &quot;#,##0" sourceLinked="1"/>
        <c:majorTickMark val="out"/>
        <c:minorTickMark val="none"/>
        <c:tickLblPos val="nextTo"/>
        <c:spPr>
          <a:ln>
            <a:solidFill>
              <a:schemeClr val="tx1"/>
            </a:solidFill>
          </a:ln>
        </c:spPr>
        <c:txPr>
          <a:bodyPr/>
          <a:lstStyle/>
          <a:p>
            <a:pPr>
              <a:defRPr sz="800"/>
            </a:pPr>
            <a:endParaRPr lang="ja-JP"/>
          </a:p>
        </c:txPr>
        <c:crossAx val="116866432"/>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地域別人口増減の推移</a:t>
            </a:r>
            <a:endParaRPr lang="en-US" altLang="ja-JP" sz="1000" b="0">
              <a:latin typeface="HGPｺﾞｼｯｸM" panose="020B0600000000000000" pitchFamily="50" charset="-128"/>
              <a:ea typeface="HGPｺﾞｼｯｸM" panose="020B0600000000000000" pitchFamily="50" charset="-128"/>
            </a:endParaRPr>
          </a:p>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（社会増減）</a:t>
            </a:r>
          </a:p>
        </c:rich>
      </c:tx>
      <c:layout>
        <c:manualLayout>
          <c:xMode val="edge"/>
          <c:yMode val="edge"/>
          <c:x val="0.29538403094350046"/>
          <c:y val="2.9359976438528057E-2"/>
        </c:manualLayout>
      </c:layout>
      <c:overlay val="1"/>
    </c:title>
    <c:autoTitleDeleted val="0"/>
    <c:plotArea>
      <c:layout>
        <c:manualLayout>
          <c:layoutTarget val="inner"/>
          <c:xMode val="edge"/>
          <c:yMode val="edge"/>
          <c:x val="0.19702237878159967"/>
          <c:y val="0.14517990481024004"/>
          <c:w val="0.75521929824561407"/>
          <c:h val="0.75296013704821896"/>
        </c:manualLayout>
      </c:layout>
      <c:lineChart>
        <c:grouping val="standard"/>
        <c:varyColors val="0"/>
        <c:ser>
          <c:idx val="0"/>
          <c:order val="0"/>
          <c:tx>
            <c:strRef>
              <c:f>図表!$B$5</c:f>
              <c:strCache>
                <c:ptCount val="1"/>
                <c:pt idx="0">
                  <c:v>大阪市</c:v>
                </c:pt>
              </c:strCache>
            </c:strRef>
          </c:tx>
          <c:marker>
            <c:symbol val="diamond"/>
            <c:size val="5"/>
          </c:marker>
          <c:cat>
            <c:strRef>
              <c:f>図表!$G$4:$J$4</c:f>
              <c:strCache>
                <c:ptCount val="4"/>
                <c:pt idx="0">
                  <c:v>1995-2000</c:v>
                </c:pt>
                <c:pt idx="1">
                  <c:v>2000-2005</c:v>
                </c:pt>
                <c:pt idx="2">
                  <c:v>2005-2010</c:v>
                </c:pt>
                <c:pt idx="3">
                  <c:v>2010-2015</c:v>
                </c:pt>
              </c:strCache>
            </c:strRef>
          </c:cat>
          <c:val>
            <c:numRef>
              <c:f>図表!$G$5:$J$5</c:f>
              <c:numCache>
                <c:formatCode>#,##0;"▲ "#,##0</c:formatCode>
                <c:ptCount val="4"/>
                <c:pt idx="0">
                  <c:v>-28060</c:v>
                </c:pt>
                <c:pt idx="1">
                  <c:v>26498</c:v>
                </c:pt>
                <c:pt idx="2">
                  <c:v>39974</c:v>
                </c:pt>
                <c:pt idx="3">
                  <c:v>66090</c:v>
                </c:pt>
              </c:numCache>
            </c:numRef>
          </c:val>
          <c:smooth val="0"/>
        </c:ser>
        <c:ser>
          <c:idx val="1"/>
          <c:order val="1"/>
          <c:tx>
            <c:strRef>
              <c:f>図表!$B$6</c:f>
              <c:strCache>
                <c:ptCount val="1"/>
                <c:pt idx="0">
                  <c:v>北大阪地域</c:v>
                </c:pt>
              </c:strCache>
            </c:strRef>
          </c:tx>
          <c:marker>
            <c:symbol val="square"/>
            <c:size val="5"/>
          </c:marker>
          <c:cat>
            <c:strRef>
              <c:f>図表!$G$4:$J$4</c:f>
              <c:strCache>
                <c:ptCount val="4"/>
                <c:pt idx="0">
                  <c:v>1995-2000</c:v>
                </c:pt>
                <c:pt idx="1">
                  <c:v>2000-2005</c:v>
                </c:pt>
                <c:pt idx="2">
                  <c:v>2005-2010</c:v>
                </c:pt>
                <c:pt idx="3">
                  <c:v>2010-2015</c:v>
                </c:pt>
              </c:strCache>
            </c:strRef>
          </c:cat>
          <c:val>
            <c:numRef>
              <c:f>図表!$G$6:$J$6</c:f>
              <c:numCache>
                <c:formatCode>#,##0;"▲ "#,##0</c:formatCode>
                <c:ptCount val="4"/>
                <c:pt idx="0">
                  <c:v>-36800</c:v>
                </c:pt>
                <c:pt idx="1">
                  <c:v>-21143</c:v>
                </c:pt>
                <c:pt idx="2">
                  <c:v>-4918</c:v>
                </c:pt>
                <c:pt idx="3">
                  <c:v>19612</c:v>
                </c:pt>
              </c:numCache>
            </c:numRef>
          </c:val>
          <c:smooth val="0"/>
        </c:ser>
        <c:ser>
          <c:idx val="2"/>
          <c:order val="2"/>
          <c:tx>
            <c:strRef>
              <c:f>図表!$B$7</c:f>
              <c:strCache>
                <c:ptCount val="1"/>
                <c:pt idx="0">
                  <c:v>東部大阪地域</c:v>
                </c:pt>
              </c:strCache>
            </c:strRef>
          </c:tx>
          <c:marker>
            <c:symbol val="triangle"/>
            <c:size val="5"/>
          </c:marker>
          <c:cat>
            <c:strRef>
              <c:f>図表!$G$4:$J$4</c:f>
              <c:strCache>
                <c:ptCount val="4"/>
                <c:pt idx="0">
                  <c:v>1995-2000</c:v>
                </c:pt>
                <c:pt idx="1">
                  <c:v>2000-2005</c:v>
                </c:pt>
                <c:pt idx="2">
                  <c:v>2005-2010</c:v>
                </c:pt>
                <c:pt idx="3">
                  <c:v>2010-2015</c:v>
                </c:pt>
              </c:strCache>
            </c:strRef>
          </c:cat>
          <c:val>
            <c:numRef>
              <c:f>図表!$G$7:$J$7</c:f>
              <c:numCache>
                <c:formatCode>#,##0;"▲ "#,##0</c:formatCode>
                <c:ptCount val="4"/>
                <c:pt idx="0">
                  <c:v>-57010</c:v>
                </c:pt>
                <c:pt idx="1">
                  <c:v>-46424</c:v>
                </c:pt>
                <c:pt idx="2">
                  <c:v>-26534</c:v>
                </c:pt>
                <c:pt idx="3">
                  <c:v>-19895</c:v>
                </c:pt>
              </c:numCache>
            </c:numRef>
          </c:val>
          <c:smooth val="0"/>
        </c:ser>
        <c:ser>
          <c:idx val="3"/>
          <c:order val="3"/>
          <c:tx>
            <c:strRef>
              <c:f>図表!$B$8</c:f>
              <c:strCache>
                <c:ptCount val="1"/>
                <c:pt idx="0">
                  <c:v>南河内地域</c:v>
                </c:pt>
              </c:strCache>
            </c:strRef>
          </c:tx>
          <c:marker>
            <c:symbol val="x"/>
            <c:size val="5"/>
          </c:marker>
          <c:cat>
            <c:strRef>
              <c:f>図表!$G$4:$J$4</c:f>
              <c:strCache>
                <c:ptCount val="4"/>
                <c:pt idx="0">
                  <c:v>1995-2000</c:v>
                </c:pt>
                <c:pt idx="1">
                  <c:v>2000-2005</c:v>
                </c:pt>
                <c:pt idx="2">
                  <c:v>2005-2010</c:v>
                </c:pt>
                <c:pt idx="3">
                  <c:v>2010-2015</c:v>
                </c:pt>
              </c:strCache>
            </c:strRef>
          </c:cat>
          <c:val>
            <c:numRef>
              <c:f>図表!$G$8:$J$8</c:f>
              <c:numCache>
                <c:formatCode>#,##0;"▲ "#,##0</c:formatCode>
                <c:ptCount val="4"/>
                <c:pt idx="0">
                  <c:v>-1977</c:v>
                </c:pt>
                <c:pt idx="1">
                  <c:v>-15339</c:v>
                </c:pt>
                <c:pt idx="2">
                  <c:v>-13212</c:v>
                </c:pt>
                <c:pt idx="3">
                  <c:v>-12745</c:v>
                </c:pt>
              </c:numCache>
            </c:numRef>
          </c:val>
          <c:smooth val="0"/>
        </c:ser>
        <c:ser>
          <c:idx val="4"/>
          <c:order val="4"/>
          <c:tx>
            <c:strRef>
              <c:f>図表!$B$9</c:f>
              <c:strCache>
                <c:ptCount val="1"/>
                <c:pt idx="0">
                  <c:v>泉州地域</c:v>
                </c:pt>
              </c:strCache>
            </c:strRef>
          </c:tx>
          <c:marker>
            <c:symbol val="star"/>
            <c:size val="5"/>
          </c:marker>
          <c:cat>
            <c:strRef>
              <c:f>図表!$G$4:$J$4</c:f>
              <c:strCache>
                <c:ptCount val="4"/>
                <c:pt idx="0">
                  <c:v>1995-2000</c:v>
                </c:pt>
                <c:pt idx="1">
                  <c:v>2000-2005</c:v>
                </c:pt>
                <c:pt idx="2">
                  <c:v>2005-2010</c:v>
                </c:pt>
                <c:pt idx="3">
                  <c:v>2010-2015</c:v>
                </c:pt>
              </c:strCache>
            </c:strRef>
          </c:cat>
          <c:val>
            <c:numRef>
              <c:f>図表!$G$9:$J$9</c:f>
              <c:numCache>
                <c:formatCode>#,##0;"▲ "#,##0</c:formatCode>
                <c:ptCount val="4"/>
                <c:pt idx="0">
                  <c:v>-3937</c:v>
                </c:pt>
                <c:pt idx="1">
                  <c:v>-8575</c:v>
                </c:pt>
                <c:pt idx="2">
                  <c:v>442</c:v>
                </c:pt>
                <c:pt idx="3">
                  <c:v>-11549</c:v>
                </c:pt>
              </c:numCache>
            </c:numRef>
          </c:val>
          <c:smooth val="0"/>
        </c:ser>
        <c:dLbls>
          <c:showLegendKey val="0"/>
          <c:showVal val="0"/>
          <c:showCatName val="0"/>
          <c:showSerName val="0"/>
          <c:showPercent val="0"/>
          <c:showBubbleSize val="0"/>
        </c:dLbls>
        <c:marker val="1"/>
        <c:smooth val="0"/>
        <c:axId val="116952064"/>
        <c:axId val="116957952"/>
      </c:lineChart>
      <c:catAx>
        <c:axId val="116952064"/>
        <c:scaling>
          <c:orientation val="minMax"/>
        </c:scaling>
        <c:delete val="0"/>
        <c:axPos val="b"/>
        <c:majorTickMark val="out"/>
        <c:minorTickMark val="none"/>
        <c:tickLblPos val="nextTo"/>
        <c:txPr>
          <a:bodyPr rot="-900000"/>
          <a:lstStyle/>
          <a:p>
            <a:pPr>
              <a:defRPr sz="800"/>
            </a:pPr>
            <a:endParaRPr lang="ja-JP"/>
          </a:p>
        </c:txPr>
        <c:crossAx val="116957952"/>
        <c:crossesAt val="-60000"/>
        <c:auto val="1"/>
        <c:lblAlgn val="ctr"/>
        <c:lblOffset val="100"/>
        <c:noMultiLvlLbl val="0"/>
      </c:catAx>
      <c:valAx>
        <c:axId val="116957952"/>
        <c:scaling>
          <c:orientation val="minMax"/>
          <c:max val="80000"/>
          <c:min val="-60000"/>
        </c:scaling>
        <c:delete val="0"/>
        <c:axPos val="l"/>
        <c:majorGridlines/>
        <c:numFmt formatCode="#,##0;&quot;▲ &quot;#,##0" sourceLinked="1"/>
        <c:majorTickMark val="out"/>
        <c:minorTickMark val="none"/>
        <c:tickLblPos val="nextTo"/>
        <c:spPr>
          <a:ln>
            <a:solidFill>
              <a:schemeClr val="tx1"/>
            </a:solidFill>
          </a:ln>
        </c:spPr>
        <c:txPr>
          <a:bodyPr/>
          <a:lstStyle/>
          <a:p>
            <a:pPr>
              <a:defRPr sz="800"/>
            </a:pPr>
            <a:endParaRPr lang="ja-JP"/>
          </a:p>
        </c:txPr>
        <c:crossAx val="116952064"/>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地域別人口増減の推移</a:t>
            </a:r>
            <a:endParaRPr lang="en-US" altLang="ja-JP" sz="1000" b="0">
              <a:latin typeface="HGPｺﾞｼｯｸM" panose="020B0600000000000000" pitchFamily="50" charset="-128"/>
              <a:ea typeface="HGPｺﾞｼｯｸM" panose="020B0600000000000000" pitchFamily="50" charset="-128"/>
            </a:endParaRPr>
          </a:p>
          <a:p>
            <a:pPr>
              <a:defRPr sz="1000" b="0">
                <a:latin typeface="HGPｺﾞｼｯｸM" panose="020B0600000000000000" pitchFamily="50" charset="-128"/>
                <a:ea typeface="HGPｺﾞｼｯｸM" panose="020B0600000000000000" pitchFamily="50" charset="-128"/>
              </a:defRPr>
            </a:pPr>
            <a:r>
              <a:rPr lang="ja-JP" altLang="en-US" sz="1000" b="0">
                <a:latin typeface="HGPｺﾞｼｯｸM" panose="020B0600000000000000" pitchFamily="50" charset="-128"/>
                <a:ea typeface="HGPｺﾞｼｯｸM" panose="020B0600000000000000" pitchFamily="50" charset="-128"/>
              </a:rPr>
              <a:t>（自然増減）</a:t>
            </a:r>
          </a:p>
        </c:rich>
      </c:tx>
      <c:layout>
        <c:manualLayout>
          <c:xMode val="edge"/>
          <c:yMode val="edge"/>
          <c:x val="0.29538403094350046"/>
          <c:y val="2.9359976438528057E-2"/>
        </c:manualLayout>
      </c:layout>
      <c:overlay val="1"/>
    </c:title>
    <c:autoTitleDeleted val="0"/>
    <c:plotArea>
      <c:layout>
        <c:manualLayout>
          <c:layoutTarget val="inner"/>
          <c:xMode val="edge"/>
          <c:yMode val="edge"/>
          <c:x val="0.19702237878159967"/>
          <c:y val="0.14517990481024004"/>
          <c:w val="0.75521929824561407"/>
          <c:h val="0.75296013704821896"/>
        </c:manualLayout>
      </c:layout>
      <c:lineChart>
        <c:grouping val="standard"/>
        <c:varyColors val="0"/>
        <c:ser>
          <c:idx val="0"/>
          <c:order val="0"/>
          <c:tx>
            <c:strRef>
              <c:f>図表!$B$5</c:f>
              <c:strCache>
                <c:ptCount val="1"/>
                <c:pt idx="0">
                  <c:v>大阪市</c:v>
                </c:pt>
              </c:strCache>
            </c:strRef>
          </c:tx>
          <c:marker>
            <c:symbol val="diamond"/>
            <c:size val="5"/>
          </c:marker>
          <c:cat>
            <c:strRef>
              <c:f>図表!$C$4:$F$4</c:f>
              <c:strCache>
                <c:ptCount val="4"/>
                <c:pt idx="0">
                  <c:v>1995-2000</c:v>
                </c:pt>
                <c:pt idx="1">
                  <c:v>2000-2005</c:v>
                </c:pt>
                <c:pt idx="2">
                  <c:v>2005-2010</c:v>
                </c:pt>
                <c:pt idx="3">
                  <c:v>2010-2015</c:v>
                </c:pt>
              </c:strCache>
            </c:strRef>
          </c:cat>
          <c:val>
            <c:numRef>
              <c:f>図表!$C$5:$F$5</c:f>
              <c:numCache>
                <c:formatCode>#,##0;"▲ "#,##0</c:formatCode>
                <c:ptCount val="4"/>
                <c:pt idx="0">
                  <c:v>18354</c:v>
                </c:pt>
                <c:pt idx="1">
                  <c:v>3206</c:v>
                </c:pt>
                <c:pt idx="2">
                  <c:v>-8326</c:v>
                </c:pt>
                <c:pt idx="3">
                  <c:v>-25047</c:v>
                </c:pt>
              </c:numCache>
            </c:numRef>
          </c:val>
          <c:smooth val="0"/>
        </c:ser>
        <c:ser>
          <c:idx val="1"/>
          <c:order val="1"/>
          <c:tx>
            <c:strRef>
              <c:f>図表!$B$6</c:f>
              <c:strCache>
                <c:ptCount val="1"/>
                <c:pt idx="0">
                  <c:v>北大阪地域</c:v>
                </c:pt>
              </c:strCache>
            </c:strRef>
          </c:tx>
          <c:marker>
            <c:symbol val="square"/>
            <c:size val="5"/>
          </c:marker>
          <c:cat>
            <c:strRef>
              <c:f>図表!$C$4:$F$4</c:f>
              <c:strCache>
                <c:ptCount val="4"/>
                <c:pt idx="0">
                  <c:v>1995-2000</c:v>
                </c:pt>
                <c:pt idx="1">
                  <c:v>2000-2005</c:v>
                </c:pt>
                <c:pt idx="2">
                  <c:v>2005-2010</c:v>
                </c:pt>
                <c:pt idx="3">
                  <c:v>2010-2015</c:v>
                </c:pt>
              </c:strCache>
            </c:strRef>
          </c:cat>
          <c:val>
            <c:numRef>
              <c:f>図表!$C$6:$F$6</c:f>
              <c:numCache>
                <c:formatCode>#,##0;"▲ "#,##0</c:formatCode>
                <c:ptCount val="4"/>
                <c:pt idx="0">
                  <c:v>36384</c:v>
                </c:pt>
                <c:pt idx="1">
                  <c:v>26015</c:v>
                </c:pt>
                <c:pt idx="2">
                  <c:v>16596</c:v>
                </c:pt>
                <c:pt idx="3">
                  <c:v>6967</c:v>
                </c:pt>
              </c:numCache>
            </c:numRef>
          </c:val>
          <c:smooth val="0"/>
        </c:ser>
        <c:ser>
          <c:idx val="2"/>
          <c:order val="2"/>
          <c:tx>
            <c:strRef>
              <c:f>図表!$B$7</c:f>
              <c:strCache>
                <c:ptCount val="1"/>
                <c:pt idx="0">
                  <c:v>東部大阪地域</c:v>
                </c:pt>
              </c:strCache>
            </c:strRef>
          </c:tx>
          <c:marker>
            <c:symbol val="triangle"/>
            <c:size val="5"/>
          </c:marker>
          <c:cat>
            <c:strRef>
              <c:f>図表!$C$4:$F$4</c:f>
              <c:strCache>
                <c:ptCount val="4"/>
                <c:pt idx="0">
                  <c:v>1995-2000</c:v>
                </c:pt>
                <c:pt idx="1">
                  <c:v>2000-2005</c:v>
                </c:pt>
                <c:pt idx="2">
                  <c:v>2005-2010</c:v>
                </c:pt>
                <c:pt idx="3">
                  <c:v>2010-2015</c:v>
                </c:pt>
              </c:strCache>
            </c:strRef>
          </c:cat>
          <c:val>
            <c:numRef>
              <c:f>図表!$C$7:$F$7</c:f>
              <c:numCache>
                <c:formatCode>#,##0;"▲ "#,##0</c:formatCode>
                <c:ptCount val="4"/>
                <c:pt idx="0">
                  <c:v>44110</c:v>
                </c:pt>
                <c:pt idx="1">
                  <c:v>23346</c:v>
                </c:pt>
                <c:pt idx="2">
                  <c:v>4088</c:v>
                </c:pt>
                <c:pt idx="3">
                  <c:v>-14892</c:v>
                </c:pt>
              </c:numCache>
            </c:numRef>
          </c:val>
          <c:smooth val="0"/>
        </c:ser>
        <c:ser>
          <c:idx val="3"/>
          <c:order val="3"/>
          <c:tx>
            <c:strRef>
              <c:f>図表!$B$8</c:f>
              <c:strCache>
                <c:ptCount val="1"/>
                <c:pt idx="0">
                  <c:v>南河内地域</c:v>
                </c:pt>
              </c:strCache>
            </c:strRef>
          </c:tx>
          <c:marker>
            <c:symbol val="x"/>
            <c:size val="5"/>
          </c:marker>
          <c:cat>
            <c:strRef>
              <c:f>図表!$C$4:$F$4</c:f>
              <c:strCache>
                <c:ptCount val="4"/>
                <c:pt idx="0">
                  <c:v>1995-2000</c:v>
                </c:pt>
                <c:pt idx="1">
                  <c:v>2000-2005</c:v>
                </c:pt>
                <c:pt idx="2">
                  <c:v>2005-2010</c:v>
                </c:pt>
                <c:pt idx="3">
                  <c:v>2010-2015</c:v>
                </c:pt>
              </c:strCache>
            </c:strRef>
          </c:cat>
          <c:val>
            <c:numRef>
              <c:f>図表!$C$8:$F$8</c:f>
              <c:numCache>
                <c:formatCode>#,##0;"▲ "#,##0</c:formatCode>
                <c:ptCount val="4"/>
                <c:pt idx="0">
                  <c:v>12206</c:v>
                </c:pt>
                <c:pt idx="1">
                  <c:v>4832</c:v>
                </c:pt>
                <c:pt idx="2">
                  <c:v>-2982</c:v>
                </c:pt>
                <c:pt idx="3">
                  <c:v>-8418</c:v>
                </c:pt>
              </c:numCache>
            </c:numRef>
          </c:val>
          <c:smooth val="0"/>
        </c:ser>
        <c:ser>
          <c:idx val="4"/>
          <c:order val="4"/>
          <c:tx>
            <c:strRef>
              <c:f>図表!$B$9</c:f>
              <c:strCache>
                <c:ptCount val="1"/>
                <c:pt idx="0">
                  <c:v>泉州地域</c:v>
                </c:pt>
              </c:strCache>
            </c:strRef>
          </c:tx>
          <c:marker>
            <c:symbol val="star"/>
            <c:size val="5"/>
          </c:marker>
          <c:cat>
            <c:strRef>
              <c:f>図表!$C$4:$F$4</c:f>
              <c:strCache>
                <c:ptCount val="4"/>
                <c:pt idx="0">
                  <c:v>1995-2000</c:v>
                </c:pt>
                <c:pt idx="1">
                  <c:v>2000-2005</c:v>
                </c:pt>
                <c:pt idx="2">
                  <c:v>2005-2010</c:v>
                </c:pt>
                <c:pt idx="3">
                  <c:v>2010-2015</c:v>
                </c:pt>
              </c:strCache>
            </c:strRef>
          </c:cat>
          <c:val>
            <c:numRef>
              <c:f>図表!$C$9:$F$9</c:f>
              <c:numCache>
                <c:formatCode>#,##0;"▲ "#,##0</c:formatCode>
                <c:ptCount val="4"/>
                <c:pt idx="0">
                  <c:v>35184</c:v>
                </c:pt>
                <c:pt idx="1">
                  <c:v>24253</c:v>
                </c:pt>
                <c:pt idx="2">
                  <c:v>8438</c:v>
                </c:pt>
                <c:pt idx="3">
                  <c:v>-9310</c:v>
                </c:pt>
              </c:numCache>
            </c:numRef>
          </c:val>
          <c:smooth val="0"/>
        </c:ser>
        <c:dLbls>
          <c:showLegendKey val="0"/>
          <c:showVal val="0"/>
          <c:showCatName val="0"/>
          <c:showSerName val="0"/>
          <c:showPercent val="0"/>
          <c:showBubbleSize val="0"/>
        </c:dLbls>
        <c:marker val="1"/>
        <c:smooth val="0"/>
        <c:axId val="117011200"/>
        <c:axId val="117012736"/>
      </c:lineChart>
      <c:catAx>
        <c:axId val="117011200"/>
        <c:scaling>
          <c:orientation val="minMax"/>
        </c:scaling>
        <c:delete val="0"/>
        <c:axPos val="b"/>
        <c:majorTickMark val="out"/>
        <c:minorTickMark val="none"/>
        <c:tickLblPos val="nextTo"/>
        <c:txPr>
          <a:bodyPr rot="-900000"/>
          <a:lstStyle/>
          <a:p>
            <a:pPr>
              <a:defRPr sz="800"/>
            </a:pPr>
            <a:endParaRPr lang="ja-JP"/>
          </a:p>
        </c:txPr>
        <c:crossAx val="117012736"/>
        <c:crossesAt val="-60000"/>
        <c:auto val="1"/>
        <c:lblAlgn val="ctr"/>
        <c:lblOffset val="100"/>
        <c:noMultiLvlLbl val="0"/>
      </c:catAx>
      <c:valAx>
        <c:axId val="117012736"/>
        <c:scaling>
          <c:orientation val="minMax"/>
          <c:max val="80000"/>
          <c:min val="-60000"/>
        </c:scaling>
        <c:delete val="0"/>
        <c:axPos val="l"/>
        <c:majorGridlines/>
        <c:numFmt formatCode="#,##0;&quot;▲ &quot;#,##0" sourceLinked="1"/>
        <c:majorTickMark val="out"/>
        <c:minorTickMark val="none"/>
        <c:tickLblPos val="nextTo"/>
        <c:spPr>
          <a:ln>
            <a:solidFill>
              <a:schemeClr val="tx1"/>
            </a:solidFill>
          </a:ln>
        </c:spPr>
        <c:txPr>
          <a:bodyPr/>
          <a:lstStyle/>
          <a:p>
            <a:pPr>
              <a:defRPr sz="800"/>
            </a:pPr>
            <a:endParaRPr lang="ja-JP"/>
          </a:p>
        </c:txPr>
        <c:crossAx val="117011200"/>
        <c:crosses val="autoZero"/>
        <c:crossBetween val="between"/>
      </c:valAx>
      <c:spPr>
        <a:ln>
          <a:solidFill>
            <a:schemeClr val="tx1"/>
          </a:solidFill>
        </a:ln>
      </c:spPr>
    </c:plotArea>
    <c:plotVisOnly val="1"/>
    <c:dispBlanksAs val="gap"/>
    <c:showDLblsOverMax val="0"/>
  </c:chart>
  <c:externalData r:id="rId1">
    <c:autoUpdate val="0"/>
  </c:externalData>
  <c:userShapes r:id="rId2"/>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bar"/>
        <c:grouping val="percentStacked"/>
        <c:varyColors val="0"/>
        <c:ser>
          <c:idx val="0"/>
          <c:order val="0"/>
          <c:tx>
            <c:strRef>
              <c:f>'[◆地域別所得比率（消費実態調査を基に作成）.xlsx]Sheet1'!$A$89</c:f>
              <c:strCache>
                <c:ptCount val="1"/>
                <c:pt idx="0">
                  <c:v>200万未満</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'[◆地域別所得比率（消費実態調査を基に作成）.xlsx]Sheet1'!$B$89:$F$89</c:f>
              <c:numCache>
                <c:formatCode>0.00%</c:formatCode>
                <c:ptCount val="5"/>
                <c:pt idx="0">
                  <c:v>0.18138818611813881</c:v>
                </c:pt>
                <c:pt idx="1">
                  <c:v>0.11307113071130712</c:v>
                </c:pt>
                <c:pt idx="2">
                  <c:v>0.11020889791102088</c:v>
                </c:pt>
                <c:pt idx="3">
                  <c:v>0.13053869461305387</c:v>
                </c:pt>
                <c:pt idx="4">
                  <c:v>0.13827276545530912</c:v>
                </c:pt>
              </c:numCache>
            </c:numRef>
          </c:val>
        </c:ser>
        <c:ser>
          <c:idx val="1"/>
          <c:order val="1"/>
          <c:tx>
            <c:strRef>
              <c:f>'[◆地域別所得比率（消費実態調査を基に作成）.xlsx]Sheet1'!$A$90</c:f>
              <c:strCache>
                <c:ptCount val="1"/>
                <c:pt idx="0">
                  <c:v>200～300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'[◆地域別所得比率（消費実態調査を基に作成）.xlsx]Sheet1'!$B$90:$F$90</c:f>
              <c:numCache>
                <c:formatCode>0.00%</c:formatCode>
                <c:ptCount val="5"/>
                <c:pt idx="0">
                  <c:v>0.14787852121478784</c:v>
                </c:pt>
                <c:pt idx="1">
                  <c:v>0.15492154921549214</c:v>
                </c:pt>
                <c:pt idx="2">
                  <c:v>0.11703882961170388</c:v>
                </c:pt>
                <c:pt idx="3">
                  <c:v>0.11817881821181789</c:v>
                </c:pt>
                <c:pt idx="4">
                  <c:v>0.14591291825836517</c:v>
                </c:pt>
              </c:numCache>
            </c:numRef>
          </c:val>
        </c:ser>
        <c:ser>
          <c:idx val="2"/>
          <c:order val="2"/>
          <c:tx>
            <c:strRef>
              <c:f>'[◆地域別所得比率（消費実態調査を基に作成）.xlsx]Sheet1'!$A$91</c:f>
              <c:strCache>
                <c:ptCount val="1"/>
                <c:pt idx="0">
                  <c:v>300～400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'[◆地域別所得比率（消費実態調査を基に作成）.xlsx]Sheet1'!$B$91:$F$91</c:f>
              <c:numCache>
                <c:formatCode>0.00%</c:formatCode>
                <c:ptCount val="5"/>
                <c:pt idx="0">
                  <c:v>0.17557824421755783</c:v>
                </c:pt>
                <c:pt idx="1">
                  <c:v>0.12301123011230113</c:v>
                </c:pt>
                <c:pt idx="2">
                  <c:v>0.16780832191678083</c:v>
                </c:pt>
                <c:pt idx="3">
                  <c:v>0.13843861561384385</c:v>
                </c:pt>
                <c:pt idx="4">
                  <c:v>0.15762315246304925</c:v>
                </c:pt>
              </c:numCache>
            </c:numRef>
          </c:val>
        </c:ser>
        <c:ser>
          <c:idx val="3"/>
          <c:order val="3"/>
          <c:tx>
            <c:strRef>
              <c:f>'[◆地域別所得比率（消費実態調査を基に作成）.xlsx]Sheet1'!$A$92</c:f>
              <c:strCache>
                <c:ptCount val="1"/>
                <c:pt idx="0">
                  <c:v>400～500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'[◆地域別所得比率（消費実態調査を基に作成）.xlsx]Sheet1'!$B$92:$F$92</c:f>
              <c:numCache>
                <c:formatCode>0.00%</c:formatCode>
                <c:ptCount val="5"/>
                <c:pt idx="0">
                  <c:v>0.11469885301146988</c:v>
                </c:pt>
                <c:pt idx="1">
                  <c:v>0.13306133061330613</c:v>
                </c:pt>
                <c:pt idx="2">
                  <c:v>0.11947880521194788</c:v>
                </c:pt>
                <c:pt idx="3">
                  <c:v>0.12337876621233787</c:v>
                </c:pt>
                <c:pt idx="4">
                  <c:v>0.12791255825116501</c:v>
                </c:pt>
              </c:numCache>
            </c:numRef>
          </c:val>
        </c:ser>
        <c:ser>
          <c:idx val="4"/>
          <c:order val="4"/>
          <c:tx>
            <c:strRef>
              <c:f>'[◆地域別所得比率（消費実態調査を基に作成）.xlsx]Sheet1'!$A$93</c:f>
              <c:strCache>
                <c:ptCount val="1"/>
                <c:pt idx="0">
                  <c:v>500～600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'[◆地域別所得比率（消費実態調査を基に作成）.xlsx]Sheet1'!$B$93:$F$93</c:f>
              <c:numCache>
                <c:formatCode>0.00%</c:formatCode>
                <c:ptCount val="5"/>
                <c:pt idx="0">
                  <c:v>0.1020389796102039</c:v>
                </c:pt>
                <c:pt idx="1">
                  <c:v>9.3340933409334095E-2</c:v>
                </c:pt>
                <c:pt idx="2">
                  <c:v>9.5659043409565908E-2</c:v>
                </c:pt>
                <c:pt idx="3">
                  <c:v>0.11017889821101789</c:v>
                </c:pt>
                <c:pt idx="4">
                  <c:v>9.9991999839996806E-2</c:v>
                </c:pt>
              </c:numCache>
            </c:numRef>
          </c:val>
        </c:ser>
        <c:ser>
          <c:idx val="5"/>
          <c:order val="5"/>
          <c:tx>
            <c:strRef>
              <c:f>'[◆地域別所得比率（消費実態調査を基に作成）.xlsx]Sheet1'!$A$94</c:f>
              <c:strCache>
                <c:ptCount val="1"/>
                <c:pt idx="0">
                  <c:v>600～800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'[◆地域別所得比率（消費実態調査を基に作成）.xlsx]Sheet1'!$B$94:$F$94</c:f>
              <c:numCache>
                <c:formatCode>0.00%</c:formatCode>
                <c:ptCount val="5"/>
                <c:pt idx="0">
                  <c:v>0.13518864811351886</c:v>
                </c:pt>
                <c:pt idx="1">
                  <c:v>0.13756137561375614</c:v>
                </c:pt>
                <c:pt idx="2">
                  <c:v>0.18103818961810381</c:v>
                </c:pt>
                <c:pt idx="3">
                  <c:v>0.17084829151708483</c:v>
                </c:pt>
                <c:pt idx="4">
                  <c:v>0.14751295025900518</c:v>
                </c:pt>
              </c:numCache>
            </c:numRef>
          </c:val>
        </c:ser>
        <c:ser>
          <c:idx val="6"/>
          <c:order val="6"/>
          <c:tx>
            <c:strRef>
              <c:f>'[◆地域別所得比率（消費実態調査を基に作成）.xlsx]Sheet1'!$A$95</c:f>
              <c:strCache>
                <c:ptCount val="1"/>
                <c:pt idx="0">
                  <c:v>800～1000</c:v>
                </c:pt>
              </c:strCache>
            </c:strRef>
          </c:tx>
          <c:invertIfNegative val="0"/>
          <c:dLbls>
            <c:numFmt formatCode="0.0%" sourceLinked="0"/>
            <c:txPr>
              <a:bodyPr/>
              <a:lstStyle/>
              <a:p>
                <a:pPr>
                  <a:defRPr sz="800"/>
                </a:pPr>
                <a:endParaRPr lang="ja-JP"/>
              </a:p>
            </c:txPr>
            <c:showLegendKey val="0"/>
            <c:showVal val="1"/>
            <c:showCatName val="0"/>
            <c:showSerName val="0"/>
            <c:showPercent val="0"/>
            <c:showBubbleSize val="0"/>
            <c:showLeaderLines val="0"/>
          </c:dLbls>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'[◆地域別所得比率（消費実態調査を基に作成）.xlsx]Sheet1'!$B$95:$F$95</c:f>
              <c:numCache>
                <c:formatCode>0.00%</c:formatCode>
                <c:ptCount val="5"/>
                <c:pt idx="0">
                  <c:v>6.9769302306976935E-2</c:v>
                </c:pt>
                <c:pt idx="1">
                  <c:v>0.10953109531095311</c:v>
                </c:pt>
                <c:pt idx="2">
                  <c:v>9.6309036909630899E-2</c:v>
                </c:pt>
                <c:pt idx="3">
                  <c:v>9.3559064409355908E-2</c:v>
                </c:pt>
                <c:pt idx="4">
                  <c:v>8.6501730034600696E-2</c:v>
                </c:pt>
              </c:numCache>
            </c:numRef>
          </c:val>
        </c:ser>
        <c:ser>
          <c:idx val="7"/>
          <c:order val="7"/>
          <c:tx>
            <c:strRef>
              <c:f>'[◆地域別所得比率（消費実態調査を基に作成）.xlsx]Sheet1'!$A$96</c:f>
              <c:strCache>
                <c:ptCount val="1"/>
                <c:pt idx="0">
                  <c:v>1000～1250</c:v>
                </c:pt>
              </c:strCache>
            </c:strRef>
          </c:tx>
          <c:invertIfNegative val="0"/>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'[◆地域別所得比率（消費実態調査を基に作成）.xlsx]Sheet1'!$B$96:$F$96</c:f>
              <c:numCache>
                <c:formatCode>0.00%</c:formatCode>
                <c:ptCount val="5"/>
                <c:pt idx="0">
                  <c:v>3.7489625103748959E-2</c:v>
                </c:pt>
                <c:pt idx="1">
                  <c:v>5.8210582105821057E-2</c:v>
                </c:pt>
                <c:pt idx="2">
                  <c:v>6.0579394206057936E-2</c:v>
                </c:pt>
                <c:pt idx="3">
                  <c:v>6.442935570644294E-2</c:v>
                </c:pt>
                <c:pt idx="4">
                  <c:v>5.1441028820576412E-2</c:v>
                </c:pt>
              </c:numCache>
            </c:numRef>
          </c:val>
        </c:ser>
        <c:ser>
          <c:idx val="8"/>
          <c:order val="8"/>
          <c:tx>
            <c:strRef>
              <c:f>'[◆地域別所得比率（消費実態調査を基に作成）.xlsx]Sheet1'!$A$97</c:f>
              <c:strCache>
                <c:ptCount val="1"/>
                <c:pt idx="0">
                  <c:v>1250～1500</c:v>
                </c:pt>
              </c:strCache>
            </c:strRef>
          </c:tx>
          <c:invertIfNegative val="0"/>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'[◆地域別所得比率（消費実態調査を基に作成）.xlsx]Sheet1'!$B$97:$F$97</c:f>
              <c:numCache>
                <c:formatCode>0.00%</c:formatCode>
                <c:ptCount val="5"/>
                <c:pt idx="0">
                  <c:v>1.5959840401595985E-2</c:v>
                </c:pt>
                <c:pt idx="1">
                  <c:v>3.6530365303653035E-2</c:v>
                </c:pt>
                <c:pt idx="2">
                  <c:v>2.6769732302676975E-2</c:v>
                </c:pt>
                <c:pt idx="3">
                  <c:v>2.6829731702682973E-2</c:v>
                </c:pt>
                <c:pt idx="4">
                  <c:v>2.2240444808896177E-2</c:v>
                </c:pt>
              </c:numCache>
            </c:numRef>
          </c:val>
        </c:ser>
        <c:ser>
          <c:idx val="9"/>
          <c:order val="9"/>
          <c:tx>
            <c:strRef>
              <c:f>'[◆地域別所得比率（消費実態調査を基に作成）.xlsx]Sheet1'!$A$98</c:f>
              <c:strCache>
                <c:ptCount val="1"/>
                <c:pt idx="0">
                  <c:v>1500以上</c:v>
                </c:pt>
              </c:strCache>
            </c:strRef>
          </c:tx>
          <c:invertIfNegative val="0"/>
          <c:cat>
            <c:strRef>
              <c:f>'[◆地域別所得比率（消費実態調査を基に作成）.xlsx]Sheet1'!$B$88:$F$88</c:f>
              <c:strCache>
                <c:ptCount val="5"/>
                <c:pt idx="0">
                  <c:v>大阪</c:v>
                </c:pt>
                <c:pt idx="1">
                  <c:v>東京</c:v>
                </c:pt>
                <c:pt idx="2">
                  <c:v>神奈川</c:v>
                </c:pt>
                <c:pt idx="3">
                  <c:v>愛知</c:v>
                </c:pt>
                <c:pt idx="4">
                  <c:v>全国</c:v>
                </c:pt>
              </c:strCache>
            </c:strRef>
          </c:cat>
          <c:val>
            <c:numRef>
              <c:f>'[◆地域別所得比率（消費実態調査を基に作成）.xlsx]Sheet1'!$B$98:$F$98</c:f>
              <c:numCache>
                <c:formatCode>0.00%</c:formatCode>
                <c:ptCount val="5"/>
                <c:pt idx="0">
                  <c:v>2.0009799902000979E-2</c:v>
                </c:pt>
                <c:pt idx="1">
                  <c:v>4.0760407604076038E-2</c:v>
                </c:pt>
                <c:pt idx="2">
                  <c:v>2.5109748902510973E-2</c:v>
                </c:pt>
                <c:pt idx="3">
                  <c:v>2.3619763802361977E-2</c:v>
                </c:pt>
                <c:pt idx="4">
                  <c:v>2.2590451809036179E-2</c:v>
                </c:pt>
              </c:numCache>
            </c:numRef>
          </c:val>
        </c:ser>
        <c:dLbls>
          <c:showLegendKey val="0"/>
          <c:showVal val="0"/>
          <c:showCatName val="0"/>
          <c:showSerName val="0"/>
          <c:showPercent val="0"/>
          <c:showBubbleSize val="0"/>
        </c:dLbls>
        <c:gapWidth val="55"/>
        <c:gapDepth val="55"/>
        <c:shape val="cylinder"/>
        <c:axId val="122264192"/>
        <c:axId val="122270080"/>
        <c:axId val="0"/>
      </c:bar3DChart>
      <c:catAx>
        <c:axId val="122264192"/>
        <c:scaling>
          <c:orientation val="maxMin"/>
        </c:scaling>
        <c:delete val="0"/>
        <c:axPos val="l"/>
        <c:majorTickMark val="none"/>
        <c:minorTickMark val="none"/>
        <c:tickLblPos val="nextTo"/>
        <c:txPr>
          <a:bodyPr/>
          <a:lstStyle/>
          <a:p>
            <a:pPr>
              <a:defRPr sz="900"/>
            </a:pPr>
            <a:endParaRPr lang="ja-JP"/>
          </a:p>
        </c:txPr>
        <c:crossAx val="122270080"/>
        <c:crosses val="autoZero"/>
        <c:auto val="1"/>
        <c:lblAlgn val="ctr"/>
        <c:lblOffset val="100"/>
        <c:noMultiLvlLbl val="0"/>
      </c:catAx>
      <c:valAx>
        <c:axId val="122270080"/>
        <c:scaling>
          <c:orientation val="minMax"/>
        </c:scaling>
        <c:delete val="0"/>
        <c:axPos val="t"/>
        <c:majorGridlines/>
        <c:numFmt formatCode="0%" sourceLinked="1"/>
        <c:majorTickMark val="none"/>
        <c:minorTickMark val="none"/>
        <c:tickLblPos val="nextTo"/>
        <c:crossAx val="122264192"/>
        <c:crosses val="autoZero"/>
        <c:crossBetween val="between"/>
      </c:valAx>
    </c:plotArea>
    <c:legend>
      <c:legendPos val="r"/>
      <c:layout>
        <c:manualLayout>
          <c:xMode val="edge"/>
          <c:yMode val="edge"/>
          <c:x val="0.79514847967084112"/>
          <c:y val="0.13210164148427955"/>
          <c:w val="0.18660642112562206"/>
          <c:h val="0.8019352016442618"/>
        </c:manualLayout>
      </c:layout>
      <c:overlay val="0"/>
      <c:txPr>
        <a:bodyPr/>
        <a:lstStyle/>
        <a:p>
          <a:pPr>
            <a:defRPr sz="900"/>
          </a:pPr>
          <a:endParaRPr lang="ja-JP"/>
        </a:p>
      </c:txPr>
    </c:legend>
    <c:plotVisOnly val="1"/>
    <c:dispBlanksAs val="gap"/>
    <c:showDLblsOverMax val="0"/>
  </c:chart>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Sheet2!$C$16</c:f>
              <c:strCache>
                <c:ptCount val="1"/>
                <c:pt idx="0">
                  <c:v>ジニ係数</c:v>
                </c:pt>
              </c:strCache>
            </c:strRef>
          </c:tx>
          <c:invertIfNegative val="0"/>
          <c:cat>
            <c:strRef>
              <c:f>Sheet2!$B$17:$B$22</c:f>
              <c:strCache>
                <c:ptCount val="6"/>
                <c:pt idx="0">
                  <c:v>全国</c:v>
                </c:pt>
                <c:pt idx="1">
                  <c:v>大阪</c:v>
                </c:pt>
                <c:pt idx="2">
                  <c:v>東京</c:v>
                </c:pt>
                <c:pt idx="3">
                  <c:v>愛知</c:v>
                </c:pt>
                <c:pt idx="4">
                  <c:v>京都</c:v>
                </c:pt>
                <c:pt idx="5">
                  <c:v>兵庫</c:v>
                </c:pt>
              </c:strCache>
            </c:strRef>
          </c:cat>
          <c:val>
            <c:numRef>
              <c:f>Sheet2!$C$17:$C$22</c:f>
              <c:numCache>
                <c:formatCode>General</c:formatCode>
                <c:ptCount val="6"/>
                <c:pt idx="0">
                  <c:v>0.35899999999999999</c:v>
                </c:pt>
                <c:pt idx="1">
                  <c:v>0.372</c:v>
                </c:pt>
                <c:pt idx="2">
                  <c:v>0.378</c:v>
                </c:pt>
                <c:pt idx="3" formatCode="0.000">
                  <c:v>0.35</c:v>
                </c:pt>
                <c:pt idx="4">
                  <c:v>0.36199999999999999</c:v>
                </c:pt>
                <c:pt idx="5">
                  <c:v>0.34599999999999997</c:v>
                </c:pt>
              </c:numCache>
            </c:numRef>
          </c:val>
        </c:ser>
        <c:dLbls>
          <c:showLegendKey val="0"/>
          <c:showVal val="0"/>
          <c:showCatName val="0"/>
          <c:showSerName val="0"/>
          <c:showPercent val="0"/>
          <c:showBubbleSize val="0"/>
        </c:dLbls>
        <c:gapWidth val="150"/>
        <c:axId val="127050496"/>
        <c:axId val="127052032"/>
      </c:barChart>
      <c:catAx>
        <c:axId val="127050496"/>
        <c:scaling>
          <c:orientation val="minMax"/>
        </c:scaling>
        <c:delete val="0"/>
        <c:axPos val="b"/>
        <c:majorTickMark val="out"/>
        <c:minorTickMark val="none"/>
        <c:tickLblPos val="nextTo"/>
        <c:crossAx val="127052032"/>
        <c:crosses val="autoZero"/>
        <c:auto val="1"/>
        <c:lblAlgn val="ctr"/>
        <c:lblOffset val="100"/>
        <c:noMultiLvlLbl val="0"/>
      </c:catAx>
      <c:valAx>
        <c:axId val="127052032"/>
        <c:scaling>
          <c:orientation val="minMax"/>
          <c:min val="0.25"/>
        </c:scaling>
        <c:delete val="0"/>
        <c:axPos val="l"/>
        <c:majorGridlines/>
        <c:numFmt formatCode="General" sourceLinked="1"/>
        <c:majorTickMark val="out"/>
        <c:minorTickMark val="none"/>
        <c:tickLblPos val="nextTo"/>
        <c:crossAx val="127050496"/>
        <c:crosses val="autoZero"/>
        <c:crossBetween val="between"/>
      </c:valAx>
    </c:plotArea>
    <c:legend>
      <c:legendPos val="r"/>
      <c:layout>
        <c:manualLayout>
          <c:xMode val="edge"/>
          <c:yMode val="edge"/>
          <c:x val="0.71462022371270728"/>
          <c:y val="0.10045720197500245"/>
          <c:w val="0.20391625526713852"/>
          <c:h val="0.11281595053749602"/>
        </c:manualLayout>
      </c:layout>
      <c:overlay val="0"/>
    </c:legend>
    <c:plotVisOnly val="1"/>
    <c:dispBlanksAs val="gap"/>
    <c:showDLblsOverMax val="0"/>
  </c:chart>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'[P25_女性及び高齢者の就職率その１（H23～H28）.xls]計算表(大阪の女性及び高齢者就業率等)'!$B$3</c:f>
              <c:strCache>
                <c:ptCount val="1"/>
                <c:pt idx="0">
                  <c:v>大阪府 女性</c:v>
                </c:pt>
              </c:strCache>
            </c:strRef>
          </c:tx>
          <c:marker>
            <c:symbol val="squar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'[P25_女性及び高齢者の就職率その１（H23～H28）.xls]計算表(大阪の女性及び高齢者就業率等)'!$A$4:$A$10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'[P25_女性及び高齢者の就職率その１（H23～H28）.xls]計算表(大阪の女性及び高齢者就業率等)'!$B$4:$B$10</c:f>
              <c:numCache>
                <c:formatCode>0.0</c:formatCode>
                <c:ptCount val="7"/>
                <c:pt idx="0" formatCode="General">
                  <c:v>42.8</c:v>
                </c:pt>
                <c:pt idx="1">
                  <c:v>43.5</c:v>
                </c:pt>
                <c:pt idx="2">
                  <c:v>43.9</c:v>
                </c:pt>
                <c:pt idx="3">
                  <c:v>44.6</c:v>
                </c:pt>
                <c:pt idx="4">
                  <c:v>44.8</c:v>
                </c:pt>
                <c:pt idx="5">
                  <c:v>45.3</c:v>
                </c:pt>
                <c:pt idx="6">
                  <c:v>46.8</c:v>
                </c:pt>
              </c:numCache>
            </c:numRef>
          </c:val>
          <c:smooth val="0"/>
        </c:ser>
        <c:ser>
          <c:idx val="1"/>
          <c:order val="1"/>
          <c:tx>
            <c:strRef>
              <c:f>'[P25_女性及び高齢者の就職率その１（H23～H28）.xls]計算表(大阪の女性及び高齢者就業率等)'!$C$3</c:f>
              <c:strCache>
                <c:ptCount val="1"/>
                <c:pt idx="0">
                  <c:v>全国 女性</c:v>
                </c:pt>
              </c:strCache>
            </c:strRef>
          </c:tx>
          <c:spPr>
            <a:ln>
              <a:prstDash val="dash"/>
            </a:ln>
          </c:spPr>
          <c:marker>
            <c:symbol val="circl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'[P25_女性及び高齢者の就職率その１（H23～H28）.xls]計算表(大阪の女性及び高齢者就業率等)'!$A$4:$A$10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'[P25_女性及び高齢者の就職率その１（H23～H28）.xls]計算表(大阪の女性及び高齢者就業率等)'!$C$4:$C$10</c:f>
              <c:numCache>
                <c:formatCode>0.0</c:formatCode>
                <c:ptCount val="7"/>
                <c:pt idx="0" formatCode="General">
                  <c:v>46.3</c:v>
                </c:pt>
                <c:pt idx="1">
                  <c:v>46.2</c:v>
                </c:pt>
                <c:pt idx="2">
                  <c:v>46.2</c:v>
                </c:pt>
                <c:pt idx="3">
                  <c:v>47.1</c:v>
                </c:pt>
                <c:pt idx="4">
                  <c:v>47.6</c:v>
                </c:pt>
                <c:pt idx="5">
                  <c:v>48</c:v>
                </c:pt>
                <c:pt idx="6">
                  <c:v>48.9</c:v>
                </c:pt>
              </c:numCache>
            </c:numRef>
          </c:val>
          <c:smooth val="0"/>
        </c:ser>
        <c:dLbls>
          <c:showLegendKey val="0"/>
          <c:showVal val="0"/>
          <c:showCatName val="0"/>
          <c:showSerName val="0"/>
          <c:showPercent val="0"/>
          <c:showBubbleSize val="0"/>
        </c:dLbls>
        <c:marker val="1"/>
        <c:smooth val="0"/>
        <c:axId val="128731008"/>
        <c:axId val="128732544"/>
      </c:lineChart>
      <c:catAx>
        <c:axId val="128731008"/>
        <c:scaling>
          <c:orientation val="minMax"/>
        </c:scaling>
        <c:delete val="0"/>
        <c:axPos val="b"/>
        <c:numFmt formatCode="General" sourceLinked="1"/>
        <c:majorTickMark val="out"/>
        <c:minorTickMark val="none"/>
        <c:tickLblPos val="nextTo"/>
        <c:crossAx val="128732544"/>
        <c:crosses val="autoZero"/>
        <c:auto val="1"/>
        <c:lblAlgn val="ctr"/>
        <c:lblOffset val="100"/>
        <c:noMultiLvlLbl val="0"/>
      </c:catAx>
      <c:valAx>
        <c:axId val="128732544"/>
        <c:scaling>
          <c:orientation val="minMax"/>
          <c:max val="49"/>
          <c:min val="42"/>
        </c:scaling>
        <c:delete val="0"/>
        <c:axPos val="l"/>
        <c:majorGridlines/>
        <c:numFmt formatCode="General" sourceLinked="1"/>
        <c:majorTickMark val="out"/>
        <c:minorTickMark val="none"/>
        <c:tickLblPos val="nextTo"/>
        <c:crossAx val="128731008"/>
        <c:crosses val="autoZero"/>
        <c:crossBetween val="between"/>
      </c:valAx>
    </c:plotArea>
    <c:legend>
      <c:legendPos val="b"/>
      <c:layout/>
      <c:overlay val="0"/>
    </c:legend>
    <c:plotVisOnly val="1"/>
    <c:dispBlanksAs val="gap"/>
    <c:showDLblsOverMax val="0"/>
  </c:chart>
  <c:txPr>
    <a:bodyPr/>
    <a:lstStyle/>
    <a:p>
      <a:pPr>
        <a:defRPr sz="1050"/>
      </a:pPr>
      <a:endParaRPr lang="ja-JP"/>
    </a:p>
  </c:txPr>
  <c:externalData r:id="rId1">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'[P25_女性及び高齢者の就職率その１（H23～H28）.xls]計算表(大阪の女性及び高齢者就業率等)'!$F$3</c:f>
              <c:strCache>
                <c:ptCount val="1"/>
                <c:pt idx="0">
                  <c:v>大阪府 65歳以上</c:v>
                </c:pt>
              </c:strCache>
            </c:strRef>
          </c:tx>
          <c:marker>
            <c:symbol val="squar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'[P25_女性及び高齢者の就職率その１（H23～H28）.xls]計算表(大阪の女性及び高齢者就業率等)'!$E$4:$E$10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'[P25_女性及び高齢者の就職率その１（H23～H28）.xls]計算表(大阪の女性及び高齢者就業率等)'!$F$4:$F$10</c:f>
              <c:numCache>
                <c:formatCode>0.0</c:formatCode>
                <c:ptCount val="7"/>
                <c:pt idx="0">
                  <c:v>17</c:v>
                </c:pt>
                <c:pt idx="1">
                  <c:v>17.600000000000001</c:v>
                </c:pt>
                <c:pt idx="2">
                  <c:v>17.5</c:v>
                </c:pt>
                <c:pt idx="3">
                  <c:v>17.8</c:v>
                </c:pt>
                <c:pt idx="4">
                  <c:v>18</c:v>
                </c:pt>
                <c:pt idx="5">
                  <c:v>18.899999999999999</c:v>
                </c:pt>
                <c:pt idx="6">
                  <c:v>18.899999999999999</c:v>
                </c:pt>
              </c:numCache>
            </c:numRef>
          </c:val>
          <c:smooth val="0"/>
        </c:ser>
        <c:ser>
          <c:idx val="1"/>
          <c:order val="1"/>
          <c:tx>
            <c:strRef>
              <c:f>'[P25_女性及び高齢者の就職率その１（H23～H28）.xls]計算表(大阪の女性及び高齢者就業率等)'!$G$3</c:f>
              <c:strCache>
                <c:ptCount val="1"/>
                <c:pt idx="0">
                  <c:v>全国 65歳以上</c:v>
                </c:pt>
              </c:strCache>
            </c:strRef>
          </c:tx>
          <c:spPr>
            <a:ln>
              <a:prstDash val="dash"/>
            </a:ln>
          </c:spPr>
          <c:marker>
            <c:symbol val="circle"/>
            <c:size val="6"/>
          </c:marker>
          <c:dLbls>
            <c:dLblPos val="t"/>
            <c:showLegendKey val="0"/>
            <c:showVal val="1"/>
            <c:showCatName val="0"/>
            <c:showSerName val="0"/>
            <c:showPercent val="0"/>
            <c:showBubbleSize val="0"/>
            <c:showLeaderLines val="0"/>
          </c:dLbls>
          <c:cat>
            <c:strRef>
              <c:f>'[P25_女性及び高齢者の就職率その１（H23～H28）.xls]計算表(大阪の女性及び高齢者就業率等)'!$E$4:$E$10</c:f>
              <c:strCache>
                <c:ptCount val="7"/>
                <c:pt idx="0">
                  <c:v>2010年</c:v>
                </c:pt>
                <c:pt idx="1">
                  <c:v>2011年</c:v>
                </c:pt>
                <c:pt idx="2">
                  <c:v>2012年</c:v>
                </c:pt>
                <c:pt idx="3">
                  <c:v>2013年</c:v>
                </c:pt>
                <c:pt idx="4">
                  <c:v>2014年</c:v>
                </c:pt>
                <c:pt idx="5">
                  <c:v>2015年</c:v>
                </c:pt>
                <c:pt idx="6">
                  <c:v>2016年</c:v>
                </c:pt>
              </c:strCache>
            </c:strRef>
          </c:cat>
          <c:val>
            <c:numRef>
              <c:f>'[P25_女性及び高齢者の就職率その１（H23～H28）.xls]計算表(大阪の女性及び高齢者就業率等)'!$G$4:$G$10</c:f>
              <c:numCache>
                <c:formatCode>0.0</c:formatCode>
                <c:ptCount val="7"/>
                <c:pt idx="0" formatCode="General">
                  <c:v>19.399999999999999</c:v>
                </c:pt>
                <c:pt idx="1">
                  <c:v>19.2</c:v>
                </c:pt>
                <c:pt idx="2">
                  <c:v>19.5</c:v>
                </c:pt>
                <c:pt idx="3">
                  <c:v>20.100000000000001</c:v>
                </c:pt>
                <c:pt idx="4">
                  <c:v>20.8</c:v>
                </c:pt>
                <c:pt idx="5">
                  <c:v>21.7</c:v>
                </c:pt>
                <c:pt idx="6">
                  <c:v>22.3</c:v>
                </c:pt>
              </c:numCache>
            </c:numRef>
          </c:val>
          <c:smooth val="0"/>
        </c:ser>
        <c:dLbls>
          <c:showLegendKey val="0"/>
          <c:showVal val="0"/>
          <c:showCatName val="0"/>
          <c:showSerName val="0"/>
          <c:showPercent val="0"/>
          <c:showBubbleSize val="0"/>
        </c:dLbls>
        <c:marker val="1"/>
        <c:smooth val="0"/>
        <c:axId val="128774912"/>
        <c:axId val="128776448"/>
      </c:lineChart>
      <c:catAx>
        <c:axId val="128774912"/>
        <c:scaling>
          <c:orientation val="minMax"/>
        </c:scaling>
        <c:delete val="0"/>
        <c:axPos val="b"/>
        <c:numFmt formatCode="General" sourceLinked="1"/>
        <c:majorTickMark val="out"/>
        <c:minorTickMark val="none"/>
        <c:tickLblPos val="nextTo"/>
        <c:crossAx val="128776448"/>
        <c:crosses val="autoZero"/>
        <c:auto val="1"/>
        <c:lblAlgn val="ctr"/>
        <c:lblOffset val="100"/>
        <c:noMultiLvlLbl val="0"/>
      </c:catAx>
      <c:valAx>
        <c:axId val="128776448"/>
        <c:scaling>
          <c:orientation val="minMax"/>
          <c:max val="23"/>
          <c:min val="17"/>
        </c:scaling>
        <c:delete val="0"/>
        <c:axPos val="l"/>
        <c:majorGridlines/>
        <c:numFmt formatCode="0.0" sourceLinked="1"/>
        <c:majorTickMark val="out"/>
        <c:minorTickMark val="none"/>
        <c:tickLblPos val="nextTo"/>
        <c:crossAx val="128774912"/>
        <c:crosses val="autoZero"/>
        <c:crossBetween val="between"/>
        <c:majorUnit val="1"/>
      </c:valAx>
    </c:plotArea>
    <c:legend>
      <c:legendPos val="b"/>
      <c:layout/>
      <c:overlay val="0"/>
    </c:legend>
    <c:plotVisOnly val="1"/>
    <c:dispBlanksAs val="gap"/>
    <c:showDLblsOverMax val="0"/>
  </c:chart>
  <c:txPr>
    <a:bodyPr/>
    <a:lstStyle/>
    <a:p>
      <a:pPr>
        <a:defRPr sz="1050"/>
      </a:pPr>
      <a:endParaRPr lang="ja-JP"/>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5026852412679187E-2"/>
          <c:y val="0.12245106616574888"/>
          <c:w val="0.66986728250595107"/>
          <c:h val="0.82917194174257625"/>
        </c:manualLayout>
      </c:layout>
      <c:barChart>
        <c:barDir val="col"/>
        <c:grouping val="stacked"/>
        <c:varyColors val="0"/>
        <c:ser>
          <c:idx val="3"/>
          <c:order val="0"/>
          <c:tx>
            <c:strRef>
              <c:f>まとめ!$A$15</c:f>
              <c:strCache>
                <c:ptCount val="1"/>
                <c:pt idx="0">
                  <c:v>その他</c:v>
                </c:pt>
              </c:strCache>
            </c:strRef>
          </c:tx>
          <c:spPr>
            <a:pattFill prst="zigZag">
              <a:fgClr>
                <a:schemeClr val="accent1"/>
              </a:fgClr>
              <a:bgClr>
                <a:schemeClr val="bg1"/>
              </a:bgClr>
            </a:pattFill>
          </c:spPr>
          <c:invertIfNegative val="0"/>
          <c:cat>
            <c:strRef>
              <c:f>まとめ!$B$3:$G$3</c:f>
              <c:strCache>
                <c:ptCount val="6"/>
                <c:pt idx="0">
                  <c:v>東京</c:v>
                </c:pt>
                <c:pt idx="1">
                  <c:v>神奈川</c:v>
                </c:pt>
                <c:pt idx="2">
                  <c:v>愛知</c:v>
                </c:pt>
                <c:pt idx="3">
                  <c:v>京都</c:v>
                </c:pt>
                <c:pt idx="4">
                  <c:v>大阪</c:v>
                </c:pt>
                <c:pt idx="5">
                  <c:v>兵庫</c:v>
                </c:pt>
              </c:strCache>
            </c:strRef>
          </c:cat>
          <c:val>
            <c:numRef>
              <c:f>まとめ!$B$15:$G$15</c:f>
              <c:numCache>
                <c:formatCode>0.000000</c:formatCode>
                <c:ptCount val="6"/>
                <c:pt idx="0">
                  <c:v>0.18758071392643672</c:v>
                </c:pt>
                <c:pt idx="1">
                  <c:v>7.4523812454089011E-2</c:v>
                </c:pt>
                <c:pt idx="2">
                  <c:v>0.35800728795160808</c:v>
                </c:pt>
                <c:pt idx="3">
                  <c:v>-5.6525263591353792E-2</c:v>
                </c:pt>
                <c:pt idx="4">
                  <c:v>6.2787581321543939E-2</c:v>
                </c:pt>
                <c:pt idx="5">
                  <c:v>0.27585590375106506</c:v>
                </c:pt>
              </c:numCache>
            </c:numRef>
          </c:val>
        </c:ser>
        <c:ser>
          <c:idx val="2"/>
          <c:order val="1"/>
          <c:tx>
            <c:strRef>
              <c:f>まとめ!$A$14</c:f>
              <c:strCache>
                <c:ptCount val="1"/>
                <c:pt idx="0">
                  <c:v>　サービス業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まとめ!$B$14:$G$14</c:f>
              <c:numCache>
                <c:formatCode>0.000000</c:formatCode>
                <c:ptCount val="6"/>
                <c:pt idx="0">
                  <c:v>0.30898716094853285</c:v>
                </c:pt>
                <c:pt idx="1">
                  <c:v>4.5185052770406742E-2</c:v>
                </c:pt>
                <c:pt idx="2">
                  <c:v>0.15626395326341935</c:v>
                </c:pt>
                <c:pt idx="3">
                  <c:v>0.12331742810846436</c:v>
                </c:pt>
                <c:pt idx="4">
                  <c:v>-2.1503631567071579E-2</c:v>
                </c:pt>
                <c:pt idx="5">
                  <c:v>9.2374810857435818E-2</c:v>
                </c:pt>
              </c:numCache>
            </c:numRef>
          </c:val>
        </c:ser>
        <c:ser>
          <c:idx val="1"/>
          <c:order val="2"/>
          <c:tx>
            <c:strRef>
              <c:f>まとめ!$A$9</c:f>
              <c:strCache>
                <c:ptCount val="1"/>
                <c:pt idx="0">
                  <c:v>　　卸売・小売業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まとめ!$B$9:$G$9</c:f>
              <c:numCache>
                <c:formatCode>0.000000</c:formatCode>
                <c:ptCount val="6"/>
                <c:pt idx="0">
                  <c:v>0.15391087999520892</c:v>
                </c:pt>
                <c:pt idx="1">
                  <c:v>1.377363537469023E-2</c:v>
                </c:pt>
                <c:pt idx="2">
                  <c:v>0.19927103794240963</c:v>
                </c:pt>
                <c:pt idx="3">
                  <c:v>0.18566084973599573</c:v>
                </c:pt>
                <c:pt idx="4">
                  <c:v>0.34049636245235604</c:v>
                </c:pt>
                <c:pt idx="5">
                  <c:v>5.3712796116371919E-2</c:v>
                </c:pt>
              </c:numCache>
            </c:numRef>
          </c:val>
        </c:ser>
        <c:ser>
          <c:idx val="0"/>
          <c:order val="3"/>
          <c:tx>
            <c:strRef>
              <c:f>まとめ!$A$7</c:f>
              <c:strCache>
                <c:ptCount val="1"/>
                <c:pt idx="0">
                  <c:v>　　建設業</c:v>
                </c:pt>
              </c:strCache>
            </c:strRef>
          </c:tx>
          <c:spPr>
            <a:pattFill prst="pct60">
              <a:fgClr>
                <a:schemeClr val="accent1"/>
              </a:fgClr>
              <a:bgClr>
                <a:schemeClr val="bg1"/>
              </a:bgClr>
            </a:pattFill>
          </c:spPr>
          <c:invertIfNegative val="0"/>
          <c:cat>
            <c:strRef>
              <c:f>まとめ!$B$3:$G$3</c:f>
              <c:strCache>
                <c:ptCount val="6"/>
                <c:pt idx="0">
                  <c:v>東京</c:v>
                </c:pt>
                <c:pt idx="1">
                  <c:v>神奈川</c:v>
                </c:pt>
                <c:pt idx="2">
                  <c:v>愛知</c:v>
                </c:pt>
                <c:pt idx="3">
                  <c:v>京都</c:v>
                </c:pt>
                <c:pt idx="4">
                  <c:v>大阪</c:v>
                </c:pt>
                <c:pt idx="5">
                  <c:v>兵庫</c:v>
                </c:pt>
              </c:strCache>
            </c:strRef>
          </c:cat>
          <c:val>
            <c:numRef>
              <c:f>まとめ!$B$7:$G$7</c:f>
              <c:numCache>
                <c:formatCode>0.000000</c:formatCode>
                <c:ptCount val="6"/>
                <c:pt idx="0">
                  <c:v>9.2965693157083251E-3</c:v>
                </c:pt>
                <c:pt idx="1">
                  <c:v>2.6543017086240184E-2</c:v>
                </c:pt>
                <c:pt idx="2">
                  <c:v>3.3522140220512142E-2</c:v>
                </c:pt>
                <c:pt idx="3">
                  <c:v>0.3016920017686715</c:v>
                </c:pt>
                <c:pt idx="4">
                  <c:v>-2.3957741948237299E-2</c:v>
                </c:pt>
                <c:pt idx="5">
                  <c:v>0.19024504791505592</c:v>
                </c:pt>
              </c:numCache>
            </c:numRef>
          </c:val>
        </c:ser>
        <c:ser>
          <c:idx val="11"/>
          <c:order val="4"/>
          <c:tx>
            <c:strRef>
              <c:f>まとめ!$A$6</c:f>
              <c:strCache>
                <c:ptCount val="1"/>
                <c:pt idx="0">
                  <c:v>　　製造業</c:v>
                </c:pt>
              </c:strCache>
            </c:strRef>
          </c:tx>
          <c:invertIfNegative val="0"/>
          <c:cat>
            <c:strRef>
              <c:f>まとめ!$B$3:$G$3</c:f>
              <c:strCache>
                <c:ptCount val="6"/>
                <c:pt idx="0">
                  <c:v>東京</c:v>
                </c:pt>
                <c:pt idx="1">
                  <c:v>神奈川</c:v>
                </c:pt>
                <c:pt idx="2">
                  <c:v>愛知</c:v>
                </c:pt>
                <c:pt idx="3">
                  <c:v>京都</c:v>
                </c:pt>
                <c:pt idx="4">
                  <c:v>大阪</c:v>
                </c:pt>
                <c:pt idx="5">
                  <c:v>兵庫</c:v>
                </c:pt>
              </c:strCache>
            </c:strRef>
          </c:cat>
          <c:val>
            <c:numRef>
              <c:f>まとめ!$B$6:$G$6</c:f>
              <c:numCache>
                <c:formatCode>0.000000</c:formatCode>
                <c:ptCount val="6"/>
                <c:pt idx="0">
                  <c:v>2.7774797862193168E-2</c:v>
                </c:pt>
                <c:pt idx="1">
                  <c:v>2.4740336482665271E-2</c:v>
                </c:pt>
                <c:pt idx="2">
                  <c:v>1.4737488916968715</c:v>
                </c:pt>
                <c:pt idx="3">
                  <c:v>9.6840003402405728E-2</c:v>
                </c:pt>
                <c:pt idx="4">
                  <c:v>6.5294082577892709E-2</c:v>
                </c:pt>
                <c:pt idx="5">
                  <c:v>0.73803347155879351</c:v>
                </c:pt>
              </c:numCache>
            </c:numRef>
          </c:val>
        </c:ser>
        <c:dLbls>
          <c:showLegendKey val="0"/>
          <c:showVal val="0"/>
          <c:showCatName val="0"/>
          <c:showSerName val="0"/>
          <c:showPercent val="0"/>
          <c:showBubbleSize val="0"/>
        </c:dLbls>
        <c:gapWidth val="150"/>
        <c:overlap val="100"/>
        <c:axId val="48728320"/>
        <c:axId val="48734208"/>
      </c:barChart>
      <c:lineChart>
        <c:grouping val="standard"/>
        <c:varyColors val="0"/>
        <c:ser>
          <c:idx val="4"/>
          <c:order val="5"/>
          <c:tx>
            <c:strRef>
              <c:f>まとめ!$A$16</c:f>
              <c:strCache>
                <c:ptCount val="1"/>
                <c:pt idx="0">
                  <c:v>県内総生産</c:v>
                </c:pt>
              </c:strCache>
            </c:strRef>
          </c:tx>
          <c:marker>
            <c:symbol val="circle"/>
            <c:size val="7"/>
          </c:marker>
          <c:cat>
            <c:strRef>
              <c:f>まとめ!$B$3:$G$3</c:f>
              <c:strCache>
                <c:ptCount val="6"/>
                <c:pt idx="0">
                  <c:v>東京</c:v>
                </c:pt>
                <c:pt idx="1">
                  <c:v>神奈川</c:v>
                </c:pt>
                <c:pt idx="2">
                  <c:v>愛知</c:v>
                </c:pt>
                <c:pt idx="3">
                  <c:v>京都</c:v>
                </c:pt>
                <c:pt idx="4">
                  <c:v>大阪</c:v>
                </c:pt>
                <c:pt idx="5">
                  <c:v>兵庫</c:v>
                </c:pt>
              </c:strCache>
            </c:strRef>
          </c:cat>
          <c:val>
            <c:numRef>
              <c:f>まとめ!$B$16:$G$16</c:f>
              <c:numCache>
                <c:formatCode>0.000000</c:formatCode>
                <c:ptCount val="6"/>
                <c:pt idx="0">
                  <c:v>0.60997708028476438</c:v>
                </c:pt>
                <c:pt idx="1">
                  <c:v>0.31499854724197007</c:v>
                </c:pt>
                <c:pt idx="2">
                  <c:v>2.0965622289404848</c:v>
                </c:pt>
                <c:pt idx="3">
                  <c:v>0.80038463915798275</c:v>
                </c:pt>
                <c:pt idx="4">
                  <c:v>0.69148068960349462</c:v>
                </c:pt>
                <c:pt idx="5">
                  <c:v>1.4708228394186023</c:v>
                </c:pt>
              </c:numCache>
            </c:numRef>
          </c:val>
          <c:smooth val="0"/>
        </c:ser>
        <c:dLbls>
          <c:showLegendKey val="0"/>
          <c:showVal val="0"/>
          <c:showCatName val="0"/>
          <c:showSerName val="0"/>
          <c:showPercent val="0"/>
          <c:showBubbleSize val="0"/>
        </c:dLbls>
        <c:marker val="1"/>
        <c:smooth val="0"/>
        <c:axId val="48728320"/>
        <c:axId val="48734208"/>
      </c:lineChart>
      <c:catAx>
        <c:axId val="48728320"/>
        <c:scaling>
          <c:orientation val="minMax"/>
        </c:scaling>
        <c:delete val="0"/>
        <c:axPos val="b"/>
        <c:numFmt formatCode="#,##0_);[Red]\(#,##0\)" sourceLinked="1"/>
        <c:majorTickMark val="out"/>
        <c:minorTickMark val="none"/>
        <c:tickLblPos val="nextTo"/>
        <c:crossAx val="48734208"/>
        <c:crosses val="autoZero"/>
        <c:auto val="1"/>
        <c:lblAlgn val="ctr"/>
        <c:lblOffset val="100"/>
        <c:noMultiLvlLbl val="0"/>
      </c:catAx>
      <c:valAx>
        <c:axId val="48734208"/>
        <c:scaling>
          <c:orientation val="minMax"/>
        </c:scaling>
        <c:delete val="0"/>
        <c:axPos val="l"/>
        <c:majorGridlines/>
        <c:numFmt formatCode="0.0_ " sourceLinked="0"/>
        <c:majorTickMark val="out"/>
        <c:minorTickMark val="none"/>
        <c:tickLblPos val="nextTo"/>
        <c:crossAx val="48728320"/>
        <c:crosses val="autoZero"/>
        <c:crossBetween val="between"/>
      </c:valAx>
    </c:plotArea>
    <c:legend>
      <c:legendPos val="r"/>
      <c:layout>
        <c:manualLayout>
          <c:xMode val="edge"/>
          <c:yMode val="edge"/>
          <c:x val="0.7526201551375894"/>
          <c:y val="0.21405462897806821"/>
          <c:w val="0.23236489206117353"/>
          <c:h val="0.44550986682220278"/>
        </c:manualLayout>
      </c:layout>
      <c:overlay val="0"/>
      <c:spPr>
        <a:ln w="0">
          <a:solidFill>
            <a:schemeClr val="accent1"/>
          </a:solidFill>
        </a:ln>
      </c:spPr>
      <c:txPr>
        <a:bodyPr/>
        <a:lstStyle/>
        <a:p>
          <a:pPr>
            <a:defRPr sz="800"/>
          </a:pPr>
          <a:endParaRPr lang="ja-JP"/>
        </a:p>
      </c:txPr>
    </c:legend>
    <c:plotVisOnly val="1"/>
    <c:dispBlanksAs val="gap"/>
    <c:showDLblsOverMax val="0"/>
  </c:chart>
  <c:spPr>
    <a:solidFill>
      <a:schemeClr val="bg1"/>
    </a:solidFill>
  </c:sp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4529902259757331E-2"/>
          <c:y val="0.10181081846023073"/>
          <c:w val="0.84736279302299744"/>
          <c:h val="0.77277933083027028"/>
        </c:manualLayout>
      </c:layout>
      <c:lineChart>
        <c:grouping val="standard"/>
        <c:varyColors val="0"/>
        <c:ser>
          <c:idx val="0"/>
          <c:order val="0"/>
          <c:tx>
            <c:strRef>
              <c:f>'24就調有業率等'!$A$4:$B$4</c:f>
              <c:strCache>
                <c:ptCount val="1"/>
                <c:pt idx="0">
                  <c:v>大阪府女性有業率</c:v>
                </c:pt>
              </c:strCache>
            </c:strRef>
          </c:tx>
          <c:spPr>
            <a:ln>
              <a:solidFill>
                <a:srgbClr val="FF3399"/>
              </a:solidFill>
            </a:ln>
          </c:spPr>
          <c:marker>
            <c:symbol val="square"/>
            <c:size val="7"/>
            <c:spPr>
              <a:solidFill>
                <a:srgbClr val="FF3399"/>
              </a:solidFill>
              <a:ln>
                <a:solidFill>
                  <a:srgbClr val="FF3399"/>
                </a:solidFill>
              </a:ln>
            </c:spPr>
          </c:marker>
          <c:dLbls>
            <c:dLbl>
              <c:idx val="12"/>
              <c:layout>
                <c:manualLayout>
                  <c:x val="-1.2885468524355247E-2"/>
                  <c:y val="2.1260498687664043E-2"/>
                </c:manualLayout>
              </c:layout>
              <c:dLblPos val="r"/>
              <c:showLegendKey val="0"/>
              <c:showVal val="1"/>
              <c:showCatName val="0"/>
              <c:showSerName val="0"/>
              <c:showPercent val="0"/>
              <c:showBubbleSize val="0"/>
            </c:dLbl>
            <c:spPr>
              <a:ln>
                <a:solidFill>
                  <a:schemeClr val="tx1">
                    <a:lumMod val="75000"/>
                    <a:lumOff val="25000"/>
                  </a:schemeClr>
                </a:solidFill>
              </a:ln>
            </c:spPr>
            <c:dLblPos val="b"/>
            <c:showLegendKey val="0"/>
            <c:showVal val="1"/>
            <c:showCatName val="0"/>
            <c:showSerName val="0"/>
            <c:showPercent val="0"/>
            <c:showBubbleSize val="0"/>
            <c:showLeaderLines val="0"/>
          </c:dLbls>
          <c:cat>
            <c:strRef>
              <c:f>'24就調有業率等'!$C$3:$O$3</c:f>
              <c:strCache>
                <c:ptCount val="13"/>
                <c:pt idx="0">
                  <c:v>15～19歳</c:v>
                </c:pt>
                <c:pt idx="1">
                  <c:v>20～24歳</c:v>
                </c:pt>
                <c:pt idx="2">
                  <c:v>25～29歳</c:v>
                </c:pt>
                <c:pt idx="3">
                  <c:v>30～34歳</c:v>
                </c:pt>
                <c:pt idx="4">
                  <c:v>35～39歳</c:v>
                </c:pt>
                <c:pt idx="5">
                  <c:v>40～44歳</c:v>
                </c:pt>
                <c:pt idx="6">
                  <c:v>45～49歳</c:v>
                </c:pt>
                <c:pt idx="7">
                  <c:v>50～54歳</c:v>
                </c:pt>
                <c:pt idx="8">
                  <c:v>55～59歳</c:v>
                </c:pt>
                <c:pt idx="9">
                  <c:v>60～64歳</c:v>
                </c:pt>
                <c:pt idx="10">
                  <c:v>65～69歳</c:v>
                </c:pt>
                <c:pt idx="11">
                  <c:v>70～74歳</c:v>
                </c:pt>
                <c:pt idx="12">
                  <c:v>75歳以上</c:v>
                </c:pt>
              </c:strCache>
            </c:strRef>
          </c:cat>
          <c:val>
            <c:numRef>
              <c:f>'24就調有業率等'!$C$4:$O$4</c:f>
              <c:numCache>
                <c:formatCode>0.0</c:formatCode>
                <c:ptCount val="13"/>
                <c:pt idx="0">
                  <c:v>18.7</c:v>
                </c:pt>
                <c:pt idx="1">
                  <c:v>64</c:v>
                </c:pt>
                <c:pt idx="2">
                  <c:v>75.7</c:v>
                </c:pt>
                <c:pt idx="3">
                  <c:v>64</c:v>
                </c:pt>
                <c:pt idx="4">
                  <c:v>64.099999999999994</c:v>
                </c:pt>
                <c:pt idx="5">
                  <c:v>66.099999999999994</c:v>
                </c:pt>
                <c:pt idx="6">
                  <c:v>69.8</c:v>
                </c:pt>
                <c:pt idx="7" formatCode="General">
                  <c:v>68.8</c:v>
                </c:pt>
                <c:pt idx="8" formatCode="General">
                  <c:v>56</c:v>
                </c:pt>
                <c:pt idx="9" formatCode="General">
                  <c:v>43.6</c:v>
                </c:pt>
                <c:pt idx="10" formatCode="General">
                  <c:v>26.3</c:v>
                </c:pt>
                <c:pt idx="11" formatCode="General">
                  <c:v>15</c:v>
                </c:pt>
                <c:pt idx="12" formatCode="General">
                  <c:v>5.0999999999999996</c:v>
                </c:pt>
              </c:numCache>
            </c:numRef>
          </c:val>
          <c:smooth val="0"/>
        </c:ser>
        <c:ser>
          <c:idx val="1"/>
          <c:order val="1"/>
          <c:tx>
            <c:strRef>
              <c:f>'24就調有業率等'!$A$5:$B$5</c:f>
              <c:strCache>
                <c:ptCount val="1"/>
                <c:pt idx="0">
                  <c:v>全国女性有業</c:v>
                </c:pt>
              </c:strCache>
            </c:strRef>
          </c:tx>
          <c:spPr>
            <a:ln>
              <a:solidFill>
                <a:srgbClr val="7030A0"/>
              </a:solidFill>
            </a:ln>
          </c:spPr>
          <c:marker>
            <c:symbol val="diamond"/>
            <c:size val="7"/>
            <c:spPr>
              <a:solidFill>
                <a:srgbClr val="7030A0"/>
              </a:solidFill>
              <a:ln>
                <a:solidFill>
                  <a:srgbClr val="7030A0"/>
                </a:solidFill>
              </a:ln>
            </c:spPr>
          </c:marker>
          <c:cat>
            <c:strRef>
              <c:f>'24就調有業率等'!$C$3:$O$3</c:f>
              <c:strCache>
                <c:ptCount val="13"/>
                <c:pt idx="0">
                  <c:v>15～19歳</c:v>
                </c:pt>
                <c:pt idx="1">
                  <c:v>20～24歳</c:v>
                </c:pt>
                <c:pt idx="2">
                  <c:v>25～29歳</c:v>
                </c:pt>
                <c:pt idx="3">
                  <c:v>30～34歳</c:v>
                </c:pt>
                <c:pt idx="4">
                  <c:v>35～39歳</c:v>
                </c:pt>
                <c:pt idx="5">
                  <c:v>40～44歳</c:v>
                </c:pt>
                <c:pt idx="6">
                  <c:v>45～49歳</c:v>
                </c:pt>
                <c:pt idx="7">
                  <c:v>50～54歳</c:v>
                </c:pt>
                <c:pt idx="8">
                  <c:v>55～59歳</c:v>
                </c:pt>
                <c:pt idx="9">
                  <c:v>60～64歳</c:v>
                </c:pt>
                <c:pt idx="10">
                  <c:v>65～69歳</c:v>
                </c:pt>
                <c:pt idx="11">
                  <c:v>70～74歳</c:v>
                </c:pt>
                <c:pt idx="12">
                  <c:v>75歳以上</c:v>
                </c:pt>
              </c:strCache>
            </c:strRef>
          </c:cat>
          <c:val>
            <c:numRef>
              <c:f>'24就調有業率等'!$C$5:$O$5</c:f>
              <c:numCache>
                <c:formatCode>0.0</c:formatCode>
                <c:ptCount val="13"/>
                <c:pt idx="0">
                  <c:v>16.5</c:v>
                </c:pt>
                <c:pt idx="1">
                  <c:v>66.599999999999994</c:v>
                </c:pt>
                <c:pt idx="2">
                  <c:v>75.3</c:v>
                </c:pt>
                <c:pt idx="3">
                  <c:v>68.2</c:v>
                </c:pt>
                <c:pt idx="4">
                  <c:v>67.099999999999994</c:v>
                </c:pt>
                <c:pt idx="5">
                  <c:v>70.7</c:v>
                </c:pt>
                <c:pt idx="6">
                  <c:v>74.599999999999994</c:v>
                </c:pt>
                <c:pt idx="7" formatCode="General">
                  <c:v>73.2</c:v>
                </c:pt>
                <c:pt idx="8" formatCode="General">
                  <c:v>65</c:v>
                </c:pt>
                <c:pt idx="9" formatCode="General">
                  <c:v>47.3</c:v>
                </c:pt>
                <c:pt idx="10" formatCode="General">
                  <c:v>29.8</c:v>
                </c:pt>
                <c:pt idx="11" formatCode="General">
                  <c:v>18</c:v>
                </c:pt>
                <c:pt idx="12" formatCode="General">
                  <c:v>6.3</c:v>
                </c:pt>
              </c:numCache>
            </c:numRef>
          </c:val>
          <c:smooth val="0"/>
        </c:ser>
        <c:ser>
          <c:idx val="2"/>
          <c:order val="2"/>
          <c:tx>
            <c:strRef>
              <c:f>'24就調有業率等'!$A$6:$B$6</c:f>
              <c:strCache>
                <c:ptCount val="1"/>
                <c:pt idx="0">
                  <c:v>大阪府潜在的有業率</c:v>
                </c:pt>
              </c:strCache>
            </c:strRef>
          </c:tx>
          <c:spPr>
            <a:ln>
              <a:solidFill>
                <a:srgbClr val="FF0000"/>
              </a:solidFill>
            </a:ln>
          </c:spPr>
          <c:marker>
            <c:spPr>
              <a:solidFill>
                <a:srgbClr val="FF0000"/>
              </a:solidFill>
              <a:ln>
                <a:solidFill>
                  <a:srgbClr val="FF0000"/>
                </a:solidFill>
              </a:ln>
            </c:spPr>
          </c:marker>
          <c:cat>
            <c:strRef>
              <c:f>'24就調有業率等'!$C$3:$O$3</c:f>
              <c:strCache>
                <c:ptCount val="13"/>
                <c:pt idx="0">
                  <c:v>15～19歳</c:v>
                </c:pt>
                <c:pt idx="1">
                  <c:v>20～24歳</c:v>
                </c:pt>
                <c:pt idx="2">
                  <c:v>25～29歳</c:v>
                </c:pt>
                <c:pt idx="3">
                  <c:v>30～34歳</c:v>
                </c:pt>
                <c:pt idx="4">
                  <c:v>35～39歳</c:v>
                </c:pt>
                <c:pt idx="5">
                  <c:v>40～44歳</c:v>
                </c:pt>
                <c:pt idx="6">
                  <c:v>45～49歳</c:v>
                </c:pt>
                <c:pt idx="7">
                  <c:v>50～54歳</c:v>
                </c:pt>
                <c:pt idx="8">
                  <c:v>55～59歳</c:v>
                </c:pt>
                <c:pt idx="9">
                  <c:v>60～64歳</c:v>
                </c:pt>
                <c:pt idx="10">
                  <c:v>65～69歳</c:v>
                </c:pt>
                <c:pt idx="11">
                  <c:v>70～74歳</c:v>
                </c:pt>
                <c:pt idx="12">
                  <c:v>75歳以上</c:v>
                </c:pt>
              </c:strCache>
            </c:strRef>
          </c:cat>
          <c:val>
            <c:numRef>
              <c:f>'24就調有業率等'!$C$6:$O$6</c:f>
              <c:numCache>
                <c:formatCode>0.0</c:formatCode>
                <c:ptCount val="13"/>
                <c:pt idx="0">
                  <c:v>35.862068965517238</c:v>
                </c:pt>
                <c:pt idx="1">
                  <c:v>79.452054794520549</c:v>
                </c:pt>
                <c:pt idx="2">
                  <c:v>89.984350547730827</c:v>
                </c:pt>
                <c:pt idx="3">
                  <c:v>84.787310742609947</c:v>
                </c:pt>
                <c:pt idx="4">
                  <c:v>84.334203655352482</c:v>
                </c:pt>
                <c:pt idx="5">
                  <c:v>86.09179415855354</c:v>
                </c:pt>
                <c:pt idx="6">
                  <c:v>86.581254214430217</c:v>
                </c:pt>
                <c:pt idx="7">
                  <c:v>80.723370429252782</c:v>
                </c:pt>
                <c:pt idx="8">
                  <c:v>69.193934557063059</c:v>
                </c:pt>
                <c:pt idx="9">
                  <c:v>54.759922286983063</c:v>
                </c:pt>
                <c:pt idx="10">
                  <c:v>36.380892122745969</c:v>
                </c:pt>
                <c:pt idx="11">
                  <c:v>23.697478991596636</c:v>
                </c:pt>
                <c:pt idx="12">
                  <c:v>9.1845643443338574</c:v>
                </c:pt>
              </c:numCache>
            </c:numRef>
          </c:val>
          <c:smooth val="0"/>
        </c:ser>
        <c:dLbls>
          <c:dLblPos val="t"/>
          <c:showLegendKey val="0"/>
          <c:showVal val="1"/>
          <c:showCatName val="0"/>
          <c:showSerName val="0"/>
          <c:showPercent val="0"/>
          <c:showBubbleSize val="0"/>
        </c:dLbls>
        <c:marker val="1"/>
        <c:smooth val="0"/>
        <c:axId val="128900480"/>
        <c:axId val="128902272"/>
      </c:lineChart>
      <c:catAx>
        <c:axId val="128900480"/>
        <c:scaling>
          <c:orientation val="minMax"/>
        </c:scaling>
        <c:delete val="0"/>
        <c:axPos val="b"/>
        <c:majorTickMark val="out"/>
        <c:minorTickMark val="none"/>
        <c:tickLblPos val="nextTo"/>
        <c:txPr>
          <a:bodyPr anchor="ctr" anchorCtr="0"/>
          <a:lstStyle/>
          <a:p>
            <a:pPr>
              <a:defRPr sz="800" baseline="0"/>
            </a:pPr>
            <a:endParaRPr lang="ja-JP"/>
          </a:p>
        </c:txPr>
        <c:crossAx val="128902272"/>
        <c:crosses val="autoZero"/>
        <c:auto val="1"/>
        <c:lblAlgn val="ctr"/>
        <c:lblOffset val="100"/>
        <c:noMultiLvlLbl val="0"/>
      </c:catAx>
      <c:valAx>
        <c:axId val="128902272"/>
        <c:scaling>
          <c:orientation val="minMax"/>
        </c:scaling>
        <c:delete val="0"/>
        <c:axPos val="l"/>
        <c:title>
          <c:tx>
            <c:rich>
              <a:bodyPr rot="0" vert="horz"/>
              <a:lstStyle/>
              <a:p>
                <a:pPr>
                  <a:defRPr b="0"/>
                </a:pPr>
                <a:r>
                  <a:rPr lang="ja-JP" altLang="en-US" b="0" dirty="0" smtClean="0"/>
                  <a:t>％</a:t>
                </a:r>
                <a:endParaRPr lang="ja-JP" altLang="en-US" b="0" dirty="0"/>
              </a:p>
            </c:rich>
          </c:tx>
          <c:layout>
            <c:manualLayout>
              <c:xMode val="edge"/>
              <c:yMode val="edge"/>
              <c:x val="6.097323400592855E-2"/>
              <c:y val="2.7787729658666136E-2"/>
            </c:manualLayout>
          </c:layout>
          <c:overlay val="0"/>
        </c:title>
        <c:numFmt formatCode="0.0" sourceLinked="1"/>
        <c:majorTickMark val="out"/>
        <c:minorTickMark val="none"/>
        <c:tickLblPos val="nextTo"/>
        <c:crossAx val="128900480"/>
        <c:crosses val="autoZero"/>
        <c:crossBetween val="between"/>
      </c:valAx>
    </c:plotArea>
    <c:legend>
      <c:legendPos val="r"/>
      <c:layout>
        <c:manualLayout>
          <c:xMode val="edge"/>
          <c:yMode val="edge"/>
          <c:x val="0.17963224893917965"/>
          <c:y val="0.4921928754744338"/>
          <c:w val="0.43902104370512707"/>
          <c:h val="0.21888661094849551"/>
        </c:manualLayout>
      </c:layout>
      <c:overlay val="0"/>
      <c:txPr>
        <a:bodyPr/>
        <a:lstStyle/>
        <a:p>
          <a:pPr>
            <a:defRPr sz="1000">
              <a:latin typeface="ＭＳ ゴシック" panose="020B0609070205080204" pitchFamily="49" charset="-128"/>
              <a:ea typeface="ＭＳ ゴシック" panose="020B0609070205080204" pitchFamily="49" charset="-128"/>
            </a:defRPr>
          </a:pPr>
          <a:endParaRPr lang="ja-JP"/>
        </a:p>
      </c:txPr>
    </c:legend>
    <c:plotVisOnly val="1"/>
    <c:dispBlanksAs val="gap"/>
    <c:showDLblsOverMax val="0"/>
  </c:chart>
  <c:externalData r:id="rId2">
    <c:autoUpdate val="0"/>
  </c:externalData>
  <c:userShapes r:id="rId3"/>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col"/>
        <c:grouping val="clustered"/>
        <c:varyColors val="0"/>
        <c:ser>
          <c:idx val="0"/>
          <c:order val="0"/>
          <c:tx>
            <c:strRef>
              <c:f>[労働力調査.xlsx]Sheet1!$B$4</c:f>
              <c:strCache>
                <c:ptCount val="1"/>
                <c:pt idx="0">
                  <c:v>平成26年</c:v>
                </c:pt>
              </c:strCache>
            </c:strRef>
          </c:tx>
          <c:spPr>
            <a:pattFill prst="dkDnDiag">
              <a:fgClr>
                <a:srgbClr val="0000CC"/>
              </a:fgClr>
              <a:bgClr>
                <a:schemeClr val="bg1"/>
              </a:bgClr>
            </a:pattFill>
          </c:spPr>
          <c:invertIfNegative val="0"/>
          <c:dLbls>
            <c:showLegendKey val="0"/>
            <c:showVal val="1"/>
            <c:showCatName val="0"/>
            <c:showSerName val="0"/>
            <c:showPercent val="0"/>
            <c:showBubbleSize val="0"/>
            <c:showLeaderLines val="0"/>
          </c:dLbls>
          <c:cat>
            <c:strRef>
              <c:f>[労働力調査.xlsx]Sheet1!$C$3:$O$3</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学術研究,専門技術サｰヒﾞス業</c:v>
                </c:pt>
                <c:pt idx="8">
                  <c:v>宿泊業,飲食サｰヒﾞス業</c:v>
                </c:pt>
                <c:pt idx="9">
                  <c:v>生活関連サｰヒﾞス業,娯楽業</c:v>
                </c:pt>
                <c:pt idx="10">
                  <c:v>教育,学習支援業</c:v>
                </c:pt>
                <c:pt idx="11">
                  <c:v>医療,福祉</c:v>
                </c:pt>
                <c:pt idx="12">
                  <c:v>サｰヒﾞス業（他に分類されないもの</c:v>
                </c:pt>
              </c:strCache>
            </c:strRef>
          </c:cat>
          <c:val>
            <c:numRef>
              <c:f>[労働力調査.xlsx]Sheet1!$C$4:$O$4</c:f>
              <c:numCache>
                <c:formatCode>General</c:formatCode>
                <c:ptCount val="13"/>
                <c:pt idx="0">
                  <c:v>44</c:v>
                </c:pt>
                <c:pt idx="1">
                  <c:v>191</c:v>
                </c:pt>
                <c:pt idx="2">
                  <c:v>32</c:v>
                </c:pt>
                <c:pt idx="3">
                  <c:v>49</c:v>
                </c:pt>
                <c:pt idx="4">
                  <c:v>376</c:v>
                </c:pt>
                <c:pt idx="5">
                  <c:v>67</c:v>
                </c:pt>
                <c:pt idx="6">
                  <c:v>36</c:v>
                </c:pt>
                <c:pt idx="7">
                  <c:v>48</c:v>
                </c:pt>
                <c:pt idx="8">
                  <c:v>159</c:v>
                </c:pt>
                <c:pt idx="9">
                  <c:v>90</c:v>
                </c:pt>
                <c:pt idx="10">
                  <c:v>109</c:v>
                </c:pt>
                <c:pt idx="11">
                  <c:v>402</c:v>
                </c:pt>
                <c:pt idx="12">
                  <c:v>105</c:v>
                </c:pt>
              </c:numCache>
            </c:numRef>
          </c:val>
        </c:ser>
        <c:ser>
          <c:idx val="1"/>
          <c:order val="1"/>
          <c:tx>
            <c:strRef>
              <c:f>[労働力調査.xlsx]Sheet1!$B$5</c:f>
              <c:strCache>
                <c:ptCount val="1"/>
                <c:pt idx="0">
                  <c:v>平成27年</c:v>
                </c:pt>
              </c:strCache>
            </c:strRef>
          </c:tx>
          <c:spPr>
            <a:pattFill prst="pct40">
              <a:fgClr>
                <a:srgbClr val="C00000"/>
              </a:fgClr>
              <a:bgClr>
                <a:schemeClr val="bg1"/>
              </a:bgClr>
            </a:pattFill>
          </c:spPr>
          <c:invertIfNegative val="0"/>
          <c:dLbls>
            <c:showLegendKey val="0"/>
            <c:showVal val="1"/>
            <c:showCatName val="0"/>
            <c:showSerName val="0"/>
            <c:showPercent val="0"/>
            <c:showBubbleSize val="0"/>
            <c:showLeaderLines val="0"/>
          </c:dLbls>
          <c:cat>
            <c:strRef>
              <c:f>[労働力調査.xlsx]Sheet1!$C$3:$O$3</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学術研究,専門技術サｰヒﾞス業</c:v>
                </c:pt>
                <c:pt idx="8">
                  <c:v>宿泊業,飲食サｰヒﾞス業</c:v>
                </c:pt>
                <c:pt idx="9">
                  <c:v>生活関連サｰヒﾞス業,娯楽業</c:v>
                </c:pt>
                <c:pt idx="10">
                  <c:v>教育,学習支援業</c:v>
                </c:pt>
                <c:pt idx="11">
                  <c:v>医療,福祉</c:v>
                </c:pt>
                <c:pt idx="12">
                  <c:v>サｰヒﾞス業（他に分類されないもの</c:v>
                </c:pt>
              </c:strCache>
            </c:strRef>
          </c:cat>
          <c:val>
            <c:numRef>
              <c:f>[労働力調査.xlsx]Sheet1!$C$5:$O$5</c:f>
              <c:numCache>
                <c:formatCode>General</c:formatCode>
                <c:ptCount val="13"/>
                <c:pt idx="0">
                  <c:v>44</c:v>
                </c:pt>
                <c:pt idx="1">
                  <c:v>194</c:v>
                </c:pt>
                <c:pt idx="2">
                  <c:v>37</c:v>
                </c:pt>
                <c:pt idx="3">
                  <c:v>47</c:v>
                </c:pt>
                <c:pt idx="4">
                  <c:v>390</c:v>
                </c:pt>
                <c:pt idx="5">
                  <c:v>70</c:v>
                </c:pt>
                <c:pt idx="6">
                  <c:v>44</c:v>
                </c:pt>
                <c:pt idx="7">
                  <c:v>53</c:v>
                </c:pt>
                <c:pt idx="8">
                  <c:v>154</c:v>
                </c:pt>
                <c:pt idx="9">
                  <c:v>86</c:v>
                </c:pt>
                <c:pt idx="10">
                  <c:v>117</c:v>
                </c:pt>
                <c:pt idx="11">
                  <c:v>384</c:v>
                </c:pt>
                <c:pt idx="12">
                  <c:v>109</c:v>
                </c:pt>
              </c:numCache>
            </c:numRef>
          </c:val>
        </c:ser>
        <c:ser>
          <c:idx val="2"/>
          <c:order val="2"/>
          <c:tx>
            <c:strRef>
              <c:f>[労働力調査.xlsx]Sheet1!$B$6</c:f>
              <c:strCache>
                <c:ptCount val="1"/>
                <c:pt idx="0">
                  <c:v>平成28年</c:v>
                </c:pt>
              </c:strCache>
            </c:strRef>
          </c:tx>
          <c:spPr>
            <a:scene3d>
              <a:camera prst="orthographicFront"/>
              <a:lightRig rig="threePt" dir="t">
                <a:rot lat="0" lon="0" rev="1200000"/>
              </a:lightRig>
            </a:scene3d>
            <a:sp3d>
              <a:bevelT w="63500" h="25400"/>
            </a:sp3d>
          </c:spPr>
          <c:invertIfNegative val="0"/>
          <c:dLbls>
            <c:showLegendKey val="0"/>
            <c:showVal val="1"/>
            <c:showCatName val="0"/>
            <c:showSerName val="0"/>
            <c:showPercent val="0"/>
            <c:showBubbleSize val="0"/>
            <c:showLeaderLines val="0"/>
          </c:dLbls>
          <c:cat>
            <c:strRef>
              <c:f>[労働力調査.xlsx]Sheet1!$C$3:$O$3</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学術研究,専門技術サｰヒﾞス業</c:v>
                </c:pt>
                <c:pt idx="8">
                  <c:v>宿泊業,飲食サｰヒﾞス業</c:v>
                </c:pt>
                <c:pt idx="9">
                  <c:v>生活関連サｰヒﾞス業,娯楽業</c:v>
                </c:pt>
                <c:pt idx="10">
                  <c:v>教育,学習支援業</c:v>
                </c:pt>
                <c:pt idx="11">
                  <c:v>医療,福祉</c:v>
                </c:pt>
                <c:pt idx="12">
                  <c:v>サｰヒﾞス業（他に分類されないもの</c:v>
                </c:pt>
              </c:strCache>
            </c:strRef>
          </c:cat>
          <c:val>
            <c:numRef>
              <c:f>[労働力調査.xlsx]Sheet1!$C$6:$O$6</c:f>
              <c:numCache>
                <c:formatCode>General</c:formatCode>
                <c:ptCount val="13"/>
                <c:pt idx="0">
                  <c:v>46</c:v>
                </c:pt>
                <c:pt idx="1">
                  <c:v>188</c:v>
                </c:pt>
                <c:pt idx="2">
                  <c:v>32</c:v>
                </c:pt>
                <c:pt idx="3">
                  <c:v>44</c:v>
                </c:pt>
                <c:pt idx="4">
                  <c:v>396</c:v>
                </c:pt>
                <c:pt idx="5">
                  <c:v>64</c:v>
                </c:pt>
                <c:pt idx="6">
                  <c:v>45</c:v>
                </c:pt>
                <c:pt idx="7">
                  <c:v>58</c:v>
                </c:pt>
                <c:pt idx="8">
                  <c:v>160</c:v>
                </c:pt>
                <c:pt idx="9">
                  <c:v>88</c:v>
                </c:pt>
                <c:pt idx="10">
                  <c:v>123</c:v>
                </c:pt>
                <c:pt idx="11">
                  <c:v>425</c:v>
                </c:pt>
                <c:pt idx="12">
                  <c:v>110</c:v>
                </c:pt>
              </c:numCache>
            </c:numRef>
          </c:val>
        </c:ser>
        <c:dLbls>
          <c:showLegendKey val="0"/>
          <c:showVal val="0"/>
          <c:showCatName val="0"/>
          <c:showSerName val="0"/>
          <c:showPercent val="0"/>
          <c:showBubbleSize val="0"/>
        </c:dLbls>
        <c:gapWidth val="150"/>
        <c:axId val="129180032"/>
        <c:axId val="129181568"/>
      </c:barChart>
      <c:catAx>
        <c:axId val="129180032"/>
        <c:scaling>
          <c:orientation val="minMax"/>
        </c:scaling>
        <c:delete val="0"/>
        <c:axPos val="b"/>
        <c:majorTickMark val="out"/>
        <c:minorTickMark val="none"/>
        <c:tickLblPos val="nextTo"/>
        <c:txPr>
          <a:bodyPr/>
          <a:lstStyle/>
          <a:p>
            <a:pPr>
              <a:defRPr>
                <a:latin typeface="ＭＳ ゴシック" panose="020B0609070205080204" pitchFamily="49" charset="-128"/>
                <a:ea typeface="ＭＳ ゴシック" panose="020B0609070205080204" pitchFamily="49" charset="-128"/>
              </a:defRPr>
            </a:pPr>
            <a:endParaRPr lang="ja-JP"/>
          </a:p>
        </c:txPr>
        <c:crossAx val="129181568"/>
        <c:crosses val="autoZero"/>
        <c:auto val="1"/>
        <c:lblAlgn val="ctr"/>
        <c:lblOffset val="100"/>
        <c:noMultiLvlLbl val="0"/>
      </c:catAx>
      <c:valAx>
        <c:axId val="129181568"/>
        <c:scaling>
          <c:orientation val="minMax"/>
        </c:scaling>
        <c:delete val="0"/>
        <c:axPos val="l"/>
        <c:majorGridlines/>
        <c:numFmt formatCode="General" sourceLinked="1"/>
        <c:majorTickMark val="out"/>
        <c:minorTickMark val="none"/>
        <c:tickLblPos val="nextTo"/>
        <c:crossAx val="129180032"/>
        <c:crosses val="autoZero"/>
        <c:crossBetween val="between"/>
      </c:valAx>
    </c:plotArea>
    <c:legend>
      <c:legendPos val="r"/>
      <c:layout>
        <c:manualLayout>
          <c:xMode val="edge"/>
          <c:yMode val="edge"/>
          <c:x val="0.9077408881903688"/>
          <c:y val="8.714520875941538E-2"/>
          <c:w val="7.9702008850835018E-2"/>
          <c:h val="0.33366201077952251"/>
        </c:manualLayout>
      </c:layout>
      <c:overlay val="0"/>
    </c:legend>
    <c:plotVisOnly val="1"/>
    <c:dispBlanksAs val="gap"/>
    <c:showDLblsOverMax val="0"/>
  </c:chart>
  <c:txPr>
    <a:bodyPr/>
    <a:lstStyle/>
    <a:p>
      <a:pPr>
        <a:defRPr sz="700"/>
      </a:pPr>
      <a:endParaRPr lang="ja-JP"/>
    </a:p>
  </c:txPr>
  <c:externalData r:id="rId1">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3480703800913774E-2"/>
          <c:y val="3.7097542979385299E-2"/>
          <c:w val="0.90394434029079695"/>
          <c:h val="0.55585120630065843"/>
        </c:manualLayout>
      </c:layout>
      <c:barChart>
        <c:barDir val="col"/>
        <c:grouping val="clustered"/>
        <c:varyColors val="0"/>
        <c:ser>
          <c:idx val="0"/>
          <c:order val="0"/>
          <c:tx>
            <c:strRef>
              <c:f>'[＜P.50＞大阪府の女性が応募している職種.xlsx]2017.4月度月報'!$A$4</c:f>
              <c:strCache>
                <c:ptCount val="1"/>
                <c:pt idx="0">
                  <c:v>一般</c:v>
                </c:pt>
              </c:strCache>
            </c:strRef>
          </c:tx>
          <c:spPr>
            <a:pattFill prst="dkUpDiag">
              <a:fgClr>
                <a:srgbClr val="002060"/>
              </a:fgClr>
              <a:bgClr>
                <a:schemeClr val="bg1"/>
              </a:bgClr>
            </a:pattFill>
            <a:ln>
              <a:solidFill>
                <a:srgbClr val="002060"/>
              </a:solidFill>
            </a:ln>
          </c:spPr>
          <c:invertIfNegative val="0"/>
          <c:cat>
            <c:strRef>
              <c:f>'[＜P.50＞大阪府の女性が応募している職種.xlsx]2017.4月度月報'!$B$3:$L$3</c:f>
              <c:strCache>
                <c:ptCount val="11"/>
                <c:pt idx="0">
                  <c:v>管理的職業</c:v>
                </c:pt>
                <c:pt idx="1">
                  <c:v>専門的・技術的職業</c:v>
                </c:pt>
                <c:pt idx="2">
                  <c:v>事務的職業</c:v>
                </c:pt>
                <c:pt idx="3">
                  <c:v>販売の職業</c:v>
                </c:pt>
                <c:pt idx="4">
                  <c:v>サービスの職業</c:v>
                </c:pt>
                <c:pt idx="5">
                  <c:v>保安の職業</c:v>
                </c:pt>
                <c:pt idx="6">
                  <c:v>農林漁業の職業</c:v>
                </c:pt>
                <c:pt idx="7">
                  <c:v>生産工程の職業</c:v>
                </c:pt>
                <c:pt idx="8">
                  <c:v>輸送・機械運転の職業</c:v>
                </c:pt>
                <c:pt idx="9">
                  <c:v>建設・採掘の職業</c:v>
                </c:pt>
                <c:pt idx="10">
                  <c:v>運搬・清掃・放送等の職業</c:v>
                </c:pt>
              </c:strCache>
            </c:strRef>
          </c:cat>
          <c:val>
            <c:numRef>
              <c:f>'[＜P.50＞大阪府の女性が応募している職種.xlsx]2017.4月度月報'!$B$4:$L$4</c:f>
              <c:numCache>
                <c:formatCode>#,##0_);[Red]\(#,##0\)</c:formatCode>
                <c:ptCount val="11"/>
                <c:pt idx="0">
                  <c:v>21</c:v>
                </c:pt>
                <c:pt idx="1">
                  <c:v>2015</c:v>
                </c:pt>
                <c:pt idx="2">
                  <c:v>5720</c:v>
                </c:pt>
                <c:pt idx="3">
                  <c:v>655</c:v>
                </c:pt>
                <c:pt idx="4">
                  <c:v>1187</c:v>
                </c:pt>
                <c:pt idx="5">
                  <c:v>5</c:v>
                </c:pt>
                <c:pt idx="6">
                  <c:v>11</c:v>
                </c:pt>
                <c:pt idx="7">
                  <c:v>221</c:v>
                </c:pt>
                <c:pt idx="8">
                  <c:v>24</c:v>
                </c:pt>
                <c:pt idx="9">
                  <c:v>3</c:v>
                </c:pt>
                <c:pt idx="10">
                  <c:v>605</c:v>
                </c:pt>
              </c:numCache>
            </c:numRef>
          </c:val>
        </c:ser>
        <c:ser>
          <c:idx val="1"/>
          <c:order val="1"/>
          <c:tx>
            <c:strRef>
              <c:f>'[＜P.50＞大阪府の女性が応募している職種.xlsx]2017.4月度月報'!$A$5</c:f>
              <c:strCache>
                <c:ptCount val="1"/>
                <c:pt idx="0">
                  <c:v>パート</c:v>
                </c:pt>
              </c:strCache>
            </c:strRef>
          </c:tx>
          <c:invertIfNegative val="0"/>
          <c:cat>
            <c:strRef>
              <c:f>'[＜P.50＞大阪府の女性が応募している職種.xlsx]2017.4月度月報'!$B$3:$L$3</c:f>
              <c:strCache>
                <c:ptCount val="11"/>
                <c:pt idx="0">
                  <c:v>管理的職業</c:v>
                </c:pt>
                <c:pt idx="1">
                  <c:v>専門的・技術的職業</c:v>
                </c:pt>
                <c:pt idx="2">
                  <c:v>事務的職業</c:v>
                </c:pt>
                <c:pt idx="3">
                  <c:v>販売の職業</c:v>
                </c:pt>
                <c:pt idx="4">
                  <c:v>サービスの職業</c:v>
                </c:pt>
                <c:pt idx="5">
                  <c:v>保安の職業</c:v>
                </c:pt>
                <c:pt idx="6">
                  <c:v>農林漁業の職業</c:v>
                </c:pt>
                <c:pt idx="7">
                  <c:v>生産工程の職業</c:v>
                </c:pt>
                <c:pt idx="8">
                  <c:v>輸送・機械運転の職業</c:v>
                </c:pt>
                <c:pt idx="9">
                  <c:v>建設・採掘の職業</c:v>
                </c:pt>
                <c:pt idx="10">
                  <c:v>運搬・清掃・放送等の職業</c:v>
                </c:pt>
              </c:strCache>
            </c:strRef>
          </c:cat>
          <c:val>
            <c:numRef>
              <c:f>'[＜P.50＞大阪府の女性が応募している職種.xlsx]2017.4月度月報'!$B$5:$L$5</c:f>
              <c:numCache>
                <c:formatCode>#,##0_);[Red]\(#,##0\)</c:formatCode>
                <c:ptCount val="11"/>
                <c:pt idx="0">
                  <c:v>3</c:v>
                </c:pt>
                <c:pt idx="1">
                  <c:v>966</c:v>
                </c:pt>
                <c:pt idx="2">
                  <c:v>2431</c:v>
                </c:pt>
                <c:pt idx="3">
                  <c:v>487</c:v>
                </c:pt>
                <c:pt idx="4">
                  <c:v>1133</c:v>
                </c:pt>
                <c:pt idx="5">
                  <c:v>2</c:v>
                </c:pt>
                <c:pt idx="6">
                  <c:v>7</c:v>
                </c:pt>
                <c:pt idx="7">
                  <c:v>136</c:v>
                </c:pt>
                <c:pt idx="8">
                  <c:v>3</c:v>
                </c:pt>
                <c:pt idx="9">
                  <c:v>0</c:v>
                </c:pt>
                <c:pt idx="10">
                  <c:v>1436</c:v>
                </c:pt>
              </c:numCache>
            </c:numRef>
          </c:val>
        </c:ser>
        <c:dLbls>
          <c:showLegendKey val="0"/>
          <c:showVal val="0"/>
          <c:showCatName val="0"/>
          <c:showSerName val="0"/>
          <c:showPercent val="0"/>
          <c:showBubbleSize val="0"/>
        </c:dLbls>
        <c:gapWidth val="150"/>
        <c:axId val="129222912"/>
        <c:axId val="129232896"/>
      </c:barChart>
      <c:catAx>
        <c:axId val="129222912"/>
        <c:scaling>
          <c:orientation val="minMax"/>
        </c:scaling>
        <c:delete val="0"/>
        <c:axPos val="b"/>
        <c:majorTickMark val="none"/>
        <c:minorTickMark val="none"/>
        <c:tickLblPos val="nextTo"/>
        <c:crossAx val="129232896"/>
        <c:crosses val="autoZero"/>
        <c:auto val="1"/>
        <c:lblAlgn val="ctr"/>
        <c:lblOffset val="100"/>
        <c:noMultiLvlLbl val="0"/>
      </c:catAx>
      <c:valAx>
        <c:axId val="129232896"/>
        <c:scaling>
          <c:orientation val="minMax"/>
          <c:max val="6000"/>
        </c:scaling>
        <c:delete val="0"/>
        <c:axPos val="l"/>
        <c:majorGridlines/>
        <c:numFmt formatCode="#,##0_);[Red]\(#,##0\)" sourceLinked="1"/>
        <c:majorTickMark val="none"/>
        <c:minorTickMark val="none"/>
        <c:tickLblPos val="nextTo"/>
        <c:crossAx val="129222912"/>
        <c:crosses val="autoZero"/>
        <c:crossBetween val="between"/>
        <c:majorUnit val="2000"/>
      </c:valAx>
      <c:dTable>
        <c:showHorzBorder val="1"/>
        <c:showVertBorder val="1"/>
        <c:showOutline val="1"/>
        <c:showKeys val="1"/>
      </c:dTable>
    </c:plotArea>
    <c:plotVisOnly val="1"/>
    <c:dispBlanksAs val="gap"/>
    <c:showDLblsOverMax val="0"/>
  </c:chart>
  <c:externalData r:id="rId1">
    <c:autoUpdate val="0"/>
  </c:externalData>
  <c:userShapes r:id="rId2"/>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3.6496851321146696E-2"/>
          <c:y val="4.1501157183049114E-2"/>
          <c:w val="0.89165468562150629"/>
          <c:h val="0.46368394391116091"/>
        </c:manualLayout>
      </c:layout>
      <c:barChart>
        <c:barDir val="col"/>
        <c:grouping val="clustered"/>
        <c:varyColors val="0"/>
        <c:ser>
          <c:idx val="0"/>
          <c:order val="0"/>
          <c:tx>
            <c:strRef>
              <c:f>'[大阪府の女性就業者の推移 主な産業別（H26~H28）.xlsx]大阪府の65歳以上の就業者の推移（H26～H28）'!$A$31</c:f>
              <c:strCache>
                <c:ptCount val="1"/>
                <c:pt idx="0">
                  <c:v>平成26年</c:v>
                </c:pt>
              </c:strCache>
            </c:strRef>
          </c:tx>
          <c:spPr>
            <a:pattFill prst="dkDnDiag">
              <a:fgClr>
                <a:srgbClr val="0045D0"/>
              </a:fgClr>
              <a:bgClr>
                <a:schemeClr val="bg1"/>
              </a:bgClr>
            </a:pattFill>
            <a:scene3d>
              <a:camera prst="orthographicFront"/>
              <a:lightRig rig="threePt" dir="t"/>
            </a:scene3d>
            <a:sp3d prstMaterial="dkEdge">
              <a:bevelT/>
            </a:sp3d>
          </c:spPr>
          <c:invertIfNegative val="0"/>
          <c:cat>
            <c:strRef>
              <c:f>'[大阪府の女性就業者の推移 主な産業別（H26~H28）.xlsx]大阪府の65歳以上の就業者の推移（H26～H28）'!$B$30:$N$30</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サービス業（他に分類されないもの）</c:v>
                </c:pt>
              </c:strCache>
            </c:strRef>
          </c:cat>
          <c:val>
            <c:numRef>
              <c:f>'[大阪府の女性就業者の推移 主な産業別（H26~H28）.xlsx]大阪府の65歳以上の就業者の推移（H26～H28）'!$B$31:$N$31</c:f>
              <c:numCache>
                <c:formatCode>General</c:formatCode>
                <c:ptCount val="13"/>
                <c:pt idx="0">
                  <c:v>28</c:v>
                </c:pt>
                <c:pt idx="1">
                  <c:v>67</c:v>
                </c:pt>
                <c:pt idx="2">
                  <c:v>2</c:v>
                </c:pt>
                <c:pt idx="3">
                  <c:v>23</c:v>
                </c:pt>
                <c:pt idx="4">
                  <c:v>64</c:v>
                </c:pt>
                <c:pt idx="5">
                  <c:v>4</c:v>
                </c:pt>
                <c:pt idx="6">
                  <c:v>22</c:v>
                </c:pt>
                <c:pt idx="7">
                  <c:v>14</c:v>
                </c:pt>
                <c:pt idx="8">
                  <c:v>30</c:v>
                </c:pt>
                <c:pt idx="9">
                  <c:v>23</c:v>
                </c:pt>
                <c:pt idx="10">
                  <c:v>15</c:v>
                </c:pt>
                <c:pt idx="11">
                  <c:v>33</c:v>
                </c:pt>
                <c:pt idx="12">
                  <c:v>54</c:v>
                </c:pt>
              </c:numCache>
            </c:numRef>
          </c:val>
        </c:ser>
        <c:ser>
          <c:idx val="1"/>
          <c:order val="1"/>
          <c:tx>
            <c:strRef>
              <c:f>'[大阪府の女性就業者の推移 主な産業別（H26~H28）.xlsx]大阪府の65歳以上の就業者の推移（H26～H28）'!$A$32</c:f>
              <c:strCache>
                <c:ptCount val="1"/>
                <c:pt idx="0">
                  <c:v>平成27年</c:v>
                </c:pt>
              </c:strCache>
            </c:strRef>
          </c:tx>
          <c:spPr>
            <a:pattFill prst="pct40">
              <a:fgClr>
                <a:srgbClr val="FF0000"/>
              </a:fgClr>
              <a:bgClr>
                <a:schemeClr val="bg1"/>
              </a:bgClr>
            </a:pattFill>
            <a:scene3d>
              <a:camera prst="orthographicFront"/>
              <a:lightRig rig="threePt" dir="t"/>
            </a:scene3d>
            <a:sp3d prstMaterial="dkEdge">
              <a:bevelT/>
            </a:sp3d>
          </c:spPr>
          <c:invertIfNegative val="0"/>
          <c:cat>
            <c:strRef>
              <c:f>'[大阪府の女性就業者の推移 主な産業別（H26~H28）.xlsx]大阪府の65歳以上の就業者の推移（H26～H28）'!$B$30:$N$30</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サービス業（他に分類されないもの）</c:v>
                </c:pt>
              </c:strCache>
            </c:strRef>
          </c:cat>
          <c:val>
            <c:numRef>
              <c:f>'[大阪府の女性就業者の推移 主な産業別（H26~H28）.xlsx]大阪府の65歳以上の就業者の推移（H26～H28）'!$B$32:$N$32</c:f>
              <c:numCache>
                <c:formatCode>General</c:formatCode>
                <c:ptCount val="13"/>
                <c:pt idx="0">
                  <c:v>32</c:v>
                </c:pt>
                <c:pt idx="1">
                  <c:v>58</c:v>
                </c:pt>
                <c:pt idx="2">
                  <c:v>2</c:v>
                </c:pt>
                <c:pt idx="3">
                  <c:v>21</c:v>
                </c:pt>
                <c:pt idx="4">
                  <c:v>77</c:v>
                </c:pt>
                <c:pt idx="5">
                  <c:v>5</c:v>
                </c:pt>
                <c:pt idx="6">
                  <c:v>30</c:v>
                </c:pt>
                <c:pt idx="7">
                  <c:v>16</c:v>
                </c:pt>
                <c:pt idx="8">
                  <c:v>35</c:v>
                </c:pt>
                <c:pt idx="9">
                  <c:v>25</c:v>
                </c:pt>
                <c:pt idx="10">
                  <c:v>18</c:v>
                </c:pt>
                <c:pt idx="11">
                  <c:v>39</c:v>
                </c:pt>
                <c:pt idx="12">
                  <c:v>55</c:v>
                </c:pt>
              </c:numCache>
            </c:numRef>
          </c:val>
        </c:ser>
        <c:ser>
          <c:idx val="2"/>
          <c:order val="2"/>
          <c:tx>
            <c:strRef>
              <c:f>'[大阪府の女性就業者の推移 主な産業別（H26~H28）.xlsx]大阪府の65歳以上の就業者の推移（H26～H28）'!$A$33</c:f>
              <c:strCache>
                <c:ptCount val="1"/>
                <c:pt idx="0">
                  <c:v>平成28年</c:v>
                </c:pt>
              </c:strCache>
            </c:strRef>
          </c:tx>
          <c:spPr>
            <a:scene3d>
              <a:camera prst="orthographicFront"/>
              <a:lightRig rig="threePt" dir="t"/>
            </a:scene3d>
            <a:sp3d>
              <a:bevelT/>
            </a:sp3d>
          </c:spPr>
          <c:invertIfNegative val="0"/>
          <c:cat>
            <c:strRef>
              <c:f>'[大阪府の女性就業者の推移 主な産業別（H26~H28）.xlsx]大阪府の65歳以上の就業者の推移（H26～H28）'!$B$30:$N$30</c:f>
              <c:strCache>
                <c:ptCount val="13"/>
                <c:pt idx="0">
                  <c:v>建設業</c:v>
                </c:pt>
                <c:pt idx="1">
                  <c:v>製造業</c:v>
                </c:pt>
                <c:pt idx="2">
                  <c:v>情報通信業</c:v>
                </c:pt>
                <c:pt idx="3">
                  <c:v>運輸業、郵便業</c:v>
                </c:pt>
                <c:pt idx="4">
                  <c:v>卸売業、小売業</c:v>
                </c:pt>
                <c:pt idx="5">
                  <c:v>金融業、保険業</c:v>
                </c:pt>
                <c:pt idx="6">
                  <c:v>不動産業、物品賃貸業</c:v>
                </c:pt>
                <c:pt idx="7">
                  <c:v>学術研究、専門技術サービス業</c:v>
                </c:pt>
                <c:pt idx="8">
                  <c:v>宿泊業、飲食サービス業</c:v>
                </c:pt>
                <c:pt idx="9">
                  <c:v>生活関連サービス業、娯楽業</c:v>
                </c:pt>
                <c:pt idx="10">
                  <c:v>教育、学習支援業</c:v>
                </c:pt>
                <c:pt idx="11">
                  <c:v>医療、福祉</c:v>
                </c:pt>
                <c:pt idx="12">
                  <c:v>サービス業（他に分類されないもの）</c:v>
                </c:pt>
              </c:strCache>
            </c:strRef>
          </c:cat>
          <c:val>
            <c:numRef>
              <c:f>'[大阪府の女性就業者の推移 主な産業別（H26~H28）.xlsx]大阪府の65歳以上の就業者の推移（H26～H28）'!$B$33:$N$33</c:f>
              <c:numCache>
                <c:formatCode>General</c:formatCode>
                <c:ptCount val="13"/>
                <c:pt idx="0">
                  <c:v>31</c:v>
                </c:pt>
                <c:pt idx="1">
                  <c:v>72</c:v>
                </c:pt>
                <c:pt idx="2">
                  <c:v>2</c:v>
                </c:pt>
                <c:pt idx="3">
                  <c:v>21</c:v>
                </c:pt>
                <c:pt idx="4">
                  <c:v>74</c:v>
                </c:pt>
                <c:pt idx="5">
                  <c:v>5</c:v>
                </c:pt>
                <c:pt idx="6">
                  <c:v>27</c:v>
                </c:pt>
                <c:pt idx="7">
                  <c:v>15</c:v>
                </c:pt>
                <c:pt idx="8">
                  <c:v>28</c:v>
                </c:pt>
                <c:pt idx="9">
                  <c:v>25</c:v>
                </c:pt>
                <c:pt idx="10">
                  <c:v>15</c:v>
                </c:pt>
                <c:pt idx="11">
                  <c:v>49</c:v>
                </c:pt>
                <c:pt idx="12">
                  <c:v>60</c:v>
                </c:pt>
              </c:numCache>
            </c:numRef>
          </c:val>
        </c:ser>
        <c:dLbls>
          <c:dLblPos val="outEnd"/>
          <c:showLegendKey val="0"/>
          <c:showVal val="1"/>
          <c:showCatName val="0"/>
          <c:showSerName val="0"/>
          <c:showPercent val="0"/>
          <c:showBubbleSize val="0"/>
        </c:dLbls>
        <c:gapWidth val="126"/>
        <c:overlap val="-14"/>
        <c:axId val="129266048"/>
        <c:axId val="129267584"/>
      </c:barChart>
      <c:catAx>
        <c:axId val="129266048"/>
        <c:scaling>
          <c:orientation val="minMax"/>
        </c:scaling>
        <c:delete val="0"/>
        <c:axPos val="b"/>
        <c:majorTickMark val="out"/>
        <c:minorTickMark val="none"/>
        <c:tickLblPos val="nextTo"/>
        <c:txPr>
          <a:bodyPr/>
          <a:lstStyle/>
          <a:p>
            <a:pPr>
              <a:defRPr sz="700">
                <a:latin typeface="ＭＳ ゴシック" panose="020B0609070205080204" pitchFamily="49" charset="-128"/>
                <a:ea typeface="ＭＳ ゴシック" panose="020B0609070205080204" pitchFamily="49" charset="-128"/>
              </a:defRPr>
            </a:pPr>
            <a:endParaRPr lang="ja-JP"/>
          </a:p>
        </c:txPr>
        <c:crossAx val="129267584"/>
        <c:crosses val="autoZero"/>
        <c:auto val="1"/>
        <c:lblAlgn val="ctr"/>
        <c:lblOffset val="100"/>
        <c:noMultiLvlLbl val="0"/>
      </c:catAx>
      <c:valAx>
        <c:axId val="129267584"/>
        <c:scaling>
          <c:orientation val="minMax"/>
        </c:scaling>
        <c:delete val="0"/>
        <c:axPos val="l"/>
        <c:majorGridlines/>
        <c:numFmt formatCode="General" sourceLinked="1"/>
        <c:majorTickMark val="out"/>
        <c:minorTickMark val="none"/>
        <c:tickLblPos val="nextTo"/>
        <c:crossAx val="129266048"/>
        <c:crosses val="autoZero"/>
        <c:crossBetween val="between"/>
      </c:valAx>
    </c:plotArea>
    <c:legend>
      <c:legendPos val="r"/>
      <c:layout>
        <c:manualLayout>
          <c:xMode val="edge"/>
          <c:yMode val="edge"/>
          <c:x val="0.93331430678439964"/>
          <c:y val="4.094853668018588E-2"/>
          <c:w val="6.6685670313523224E-2"/>
          <c:h val="0.31964437371282794"/>
        </c:manualLayout>
      </c:layout>
      <c:overlay val="0"/>
    </c:legend>
    <c:plotVisOnly val="1"/>
    <c:dispBlanksAs val="gap"/>
    <c:showDLblsOverMax val="0"/>
  </c:chart>
  <c:txPr>
    <a:bodyPr/>
    <a:lstStyle/>
    <a:p>
      <a:pPr>
        <a:defRPr sz="800"/>
      </a:pPr>
      <a:endParaRPr lang="ja-JP"/>
    </a:p>
  </c:txPr>
  <c:externalData r:id="rId1">
    <c:autoUpdate val="0"/>
  </c:externalData>
  <c:userShapes r:id="rId2"/>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doughnutChart>
        <c:varyColors val="1"/>
        <c:ser>
          <c:idx val="0"/>
          <c:order val="0"/>
          <c:tx>
            <c:strRef>
              <c:f>'[P31_大阪の外国人留学生出身地域.xlsx]計算表（留学生数）'!$G$3</c:f>
              <c:strCache>
                <c:ptCount val="1"/>
                <c:pt idx="0">
                  <c:v>留学生数</c:v>
                </c:pt>
              </c:strCache>
            </c:strRef>
          </c:tx>
          <c:dLbls>
            <c:dLbl>
              <c:idx val="0"/>
              <c:layout>
                <c:manualLayout>
                  <c:x val="2.865071477715771E-2"/>
                  <c:y val="-0.1300813114029786"/>
                </c:manualLayout>
              </c:layout>
              <c:tx>
                <c:rich>
                  <a:bodyPr/>
                  <a:lstStyle/>
                  <a:p>
                    <a:r>
                      <a:rPr lang="ja-JP" altLang="en-US" sz="600"/>
                      <a:t>中国</a:t>
                    </a:r>
                    <a:r>
                      <a:rPr lang="en-US" altLang="ja-JP" sz="600"/>
                      <a:t>7,000</a:t>
                    </a:r>
                    <a:r>
                      <a:rPr lang="ja-JP" altLang="en-US" sz="600"/>
                      <a:t>人</a:t>
                    </a:r>
                    <a:r>
                      <a:rPr lang="en-US" altLang="ja-JP" sz="600"/>
                      <a:t>
(64.9%)</a:t>
                    </a:r>
                    <a:endParaRPr lang="en-US" altLang="ja-JP"/>
                  </a:p>
                </c:rich>
              </c:tx>
              <c:showLegendKey val="0"/>
              <c:showVal val="1"/>
              <c:showCatName val="1"/>
              <c:showSerName val="0"/>
              <c:showPercent val="1"/>
              <c:showBubbleSize val="0"/>
              <c:separator>
</c:separator>
            </c:dLbl>
            <c:dLbl>
              <c:idx val="1"/>
              <c:layout/>
              <c:tx>
                <c:rich>
                  <a:bodyPr/>
                  <a:lstStyle/>
                  <a:p>
                    <a:r>
                      <a:rPr lang="ja-JP" altLang="en-US" sz="600"/>
                      <a:t>韓国
</a:t>
                    </a:r>
                    <a:r>
                      <a:rPr lang="en-US" altLang="ja-JP" sz="600"/>
                      <a:t>1,185</a:t>
                    </a:r>
                    <a:r>
                      <a:rPr lang="ja-JP" altLang="en-US" sz="600"/>
                      <a:t>人</a:t>
                    </a:r>
                    <a:r>
                      <a:rPr lang="en-US" altLang="ja-JP" sz="600"/>
                      <a:t>
(11.0%)</a:t>
                    </a:r>
                    <a:endParaRPr lang="en-US" altLang="ja-JP"/>
                  </a:p>
                </c:rich>
              </c:tx>
              <c:showLegendKey val="0"/>
              <c:showVal val="1"/>
              <c:showCatName val="1"/>
              <c:showSerName val="0"/>
              <c:showPercent val="1"/>
              <c:showBubbleSize val="0"/>
              <c:separator>
</c:separator>
            </c:dLbl>
            <c:dLbl>
              <c:idx val="2"/>
              <c:layout>
                <c:manualLayout>
                  <c:x val="-1.6181229773462782E-2"/>
                  <c:y val="3.308518575638466E-3"/>
                </c:manualLayout>
              </c:layout>
              <c:tx>
                <c:rich>
                  <a:bodyPr/>
                  <a:lstStyle/>
                  <a:p>
                    <a:r>
                      <a:rPr lang="ja-JP" altLang="en-US" sz="600"/>
                      <a:t>台湾
</a:t>
                    </a:r>
                    <a:r>
                      <a:rPr lang="en-US" altLang="ja-JP" sz="600"/>
                      <a:t>588</a:t>
                    </a:r>
                    <a:r>
                      <a:rPr lang="ja-JP" altLang="en-US" sz="600"/>
                      <a:t>人</a:t>
                    </a:r>
                    <a:r>
                      <a:rPr lang="en-US" altLang="ja-JP" sz="600"/>
                      <a:t>(5.4%)</a:t>
                    </a:r>
                    <a:endParaRPr lang="en-US" altLang="ja-JP"/>
                  </a:p>
                </c:rich>
              </c:tx>
              <c:showLegendKey val="0"/>
              <c:showVal val="1"/>
              <c:showCatName val="1"/>
              <c:showSerName val="0"/>
              <c:showPercent val="1"/>
              <c:showBubbleSize val="0"/>
              <c:separator>
</c:separator>
            </c:dLbl>
            <c:dLbl>
              <c:idx val="3"/>
              <c:layout>
                <c:manualLayout>
                  <c:x val="2.2653721682847898E-2"/>
                  <c:y val="-2.6468148605107728E-2"/>
                </c:manualLayout>
              </c:layout>
              <c:tx>
                <c:rich>
                  <a:bodyPr/>
                  <a:lstStyle/>
                  <a:p>
                    <a:r>
                      <a:rPr lang="ja-JP" altLang="en-US" sz="600"/>
                      <a:t>アメリカ合衆国
</a:t>
                    </a:r>
                    <a:r>
                      <a:rPr lang="en-US" altLang="ja-JP" sz="600"/>
                      <a:t>323</a:t>
                    </a:r>
                    <a:r>
                      <a:rPr lang="ja-JP" altLang="en-US" sz="600"/>
                      <a:t>人</a:t>
                    </a:r>
                    <a:r>
                      <a:rPr lang="en-US" altLang="ja-JP" sz="600"/>
                      <a:t>(3.0%)</a:t>
                    </a:r>
                    <a:endParaRPr lang="en-US" altLang="ja-JP"/>
                  </a:p>
                </c:rich>
              </c:tx>
              <c:showLegendKey val="0"/>
              <c:showVal val="1"/>
              <c:showCatName val="1"/>
              <c:showSerName val="0"/>
              <c:showPercent val="1"/>
              <c:showBubbleSize val="0"/>
              <c:separator>
</c:separator>
            </c:dLbl>
            <c:dLbl>
              <c:idx val="4"/>
              <c:layout>
                <c:manualLayout>
                  <c:x val="1.6181229773462782E-2"/>
                  <c:y val="-1.654259287819233E-2"/>
                </c:manualLayout>
              </c:layout>
              <c:tx>
                <c:rich>
                  <a:bodyPr/>
                  <a:lstStyle/>
                  <a:p>
                    <a:r>
                      <a:rPr lang="ja-JP" altLang="en-US" sz="600"/>
                      <a:t>その他</a:t>
                    </a:r>
                    <a:r>
                      <a:rPr lang="en-US" altLang="ja-JP" sz="600"/>
                      <a:t>1,695</a:t>
                    </a:r>
                    <a:r>
                      <a:rPr lang="ja-JP" altLang="en-US" sz="600"/>
                      <a:t>人</a:t>
                    </a:r>
                    <a:r>
                      <a:rPr lang="en-US" altLang="ja-JP" sz="600"/>
                      <a:t>
(15.7%)</a:t>
                    </a:r>
                    <a:endParaRPr lang="en-US" altLang="ja-JP"/>
                  </a:p>
                </c:rich>
              </c:tx>
              <c:showLegendKey val="0"/>
              <c:showVal val="1"/>
              <c:showCatName val="1"/>
              <c:showSerName val="0"/>
              <c:showPercent val="1"/>
              <c:showBubbleSize val="0"/>
              <c:separator>
</c:separator>
            </c:dLbl>
            <c:txPr>
              <a:bodyPr/>
              <a:lstStyle/>
              <a:p>
                <a:pPr>
                  <a:defRPr sz="600"/>
                </a:pPr>
                <a:endParaRPr lang="ja-JP"/>
              </a:p>
            </c:txPr>
            <c:showLegendKey val="0"/>
            <c:showVal val="1"/>
            <c:showCatName val="1"/>
            <c:showSerName val="0"/>
            <c:showPercent val="1"/>
            <c:showBubbleSize val="0"/>
            <c:separator>
</c:separator>
            <c:showLeaderLines val="1"/>
          </c:dLbls>
          <c:cat>
            <c:strRef>
              <c:f>'[P31_大阪の外国人留学生出身地域.xlsx]計算表（留学生数）'!$F$4:$F$8</c:f>
              <c:strCache>
                <c:ptCount val="5"/>
                <c:pt idx="0">
                  <c:v>中国</c:v>
                </c:pt>
                <c:pt idx="1">
                  <c:v>韓国</c:v>
                </c:pt>
                <c:pt idx="2">
                  <c:v>台湾</c:v>
                </c:pt>
                <c:pt idx="3">
                  <c:v>アメリカ合衆国</c:v>
                </c:pt>
                <c:pt idx="4">
                  <c:v>その他</c:v>
                </c:pt>
              </c:strCache>
            </c:strRef>
          </c:cat>
          <c:val>
            <c:numRef>
              <c:f>'[P31_大阪の外国人留学生出身地域.xlsx]計算表（留学生数）'!$G$4:$G$8</c:f>
              <c:numCache>
                <c:formatCode>General</c:formatCode>
                <c:ptCount val="5"/>
                <c:pt idx="0">
                  <c:v>7000</c:v>
                </c:pt>
                <c:pt idx="1">
                  <c:v>1185</c:v>
                </c:pt>
                <c:pt idx="2">
                  <c:v>588</c:v>
                </c:pt>
                <c:pt idx="3">
                  <c:v>323</c:v>
                </c:pt>
                <c:pt idx="4">
                  <c:v>1695</c:v>
                </c:pt>
              </c:numCache>
            </c:numRef>
          </c:val>
        </c:ser>
        <c:dLbls>
          <c:showLegendKey val="0"/>
          <c:showVal val="1"/>
          <c:showCatName val="0"/>
          <c:showSerName val="0"/>
          <c:showPercent val="0"/>
          <c:showBubbleSize val="0"/>
          <c:showLeaderLines val="1"/>
        </c:dLbls>
        <c:firstSliceAng val="0"/>
        <c:holeSize val="35"/>
      </c:doughnutChart>
    </c:plotArea>
    <c:plotVisOnly val="1"/>
    <c:dispBlanksAs val="gap"/>
    <c:showDLblsOverMax val="0"/>
  </c:chart>
  <c:externalData r:id="rId1">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'[P31_大阪の外国人留学生出身地域.xlsx]計算表（留学生数）'!$B$3</c:f>
              <c:strCache>
                <c:ptCount val="1"/>
                <c:pt idx="0">
                  <c:v>留学生数</c:v>
                </c:pt>
              </c:strCache>
            </c:strRef>
          </c:tx>
          <c:dLbls>
            <c:dLbl>
              <c:idx val="0"/>
              <c:layout/>
              <c:tx>
                <c:rich>
                  <a:bodyPr/>
                  <a:lstStyle/>
                  <a:p>
                    <a:r>
                      <a:rPr lang="ja-JP" altLang="en-US" sz="700"/>
                      <a:t>中国</a:t>
                    </a:r>
                    <a:r>
                      <a:rPr lang="en-US" altLang="ja-JP" sz="700"/>
                      <a:t>8,188</a:t>
                    </a:r>
                    <a:r>
                      <a:rPr lang="ja-JP" altLang="en-US" sz="700"/>
                      <a:t>人</a:t>
                    </a:r>
                    <a:r>
                      <a:rPr lang="en-US" altLang="ja-JP" sz="700"/>
                      <a:t>
(44.5%)</a:t>
                    </a:r>
                    <a:endParaRPr lang="en-US" altLang="ja-JP"/>
                  </a:p>
                </c:rich>
              </c:tx>
              <c:showLegendKey val="0"/>
              <c:showVal val="1"/>
              <c:showCatName val="1"/>
              <c:showSerName val="0"/>
              <c:showPercent val="1"/>
              <c:showBubbleSize val="0"/>
              <c:separator>
</c:separator>
            </c:dLbl>
            <c:dLbl>
              <c:idx val="1"/>
              <c:layout/>
              <c:tx>
                <c:rich>
                  <a:bodyPr/>
                  <a:lstStyle/>
                  <a:p>
                    <a:r>
                      <a:rPr lang="ja-JP" altLang="en-US" sz="700"/>
                      <a:t>ベトナム
</a:t>
                    </a:r>
                    <a:r>
                      <a:rPr lang="en-US" altLang="ja-JP" sz="700"/>
                      <a:t>4,471</a:t>
                    </a:r>
                    <a:r>
                      <a:rPr lang="ja-JP" altLang="en-US" sz="700"/>
                      <a:t>人</a:t>
                    </a:r>
                    <a:r>
                      <a:rPr lang="en-US" altLang="ja-JP" sz="700"/>
                      <a:t>
(24.3%)</a:t>
                    </a:r>
                    <a:endParaRPr lang="en-US" altLang="ja-JP"/>
                  </a:p>
                </c:rich>
              </c:tx>
              <c:showLegendKey val="0"/>
              <c:showVal val="1"/>
              <c:showCatName val="1"/>
              <c:showSerName val="0"/>
              <c:showPercent val="1"/>
              <c:showBubbleSize val="0"/>
              <c:separator>
</c:separator>
            </c:dLbl>
            <c:dLbl>
              <c:idx val="2"/>
              <c:layout/>
              <c:tx>
                <c:rich>
                  <a:bodyPr/>
                  <a:lstStyle/>
                  <a:p>
                    <a:r>
                      <a:rPr lang="ja-JP" altLang="en-US" sz="700"/>
                      <a:t>韓国
</a:t>
                    </a:r>
                    <a:r>
                      <a:rPr lang="en-US" altLang="ja-JP" sz="700"/>
                      <a:t>1,499</a:t>
                    </a:r>
                    <a:r>
                      <a:rPr lang="ja-JP" altLang="en-US" sz="700"/>
                      <a:t>人</a:t>
                    </a:r>
                    <a:r>
                      <a:rPr lang="en-US" altLang="ja-JP" sz="700"/>
                      <a:t>
(8.1%)</a:t>
                    </a:r>
                    <a:endParaRPr lang="en-US" altLang="ja-JP"/>
                  </a:p>
                </c:rich>
              </c:tx>
              <c:showLegendKey val="0"/>
              <c:showVal val="1"/>
              <c:showCatName val="1"/>
              <c:showSerName val="0"/>
              <c:showPercent val="1"/>
              <c:showBubbleSize val="0"/>
              <c:separator>
</c:separator>
            </c:dLbl>
            <c:dLbl>
              <c:idx val="3"/>
              <c:layout/>
              <c:tx>
                <c:rich>
                  <a:bodyPr/>
                  <a:lstStyle/>
                  <a:p>
                    <a:r>
                      <a:rPr lang="ja-JP" altLang="en-US" sz="700"/>
                      <a:t>台湾
</a:t>
                    </a:r>
                    <a:r>
                      <a:rPr lang="en-US" altLang="ja-JP" sz="700"/>
                      <a:t>1,332</a:t>
                    </a:r>
                    <a:r>
                      <a:rPr lang="ja-JP" altLang="en-US" sz="700"/>
                      <a:t>人</a:t>
                    </a:r>
                    <a:r>
                      <a:rPr lang="en-US" altLang="ja-JP" sz="700"/>
                      <a:t>
(7.2%)</a:t>
                    </a:r>
                    <a:endParaRPr lang="en-US" altLang="ja-JP"/>
                  </a:p>
                </c:rich>
              </c:tx>
              <c:showLegendKey val="0"/>
              <c:showVal val="1"/>
              <c:showCatName val="1"/>
              <c:showSerName val="0"/>
              <c:showPercent val="1"/>
              <c:showBubbleSize val="0"/>
              <c:separator>
</c:separator>
            </c:dLbl>
            <c:dLbl>
              <c:idx val="4"/>
              <c:layout/>
              <c:tx>
                <c:rich>
                  <a:bodyPr/>
                  <a:lstStyle/>
                  <a:p>
                    <a:r>
                      <a:rPr lang="ja-JP" altLang="en-US" sz="700" dirty="0"/>
                      <a:t>その他</a:t>
                    </a:r>
                    <a:endParaRPr lang="en-US" altLang="ja-JP" sz="700" dirty="0"/>
                  </a:p>
                  <a:p>
                    <a:r>
                      <a:rPr lang="en-US" altLang="ja-JP" sz="700" dirty="0" smtClean="0"/>
                      <a:t>2,921</a:t>
                    </a:r>
                    <a:r>
                      <a:rPr lang="ja-JP" altLang="en-US" sz="700" dirty="0" smtClean="0"/>
                      <a:t>人</a:t>
                    </a:r>
                    <a:endParaRPr lang="en-US" altLang="ja-JP" sz="700" dirty="0"/>
                  </a:p>
                  <a:p>
                    <a:r>
                      <a:rPr lang="en-US" altLang="en-US" sz="700" dirty="0" smtClean="0"/>
                      <a:t>(</a:t>
                    </a:r>
                    <a:r>
                      <a:rPr lang="en-US" altLang="ja-JP" sz="700" dirty="0" smtClean="0"/>
                      <a:t>15.9</a:t>
                    </a:r>
                    <a:r>
                      <a:rPr lang="en-US" altLang="en-US" sz="700" dirty="0" smtClean="0"/>
                      <a:t>%)</a:t>
                    </a:r>
                    <a:endParaRPr lang="en-US" altLang="en-US" dirty="0"/>
                  </a:p>
                </c:rich>
              </c:tx>
              <c:showLegendKey val="0"/>
              <c:showVal val="1"/>
              <c:showCatName val="1"/>
              <c:showSerName val="0"/>
              <c:showPercent val="1"/>
              <c:showBubbleSize val="0"/>
              <c:separator>
</c:separator>
            </c:dLbl>
            <c:txPr>
              <a:bodyPr/>
              <a:lstStyle/>
              <a:p>
                <a:pPr>
                  <a:defRPr sz="700"/>
                </a:pPr>
                <a:endParaRPr lang="ja-JP"/>
              </a:p>
            </c:txPr>
            <c:showLegendKey val="0"/>
            <c:showVal val="1"/>
            <c:showCatName val="1"/>
            <c:showSerName val="0"/>
            <c:showPercent val="1"/>
            <c:showBubbleSize val="0"/>
            <c:separator>
</c:separator>
            <c:showLeaderLines val="1"/>
          </c:dLbls>
          <c:cat>
            <c:strRef>
              <c:f>'[P31_大阪の外国人留学生出身地域.xlsx]計算表（留学生数）'!$A$4:$A$8</c:f>
              <c:strCache>
                <c:ptCount val="5"/>
                <c:pt idx="0">
                  <c:v>中国</c:v>
                </c:pt>
                <c:pt idx="1">
                  <c:v>ベトナム</c:v>
                </c:pt>
                <c:pt idx="2">
                  <c:v>韓国</c:v>
                </c:pt>
                <c:pt idx="3">
                  <c:v>台湾</c:v>
                </c:pt>
                <c:pt idx="4">
                  <c:v>その他</c:v>
                </c:pt>
              </c:strCache>
            </c:strRef>
          </c:cat>
          <c:val>
            <c:numRef>
              <c:f>'[P31_大阪の外国人留学生出身地域.xlsx]計算表（留学生数）'!$B$4:$B$8</c:f>
              <c:numCache>
                <c:formatCode>General</c:formatCode>
                <c:ptCount val="5"/>
                <c:pt idx="0">
                  <c:v>8188</c:v>
                </c:pt>
                <c:pt idx="1">
                  <c:v>4471</c:v>
                </c:pt>
                <c:pt idx="2">
                  <c:v>1499</c:v>
                </c:pt>
                <c:pt idx="3">
                  <c:v>1332</c:v>
                </c:pt>
                <c:pt idx="4">
                  <c:v>2971</c:v>
                </c:pt>
              </c:numCache>
            </c:numRef>
          </c:val>
        </c:ser>
        <c:dLbls>
          <c:showLegendKey val="0"/>
          <c:showVal val="1"/>
          <c:showCatName val="0"/>
          <c:showSerName val="0"/>
          <c:showPercent val="0"/>
          <c:showBubbleSize val="0"/>
          <c:showLeaderLines val="1"/>
        </c:dLbls>
        <c:firstSliceAng val="0"/>
        <c:holeSize val="35"/>
      </c:doughnutChart>
    </c:plotArea>
    <c:plotVisOnly val="1"/>
    <c:dispBlanksAs val="gap"/>
    <c:showDLblsOverMax val="0"/>
  </c:chart>
  <c:externalData r:id="rId1">
    <c:autoUpdate val="0"/>
  </c:externalData>
</c:chartSpace>
</file>

<file path=ppt/charts/chart4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452993127102898E-2"/>
          <c:y val="0.1033334177279287"/>
          <c:w val="0.80242845266232266"/>
          <c:h val="0.68260644268341053"/>
        </c:manualLayout>
      </c:layout>
      <c:barChart>
        <c:barDir val="col"/>
        <c:grouping val="clustered"/>
        <c:varyColors val="0"/>
        <c:ser>
          <c:idx val="1"/>
          <c:order val="1"/>
          <c:tx>
            <c:strRef>
              <c:f>[P46_P39_外国人留学生の就職先企業等所在地別許可人数.xlsx]平成28年!$C$5</c:f>
              <c:strCache>
                <c:ptCount val="1"/>
                <c:pt idx="0">
                  <c:v>2010年の許可人数</c:v>
                </c:pt>
              </c:strCache>
            </c:strRef>
          </c:tx>
          <c:invertIfNegative val="0"/>
          <c:dLbls>
            <c:dLblPos val="outEnd"/>
            <c:showLegendKey val="0"/>
            <c:showVal val="1"/>
            <c:showCatName val="0"/>
            <c:showSerName val="0"/>
            <c:showPercent val="0"/>
            <c:showBubbleSize val="0"/>
            <c:showLeaderLines val="0"/>
          </c:dLbls>
          <c:cat>
            <c:strRef>
              <c:f>[P46_P39_外国人留学生の就職先企業等所在地別許可人数.xlsx]平成28年!$A$6:$A$10</c:f>
              <c:strCache>
                <c:ptCount val="5"/>
                <c:pt idx="0">
                  <c:v>東京都</c:v>
                </c:pt>
                <c:pt idx="1">
                  <c:v>大阪府</c:v>
                </c:pt>
                <c:pt idx="2">
                  <c:v>神奈川県</c:v>
                </c:pt>
                <c:pt idx="3">
                  <c:v>愛知県</c:v>
                </c:pt>
                <c:pt idx="4">
                  <c:v>埼玉県</c:v>
                </c:pt>
              </c:strCache>
            </c:strRef>
          </c:cat>
          <c:val>
            <c:numRef>
              <c:f>[P46_P39_外国人留学生の就職先企業等所在地別許可人数.xlsx]平成28年!$C$6:$C$10</c:f>
              <c:numCache>
                <c:formatCode>#,##0_);[Red]\(#,##0\)</c:formatCode>
                <c:ptCount val="5"/>
                <c:pt idx="0">
                  <c:v>3851</c:v>
                </c:pt>
                <c:pt idx="1">
                  <c:v>694</c:v>
                </c:pt>
                <c:pt idx="2">
                  <c:v>474</c:v>
                </c:pt>
                <c:pt idx="3">
                  <c:v>371</c:v>
                </c:pt>
                <c:pt idx="4">
                  <c:v>282</c:v>
                </c:pt>
              </c:numCache>
            </c:numRef>
          </c:val>
        </c:ser>
        <c:ser>
          <c:idx val="2"/>
          <c:order val="2"/>
          <c:tx>
            <c:strRef>
              <c:f>[P46_P39_外国人留学生の就職先企業等所在地別許可人数.xlsx]平成28年!$D$5</c:f>
              <c:strCache>
                <c:ptCount val="1"/>
                <c:pt idx="0">
                  <c:v>2016年の許可人数</c:v>
                </c:pt>
              </c:strCache>
            </c:strRef>
          </c:tx>
          <c:invertIfNegative val="0"/>
          <c:dLbls>
            <c:dLbl>
              <c:idx val="0"/>
              <c:layout>
                <c:manualLayout>
                  <c:x val="-2.0268791097345261E-17"/>
                  <c:y val="1.2861736334405139E-2"/>
                </c:manualLayout>
              </c:layout>
              <c:dLblPos val="outEnd"/>
              <c:showLegendKey val="0"/>
              <c:showVal val="1"/>
              <c:showCatName val="0"/>
              <c:showSerName val="0"/>
              <c:showPercent val="0"/>
              <c:showBubbleSize val="0"/>
            </c:dLbl>
            <c:dLblPos val="outEnd"/>
            <c:showLegendKey val="0"/>
            <c:showVal val="1"/>
            <c:showCatName val="0"/>
            <c:showSerName val="0"/>
            <c:showPercent val="0"/>
            <c:showBubbleSize val="0"/>
            <c:showLeaderLines val="0"/>
          </c:dLbls>
          <c:cat>
            <c:strRef>
              <c:f>[P46_P39_外国人留学生の就職先企業等所在地別許可人数.xlsx]平成28年!$A$6:$A$10</c:f>
              <c:strCache>
                <c:ptCount val="5"/>
                <c:pt idx="0">
                  <c:v>東京都</c:v>
                </c:pt>
                <c:pt idx="1">
                  <c:v>大阪府</c:v>
                </c:pt>
                <c:pt idx="2">
                  <c:v>神奈川県</c:v>
                </c:pt>
                <c:pt idx="3">
                  <c:v>愛知県</c:v>
                </c:pt>
                <c:pt idx="4">
                  <c:v>埼玉県</c:v>
                </c:pt>
              </c:strCache>
            </c:strRef>
          </c:cat>
          <c:val>
            <c:numRef>
              <c:f>[P46_P39_外国人留学生の就職先企業等所在地別許可人数.xlsx]平成28年!$D$6:$D$10</c:f>
              <c:numCache>
                <c:formatCode>#,##0_);[Red]\(#,##0\)</c:formatCode>
                <c:ptCount val="5"/>
                <c:pt idx="0">
                  <c:v>9265</c:v>
                </c:pt>
                <c:pt idx="1">
                  <c:v>1989</c:v>
                </c:pt>
                <c:pt idx="2">
                  <c:v>1088</c:v>
                </c:pt>
                <c:pt idx="3">
                  <c:v>949</c:v>
                </c:pt>
                <c:pt idx="4">
                  <c:v>742</c:v>
                </c:pt>
              </c:numCache>
            </c:numRef>
          </c:val>
        </c:ser>
        <c:dLbls>
          <c:showLegendKey val="0"/>
          <c:showVal val="0"/>
          <c:showCatName val="0"/>
          <c:showSerName val="0"/>
          <c:showPercent val="0"/>
          <c:showBubbleSize val="0"/>
        </c:dLbls>
        <c:gapWidth val="150"/>
        <c:overlap val="-30"/>
        <c:axId val="131348736"/>
        <c:axId val="131358720"/>
      </c:barChart>
      <c:lineChart>
        <c:grouping val="standard"/>
        <c:varyColors val="0"/>
        <c:ser>
          <c:idx val="0"/>
          <c:order val="0"/>
          <c:tx>
            <c:strRef>
              <c:f>[P46_P39_外国人留学生の就職先企業等所在地別許可人数.xlsx]平成28年!$B$5</c:f>
              <c:strCache>
                <c:ptCount val="1"/>
                <c:pt idx="0">
                  <c:v>2010年から2016年までの伸び率</c:v>
                </c:pt>
              </c:strCache>
            </c:strRef>
          </c:tx>
          <c:spPr>
            <a:ln>
              <a:solidFill>
                <a:schemeClr val="accent1"/>
              </a:solidFill>
            </a:ln>
          </c:spPr>
          <c:marker>
            <c:spPr>
              <a:ln>
                <a:solidFill>
                  <a:schemeClr val="tx1"/>
                </a:solidFill>
              </a:ln>
            </c:spPr>
          </c:marker>
          <c:dLbls>
            <c:dLbl>
              <c:idx val="0"/>
              <c:layout>
                <c:manualLayout>
                  <c:x val="-8.8446655610834729E-2"/>
                  <c:y val="-3.4297963558413719E-2"/>
                </c:manualLayout>
              </c:layout>
              <c:dLblPos val="r"/>
              <c:showLegendKey val="0"/>
              <c:showVal val="1"/>
              <c:showCatName val="0"/>
              <c:showSerName val="0"/>
              <c:showPercent val="0"/>
              <c:showBubbleSize val="0"/>
            </c:dLbl>
            <c:dLbl>
              <c:idx val="1"/>
              <c:layout>
                <c:manualLayout>
                  <c:x val="-5.5279159756771695E-2"/>
                  <c:y val="-3.8585546581596915E-2"/>
                </c:manualLayout>
              </c:layout>
              <c:dLblPos val="r"/>
              <c:showLegendKey val="0"/>
              <c:showVal val="1"/>
              <c:showCatName val="0"/>
              <c:showSerName val="0"/>
              <c:showPercent val="0"/>
              <c:showBubbleSize val="0"/>
            </c:dLbl>
            <c:dLbl>
              <c:idx val="2"/>
              <c:layout>
                <c:manualLayout>
                  <c:x val="-5.2677295935023044E-2"/>
                  <c:y val="7.1349891552944952E-2"/>
                </c:manualLayout>
              </c:layout>
              <c:dLblPos val="r"/>
              <c:showLegendKey val="0"/>
              <c:showVal val="1"/>
              <c:showCatName val="0"/>
              <c:showSerName val="0"/>
              <c:showPercent val="0"/>
              <c:showBubbleSize val="0"/>
            </c:dLbl>
            <c:dLbl>
              <c:idx val="3"/>
              <c:layout>
                <c:manualLayout>
                  <c:x val="-3.5378662244333885E-2"/>
                  <c:y val="6.0021436227224008E-2"/>
                </c:manualLayout>
              </c:layout>
              <c:dLblPos val="r"/>
              <c:showLegendKey val="0"/>
              <c:showVal val="1"/>
              <c:showCatName val="0"/>
              <c:showSerName val="0"/>
              <c:showPercent val="0"/>
              <c:showBubbleSize val="0"/>
            </c:dLbl>
            <c:dLbl>
              <c:idx val="4"/>
              <c:layout>
                <c:manualLayout>
                  <c:x val="-2.2111663902708679E-2"/>
                  <c:y val="6.4308681672025719E-2"/>
                </c:manualLayout>
              </c:layout>
              <c:dLblPos val="r"/>
              <c:showLegendKey val="0"/>
              <c:showVal val="1"/>
              <c:showCatName val="0"/>
              <c:showSerName val="0"/>
              <c:showPercent val="0"/>
              <c:showBubbleSize val="0"/>
            </c:dLbl>
            <c:dLblPos val="r"/>
            <c:showLegendKey val="0"/>
            <c:showVal val="1"/>
            <c:showCatName val="0"/>
            <c:showSerName val="0"/>
            <c:showPercent val="0"/>
            <c:showBubbleSize val="0"/>
            <c:showLeaderLines val="0"/>
          </c:dLbls>
          <c:cat>
            <c:strRef>
              <c:f>[P46_P39_外国人留学生の就職先企業等所在地別許可人数.xlsx]平成28年!$A$6:$A$10</c:f>
              <c:strCache>
                <c:ptCount val="5"/>
                <c:pt idx="0">
                  <c:v>東京都</c:v>
                </c:pt>
                <c:pt idx="1">
                  <c:v>大阪府</c:v>
                </c:pt>
                <c:pt idx="2">
                  <c:v>神奈川県</c:v>
                </c:pt>
                <c:pt idx="3">
                  <c:v>愛知県</c:v>
                </c:pt>
                <c:pt idx="4">
                  <c:v>埼玉県</c:v>
                </c:pt>
              </c:strCache>
            </c:strRef>
          </c:cat>
          <c:val>
            <c:numRef>
              <c:f>[P46_P39_外国人留学生の就職先企業等所在地別許可人数.xlsx]平成28年!$B$6:$B$10</c:f>
              <c:numCache>
                <c:formatCode>0.0%</c:formatCode>
                <c:ptCount val="5"/>
                <c:pt idx="0">
                  <c:v>1.4058686055569982</c:v>
                </c:pt>
                <c:pt idx="1">
                  <c:v>1.8659942363112392</c:v>
                </c:pt>
                <c:pt idx="2">
                  <c:v>1.2953586497890295</c:v>
                </c:pt>
                <c:pt idx="3">
                  <c:v>1.5579514824797842</c:v>
                </c:pt>
                <c:pt idx="4">
                  <c:v>1.6312056737588652</c:v>
                </c:pt>
              </c:numCache>
            </c:numRef>
          </c:val>
          <c:smooth val="0"/>
        </c:ser>
        <c:dLbls>
          <c:showLegendKey val="0"/>
          <c:showVal val="0"/>
          <c:showCatName val="0"/>
          <c:showSerName val="0"/>
          <c:showPercent val="0"/>
          <c:showBubbleSize val="0"/>
        </c:dLbls>
        <c:marker val="1"/>
        <c:smooth val="0"/>
        <c:axId val="131361792"/>
        <c:axId val="131360256"/>
      </c:lineChart>
      <c:catAx>
        <c:axId val="131348736"/>
        <c:scaling>
          <c:orientation val="minMax"/>
        </c:scaling>
        <c:delete val="0"/>
        <c:axPos val="b"/>
        <c:majorTickMark val="out"/>
        <c:minorTickMark val="none"/>
        <c:tickLblPos val="nextTo"/>
        <c:crossAx val="131358720"/>
        <c:crosses val="autoZero"/>
        <c:auto val="1"/>
        <c:lblAlgn val="ctr"/>
        <c:lblOffset val="100"/>
        <c:noMultiLvlLbl val="0"/>
      </c:catAx>
      <c:valAx>
        <c:axId val="131358720"/>
        <c:scaling>
          <c:orientation val="minMax"/>
          <c:max val="10000"/>
        </c:scaling>
        <c:delete val="0"/>
        <c:axPos val="l"/>
        <c:majorGridlines/>
        <c:numFmt formatCode="#,##0_);[Red]\(#,##0\)" sourceLinked="1"/>
        <c:majorTickMark val="out"/>
        <c:minorTickMark val="none"/>
        <c:tickLblPos val="nextTo"/>
        <c:crossAx val="131348736"/>
        <c:crosses val="autoZero"/>
        <c:crossBetween val="between"/>
      </c:valAx>
      <c:valAx>
        <c:axId val="131360256"/>
        <c:scaling>
          <c:orientation val="minMax"/>
          <c:min val="0.60000000000000009"/>
        </c:scaling>
        <c:delete val="0"/>
        <c:axPos val="r"/>
        <c:numFmt formatCode="0.0%" sourceLinked="1"/>
        <c:majorTickMark val="out"/>
        <c:minorTickMark val="none"/>
        <c:tickLblPos val="nextTo"/>
        <c:crossAx val="131361792"/>
        <c:crosses val="max"/>
        <c:crossBetween val="between"/>
      </c:valAx>
      <c:catAx>
        <c:axId val="131361792"/>
        <c:scaling>
          <c:orientation val="minMax"/>
        </c:scaling>
        <c:delete val="1"/>
        <c:axPos val="b"/>
        <c:majorTickMark val="out"/>
        <c:minorTickMark val="none"/>
        <c:tickLblPos val="nextTo"/>
        <c:crossAx val="131360256"/>
        <c:crosses val="autoZero"/>
        <c:auto val="1"/>
        <c:lblAlgn val="ctr"/>
        <c:lblOffset val="100"/>
        <c:noMultiLvlLbl val="0"/>
      </c:catAx>
    </c:plotArea>
    <c:legend>
      <c:legendPos val="b"/>
      <c:layout/>
      <c:overlay val="0"/>
    </c:legend>
    <c:plotVisOnly val="1"/>
    <c:dispBlanksAs val="gap"/>
    <c:showDLblsOverMax val="0"/>
  </c:chart>
  <c:externalData r:id="rId1">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'計算表H22～H27の推移'!$C$3</c:f>
              <c:strCache>
                <c:ptCount val="1"/>
                <c:pt idx="0">
                  <c:v>大阪府の医薬品生産額</c:v>
                </c:pt>
              </c:strCache>
            </c:strRef>
          </c:tx>
          <c:spPr>
            <a:pattFill prst="pct40">
              <a:fgClr>
                <a:srgbClr val="00B050"/>
              </a:fgClr>
              <a:bgClr>
                <a:schemeClr val="bg1"/>
              </a:bgClr>
            </a:pattFill>
          </c:spPr>
          <c:invertIfNegative val="0"/>
          <c:dLbls>
            <c:dLblPos val="outEnd"/>
            <c:showLegendKey val="0"/>
            <c:showVal val="1"/>
            <c:showCatName val="0"/>
            <c:showSerName val="0"/>
            <c:showPercent val="0"/>
            <c:showBubbleSize val="0"/>
            <c:showLeaderLines val="0"/>
          </c:dLbls>
          <c:cat>
            <c:numRef>
              <c:f>'計算表H22～H27の推移'!$B$4:$B$9</c:f>
              <c:numCache>
                <c:formatCode>General</c:formatCode>
                <c:ptCount val="6"/>
                <c:pt idx="0">
                  <c:v>2010</c:v>
                </c:pt>
                <c:pt idx="1">
                  <c:v>2011</c:v>
                </c:pt>
                <c:pt idx="2">
                  <c:v>2012</c:v>
                </c:pt>
                <c:pt idx="3">
                  <c:v>2013</c:v>
                </c:pt>
                <c:pt idx="4">
                  <c:v>2014</c:v>
                </c:pt>
                <c:pt idx="5">
                  <c:v>2015</c:v>
                </c:pt>
              </c:numCache>
            </c:numRef>
          </c:cat>
          <c:val>
            <c:numRef>
              <c:f>'計算表H22～H27の推移'!$C$4:$C$9</c:f>
              <c:numCache>
                <c:formatCode>#,##0_);[Red]\(#,##0\)</c:formatCode>
                <c:ptCount val="6"/>
                <c:pt idx="0">
                  <c:v>499882538000</c:v>
                </c:pt>
                <c:pt idx="1">
                  <c:v>503834835000</c:v>
                </c:pt>
                <c:pt idx="2">
                  <c:v>537553065000</c:v>
                </c:pt>
                <c:pt idx="3">
                  <c:v>565324420000</c:v>
                </c:pt>
                <c:pt idx="4">
                  <c:v>562652115000</c:v>
                </c:pt>
                <c:pt idx="5">
                  <c:v>549601098000</c:v>
                </c:pt>
              </c:numCache>
            </c:numRef>
          </c:val>
        </c:ser>
        <c:dLbls>
          <c:showLegendKey val="0"/>
          <c:showVal val="0"/>
          <c:showCatName val="0"/>
          <c:showSerName val="0"/>
          <c:showPercent val="0"/>
          <c:showBubbleSize val="0"/>
        </c:dLbls>
        <c:gapWidth val="150"/>
        <c:axId val="131698048"/>
        <c:axId val="131712128"/>
      </c:barChart>
      <c:lineChart>
        <c:grouping val="standard"/>
        <c:varyColors val="0"/>
        <c:ser>
          <c:idx val="1"/>
          <c:order val="1"/>
          <c:tx>
            <c:strRef>
              <c:f>'計算表H22～H27の推移'!$D$3</c:f>
              <c:strCache>
                <c:ptCount val="1"/>
                <c:pt idx="0">
                  <c:v>大阪府の医薬品生産額全国シェア</c:v>
                </c:pt>
              </c:strCache>
            </c:strRef>
          </c:tx>
          <c:dLbls>
            <c:dLblPos val="b"/>
            <c:showLegendKey val="0"/>
            <c:showVal val="1"/>
            <c:showCatName val="0"/>
            <c:showSerName val="0"/>
            <c:showPercent val="0"/>
            <c:showBubbleSize val="0"/>
            <c:showLeaderLines val="0"/>
          </c:dLbls>
          <c:cat>
            <c:numRef>
              <c:f>'計算表H22～H27の推移'!$B$4:$B$9</c:f>
              <c:numCache>
                <c:formatCode>General</c:formatCode>
                <c:ptCount val="6"/>
                <c:pt idx="0">
                  <c:v>2010</c:v>
                </c:pt>
                <c:pt idx="1">
                  <c:v>2011</c:v>
                </c:pt>
                <c:pt idx="2">
                  <c:v>2012</c:v>
                </c:pt>
                <c:pt idx="3">
                  <c:v>2013</c:v>
                </c:pt>
                <c:pt idx="4">
                  <c:v>2014</c:v>
                </c:pt>
                <c:pt idx="5">
                  <c:v>2015</c:v>
                </c:pt>
              </c:numCache>
            </c:numRef>
          </c:cat>
          <c:val>
            <c:numRef>
              <c:f>'計算表H22～H27の推移'!$D$4:$D$9</c:f>
              <c:numCache>
                <c:formatCode>0.0%</c:formatCode>
                <c:ptCount val="6"/>
                <c:pt idx="0">
                  <c:v>6.6876262410724183E-2</c:v>
                </c:pt>
                <c:pt idx="1">
                  <c:v>6.5186786023737925E-2</c:v>
                </c:pt>
                <c:pt idx="2">
                  <c:v>6.920566722864635E-2</c:v>
                </c:pt>
                <c:pt idx="3">
                  <c:v>7.3801741364373341E-2</c:v>
                </c:pt>
                <c:pt idx="4">
                  <c:v>7.5351769070478039E-2</c:v>
                </c:pt>
                <c:pt idx="5">
                  <c:v>7.1243882827526209E-2</c:v>
                </c:pt>
              </c:numCache>
            </c:numRef>
          </c:val>
          <c:smooth val="0"/>
        </c:ser>
        <c:dLbls>
          <c:showLegendKey val="0"/>
          <c:showVal val="0"/>
          <c:showCatName val="0"/>
          <c:showSerName val="0"/>
          <c:showPercent val="0"/>
          <c:showBubbleSize val="0"/>
        </c:dLbls>
        <c:marker val="1"/>
        <c:smooth val="0"/>
        <c:axId val="131724032"/>
        <c:axId val="131714048"/>
      </c:lineChart>
      <c:catAx>
        <c:axId val="131698048"/>
        <c:scaling>
          <c:orientation val="minMax"/>
        </c:scaling>
        <c:delete val="0"/>
        <c:axPos val="b"/>
        <c:numFmt formatCode="General" sourceLinked="1"/>
        <c:majorTickMark val="out"/>
        <c:minorTickMark val="none"/>
        <c:tickLblPos val="nextTo"/>
        <c:crossAx val="131712128"/>
        <c:crosses val="autoZero"/>
        <c:auto val="1"/>
        <c:lblAlgn val="ctr"/>
        <c:lblOffset val="100"/>
        <c:noMultiLvlLbl val="0"/>
      </c:catAx>
      <c:valAx>
        <c:axId val="131712128"/>
        <c:scaling>
          <c:orientation val="minMax"/>
          <c:max val="600000000000"/>
          <c:min val="350000000000"/>
        </c:scaling>
        <c:delete val="0"/>
        <c:axPos val="l"/>
        <c:majorGridlines/>
        <c:numFmt formatCode="#,##0_);[Red]\(#,##0\)" sourceLinked="1"/>
        <c:majorTickMark val="out"/>
        <c:minorTickMark val="none"/>
        <c:tickLblPos val="nextTo"/>
        <c:txPr>
          <a:bodyPr/>
          <a:lstStyle/>
          <a:p>
            <a:pPr>
              <a:defRPr sz="900"/>
            </a:pPr>
            <a:endParaRPr lang="ja-JP"/>
          </a:p>
        </c:txPr>
        <c:crossAx val="131698048"/>
        <c:crosses val="autoZero"/>
        <c:crossBetween val="between"/>
        <c:dispUnits>
          <c:builtInUnit val="hundredMillions"/>
        </c:dispUnits>
      </c:valAx>
      <c:valAx>
        <c:axId val="131714048"/>
        <c:scaling>
          <c:orientation val="minMax"/>
          <c:max val="0.15000000000000002"/>
          <c:min val="0"/>
        </c:scaling>
        <c:delete val="0"/>
        <c:axPos val="r"/>
        <c:numFmt formatCode="0.0%" sourceLinked="1"/>
        <c:majorTickMark val="out"/>
        <c:minorTickMark val="none"/>
        <c:tickLblPos val="nextTo"/>
        <c:txPr>
          <a:bodyPr/>
          <a:lstStyle/>
          <a:p>
            <a:pPr>
              <a:defRPr sz="900"/>
            </a:pPr>
            <a:endParaRPr lang="ja-JP"/>
          </a:p>
        </c:txPr>
        <c:crossAx val="131724032"/>
        <c:crosses val="max"/>
        <c:crossBetween val="between"/>
        <c:majorUnit val="3.0000000000000006E-2"/>
      </c:valAx>
      <c:catAx>
        <c:axId val="131724032"/>
        <c:scaling>
          <c:orientation val="minMax"/>
        </c:scaling>
        <c:delete val="1"/>
        <c:axPos val="b"/>
        <c:numFmt formatCode="General" sourceLinked="1"/>
        <c:majorTickMark val="out"/>
        <c:minorTickMark val="none"/>
        <c:tickLblPos val="nextTo"/>
        <c:crossAx val="131714048"/>
        <c:crosses val="autoZero"/>
        <c:auto val="1"/>
        <c:lblAlgn val="ctr"/>
        <c:lblOffset val="100"/>
        <c:noMultiLvlLbl val="0"/>
      </c:catAx>
    </c:plotArea>
    <c:legend>
      <c:legendPos val="b"/>
      <c:layout/>
      <c:overlay val="0"/>
      <c:txPr>
        <a:bodyPr/>
        <a:lstStyle/>
        <a:p>
          <a:pPr>
            <a:defRPr sz="900"/>
          </a:pPr>
          <a:endParaRPr lang="ja-JP"/>
        </a:p>
      </c:txPr>
    </c:legend>
    <c:plotVisOnly val="1"/>
    <c:dispBlanksAs val="gap"/>
    <c:showDLblsOverMax val="0"/>
  </c:chart>
  <c:externalData r:id="rId1">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'計算表H22～H27の推移'!$C$13</c:f>
              <c:strCache>
                <c:ptCount val="1"/>
                <c:pt idx="0">
                  <c:v>大阪府の医療機器生産額</c:v>
                </c:pt>
              </c:strCache>
            </c:strRef>
          </c:tx>
          <c:spPr>
            <a:pattFill prst="pct40">
              <a:fgClr>
                <a:schemeClr val="accent6">
                  <a:lumMod val="75000"/>
                </a:schemeClr>
              </a:fgClr>
              <a:bgClr>
                <a:schemeClr val="bg1"/>
              </a:bgClr>
            </a:pattFill>
          </c:spPr>
          <c:invertIfNegative val="0"/>
          <c:dLbls>
            <c:dLblPos val="outEnd"/>
            <c:showLegendKey val="0"/>
            <c:showVal val="1"/>
            <c:showCatName val="0"/>
            <c:showSerName val="0"/>
            <c:showPercent val="0"/>
            <c:showBubbleSize val="0"/>
            <c:showLeaderLines val="0"/>
          </c:dLbls>
          <c:cat>
            <c:numRef>
              <c:f>'計算表H22～H27の推移'!$B$14:$B$19</c:f>
              <c:numCache>
                <c:formatCode>General</c:formatCode>
                <c:ptCount val="6"/>
                <c:pt idx="0">
                  <c:v>2010</c:v>
                </c:pt>
                <c:pt idx="1">
                  <c:v>2011</c:v>
                </c:pt>
                <c:pt idx="2">
                  <c:v>2012</c:v>
                </c:pt>
                <c:pt idx="3">
                  <c:v>2013</c:v>
                </c:pt>
                <c:pt idx="4">
                  <c:v>2014</c:v>
                </c:pt>
                <c:pt idx="5">
                  <c:v>2015</c:v>
                </c:pt>
              </c:numCache>
            </c:numRef>
          </c:cat>
          <c:val>
            <c:numRef>
              <c:f>'計算表H22～H27の推移'!$C$14:$C$19</c:f>
              <c:numCache>
                <c:formatCode>#,##0_);[Red]\(#,##0\)</c:formatCode>
                <c:ptCount val="6"/>
                <c:pt idx="0">
                  <c:v>20915689000</c:v>
                </c:pt>
                <c:pt idx="1">
                  <c:v>21942303000</c:v>
                </c:pt>
                <c:pt idx="2">
                  <c:v>22826707000</c:v>
                </c:pt>
                <c:pt idx="3">
                  <c:v>28791494000</c:v>
                </c:pt>
                <c:pt idx="4">
                  <c:v>42968384000</c:v>
                </c:pt>
                <c:pt idx="5">
                  <c:v>63883039000</c:v>
                </c:pt>
              </c:numCache>
            </c:numRef>
          </c:val>
        </c:ser>
        <c:dLbls>
          <c:showLegendKey val="0"/>
          <c:showVal val="0"/>
          <c:showCatName val="0"/>
          <c:showSerName val="0"/>
          <c:showPercent val="0"/>
          <c:showBubbleSize val="0"/>
        </c:dLbls>
        <c:gapWidth val="150"/>
        <c:axId val="132271104"/>
        <c:axId val="132285184"/>
      </c:barChart>
      <c:lineChart>
        <c:grouping val="standard"/>
        <c:varyColors val="0"/>
        <c:ser>
          <c:idx val="1"/>
          <c:order val="1"/>
          <c:tx>
            <c:strRef>
              <c:f>'計算表H22～H27の推移'!$D$13</c:f>
              <c:strCache>
                <c:ptCount val="1"/>
                <c:pt idx="0">
                  <c:v>大阪府の医療機器生産額全国シェア</c:v>
                </c:pt>
              </c:strCache>
            </c:strRef>
          </c:tx>
          <c:dLbls>
            <c:dLblPos val="t"/>
            <c:showLegendKey val="0"/>
            <c:showVal val="1"/>
            <c:showCatName val="0"/>
            <c:showSerName val="0"/>
            <c:showPercent val="0"/>
            <c:showBubbleSize val="0"/>
            <c:showLeaderLines val="0"/>
          </c:dLbls>
          <c:cat>
            <c:numRef>
              <c:f>'計算表H22～H27の推移'!$B$14:$B$19</c:f>
              <c:numCache>
                <c:formatCode>General</c:formatCode>
                <c:ptCount val="6"/>
                <c:pt idx="0">
                  <c:v>2010</c:v>
                </c:pt>
                <c:pt idx="1">
                  <c:v>2011</c:v>
                </c:pt>
                <c:pt idx="2">
                  <c:v>2012</c:v>
                </c:pt>
                <c:pt idx="3">
                  <c:v>2013</c:v>
                </c:pt>
                <c:pt idx="4">
                  <c:v>2014</c:v>
                </c:pt>
                <c:pt idx="5">
                  <c:v>2015</c:v>
                </c:pt>
              </c:numCache>
            </c:numRef>
          </c:cat>
          <c:val>
            <c:numRef>
              <c:f>'計算表H22～H27の推移'!$D$14:$D$19</c:f>
              <c:numCache>
                <c:formatCode>0.0%</c:formatCode>
                <c:ptCount val="6"/>
                <c:pt idx="0">
                  <c:v>1.1286779515691616E-2</c:v>
                </c:pt>
                <c:pt idx="1">
                  <c:v>1.1202975901453143E-2</c:v>
                </c:pt>
                <c:pt idx="2">
                  <c:v>1.1056427791776381E-2</c:v>
                </c:pt>
                <c:pt idx="3">
                  <c:v>1.3960056498493597E-2</c:v>
                </c:pt>
                <c:pt idx="4">
                  <c:v>1.9906623804597318E-2</c:v>
                </c:pt>
                <c:pt idx="5">
                  <c:v>2.9747155170015974E-2</c:v>
                </c:pt>
              </c:numCache>
            </c:numRef>
          </c:val>
          <c:smooth val="0"/>
        </c:ser>
        <c:dLbls>
          <c:showLegendKey val="0"/>
          <c:showVal val="0"/>
          <c:showCatName val="0"/>
          <c:showSerName val="0"/>
          <c:showPercent val="0"/>
          <c:showBubbleSize val="0"/>
        </c:dLbls>
        <c:marker val="1"/>
        <c:smooth val="0"/>
        <c:axId val="132305280"/>
        <c:axId val="132287104"/>
      </c:lineChart>
      <c:catAx>
        <c:axId val="132271104"/>
        <c:scaling>
          <c:orientation val="minMax"/>
        </c:scaling>
        <c:delete val="0"/>
        <c:axPos val="b"/>
        <c:numFmt formatCode="General" sourceLinked="1"/>
        <c:majorTickMark val="out"/>
        <c:minorTickMark val="none"/>
        <c:tickLblPos val="nextTo"/>
        <c:crossAx val="132285184"/>
        <c:crosses val="autoZero"/>
        <c:auto val="1"/>
        <c:lblAlgn val="ctr"/>
        <c:lblOffset val="100"/>
        <c:noMultiLvlLbl val="0"/>
      </c:catAx>
      <c:valAx>
        <c:axId val="132285184"/>
        <c:scaling>
          <c:orientation val="minMax"/>
        </c:scaling>
        <c:delete val="0"/>
        <c:axPos val="l"/>
        <c:majorGridlines/>
        <c:numFmt formatCode="#,##0_);[Red]\(#,##0\)" sourceLinked="1"/>
        <c:majorTickMark val="out"/>
        <c:minorTickMark val="none"/>
        <c:tickLblPos val="nextTo"/>
        <c:txPr>
          <a:bodyPr/>
          <a:lstStyle/>
          <a:p>
            <a:pPr>
              <a:defRPr sz="900"/>
            </a:pPr>
            <a:endParaRPr lang="ja-JP"/>
          </a:p>
        </c:txPr>
        <c:crossAx val="132271104"/>
        <c:crosses val="autoZero"/>
        <c:crossBetween val="between"/>
        <c:dispUnits>
          <c:builtInUnit val="hundredMillions"/>
        </c:dispUnits>
      </c:valAx>
      <c:valAx>
        <c:axId val="132287104"/>
        <c:scaling>
          <c:orientation val="minMax"/>
          <c:max val="0.15000000000000002"/>
        </c:scaling>
        <c:delete val="0"/>
        <c:axPos val="r"/>
        <c:numFmt formatCode="0.0%" sourceLinked="1"/>
        <c:majorTickMark val="out"/>
        <c:minorTickMark val="none"/>
        <c:tickLblPos val="nextTo"/>
        <c:txPr>
          <a:bodyPr/>
          <a:lstStyle/>
          <a:p>
            <a:pPr>
              <a:defRPr sz="900"/>
            </a:pPr>
            <a:endParaRPr lang="ja-JP"/>
          </a:p>
        </c:txPr>
        <c:crossAx val="132305280"/>
        <c:crosses val="max"/>
        <c:crossBetween val="between"/>
        <c:majorUnit val="3.0000000000000006E-2"/>
      </c:valAx>
      <c:catAx>
        <c:axId val="132305280"/>
        <c:scaling>
          <c:orientation val="minMax"/>
        </c:scaling>
        <c:delete val="1"/>
        <c:axPos val="b"/>
        <c:numFmt formatCode="General" sourceLinked="1"/>
        <c:majorTickMark val="out"/>
        <c:minorTickMark val="none"/>
        <c:tickLblPos val="nextTo"/>
        <c:crossAx val="132287104"/>
        <c:crosses val="autoZero"/>
        <c:auto val="1"/>
        <c:lblAlgn val="ctr"/>
        <c:lblOffset val="100"/>
        <c:noMultiLvlLbl val="0"/>
      </c:catAx>
    </c:plotArea>
    <c:legend>
      <c:legendPos val="b"/>
      <c:layout/>
      <c:overlay val="0"/>
      <c:txPr>
        <a:bodyPr/>
        <a:lstStyle/>
        <a:p>
          <a:pPr>
            <a:defRPr sz="900"/>
          </a:pPr>
          <a:endParaRPr lang="ja-JP"/>
        </a:p>
      </c:txPr>
    </c:legend>
    <c:plotVisOnly val="1"/>
    <c:dispBlanksAs val="gap"/>
    <c:showDLblsOverMax val="0"/>
  </c:chart>
  <c:externalData r:id="rId1">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a:pPr>
            <a:r>
              <a:rPr lang="ja-JP" altLang="en-US" sz="1200"/>
              <a:t>大阪府内の従業者数上位業種（産業小分類）</a:t>
            </a:r>
          </a:p>
        </c:rich>
      </c:tx>
      <c:layout>
        <c:manualLayout>
          <c:xMode val="edge"/>
          <c:yMode val="edge"/>
          <c:x val="9.9626876518213503E-2"/>
          <c:y val="3.8218464696204393E-2"/>
        </c:manualLayout>
      </c:layout>
      <c:overlay val="0"/>
    </c:title>
    <c:autoTitleDeleted val="0"/>
    <c:plotArea>
      <c:layout/>
      <c:barChart>
        <c:barDir val="col"/>
        <c:grouping val="clustered"/>
        <c:varyColors val="0"/>
        <c:ser>
          <c:idx val="0"/>
          <c:order val="0"/>
          <c:tx>
            <c:strRef>
              <c:f>従業者!$B$3</c:f>
              <c:strCache>
                <c:ptCount val="1"/>
                <c:pt idx="0">
                  <c:v>2014年大阪府従業者数</c:v>
                </c:pt>
              </c:strCache>
            </c:strRef>
          </c:tx>
          <c:invertIfNegative val="0"/>
          <c:cat>
            <c:strRef>
              <c:f>従業者!$A$4:$A$13</c:f>
              <c:strCache>
                <c:ptCount val="10"/>
                <c:pt idx="0">
                  <c:v>老人福祉・介護事業</c:v>
                </c:pt>
                <c:pt idx="1">
                  <c:v>病院</c:v>
                </c:pt>
                <c:pt idx="2">
                  <c:v>専門料理店</c:v>
                </c:pt>
                <c:pt idx="3">
                  <c:v>一般貨物自動車運送業</c:v>
                </c:pt>
                <c:pt idx="4">
                  <c:v>他に分類されない事業サービス業</c:v>
                </c:pt>
                <c:pt idx="5">
                  <c:v>その他の飲食料品小売業</c:v>
                </c:pt>
                <c:pt idx="6">
                  <c:v>一般診療所</c:v>
                </c:pt>
                <c:pt idx="7">
                  <c:v>労働者派遣業</c:v>
                </c:pt>
                <c:pt idx="8">
                  <c:v>建物サービス業</c:v>
                </c:pt>
                <c:pt idx="9">
                  <c:v>各種食料品小売業</c:v>
                </c:pt>
              </c:strCache>
            </c:strRef>
          </c:cat>
          <c:val>
            <c:numRef>
              <c:f>従業者!$B$4:$B$13</c:f>
              <c:numCache>
                <c:formatCode>#,##0_);[Red]\(#,##0\)</c:formatCode>
                <c:ptCount val="10"/>
                <c:pt idx="0">
                  <c:v>163042</c:v>
                </c:pt>
                <c:pt idx="1">
                  <c:v>151205</c:v>
                </c:pt>
                <c:pt idx="2">
                  <c:v>126308</c:v>
                </c:pt>
                <c:pt idx="3">
                  <c:v>124062</c:v>
                </c:pt>
                <c:pt idx="4">
                  <c:v>101151</c:v>
                </c:pt>
                <c:pt idx="5">
                  <c:v>89550</c:v>
                </c:pt>
                <c:pt idx="6">
                  <c:v>86840</c:v>
                </c:pt>
                <c:pt idx="7">
                  <c:v>86477</c:v>
                </c:pt>
                <c:pt idx="8">
                  <c:v>79511</c:v>
                </c:pt>
                <c:pt idx="9">
                  <c:v>77627</c:v>
                </c:pt>
              </c:numCache>
            </c:numRef>
          </c:val>
        </c:ser>
        <c:dLbls>
          <c:showLegendKey val="0"/>
          <c:showVal val="0"/>
          <c:showCatName val="0"/>
          <c:showSerName val="0"/>
          <c:showPercent val="0"/>
          <c:showBubbleSize val="0"/>
        </c:dLbls>
        <c:gapWidth val="150"/>
        <c:axId val="132622208"/>
        <c:axId val="132623744"/>
      </c:barChart>
      <c:lineChart>
        <c:grouping val="standard"/>
        <c:varyColors val="0"/>
        <c:ser>
          <c:idx val="1"/>
          <c:order val="1"/>
          <c:tx>
            <c:strRef>
              <c:f>従業者!$C$3</c:f>
              <c:strCache>
                <c:ptCount val="1"/>
                <c:pt idx="0">
                  <c:v>2009年度からの伸び率</c:v>
                </c:pt>
              </c:strCache>
            </c:strRef>
          </c:tx>
          <c:cat>
            <c:strRef>
              <c:f>従業者!$A$4:$A$13</c:f>
              <c:strCache>
                <c:ptCount val="10"/>
                <c:pt idx="0">
                  <c:v>老人福祉・介護事業</c:v>
                </c:pt>
                <c:pt idx="1">
                  <c:v>病院</c:v>
                </c:pt>
                <c:pt idx="2">
                  <c:v>専門料理店</c:v>
                </c:pt>
                <c:pt idx="3">
                  <c:v>一般貨物自動車運送業</c:v>
                </c:pt>
                <c:pt idx="4">
                  <c:v>他に分類されない事業サービス業</c:v>
                </c:pt>
                <c:pt idx="5">
                  <c:v>その他の飲食料品小売業</c:v>
                </c:pt>
                <c:pt idx="6">
                  <c:v>一般診療所</c:v>
                </c:pt>
                <c:pt idx="7">
                  <c:v>労働者派遣業</c:v>
                </c:pt>
                <c:pt idx="8">
                  <c:v>建物サービス業</c:v>
                </c:pt>
                <c:pt idx="9">
                  <c:v>各種食料品小売業</c:v>
                </c:pt>
              </c:strCache>
            </c:strRef>
          </c:cat>
          <c:val>
            <c:numRef>
              <c:f>従業者!$C$4:$C$13</c:f>
              <c:numCache>
                <c:formatCode>0.00%</c:formatCode>
                <c:ptCount val="10"/>
                <c:pt idx="0">
                  <c:v>0.42720000000000002</c:v>
                </c:pt>
                <c:pt idx="1">
                  <c:v>0.21609999999999999</c:v>
                </c:pt>
                <c:pt idx="2">
                  <c:v>0.112</c:v>
                </c:pt>
                <c:pt idx="3">
                  <c:v>-3.44E-2</c:v>
                </c:pt>
                <c:pt idx="4">
                  <c:v>0.1472</c:v>
                </c:pt>
                <c:pt idx="5">
                  <c:v>7.0499999999999993E-2</c:v>
                </c:pt>
                <c:pt idx="6">
                  <c:v>0.15890000000000001</c:v>
                </c:pt>
                <c:pt idx="7">
                  <c:v>-6.5500000000000003E-2</c:v>
                </c:pt>
                <c:pt idx="8">
                  <c:v>-2.9700000000000001E-2</c:v>
                </c:pt>
                <c:pt idx="9">
                  <c:v>3.04E-2</c:v>
                </c:pt>
              </c:numCache>
            </c:numRef>
          </c:val>
          <c:smooth val="0"/>
        </c:ser>
        <c:dLbls>
          <c:showLegendKey val="0"/>
          <c:showVal val="0"/>
          <c:showCatName val="0"/>
          <c:showSerName val="0"/>
          <c:showPercent val="0"/>
          <c:showBubbleSize val="0"/>
        </c:dLbls>
        <c:marker val="1"/>
        <c:smooth val="0"/>
        <c:axId val="132627072"/>
        <c:axId val="132625536"/>
      </c:lineChart>
      <c:catAx>
        <c:axId val="132622208"/>
        <c:scaling>
          <c:orientation val="minMax"/>
        </c:scaling>
        <c:delete val="0"/>
        <c:axPos val="b"/>
        <c:majorTickMark val="none"/>
        <c:minorTickMark val="none"/>
        <c:tickLblPos val="nextTo"/>
        <c:txPr>
          <a:bodyPr/>
          <a:lstStyle/>
          <a:p>
            <a:pPr>
              <a:defRPr sz="800" baseline="0">
                <a:latin typeface="+mj-ea"/>
                <a:ea typeface="ＭＳ Ｐゴシック" panose="020B0600070205080204" pitchFamily="50" charset="-128"/>
              </a:defRPr>
            </a:pPr>
            <a:endParaRPr lang="ja-JP"/>
          </a:p>
        </c:txPr>
        <c:crossAx val="132623744"/>
        <c:crosses val="autoZero"/>
        <c:auto val="1"/>
        <c:lblAlgn val="ctr"/>
        <c:lblOffset val="100"/>
        <c:noMultiLvlLbl val="0"/>
      </c:catAx>
      <c:valAx>
        <c:axId val="132623744"/>
        <c:scaling>
          <c:orientation val="minMax"/>
        </c:scaling>
        <c:delete val="0"/>
        <c:axPos val="l"/>
        <c:majorGridlines/>
        <c:numFmt formatCode="#,##0_);[Red]\(#,##0\)" sourceLinked="1"/>
        <c:majorTickMark val="none"/>
        <c:minorTickMark val="none"/>
        <c:tickLblPos val="nextTo"/>
        <c:crossAx val="132622208"/>
        <c:crosses val="autoZero"/>
        <c:crossBetween val="between"/>
      </c:valAx>
      <c:valAx>
        <c:axId val="132625536"/>
        <c:scaling>
          <c:orientation val="minMax"/>
        </c:scaling>
        <c:delete val="0"/>
        <c:axPos val="r"/>
        <c:numFmt formatCode="0.00%" sourceLinked="1"/>
        <c:majorTickMark val="out"/>
        <c:minorTickMark val="none"/>
        <c:tickLblPos val="nextTo"/>
        <c:crossAx val="132627072"/>
        <c:crosses val="max"/>
        <c:crossBetween val="between"/>
      </c:valAx>
      <c:catAx>
        <c:axId val="132627072"/>
        <c:scaling>
          <c:orientation val="minMax"/>
        </c:scaling>
        <c:delete val="1"/>
        <c:axPos val="b"/>
        <c:majorTickMark val="out"/>
        <c:minorTickMark val="none"/>
        <c:tickLblPos val="nextTo"/>
        <c:crossAx val="132625536"/>
        <c:crosses val="autoZero"/>
        <c:auto val="1"/>
        <c:lblAlgn val="ctr"/>
        <c:lblOffset val="100"/>
        <c:noMultiLvlLbl val="0"/>
      </c:catAx>
    </c:plotArea>
    <c:legend>
      <c:legendPos val="r"/>
      <c:layout/>
      <c:overlay val="0"/>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6550952161641688E-2"/>
          <c:y val="5.141855485001872E-2"/>
          <c:w val="0.76586654788966169"/>
          <c:h val="0.74850302588368045"/>
        </c:manualLayout>
      </c:layout>
      <c:barChart>
        <c:barDir val="col"/>
        <c:grouping val="percentStacked"/>
        <c:varyColors val="0"/>
        <c:ser>
          <c:idx val="0"/>
          <c:order val="0"/>
          <c:tx>
            <c:strRef>
              <c:f>[産業分析.xlsx]付加価値額抜粋!$D$2</c:f>
              <c:strCache>
                <c:ptCount val="1"/>
                <c:pt idx="0">
                  <c:v>農林水産業</c:v>
                </c:pt>
              </c:strCache>
            </c:strRef>
          </c:tx>
          <c:spPr>
            <a:solidFill>
              <a:srgbClr val="F79646">
                <a:lumMod val="75000"/>
              </a:srgbClr>
            </a:solidFill>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[産業分析.xlsx]付加価値額抜粋!$D$3:$D$19</c:f>
              <c:numCache>
                <c:formatCode>#,##0</c:formatCode>
                <c:ptCount val="17"/>
                <c:pt idx="0" formatCode="#,##0_);[Red]\(#,##0\)">
                  <c:v>34846</c:v>
                </c:pt>
                <c:pt idx="1">
                  <c:v>35734</c:v>
                </c:pt>
                <c:pt idx="2">
                  <c:v>36887</c:v>
                </c:pt>
                <c:pt idx="3">
                  <c:v>38055</c:v>
                </c:pt>
                <c:pt idx="4">
                  <c:v>37015</c:v>
                </c:pt>
                <c:pt idx="5">
                  <c:v>37184</c:v>
                </c:pt>
                <c:pt idx="6">
                  <c:v>37287</c:v>
                </c:pt>
                <c:pt idx="7">
                  <c:v>38072</c:v>
                </c:pt>
                <c:pt idx="8">
                  <c:v>38097</c:v>
                </c:pt>
                <c:pt idx="9">
                  <c:v>39336</c:v>
                </c:pt>
                <c:pt idx="10">
                  <c:v>39012</c:v>
                </c:pt>
                <c:pt idx="11">
                  <c:v>38739</c:v>
                </c:pt>
                <c:pt idx="12">
                  <c:v>36413</c:v>
                </c:pt>
                <c:pt idx="13">
                  <c:v>36287</c:v>
                </c:pt>
                <c:pt idx="15" formatCode="\ ###,###,###,###,##0;&quot;-&quot;###,###,###,###,##0">
                  <c:v>48797</c:v>
                </c:pt>
                <c:pt idx="16" formatCode="\ ###,###,###,###,##0;&quot;-&quot;###,###,###,###,##0">
                  <c:v>5140846</c:v>
                </c:pt>
              </c:numCache>
            </c:numRef>
          </c:val>
        </c:ser>
        <c:ser>
          <c:idx val="1"/>
          <c:order val="1"/>
          <c:tx>
            <c:strRef>
              <c:f>[産業分析.xlsx]付加価値額抜粋!$E$2</c:f>
              <c:strCache>
                <c:ptCount val="1"/>
                <c:pt idx="0">
                  <c:v>鉱業</c:v>
                </c:pt>
              </c:strCache>
            </c:strRef>
          </c:tx>
          <c:spPr>
            <a:pattFill prst="pct5">
              <a:fgClr>
                <a:srgbClr val="4BACC6">
                  <a:lumMod val="50000"/>
                </a:srgbClr>
              </a:fgClr>
              <a:bgClr>
                <a:srgbClr val="4BACC6">
                  <a:lumMod val="20000"/>
                  <a:lumOff val="80000"/>
                </a:srgbClr>
              </a:bgClr>
            </a:pattFill>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[産業分析.xlsx]付加価値額抜粋!$E$3:$E$19</c:f>
              <c:numCache>
                <c:formatCode>#,##0</c:formatCode>
                <c:ptCount val="17"/>
                <c:pt idx="0" formatCode="#,##0_);[Red]\(#,##0\)">
                  <c:v>3209</c:v>
                </c:pt>
                <c:pt idx="1">
                  <c:v>2901</c:v>
                </c:pt>
                <c:pt idx="2">
                  <c:v>2857</c:v>
                </c:pt>
                <c:pt idx="3">
                  <c:v>2417</c:v>
                </c:pt>
                <c:pt idx="4">
                  <c:v>2484</c:v>
                </c:pt>
                <c:pt idx="5">
                  <c:v>2536</c:v>
                </c:pt>
                <c:pt idx="6">
                  <c:v>2313</c:v>
                </c:pt>
                <c:pt idx="7">
                  <c:v>1873</c:v>
                </c:pt>
                <c:pt idx="8">
                  <c:v>1420</c:v>
                </c:pt>
                <c:pt idx="9">
                  <c:v>2180</c:v>
                </c:pt>
                <c:pt idx="10">
                  <c:v>2785</c:v>
                </c:pt>
                <c:pt idx="11">
                  <c:v>2463</c:v>
                </c:pt>
                <c:pt idx="12">
                  <c:v>2407</c:v>
                </c:pt>
                <c:pt idx="13">
                  <c:v>2212</c:v>
                </c:pt>
                <c:pt idx="15" formatCode="\ ###,###,###,###,##0;&quot;-&quot;###,###,###,###,##0">
                  <c:v>20498</c:v>
                </c:pt>
                <c:pt idx="16" formatCode="\ ###,###,###,###,##0;&quot;-&quot;###,###,###,###,##0">
                  <c:v>463567</c:v>
                </c:pt>
              </c:numCache>
            </c:numRef>
          </c:val>
        </c:ser>
        <c:ser>
          <c:idx val="2"/>
          <c:order val="2"/>
          <c:tx>
            <c:strRef>
              <c:f>[産業分析.xlsx]付加価値額抜粋!$F$2</c:f>
              <c:strCache>
                <c:ptCount val="1"/>
                <c:pt idx="0">
                  <c:v>製造業</c:v>
                </c:pt>
              </c:strCache>
            </c:strRef>
          </c:tx>
          <c:spPr>
            <a:pattFill prst="ltVert">
              <a:fgClr>
                <a:srgbClr val="8064A2">
                  <a:lumMod val="50000"/>
                </a:srgbClr>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[産業分析.xlsx]付加価値額抜粋!$F$3:$F$19</c:f>
              <c:numCache>
                <c:formatCode>#,##0</c:formatCode>
                <c:ptCount val="17"/>
                <c:pt idx="0" formatCode="#,##0_);[Red]\(#,##0\)">
                  <c:v>6108722</c:v>
                </c:pt>
                <c:pt idx="1">
                  <c:v>5992473</c:v>
                </c:pt>
                <c:pt idx="2">
                  <c:v>6056678</c:v>
                </c:pt>
                <c:pt idx="3">
                  <c:v>6140233</c:v>
                </c:pt>
                <c:pt idx="4">
                  <c:v>6089745</c:v>
                </c:pt>
                <c:pt idx="5">
                  <c:v>5931193</c:v>
                </c:pt>
                <c:pt idx="6">
                  <c:v>6200191</c:v>
                </c:pt>
                <c:pt idx="7">
                  <c:v>5741994</c:v>
                </c:pt>
                <c:pt idx="8">
                  <c:v>5272894</c:v>
                </c:pt>
                <c:pt idx="9">
                  <c:v>5411640</c:v>
                </c:pt>
                <c:pt idx="10">
                  <c:v>5383355</c:v>
                </c:pt>
                <c:pt idx="11">
                  <c:v>5094988</c:v>
                </c:pt>
                <c:pt idx="12">
                  <c:v>5136413</c:v>
                </c:pt>
                <c:pt idx="13">
                  <c:v>5394294</c:v>
                </c:pt>
                <c:pt idx="15" formatCode="\ ###,###,###,###,##0;&quot;-&quot;###,###,###,###,##0">
                  <c:v>6540768</c:v>
                </c:pt>
                <c:pt idx="16" formatCode="\ ###,###,###,###,##0;&quot;-&quot;###,###,###,###,##0">
                  <c:v>94662225</c:v>
                </c:pt>
              </c:numCache>
            </c:numRef>
          </c:val>
        </c:ser>
        <c:ser>
          <c:idx val="3"/>
          <c:order val="3"/>
          <c:tx>
            <c:strRef>
              <c:f>[産業分析.xlsx]付加価値額抜粋!$G$2</c:f>
              <c:strCache>
                <c:ptCount val="1"/>
                <c:pt idx="0">
                  <c:v>建設業</c:v>
                </c:pt>
              </c:strCache>
            </c:strRef>
          </c:tx>
          <c:spPr>
            <a:pattFill prst="ltHorz">
              <a:fgClr>
                <a:srgbClr val="9BBB59">
                  <a:lumMod val="50000"/>
                </a:srgbClr>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[産業分析.xlsx]付加価値額抜粋!$G$3:$G$19</c:f>
              <c:numCache>
                <c:formatCode>#,##0</c:formatCode>
                <c:ptCount val="17"/>
                <c:pt idx="0" formatCode="#,##0_);[Red]\(#,##0\)">
                  <c:v>1755042</c:v>
                </c:pt>
                <c:pt idx="1">
                  <c:v>1723796</c:v>
                </c:pt>
                <c:pt idx="2">
                  <c:v>1670762</c:v>
                </c:pt>
                <c:pt idx="3">
                  <c:v>1769659</c:v>
                </c:pt>
                <c:pt idx="4">
                  <c:v>1673135</c:v>
                </c:pt>
                <c:pt idx="5">
                  <c:v>1609348</c:v>
                </c:pt>
                <c:pt idx="6">
                  <c:v>1558782</c:v>
                </c:pt>
                <c:pt idx="7">
                  <c:v>1733373</c:v>
                </c:pt>
                <c:pt idx="8">
                  <c:v>1562441</c:v>
                </c:pt>
                <c:pt idx="9">
                  <c:v>1372670</c:v>
                </c:pt>
                <c:pt idx="10">
                  <c:v>1455695</c:v>
                </c:pt>
                <c:pt idx="11">
                  <c:v>1434763</c:v>
                </c:pt>
                <c:pt idx="12">
                  <c:v>1463856</c:v>
                </c:pt>
                <c:pt idx="13">
                  <c:v>1520072</c:v>
                </c:pt>
                <c:pt idx="15" formatCode="\ ###,###,###,###,##0;&quot;-&quot;###,###,###,###,##0">
                  <c:v>4154650</c:v>
                </c:pt>
                <c:pt idx="16" formatCode="\ ###,###,###,###,##0;&quot;-&quot;###,###,###,###,##0">
                  <c:v>29692257</c:v>
                </c:pt>
              </c:numCache>
            </c:numRef>
          </c:val>
        </c:ser>
        <c:ser>
          <c:idx val="4"/>
          <c:order val="4"/>
          <c:tx>
            <c:strRef>
              <c:f>[産業分析.xlsx]付加価値額抜粋!$H$2</c:f>
              <c:strCache>
                <c:ptCount val="1"/>
                <c:pt idx="0">
                  <c:v>電気・ガス・水道業</c:v>
                </c:pt>
              </c:strCache>
            </c:strRef>
          </c:tx>
          <c:spPr>
            <a:pattFill prst="ltUpDiag">
              <a:fgClr>
                <a:srgbClr val="C0504D"/>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[産業分析.xlsx]付加価値額抜粋!$H$3:$H$19</c:f>
              <c:numCache>
                <c:formatCode>#,##0</c:formatCode>
                <c:ptCount val="17"/>
                <c:pt idx="0" formatCode="#,##0_);[Red]\(#,##0\)">
                  <c:v>1230985</c:v>
                </c:pt>
                <c:pt idx="1">
                  <c:v>1211025</c:v>
                </c:pt>
                <c:pt idx="2">
                  <c:v>1174518</c:v>
                </c:pt>
                <c:pt idx="3">
                  <c:v>1154595</c:v>
                </c:pt>
                <c:pt idx="4">
                  <c:v>1050082</c:v>
                </c:pt>
                <c:pt idx="5">
                  <c:v>1004548</c:v>
                </c:pt>
                <c:pt idx="6">
                  <c:v>934391</c:v>
                </c:pt>
                <c:pt idx="7">
                  <c:v>898133</c:v>
                </c:pt>
                <c:pt idx="8">
                  <c:v>996054</c:v>
                </c:pt>
                <c:pt idx="9">
                  <c:v>1001053</c:v>
                </c:pt>
                <c:pt idx="10">
                  <c:v>867201</c:v>
                </c:pt>
                <c:pt idx="11">
                  <c:v>875489</c:v>
                </c:pt>
                <c:pt idx="12">
                  <c:v>955006</c:v>
                </c:pt>
                <c:pt idx="13">
                  <c:v>1024246</c:v>
                </c:pt>
                <c:pt idx="15" formatCode="\ ###,###,###,###,##0;&quot;-&quot;###,###,###,###,##0">
                  <c:v>1166205</c:v>
                </c:pt>
                <c:pt idx="16" formatCode="\ ###,###,###,###,##0;&quot;-&quot;###,###,###,###,##0">
                  <c:v>12251962</c:v>
                </c:pt>
              </c:numCache>
            </c:numRef>
          </c:val>
        </c:ser>
        <c:ser>
          <c:idx val="5"/>
          <c:order val="5"/>
          <c:tx>
            <c:strRef>
              <c:f>[産業分析.xlsx]付加価値額抜粋!$I$2</c:f>
              <c:strCache>
                <c:ptCount val="1"/>
                <c:pt idx="0">
                  <c:v>卸売・小売業</c:v>
                </c:pt>
              </c:strCache>
            </c:strRef>
          </c:tx>
          <c:spPr>
            <a:pattFill prst="pct40">
              <a:fgClr>
                <a:schemeClr val="accent1"/>
              </a:fgClr>
              <a:bgClr>
                <a:schemeClr val="bg1"/>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[産業分析.xlsx]付加価値額抜粋!$I$3:$I$19</c:f>
              <c:numCache>
                <c:formatCode>#,##0</c:formatCode>
                <c:ptCount val="17"/>
                <c:pt idx="0" formatCode="#,##0_);[Red]\(#,##0\)">
                  <c:v>8146453</c:v>
                </c:pt>
                <c:pt idx="1">
                  <c:v>7347573</c:v>
                </c:pt>
                <c:pt idx="2">
                  <c:v>7163050</c:v>
                </c:pt>
                <c:pt idx="3">
                  <c:v>7226088</c:v>
                </c:pt>
                <c:pt idx="4">
                  <c:v>7491499</c:v>
                </c:pt>
                <c:pt idx="5">
                  <c:v>7424763</c:v>
                </c:pt>
                <c:pt idx="6">
                  <c:v>7339455</c:v>
                </c:pt>
                <c:pt idx="7">
                  <c:v>6759031</c:v>
                </c:pt>
                <c:pt idx="8">
                  <c:v>6024008</c:v>
                </c:pt>
                <c:pt idx="9">
                  <c:v>6259268</c:v>
                </c:pt>
                <c:pt idx="10">
                  <c:v>6625408</c:v>
                </c:pt>
                <c:pt idx="11">
                  <c:v>6583365</c:v>
                </c:pt>
                <c:pt idx="12">
                  <c:v>6674803</c:v>
                </c:pt>
                <c:pt idx="13">
                  <c:v>6649984</c:v>
                </c:pt>
                <c:pt idx="15" formatCode="\ ###,###,###,###,##0;&quot;-&quot;###,###,###,###,##0">
                  <c:v>18817826</c:v>
                </c:pt>
                <c:pt idx="16" formatCode="\ ###,###,###,###,##0;&quot;-&quot;###,###,###,###,##0">
                  <c:v>66919400</c:v>
                </c:pt>
              </c:numCache>
            </c:numRef>
          </c:val>
        </c:ser>
        <c:ser>
          <c:idx val="6"/>
          <c:order val="6"/>
          <c:tx>
            <c:strRef>
              <c:f>[産業分析.xlsx]付加価値額抜粋!$J$2</c:f>
              <c:strCache>
                <c:ptCount val="1"/>
                <c:pt idx="0">
                  <c:v>金融・保険業</c:v>
                </c:pt>
              </c:strCache>
            </c:strRef>
          </c:tx>
          <c:spPr>
            <a:pattFill prst="weave">
              <a:fgClr>
                <a:srgbClr val="1F497D"/>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[産業分析.xlsx]付加価値額抜粋!$J$3:$J$19</c:f>
              <c:numCache>
                <c:formatCode>#,##0</c:formatCode>
                <c:ptCount val="17"/>
                <c:pt idx="0" formatCode="#,##0_);[Red]\(#,##0\)">
                  <c:v>2481200</c:v>
                </c:pt>
                <c:pt idx="1">
                  <c:v>2522387</c:v>
                </c:pt>
                <c:pt idx="2">
                  <c:v>2527381</c:v>
                </c:pt>
                <c:pt idx="3">
                  <c:v>2489549</c:v>
                </c:pt>
                <c:pt idx="4">
                  <c:v>2531550</c:v>
                </c:pt>
                <c:pt idx="5">
                  <c:v>2432344</c:v>
                </c:pt>
                <c:pt idx="6">
                  <c:v>2337395</c:v>
                </c:pt>
                <c:pt idx="7">
                  <c:v>1887830</c:v>
                </c:pt>
                <c:pt idx="8">
                  <c:v>1839061</c:v>
                </c:pt>
                <c:pt idx="9">
                  <c:v>1804929</c:v>
                </c:pt>
                <c:pt idx="10">
                  <c:v>1708692</c:v>
                </c:pt>
                <c:pt idx="11">
                  <c:v>1643167</c:v>
                </c:pt>
                <c:pt idx="12">
                  <c:v>1623412</c:v>
                </c:pt>
                <c:pt idx="13">
                  <c:v>1580829</c:v>
                </c:pt>
                <c:pt idx="15" formatCode="\ ###,###,###,###,##0;&quot;-&quot;###,###,###,###,##0">
                  <c:v>9021767</c:v>
                </c:pt>
                <c:pt idx="16" formatCode="\ ###,###,###,###,##0;&quot;-&quot;###,###,###,###,##0">
                  <c:v>23416576</c:v>
                </c:pt>
              </c:numCache>
            </c:numRef>
          </c:val>
        </c:ser>
        <c:ser>
          <c:idx val="7"/>
          <c:order val="7"/>
          <c:tx>
            <c:strRef>
              <c:f>[産業分析.xlsx]付加価値額抜粋!$K$2</c:f>
              <c:strCache>
                <c:ptCount val="1"/>
                <c:pt idx="0">
                  <c:v>不動産業</c:v>
                </c:pt>
              </c:strCache>
            </c:strRef>
          </c:tx>
          <c:spPr>
            <a:pattFill prst="solidDmnd">
              <a:fgClr>
                <a:sysClr val="windowText" lastClr="000000">
                  <a:lumMod val="50000"/>
                  <a:lumOff val="50000"/>
                </a:sysClr>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[産業分析.xlsx]付加価値額抜粋!$K$3:$K$19</c:f>
              <c:numCache>
                <c:formatCode>#,##0</c:formatCode>
                <c:ptCount val="17"/>
                <c:pt idx="0" formatCode="#,##0_);[Red]\(#,##0\)">
                  <c:v>4854133</c:v>
                </c:pt>
                <c:pt idx="1">
                  <c:v>4770104</c:v>
                </c:pt>
                <c:pt idx="2">
                  <c:v>4778675</c:v>
                </c:pt>
                <c:pt idx="3">
                  <c:v>4831879</c:v>
                </c:pt>
                <c:pt idx="4">
                  <c:v>4911252</c:v>
                </c:pt>
                <c:pt idx="5">
                  <c:v>5104542</c:v>
                </c:pt>
                <c:pt idx="6">
                  <c:v>5129737</c:v>
                </c:pt>
                <c:pt idx="7">
                  <c:v>5165732</c:v>
                </c:pt>
                <c:pt idx="8">
                  <c:v>5185714</c:v>
                </c:pt>
                <c:pt idx="9">
                  <c:v>5135966</c:v>
                </c:pt>
                <c:pt idx="10">
                  <c:v>5177008</c:v>
                </c:pt>
                <c:pt idx="11">
                  <c:v>5215916</c:v>
                </c:pt>
                <c:pt idx="12">
                  <c:v>5201556</c:v>
                </c:pt>
                <c:pt idx="13">
                  <c:v>5289416</c:v>
                </c:pt>
                <c:pt idx="15" formatCode="\ ###,###,###,###,##0;&quot;-&quot;###,###,###,###,##0">
                  <c:v>12272792</c:v>
                </c:pt>
                <c:pt idx="16" formatCode="\ ###,###,###,###,##0;&quot;-&quot;###,###,###,###,##0">
                  <c:v>70817738</c:v>
                </c:pt>
              </c:numCache>
            </c:numRef>
          </c:val>
        </c:ser>
        <c:ser>
          <c:idx val="8"/>
          <c:order val="8"/>
          <c:tx>
            <c:strRef>
              <c:f>[産業分析.xlsx]付加価値額抜粋!$L$2</c:f>
              <c:strCache>
                <c:ptCount val="1"/>
                <c:pt idx="0">
                  <c:v>運輸業</c:v>
                </c:pt>
              </c:strCache>
            </c:strRef>
          </c:tx>
          <c:spPr>
            <a:pattFill prst="lgGrid">
              <a:fgClr>
                <a:srgbClr val="F79646"/>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[産業分析.xlsx]付加価値額抜粋!$L$3:$L$19</c:f>
              <c:numCache>
                <c:formatCode>#,##0</c:formatCode>
                <c:ptCount val="17"/>
                <c:pt idx="0" formatCode="#,##0_);[Red]\(#,##0\)">
                  <c:v>1831770</c:v>
                </c:pt>
                <c:pt idx="1">
                  <c:v>1811871</c:v>
                </c:pt>
                <c:pt idx="2">
                  <c:v>1783603</c:v>
                </c:pt>
                <c:pt idx="3">
                  <c:v>1835293</c:v>
                </c:pt>
                <c:pt idx="4">
                  <c:v>1835844</c:v>
                </c:pt>
                <c:pt idx="5">
                  <c:v>1891472</c:v>
                </c:pt>
                <c:pt idx="6">
                  <c:v>1927198</c:v>
                </c:pt>
                <c:pt idx="7">
                  <c:v>1834235</c:v>
                </c:pt>
                <c:pt idx="8">
                  <c:v>1695667</c:v>
                </c:pt>
                <c:pt idx="9">
                  <c:v>1749758</c:v>
                </c:pt>
                <c:pt idx="10">
                  <c:v>1856359</c:v>
                </c:pt>
                <c:pt idx="11">
                  <c:v>1919343</c:v>
                </c:pt>
                <c:pt idx="12">
                  <c:v>1940515</c:v>
                </c:pt>
                <c:pt idx="13">
                  <c:v>1955271</c:v>
                </c:pt>
                <c:pt idx="15" formatCode="\ ###,###,###,###,##0;&quot;-&quot;###,###,###,###,##0">
                  <c:v>3933349</c:v>
                </c:pt>
                <c:pt idx="16" formatCode="\ ###,###,###,###,##0;&quot;-&quot;###,###,###,###,##0">
                  <c:v>24506727</c:v>
                </c:pt>
              </c:numCache>
            </c:numRef>
          </c:val>
        </c:ser>
        <c:ser>
          <c:idx val="9"/>
          <c:order val="9"/>
          <c:tx>
            <c:strRef>
              <c:f>[産業分析.xlsx]付加価値額抜粋!$M$2</c:f>
              <c:strCache>
                <c:ptCount val="1"/>
                <c:pt idx="0">
                  <c:v>情報通信業</c:v>
                </c:pt>
              </c:strCache>
            </c:strRef>
          </c:tx>
          <c:spPr>
            <a:pattFill prst="horzBrick">
              <a:fgClr>
                <a:srgbClr val="4BACC6"/>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[産業分析.xlsx]付加価値額抜粋!$M$3:$M$19</c:f>
              <c:numCache>
                <c:formatCode>#,##0</c:formatCode>
                <c:ptCount val="17"/>
                <c:pt idx="0" formatCode="#,##0_);[Red]\(#,##0\)">
                  <c:v>2515668</c:v>
                </c:pt>
                <c:pt idx="1">
                  <c:v>2494073</c:v>
                </c:pt>
                <c:pt idx="2">
                  <c:v>2505442</c:v>
                </c:pt>
                <c:pt idx="3">
                  <c:v>2478215</c:v>
                </c:pt>
                <c:pt idx="4">
                  <c:v>2389313</c:v>
                </c:pt>
                <c:pt idx="5">
                  <c:v>2403760</c:v>
                </c:pt>
                <c:pt idx="6">
                  <c:v>2448952</c:v>
                </c:pt>
                <c:pt idx="7">
                  <c:v>2584714</c:v>
                </c:pt>
                <c:pt idx="8">
                  <c:v>2537087</c:v>
                </c:pt>
                <c:pt idx="9">
                  <c:v>2503467</c:v>
                </c:pt>
                <c:pt idx="10">
                  <c:v>2505892</c:v>
                </c:pt>
                <c:pt idx="11">
                  <c:v>2488014</c:v>
                </c:pt>
                <c:pt idx="12">
                  <c:v>2478569</c:v>
                </c:pt>
                <c:pt idx="13">
                  <c:v>2523860</c:v>
                </c:pt>
                <c:pt idx="15" formatCode="\ ###,###,###,###,##0;&quot;-&quot;###,###,###,###,##0">
                  <c:v>11556342</c:v>
                </c:pt>
                <c:pt idx="16" formatCode="\ ###,###,###,###,##0;&quot;-&quot;###,###,###,###,##0">
                  <c:v>27150347</c:v>
                </c:pt>
              </c:numCache>
            </c:numRef>
          </c:val>
        </c:ser>
        <c:ser>
          <c:idx val="10"/>
          <c:order val="10"/>
          <c:tx>
            <c:strRef>
              <c:f>[産業分析.xlsx]付加価値額抜粋!$N$2</c:f>
              <c:strCache>
                <c:ptCount val="1"/>
                <c:pt idx="0">
                  <c:v>サービス業</c:v>
                </c:pt>
              </c:strCache>
            </c:strRef>
          </c:tx>
          <c:spPr>
            <a:pattFill prst="smGrid">
              <a:fgClr>
                <a:srgbClr val="8064A2"/>
              </a:fgClr>
              <a:bgClr>
                <a:sysClr val="window" lastClr="FFFFFF"/>
              </a:bgClr>
            </a:pattFill>
            <a:ln>
              <a:solidFill>
                <a:sysClr val="windowText" lastClr="000000"/>
              </a:solidFill>
            </a:ln>
          </c:spPr>
          <c:invertIfNegative val="0"/>
          <c:cat>
            <c:multiLvlStrRef>
              <c:f>[産業分析.xlsx]付加価値額抜粋!$A$3:$B$19</c:f>
              <c:multiLvlStrCache>
                <c:ptCount val="17"/>
                <c:lvl>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5">
                    <c:v>2014</c:v>
                  </c:pt>
                  <c:pt idx="16">
                    <c:v>2014</c:v>
                  </c:pt>
                </c:lvl>
                <c:lvl>
                  <c:pt idx="0">
                    <c:v>大阪</c:v>
                  </c:pt>
                  <c:pt idx="15">
                    <c:v>東京都</c:v>
                  </c:pt>
                  <c:pt idx="16">
                    <c:v>全国</c:v>
                  </c:pt>
                </c:lvl>
              </c:multiLvlStrCache>
            </c:multiLvlStrRef>
          </c:cat>
          <c:val>
            <c:numRef>
              <c:f>[産業分析.xlsx]付加価値額抜粋!$N$3:$N$19</c:f>
              <c:numCache>
                <c:formatCode>#,##0</c:formatCode>
                <c:ptCount val="17"/>
                <c:pt idx="0" formatCode="#,##0_);[Red]\(#,##0\)">
                  <c:v>7797776</c:v>
                </c:pt>
                <c:pt idx="1">
                  <c:v>7753517</c:v>
                </c:pt>
                <c:pt idx="2">
                  <c:v>7649076</c:v>
                </c:pt>
                <c:pt idx="3">
                  <c:v>7712727</c:v>
                </c:pt>
                <c:pt idx="4">
                  <c:v>7817737</c:v>
                </c:pt>
                <c:pt idx="5">
                  <c:v>8027130</c:v>
                </c:pt>
                <c:pt idx="6">
                  <c:v>8351891</c:v>
                </c:pt>
                <c:pt idx="7">
                  <c:v>8427316</c:v>
                </c:pt>
                <c:pt idx="8">
                  <c:v>8180422</c:v>
                </c:pt>
                <c:pt idx="9">
                  <c:v>8050445</c:v>
                </c:pt>
                <c:pt idx="10">
                  <c:v>8104781</c:v>
                </c:pt>
                <c:pt idx="11">
                  <c:v>8094609</c:v>
                </c:pt>
                <c:pt idx="12">
                  <c:v>8164189</c:v>
                </c:pt>
                <c:pt idx="13">
                  <c:v>8141466</c:v>
                </c:pt>
                <c:pt idx="15" formatCode="\ ###,###,###,###,##0;&quot;-&quot;###,###,###,###,##0">
                  <c:v>19980581</c:v>
                </c:pt>
                <c:pt idx="16" formatCode="\ ###,###,###,###,##0;&quot;-&quot;###,###,###,###,##0">
                  <c:v>100608978</c:v>
                </c:pt>
              </c:numCache>
            </c:numRef>
          </c:val>
        </c:ser>
        <c:dLbls>
          <c:showLegendKey val="0"/>
          <c:showVal val="0"/>
          <c:showCatName val="0"/>
          <c:showSerName val="0"/>
          <c:showPercent val="0"/>
          <c:showBubbleSize val="0"/>
        </c:dLbls>
        <c:gapWidth val="150"/>
        <c:overlap val="100"/>
        <c:axId val="48749952"/>
        <c:axId val="48755840"/>
      </c:barChart>
      <c:catAx>
        <c:axId val="48749952"/>
        <c:scaling>
          <c:orientation val="minMax"/>
        </c:scaling>
        <c:delete val="0"/>
        <c:axPos val="b"/>
        <c:majorTickMark val="out"/>
        <c:minorTickMark val="none"/>
        <c:tickLblPos val="nextTo"/>
        <c:txPr>
          <a:bodyPr/>
          <a:lstStyle/>
          <a:p>
            <a:pPr>
              <a:defRPr sz="1000"/>
            </a:pPr>
            <a:endParaRPr lang="ja-JP"/>
          </a:p>
        </c:txPr>
        <c:crossAx val="48755840"/>
        <c:crosses val="autoZero"/>
        <c:auto val="1"/>
        <c:lblAlgn val="ctr"/>
        <c:lblOffset val="100"/>
        <c:noMultiLvlLbl val="0"/>
      </c:catAx>
      <c:valAx>
        <c:axId val="48755840"/>
        <c:scaling>
          <c:orientation val="minMax"/>
        </c:scaling>
        <c:delete val="0"/>
        <c:axPos val="l"/>
        <c:majorGridlines/>
        <c:numFmt formatCode="0%" sourceLinked="1"/>
        <c:majorTickMark val="out"/>
        <c:minorTickMark val="none"/>
        <c:tickLblPos val="nextTo"/>
        <c:crossAx val="48749952"/>
        <c:crosses val="autoZero"/>
        <c:crossBetween val="between"/>
      </c:valAx>
    </c:plotArea>
    <c:legend>
      <c:legendPos val="r"/>
      <c:legendEntry>
        <c:idx val="1"/>
        <c:txPr>
          <a:bodyPr/>
          <a:lstStyle/>
          <a:p>
            <a:pPr>
              <a:defRPr u="none"/>
            </a:pPr>
            <a:endParaRPr lang="ja-JP"/>
          </a:p>
        </c:txPr>
      </c:legendEntry>
      <c:legendEntry>
        <c:idx val="4"/>
        <c:txPr>
          <a:bodyPr/>
          <a:lstStyle/>
          <a:p>
            <a:pPr>
              <a:defRPr u="none"/>
            </a:pPr>
            <a:endParaRPr lang="ja-JP"/>
          </a:p>
        </c:txPr>
      </c:legendEntry>
      <c:layout>
        <c:manualLayout>
          <c:xMode val="edge"/>
          <c:yMode val="edge"/>
          <c:x val="0.84184525549671663"/>
          <c:y val="2.0140003601132443E-2"/>
          <c:w val="0.14990416090695752"/>
          <c:h val="0.85937170774128568"/>
        </c:manualLayout>
      </c:layout>
      <c:overlay val="0"/>
    </c:legend>
    <c:plotVisOnly val="1"/>
    <c:dispBlanksAs val="gap"/>
    <c:showDLblsOverMax val="0"/>
  </c:chart>
  <c:spPr>
    <a:noFill/>
  </c:spPr>
  <c:txPr>
    <a:bodyPr/>
    <a:lstStyle/>
    <a:p>
      <a:pPr>
        <a:defRPr sz="1050"/>
      </a:pPr>
      <a:endParaRPr lang="ja-JP"/>
    </a:p>
  </c:txPr>
  <c:externalData r:id="rId2">
    <c:autoUpdate val="0"/>
  </c:externalData>
  <c:userShapes r:id="rId3"/>
</c:chartSpace>
</file>

<file path=ppt/charts/chart5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sz="1200" dirty="0"/>
              <a:t>介護人材の需給ギャップ（不足人員</a:t>
            </a:r>
            <a:r>
              <a:rPr lang="ja-JP" altLang="en-US" sz="1200" dirty="0" smtClean="0"/>
              <a:t>）</a:t>
            </a:r>
            <a:endParaRPr lang="en-US" altLang="ja-JP" sz="1200" dirty="0" smtClean="0"/>
          </a:p>
          <a:p>
            <a:pPr>
              <a:defRPr/>
            </a:pPr>
            <a:r>
              <a:rPr lang="ja-JP" altLang="en-US" sz="1200" dirty="0" smtClean="0"/>
              <a:t>（</a:t>
            </a:r>
            <a:r>
              <a:rPr lang="en-US" altLang="ja-JP" sz="1200" dirty="0"/>
              <a:t>2025</a:t>
            </a:r>
            <a:r>
              <a:rPr lang="ja-JP" altLang="en-US" sz="1200" dirty="0"/>
              <a:t>年時点の推計）</a:t>
            </a:r>
          </a:p>
        </c:rich>
      </c:tx>
      <c:layout>
        <c:manualLayout>
          <c:xMode val="edge"/>
          <c:yMode val="edge"/>
          <c:x val="0.1398903758910317"/>
          <c:y val="0"/>
        </c:manualLayout>
      </c:layout>
      <c:overlay val="0"/>
    </c:title>
    <c:autoTitleDeleted val="0"/>
    <c:plotArea>
      <c:layout>
        <c:manualLayout>
          <c:layoutTarget val="inner"/>
          <c:xMode val="edge"/>
          <c:yMode val="edge"/>
          <c:x val="0.12156972725535749"/>
          <c:y val="0.27097433115647529"/>
          <c:w val="0.83378924261646647"/>
          <c:h val="0.53857907626443058"/>
        </c:manualLayout>
      </c:layout>
      <c:barChart>
        <c:barDir val="col"/>
        <c:grouping val="clustered"/>
        <c:varyColors val="0"/>
        <c:ser>
          <c:idx val="0"/>
          <c:order val="0"/>
          <c:tx>
            <c:strRef>
              <c:f>介護!$B$34</c:f>
              <c:strCache>
                <c:ptCount val="1"/>
                <c:pt idx="0">
                  <c:v>2025年の需給ギャップ（不足人員）</c:v>
                </c:pt>
              </c:strCache>
            </c:strRef>
          </c:tx>
          <c:invertIfNegative val="0"/>
          <c:dLbls>
            <c:showLegendKey val="0"/>
            <c:showVal val="1"/>
            <c:showCatName val="0"/>
            <c:showSerName val="0"/>
            <c:showPercent val="0"/>
            <c:showBubbleSize val="0"/>
            <c:showLeaderLines val="0"/>
          </c:dLbls>
          <c:cat>
            <c:strRef>
              <c:f>介護!$A$35:$A$39</c:f>
              <c:strCache>
                <c:ptCount val="5"/>
                <c:pt idx="0">
                  <c:v>大阪府</c:v>
                </c:pt>
                <c:pt idx="1">
                  <c:v>東京都</c:v>
                </c:pt>
                <c:pt idx="2">
                  <c:v>神奈川県</c:v>
                </c:pt>
                <c:pt idx="3">
                  <c:v>愛知県</c:v>
                </c:pt>
                <c:pt idx="4">
                  <c:v>兵庫県</c:v>
                </c:pt>
              </c:strCache>
            </c:strRef>
          </c:cat>
          <c:val>
            <c:numRef>
              <c:f>介護!$B$35:$B$39</c:f>
              <c:numCache>
                <c:formatCode>General</c:formatCode>
                <c:ptCount val="5"/>
                <c:pt idx="0">
                  <c:v>33866</c:v>
                </c:pt>
                <c:pt idx="1">
                  <c:v>35751</c:v>
                </c:pt>
                <c:pt idx="2">
                  <c:v>24701</c:v>
                </c:pt>
                <c:pt idx="3">
                  <c:v>24391</c:v>
                </c:pt>
                <c:pt idx="4">
                  <c:v>22503</c:v>
                </c:pt>
              </c:numCache>
            </c:numRef>
          </c:val>
        </c:ser>
        <c:dLbls>
          <c:showLegendKey val="0"/>
          <c:showVal val="0"/>
          <c:showCatName val="0"/>
          <c:showSerName val="0"/>
          <c:showPercent val="0"/>
          <c:showBubbleSize val="0"/>
        </c:dLbls>
        <c:gapWidth val="150"/>
        <c:axId val="132713472"/>
        <c:axId val="132727552"/>
      </c:barChart>
      <c:catAx>
        <c:axId val="132713472"/>
        <c:scaling>
          <c:orientation val="minMax"/>
        </c:scaling>
        <c:delete val="0"/>
        <c:axPos val="b"/>
        <c:majorTickMark val="out"/>
        <c:minorTickMark val="none"/>
        <c:tickLblPos val="nextTo"/>
        <c:crossAx val="132727552"/>
        <c:crosses val="autoZero"/>
        <c:auto val="1"/>
        <c:lblAlgn val="ctr"/>
        <c:lblOffset val="100"/>
        <c:noMultiLvlLbl val="0"/>
      </c:catAx>
      <c:valAx>
        <c:axId val="132727552"/>
        <c:scaling>
          <c:orientation val="minMax"/>
        </c:scaling>
        <c:delete val="0"/>
        <c:axPos val="l"/>
        <c:majorGridlines/>
        <c:numFmt formatCode="General" sourceLinked="1"/>
        <c:majorTickMark val="out"/>
        <c:minorTickMark val="none"/>
        <c:tickLblPos val="nextTo"/>
        <c:crossAx val="132713472"/>
        <c:crosses val="autoZero"/>
        <c:crossBetween val="between"/>
      </c:valAx>
    </c:plotArea>
    <c:plotVisOnly val="1"/>
    <c:dispBlanksAs val="gap"/>
    <c:showDLblsOverMax val="0"/>
  </c:chart>
  <c:externalData r:id="rId1">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6813025664158808E-2"/>
          <c:y val="0.1033094762154181"/>
          <c:w val="0.63572445856917259"/>
          <c:h val="0.72221807233711932"/>
        </c:manualLayout>
      </c:layout>
      <c:barChart>
        <c:barDir val="col"/>
        <c:grouping val="stacked"/>
        <c:varyColors val="0"/>
        <c:ser>
          <c:idx val="0"/>
          <c:order val="0"/>
          <c:tx>
            <c:strRef>
              <c:f>'計算表（大阪府の産業別転出企業の推移）'!$B$3</c:f>
              <c:strCache>
                <c:ptCount val="1"/>
                <c:pt idx="0">
                  <c:v>製造業</c:v>
                </c:pt>
              </c:strCache>
            </c:strRef>
          </c:tx>
          <c:spPr>
            <a:pattFill prst="lgCheck">
              <a:fgClr>
                <a:schemeClr val="accent1"/>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'計算表（大阪府の産業別転出企業の推移）'!$C$3:$E$3</c:f>
              <c:numCache>
                <c:formatCode>General</c:formatCode>
                <c:ptCount val="3"/>
                <c:pt idx="0">
                  <c:v>125</c:v>
                </c:pt>
                <c:pt idx="1">
                  <c:v>81</c:v>
                </c:pt>
                <c:pt idx="2">
                  <c:v>66</c:v>
                </c:pt>
              </c:numCache>
            </c:numRef>
          </c:val>
        </c:ser>
        <c:ser>
          <c:idx val="1"/>
          <c:order val="1"/>
          <c:tx>
            <c:strRef>
              <c:f>'計算表（大阪府の産業別転出企業の推移）'!$B$4</c:f>
              <c:strCache>
                <c:ptCount val="1"/>
                <c:pt idx="0">
                  <c:v>情報通信業</c:v>
                </c:pt>
              </c:strCache>
            </c:strRef>
          </c:tx>
          <c:spPr>
            <a:pattFill prst="dkHorz">
              <a:fgClr>
                <a:schemeClr val="tx2">
                  <a:lumMod val="75000"/>
                </a:schemeClr>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'計算表（大阪府の産業別転出企業の推移）'!$C$4:$E$4</c:f>
              <c:numCache>
                <c:formatCode>General</c:formatCode>
                <c:ptCount val="3"/>
                <c:pt idx="0">
                  <c:v>7</c:v>
                </c:pt>
                <c:pt idx="1">
                  <c:v>9</c:v>
                </c:pt>
                <c:pt idx="2">
                  <c:v>12</c:v>
                </c:pt>
              </c:numCache>
            </c:numRef>
          </c:val>
        </c:ser>
        <c:ser>
          <c:idx val="2"/>
          <c:order val="2"/>
          <c:tx>
            <c:strRef>
              <c:f>'計算表（大阪府の産業別転出企業の推移）'!$B$5</c:f>
              <c:strCache>
                <c:ptCount val="1"/>
                <c:pt idx="0">
                  <c:v>金融関連業</c:v>
                </c:pt>
              </c:strCache>
            </c:strRef>
          </c:tx>
          <c:spPr>
            <a:pattFill prst="dkUpDiag">
              <a:fgClr>
                <a:schemeClr val="tx2">
                  <a:lumMod val="75000"/>
                </a:schemeClr>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'計算表（大阪府の産業別転出企業の推移）'!$C$5:$E$5</c:f>
              <c:numCache>
                <c:formatCode>General</c:formatCode>
                <c:ptCount val="3"/>
                <c:pt idx="0">
                  <c:v>0</c:v>
                </c:pt>
                <c:pt idx="1">
                  <c:v>4</c:v>
                </c:pt>
                <c:pt idx="2">
                  <c:v>1</c:v>
                </c:pt>
              </c:numCache>
            </c:numRef>
          </c:val>
        </c:ser>
        <c:ser>
          <c:idx val="3"/>
          <c:order val="3"/>
          <c:tx>
            <c:strRef>
              <c:f>'計算表（大阪府の産業別転出企業の推移）'!$B$6</c:f>
              <c:strCache>
                <c:ptCount val="1"/>
                <c:pt idx="0">
                  <c:v>卸・小売業</c:v>
                </c:pt>
              </c:strCache>
            </c:strRef>
          </c:tx>
          <c:spPr>
            <a:pattFill prst="dashVert">
              <a:fgClr>
                <a:schemeClr val="tx2">
                  <a:lumMod val="75000"/>
                </a:schemeClr>
              </a:fgClr>
              <a:bgClr>
                <a:schemeClr val="accent2">
                  <a:lumMod val="40000"/>
                  <a:lumOff val="60000"/>
                </a:schemeClr>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'計算表（大阪府の産業別転出企業の推移）'!$C$6:$E$6</c:f>
              <c:numCache>
                <c:formatCode>General</c:formatCode>
                <c:ptCount val="3"/>
                <c:pt idx="0">
                  <c:v>65</c:v>
                </c:pt>
                <c:pt idx="1">
                  <c:v>49</c:v>
                </c:pt>
                <c:pt idx="2">
                  <c:v>41</c:v>
                </c:pt>
              </c:numCache>
            </c:numRef>
          </c:val>
        </c:ser>
        <c:ser>
          <c:idx val="4"/>
          <c:order val="4"/>
          <c:tx>
            <c:strRef>
              <c:f>'計算表（大阪府の産業別転出企業の推移）'!$B$7</c:f>
              <c:strCache>
                <c:ptCount val="1"/>
                <c:pt idx="0">
                  <c:v>サービス業</c:v>
                </c:pt>
              </c:strCache>
            </c:strRef>
          </c:tx>
          <c:spPr>
            <a:pattFill prst="pct75">
              <a:fgClr>
                <a:srgbClr val="FF0000"/>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'計算表（大阪府の産業別転出企業の推移）'!$C$7:$E$7</c:f>
              <c:numCache>
                <c:formatCode>General</c:formatCode>
                <c:ptCount val="3"/>
                <c:pt idx="0">
                  <c:v>0</c:v>
                </c:pt>
                <c:pt idx="1">
                  <c:v>7</c:v>
                </c:pt>
                <c:pt idx="2">
                  <c:v>5</c:v>
                </c:pt>
              </c:numCache>
            </c:numRef>
          </c:val>
        </c:ser>
        <c:ser>
          <c:idx val="5"/>
          <c:order val="5"/>
          <c:tx>
            <c:strRef>
              <c:f>'計算表（大阪府の産業別転出企業の推移）'!$B$8</c:f>
              <c:strCache>
                <c:ptCount val="1"/>
                <c:pt idx="0">
                  <c:v>対個人サービス業</c:v>
                </c:pt>
              </c:strCache>
            </c:strRef>
          </c:tx>
          <c:spPr>
            <a:pattFill prst="dkDnDiag">
              <a:fgClr>
                <a:schemeClr val="bg2">
                  <a:lumMod val="50000"/>
                </a:schemeClr>
              </a:fgClr>
              <a:bgClr>
                <a:schemeClr val="bg1"/>
              </a:bgClr>
            </a:patt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'計算表（大阪府の産業別転出企業の推移）'!$C$8:$E$8</c:f>
              <c:numCache>
                <c:formatCode>General</c:formatCode>
                <c:ptCount val="3"/>
                <c:pt idx="0">
                  <c:v>4</c:v>
                </c:pt>
                <c:pt idx="1">
                  <c:v>11</c:v>
                </c:pt>
                <c:pt idx="2">
                  <c:v>11</c:v>
                </c:pt>
              </c:numCache>
            </c:numRef>
          </c:val>
        </c:ser>
        <c:ser>
          <c:idx val="6"/>
          <c:order val="6"/>
          <c:tx>
            <c:strRef>
              <c:f>'計算表（大阪府の産業別転出企業の推移）'!$B$9</c:f>
              <c:strCache>
                <c:ptCount val="1"/>
                <c:pt idx="0">
                  <c:v>その他</c:v>
                </c:pt>
              </c:strCache>
            </c:strRef>
          </c:tx>
          <c:spPr>
            <a:solidFill>
              <a:srgbClr val="7030A0"/>
            </a:solidFill>
          </c:spPr>
          <c:invertIfNegative val="0"/>
          <c:cat>
            <c:strRef>
              <c:f>'計算表（大阪府の産業別転出企業の推移）'!$C$2:$E$2</c:f>
              <c:strCache>
                <c:ptCount val="3"/>
                <c:pt idx="0">
                  <c:v>1994～2000年</c:v>
                </c:pt>
                <c:pt idx="1">
                  <c:v>2001～2007年</c:v>
                </c:pt>
                <c:pt idx="2">
                  <c:v>2008～2014年</c:v>
                </c:pt>
              </c:strCache>
            </c:strRef>
          </c:cat>
          <c:val>
            <c:numRef>
              <c:f>'計算表（大阪府の産業別転出企業の推移）'!$C$9:$E$9</c:f>
              <c:numCache>
                <c:formatCode>General</c:formatCode>
                <c:ptCount val="3"/>
                <c:pt idx="0">
                  <c:v>4</c:v>
                </c:pt>
                <c:pt idx="1">
                  <c:v>5</c:v>
                </c:pt>
                <c:pt idx="2">
                  <c:v>1</c:v>
                </c:pt>
              </c:numCache>
            </c:numRef>
          </c:val>
        </c:ser>
        <c:dLbls>
          <c:showLegendKey val="0"/>
          <c:showVal val="0"/>
          <c:showCatName val="0"/>
          <c:showSerName val="0"/>
          <c:showPercent val="0"/>
          <c:showBubbleSize val="0"/>
        </c:dLbls>
        <c:gapWidth val="150"/>
        <c:overlap val="100"/>
        <c:axId val="133459328"/>
        <c:axId val="133481600"/>
      </c:barChart>
      <c:catAx>
        <c:axId val="133459328"/>
        <c:scaling>
          <c:orientation val="minMax"/>
        </c:scaling>
        <c:delete val="0"/>
        <c:axPos val="b"/>
        <c:majorTickMark val="out"/>
        <c:minorTickMark val="none"/>
        <c:tickLblPos val="nextTo"/>
        <c:crossAx val="133481600"/>
        <c:crosses val="autoZero"/>
        <c:auto val="1"/>
        <c:lblAlgn val="ctr"/>
        <c:lblOffset val="100"/>
        <c:noMultiLvlLbl val="0"/>
      </c:catAx>
      <c:valAx>
        <c:axId val="133481600"/>
        <c:scaling>
          <c:orientation val="minMax"/>
        </c:scaling>
        <c:delete val="0"/>
        <c:axPos val="l"/>
        <c:majorGridlines/>
        <c:numFmt formatCode="General" sourceLinked="1"/>
        <c:majorTickMark val="out"/>
        <c:minorTickMark val="none"/>
        <c:tickLblPos val="nextTo"/>
        <c:crossAx val="133459328"/>
        <c:crosses val="autoZero"/>
        <c:crossBetween val="between"/>
      </c:valAx>
    </c:plotArea>
    <c:legend>
      <c:legendPos val="r"/>
      <c:layout>
        <c:manualLayout>
          <c:xMode val="edge"/>
          <c:yMode val="edge"/>
          <c:x val="0.72141148822431267"/>
          <c:y val="0.11763537658269038"/>
          <c:w val="0.24988428560638393"/>
          <c:h val="0.64543620237503641"/>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1865567867698363E-2"/>
          <c:y val="9.957764929553603E-2"/>
          <c:w val="0.75873923150613798"/>
          <c:h val="0.716185243707264"/>
        </c:manualLayout>
      </c:layout>
      <c:lineChart>
        <c:grouping val="standard"/>
        <c:varyColors val="0"/>
        <c:ser>
          <c:idx val="1"/>
          <c:order val="0"/>
          <c:tx>
            <c:strRef>
              <c:f>'[【経済産業省】工場立地動向調査_府県外に移転した工場の推移（H22-H27）（加工データ）.xlsx]グラフ'!$A$6</c:f>
              <c:strCache>
                <c:ptCount val="1"/>
                <c:pt idx="0">
                  <c:v>大阪</c:v>
                </c:pt>
              </c:strCache>
            </c:strRef>
          </c:tx>
          <c:cat>
            <c:strRef>
              <c:f>'[【経済産業省】工場立地動向調査_府県外に移転した工場の推移（H22-H27）（加工データ）.xlsx]グラフ'!$B$4:$H$4</c:f>
              <c:strCache>
                <c:ptCount val="7"/>
                <c:pt idx="0">
                  <c:v>2010年</c:v>
                </c:pt>
                <c:pt idx="1">
                  <c:v>2011年</c:v>
                </c:pt>
                <c:pt idx="2">
                  <c:v>2012年</c:v>
                </c:pt>
                <c:pt idx="3">
                  <c:v>2013年</c:v>
                </c:pt>
                <c:pt idx="4">
                  <c:v>2014年</c:v>
                </c:pt>
                <c:pt idx="5">
                  <c:v>2015年</c:v>
                </c:pt>
                <c:pt idx="6">
                  <c:v>2016年</c:v>
                </c:pt>
              </c:strCache>
            </c:strRef>
          </c:cat>
          <c:val>
            <c:numRef>
              <c:f>'[【経済産業省】工場立地動向調査_府県外に移転した工場の推移（H22-H27）（加工データ）.xlsx]グラフ'!$B$6:$H$6</c:f>
              <c:numCache>
                <c:formatCode>General</c:formatCode>
                <c:ptCount val="7"/>
                <c:pt idx="0">
                  <c:v>5</c:v>
                </c:pt>
                <c:pt idx="1">
                  <c:v>8</c:v>
                </c:pt>
                <c:pt idx="2">
                  <c:v>7</c:v>
                </c:pt>
                <c:pt idx="3">
                  <c:v>10</c:v>
                </c:pt>
                <c:pt idx="4">
                  <c:v>7</c:v>
                </c:pt>
                <c:pt idx="5">
                  <c:v>11</c:v>
                </c:pt>
                <c:pt idx="6">
                  <c:v>9</c:v>
                </c:pt>
              </c:numCache>
            </c:numRef>
          </c:val>
          <c:smooth val="0"/>
        </c:ser>
        <c:ser>
          <c:idx val="0"/>
          <c:order val="1"/>
          <c:tx>
            <c:strRef>
              <c:f>'[【経済産業省】工場立地動向調査_府県外に移転した工場の推移（H22-H27）（加工データ）.xlsx]グラフ'!$A$5</c:f>
              <c:strCache>
                <c:ptCount val="1"/>
                <c:pt idx="0">
                  <c:v>京都</c:v>
                </c:pt>
              </c:strCache>
            </c:strRef>
          </c:tx>
          <c:cat>
            <c:strRef>
              <c:f>'[【経済産業省】工場立地動向調査_府県外に移転した工場の推移（H22-H27）（加工データ）.xlsx]グラフ'!$B$4:$H$4</c:f>
              <c:strCache>
                <c:ptCount val="7"/>
                <c:pt idx="0">
                  <c:v>2010年</c:v>
                </c:pt>
                <c:pt idx="1">
                  <c:v>2011年</c:v>
                </c:pt>
                <c:pt idx="2">
                  <c:v>2012年</c:v>
                </c:pt>
                <c:pt idx="3">
                  <c:v>2013年</c:v>
                </c:pt>
                <c:pt idx="4">
                  <c:v>2014年</c:v>
                </c:pt>
                <c:pt idx="5">
                  <c:v>2015年</c:v>
                </c:pt>
                <c:pt idx="6">
                  <c:v>2016年</c:v>
                </c:pt>
              </c:strCache>
            </c:strRef>
          </c:cat>
          <c:val>
            <c:numRef>
              <c:f>'[【経済産業省】工場立地動向調査_府県外に移転した工場の推移（H22-H27）（加工データ）.xlsx]グラフ'!$B$5:$H$5</c:f>
              <c:numCache>
                <c:formatCode>General</c:formatCode>
                <c:ptCount val="7"/>
                <c:pt idx="0">
                  <c:v>1</c:v>
                </c:pt>
                <c:pt idx="1">
                  <c:v>0</c:v>
                </c:pt>
                <c:pt idx="2">
                  <c:v>0</c:v>
                </c:pt>
                <c:pt idx="3">
                  <c:v>2</c:v>
                </c:pt>
                <c:pt idx="4">
                  <c:v>0</c:v>
                </c:pt>
                <c:pt idx="5">
                  <c:v>1</c:v>
                </c:pt>
                <c:pt idx="6">
                  <c:v>1</c:v>
                </c:pt>
              </c:numCache>
            </c:numRef>
          </c:val>
          <c:smooth val="0"/>
        </c:ser>
        <c:ser>
          <c:idx val="2"/>
          <c:order val="2"/>
          <c:tx>
            <c:strRef>
              <c:f>'[【経済産業省】工場立地動向調査_府県外に移転した工場の推移（H22-H27）（加工データ）.xlsx]グラフ'!$A$7</c:f>
              <c:strCache>
                <c:ptCount val="1"/>
                <c:pt idx="0">
                  <c:v>兵庫</c:v>
                </c:pt>
              </c:strCache>
            </c:strRef>
          </c:tx>
          <c:cat>
            <c:strRef>
              <c:f>'[【経済産業省】工場立地動向調査_府県外に移転した工場の推移（H22-H27）（加工データ）.xlsx]グラフ'!$B$4:$H$4</c:f>
              <c:strCache>
                <c:ptCount val="7"/>
                <c:pt idx="0">
                  <c:v>2010年</c:v>
                </c:pt>
                <c:pt idx="1">
                  <c:v>2011年</c:v>
                </c:pt>
                <c:pt idx="2">
                  <c:v>2012年</c:v>
                </c:pt>
                <c:pt idx="3">
                  <c:v>2013年</c:v>
                </c:pt>
                <c:pt idx="4">
                  <c:v>2014年</c:v>
                </c:pt>
                <c:pt idx="5">
                  <c:v>2015年</c:v>
                </c:pt>
                <c:pt idx="6">
                  <c:v>2016年</c:v>
                </c:pt>
              </c:strCache>
            </c:strRef>
          </c:cat>
          <c:val>
            <c:numRef>
              <c:f>'[【経済産業省】工場立地動向調査_府県外に移転した工場の推移（H22-H27）（加工データ）.xlsx]グラフ'!$B$7:$H$7</c:f>
              <c:numCache>
                <c:formatCode>General</c:formatCode>
                <c:ptCount val="7"/>
                <c:pt idx="0">
                  <c:v>1</c:v>
                </c:pt>
                <c:pt idx="1">
                  <c:v>3</c:v>
                </c:pt>
                <c:pt idx="2">
                  <c:v>0</c:v>
                </c:pt>
                <c:pt idx="3">
                  <c:v>1</c:v>
                </c:pt>
                <c:pt idx="4">
                  <c:v>1</c:v>
                </c:pt>
                <c:pt idx="5">
                  <c:v>2</c:v>
                </c:pt>
                <c:pt idx="6">
                  <c:v>0</c:v>
                </c:pt>
              </c:numCache>
            </c:numRef>
          </c:val>
          <c:smooth val="0"/>
        </c:ser>
        <c:dLbls>
          <c:showLegendKey val="0"/>
          <c:showVal val="0"/>
          <c:showCatName val="0"/>
          <c:showSerName val="0"/>
          <c:showPercent val="0"/>
          <c:showBubbleSize val="0"/>
        </c:dLbls>
        <c:marker val="1"/>
        <c:smooth val="0"/>
        <c:axId val="133712128"/>
        <c:axId val="133726208"/>
      </c:lineChart>
      <c:catAx>
        <c:axId val="133712128"/>
        <c:scaling>
          <c:orientation val="minMax"/>
        </c:scaling>
        <c:delete val="0"/>
        <c:axPos val="b"/>
        <c:majorTickMark val="none"/>
        <c:minorTickMark val="none"/>
        <c:tickLblPos val="nextTo"/>
        <c:crossAx val="133726208"/>
        <c:crosses val="autoZero"/>
        <c:auto val="1"/>
        <c:lblAlgn val="ctr"/>
        <c:lblOffset val="100"/>
        <c:noMultiLvlLbl val="0"/>
      </c:catAx>
      <c:valAx>
        <c:axId val="133726208"/>
        <c:scaling>
          <c:orientation val="minMax"/>
        </c:scaling>
        <c:delete val="0"/>
        <c:axPos val="l"/>
        <c:majorGridlines/>
        <c:numFmt formatCode="General" sourceLinked="1"/>
        <c:majorTickMark val="none"/>
        <c:minorTickMark val="none"/>
        <c:tickLblPos val="nextTo"/>
        <c:crossAx val="133712128"/>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0847851335656215E-2"/>
          <c:y val="0.12712707786526684"/>
          <c:w val="0.87790464758216413"/>
          <c:h val="0.47982353102998143"/>
        </c:manualLayout>
      </c:layout>
      <c:lineChart>
        <c:grouping val="standard"/>
        <c:varyColors val="0"/>
        <c:ser>
          <c:idx val="0"/>
          <c:order val="0"/>
          <c:tx>
            <c:strRef>
              <c:f>グラフ!$B$5</c:f>
              <c:strCache>
                <c:ptCount val="1"/>
                <c:pt idx="0">
                  <c:v>東京</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グラフ!$C$5:$I$5</c:f>
              <c:numCache>
                <c:formatCode>General</c:formatCode>
                <c:ptCount val="7"/>
                <c:pt idx="0">
                  <c:v>1</c:v>
                </c:pt>
                <c:pt idx="1">
                  <c:v>3</c:v>
                </c:pt>
                <c:pt idx="2">
                  <c:v>1</c:v>
                </c:pt>
                <c:pt idx="3">
                  <c:v>1</c:v>
                </c:pt>
                <c:pt idx="4">
                  <c:v>0</c:v>
                </c:pt>
                <c:pt idx="5">
                  <c:v>0</c:v>
                </c:pt>
                <c:pt idx="6">
                  <c:v>2</c:v>
                </c:pt>
              </c:numCache>
            </c:numRef>
          </c:val>
          <c:smooth val="0"/>
        </c:ser>
        <c:ser>
          <c:idx val="1"/>
          <c:order val="1"/>
          <c:tx>
            <c:strRef>
              <c:f>グラフ!$B$6</c:f>
              <c:strCache>
                <c:ptCount val="1"/>
                <c:pt idx="0">
                  <c:v>愛知</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グラフ!$C$6:$I$6</c:f>
              <c:numCache>
                <c:formatCode>General</c:formatCode>
                <c:ptCount val="7"/>
                <c:pt idx="0">
                  <c:v>47</c:v>
                </c:pt>
                <c:pt idx="1">
                  <c:v>43</c:v>
                </c:pt>
                <c:pt idx="2">
                  <c:v>54</c:v>
                </c:pt>
                <c:pt idx="3">
                  <c:v>72</c:v>
                </c:pt>
                <c:pt idx="4">
                  <c:v>67</c:v>
                </c:pt>
                <c:pt idx="5">
                  <c:v>52</c:v>
                </c:pt>
                <c:pt idx="6">
                  <c:v>67</c:v>
                </c:pt>
              </c:numCache>
            </c:numRef>
          </c:val>
          <c:smooth val="0"/>
        </c:ser>
        <c:ser>
          <c:idx val="2"/>
          <c:order val="2"/>
          <c:tx>
            <c:strRef>
              <c:f>グラフ!$B$7</c:f>
              <c:strCache>
                <c:ptCount val="1"/>
                <c:pt idx="0">
                  <c:v>京都</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グラフ!$C$7:$I$7</c:f>
              <c:numCache>
                <c:formatCode>General</c:formatCode>
                <c:ptCount val="7"/>
                <c:pt idx="0">
                  <c:v>11</c:v>
                </c:pt>
                <c:pt idx="1">
                  <c:v>23</c:v>
                </c:pt>
                <c:pt idx="2">
                  <c:v>22</c:v>
                </c:pt>
                <c:pt idx="3">
                  <c:v>23</c:v>
                </c:pt>
                <c:pt idx="4">
                  <c:v>39</c:v>
                </c:pt>
                <c:pt idx="5">
                  <c:v>22</c:v>
                </c:pt>
                <c:pt idx="6">
                  <c:v>20</c:v>
                </c:pt>
              </c:numCache>
            </c:numRef>
          </c:val>
          <c:smooth val="0"/>
        </c:ser>
        <c:ser>
          <c:idx val="3"/>
          <c:order val="3"/>
          <c:tx>
            <c:strRef>
              <c:f>グラフ!$B$8</c:f>
              <c:strCache>
                <c:ptCount val="1"/>
                <c:pt idx="0">
                  <c:v>大阪</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グラフ!$C$8:$I$8</c:f>
              <c:numCache>
                <c:formatCode>General</c:formatCode>
                <c:ptCount val="7"/>
                <c:pt idx="0">
                  <c:v>12</c:v>
                </c:pt>
                <c:pt idx="1">
                  <c:v>13</c:v>
                </c:pt>
                <c:pt idx="2">
                  <c:v>20</c:v>
                </c:pt>
                <c:pt idx="3">
                  <c:v>15</c:v>
                </c:pt>
                <c:pt idx="4">
                  <c:v>15</c:v>
                </c:pt>
                <c:pt idx="5">
                  <c:v>9</c:v>
                </c:pt>
                <c:pt idx="6">
                  <c:v>15</c:v>
                </c:pt>
              </c:numCache>
            </c:numRef>
          </c:val>
          <c:smooth val="0"/>
        </c:ser>
        <c:ser>
          <c:idx val="4"/>
          <c:order val="4"/>
          <c:tx>
            <c:strRef>
              <c:f>グラフ!$B$9</c:f>
              <c:strCache>
                <c:ptCount val="1"/>
                <c:pt idx="0">
                  <c:v>兵庫</c:v>
                </c:pt>
              </c:strCache>
            </c:strRef>
          </c:tx>
          <c:cat>
            <c:strRef>
              <c:f>グラフ!$C$4:$I$4</c:f>
              <c:strCache>
                <c:ptCount val="7"/>
                <c:pt idx="0">
                  <c:v>2010年</c:v>
                </c:pt>
                <c:pt idx="1">
                  <c:v>2011年</c:v>
                </c:pt>
                <c:pt idx="2">
                  <c:v>2012年</c:v>
                </c:pt>
                <c:pt idx="3">
                  <c:v>2013年</c:v>
                </c:pt>
                <c:pt idx="4">
                  <c:v>2014年</c:v>
                </c:pt>
                <c:pt idx="5">
                  <c:v>2015年</c:v>
                </c:pt>
                <c:pt idx="6">
                  <c:v>2016年</c:v>
                </c:pt>
              </c:strCache>
            </c:strRef>
          </c:cat>
          <c:val>
            <c:numRef>
              <c:f>グラフ!$C$9:$I$9</c:f>
              <c:numCache>
                <c:formatCode>General</c:formatCode>
                <c:ptCount val="7"/>
                <c:pt idx="0">
                  <c:v>44</c:v>
                </c:pt>
                <c:pt idx="1">
                  <c:v>56</c:v>
                </c:pt>
                <c:pt idx="2">
                  <c:v>68</c:v>
                </c:pt>
                <c:pt idx="3">
                  <c:v>65</c:v>
                </c:pt>
                <c:pt idx="4">
                  <c:v>59</c:v>
                </c:pt>
                <c:pt idx="5">
                  <c:v>73</c:v>
                </c:pt>
                <c:pt idx="6">
                  <c:v>56</c:v>
                </c:pt>
              </c:numCache>
            </c:numRef>
          </c:val>
          <c:smooth val="0"/>
        </c:ser>
        <c:dLbls>
          <c:showLegendKey val="0"/>
          <c:showVal val="0"/>
          <c:showCatName val="0"/>
          <c:showSerName val="0"/>
          <c:showPercent val="0"/>
          <c:showBubbleSize val="0"/>
        </c:dLbls>
        <c:marker val="1"/>
        <c:smooth val="0"/>
        <c:axId val="134089344"/>
        <c:axId val="134091136"/>
      </c:lineChart>
      <c:catAx>
        <c:axId val="134089344"/>
        <c:scaling>
          <c:orientation val="minMax"/>
        </c:scaling>
        <c:delete val="0"/>
        <c:axPos val="b"/>
        <c:majorTickMark val="out"/>
        <c:minorTickMark val="none"/>
        <c:tickLblPos val="nextTo"/>
        <c:crossAx val="134091136"/>
        <c:crosses val="autoZero"/>
        <c:auto val="1"/>
        <c:lblAlgn val="ctr"/>
        <c:lblOffset val="100"/>
        <c:noMultiLvlLbl val="0"/>
      </c:catAx>
      <c:valAx>
        <c:axId val="134091136"/>
        <c:scaling>
          <c:orientation val="minMax"/>
        </c:scaling>
        <c:delete val="0"/>
        <c:axPos val="l"/>
        <c:majorGridlines/>
        <c:numFmt formatCode="General" sourceLinked="1"/>
        <c:majorTickMark val="out"/>
        <c:minorTickMark val="none"/>
        <c:tickLblPos val="nextTo"/>
        <c:txPr>
          <a:bodyPr/>
          <a:lstStyle/>
          <a:p>
            <a:pPr>
              <a:defRPr sz="900"/>
            </a:pPr>
            <a:endParaRPr lang="ja-JP"/>
          </a:p>
        </c:txPr>
        <c:crossAx val="134089344"/>
        <c:crosses val="autoZero"/>
        <c:crossBetween val="between"/>
      </c:valAx>
      <c:dTable>
        <c:showHorzBorder val="1"/>
        <c:showVertBorder val="1"/>
        <c:showOutline val="1"/>
        <c:showKeys val="0"/>
        <c:txPr>
          <a:bodyPr/>
          <a:lstStyle/>
          <a:p>
            <a:pPr rtl="0">
              <a:defRPr sz="800"/>
            </a:pPr>
            <a:endParaRPr lang="ja-JP"/>
          </a:p>
        </c:txPr>
      </c:dTable>
    </c:plotArea>
    <c:legend>
      <c:legendPos val="t"/>
      <c:layout>
        <c:manualLayout>
          <c:xMode val="edge"/>
          <c:yMode val="edge"/>
          <c:x val="7.3439021932623513E-2"/>
          <c:y val="1.4758272282763848E-2"/>
          <c:w val="0.77893743820999184"/>
          <c:h val="8.3015862624888484E-2"/>
        </c:manualLayout>
      </c:layout>
      <c:overlay val="0"/>
      <c:txPr>
        <a:bodyPr/>
        <a:lstStyle/>
        <a:p>
          <a:pPr>
            <a:defRPr sz="900"/>
          </a:pPr>
          <a:endParaRPr lang="ja-JP"/>
        </a:p>
      </c:txPr>
    </c:legend>
    <c:plotVisOnly val="1"/>
    <c:dispBlanksAs val="gap"/>
    <c:showDLblsOverMax val="0"/>
  </c:chart>
  <c:spPr>
    <a:solidFill>
      <a:schemeClr val="bg1"/>
    </a:solidFill>
  </c:spPr>
  <c:txPr>
    <a:bodyPr/>
    <a:lstStyle/>
    <a:p>
      <a:pPr>
        <a:defRPr sz="700"/>
      </a:pPr>
      <a:endParaRPr lang="ja-JP"/>
    </a:p>
  </c:txPr>
  <c:externalData r:id="rId1">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360212858648901"/>
          <c:y val="3.1539122356021521E-2"/>
          <c:w val="0.85400815237867356"/>
          <c:h val="0.71213057790126244"/>
        </c:manualLayout>
      </c:layout>
      <c:lineChart>
        <c:grouping val="standard"/>
        <c:varyColors val="0"/>
        <c:ser>
          <c:idx val="0"/>
          <c:order val="0"/>
          <c:tx>
            <c:strRef>
              <c:f>'計算表（都道府県別労働生産性）'!$C$3</c:f>
              <c:strCache>
                <c:ptCount val="1"/>
                <c:pt idx="0">
                  <c:v>東京都</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'計算表（都道府県別労働生産性）'!$C$4:$C$17</c:f>
              <c:numCache>
                <c:formatCode>0.00</c:formatCode>
                <c:ptCount val="14"/>
                <c:pt idx="0">
                  <c:v>10.724755204968606</c:v>
                </c:pt>
                <c:pt idx="1">
                  <c:v>10.954883308541604</c:v>
                </c:pt>
                <c:pt idx="2">
                  <c:v>11.098281070123704</c:v>
                </c:pt>
                <c:pt idx="3">
                  <c:v>11.621789449995971</c:v>
                </c:pt>
                <c:pt idx="4">
                  <c:v>11.76725774337017</c:v>
                </c:pt>
                <c:pt idx="5">
                  <c:v>11.904772518688288</c:v>
                </c:pt>
                <c:pt idx="6">
                  <c:v>11.866743443368053</c:v>
                </c:pt>
                <c:pt idx="7">
                  <c:v>11.489264359347683</c:v>
                </c:pt>
                <c:pt idx="8">
                  <c:v>11.137847854324882</c:v>
                </c:pt>
                <c:pt idx="9">
                  <c:v>11.477692893285854</c:v>
                </c:pt>
                <c:pt idx="10">
                  <c:v>11.665940386638949</c:v>
                </c:pt>
                <c:pt idx="11">
                  <c:v>11.868908293401558</c:v>
                </c:pt>
                <c:pt idx="12">
                  <c:v>12.196771144236129</c:v>
                </c:pt>
                <c:pt idx="13">
                  <c:v>12.069687852142087</c:v>
                </c:pt>
              </c:numCache>
            </c:numRef>
          </c:val>
          <c:smooth val="0"/>
        </c:ser>
        <c:ser>
          <c:idx val="1"/>
          <c:order val="1"/>
          <c:tx>
            <c:strRef>
              <c:f>'計算表（都道府県別労働生産性）'!$D$3</c:f>
              <c:strCache>
                <c:ptCount val="1"/>
                <c:pt idx="0">
                  <c:v>神奈川県</c:v>
                </c:pt>
              </c:strCache>
            </c:strRef>
          </c:tx>
          <c:dPt>
            <c:idx val="10"/>
            <c:bubble3D val="0"/>
            <c:spPr>
              <a:ln w="19050"/>
            </c:spPr>
          </c:dPt>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'計算表（都道府県別労働生産性）'!$D$4:$D$17</c:f>
              <c:numCache>
                <c:formatCode>0.00</c:formatCode>
                <c:ptCount val="14"/>
                <c:pt idx="0">
                  <c:v>8.0922099195292567</c:v>
                </c:pt>
                <c:pt idx="1">
                  <c:v>8.0547309604584498</c:v>
                </c:pt>
                <c:pt idx="2">
                  <c:v>8.2941955094312867</c:v>
                </c:pt>
                <c:pt idx="3">
                  <c:v>8.3854426633500836</c:v>
                </c:pt>
                <c:pt idx="4">
                  <c:v>8.5674339152809971</c:v>
                </c:pt>
                <c:pt idx="5">
                  <c:v>8.9621426348133397</c:v>
                </c:pt>
                <c:pt idx="6">
                  <c:v>9.037172344506347</c:v>
                </c:pt>
                <c:pt idx="7">
                  <c:v>8.9194009905662721</c:v>
                </c:pt>
                <c:pt idx="8">
                  <c:v>8.6045632970763624</c:v>
                </c:pt>
                <c:pt idx="9">
                  <c:v>8.9553586762881245</c:v>
                </c:pt>
                <c:pt idx="10">
                  <c:v>9.2014975081246941</c:v>
                </c:pt>
                <c:pt idx="11">
                  <c:v>9.0624841947986301</c:v>
                </c:pt>
                <c:pt idx="12">
                  <c:v>9.1223977616845797</c:v>
                </c:pt>
                <c:pt idx="13">
                  <c:v>9.0001950548261451</c:v>
                </c:pt>
              </c:numCache>
            </c:numRef>
          </c:val>
          <c:smooth val="0"/>
        </c:ser>
        <c:ser>
          <c:idx val="2"/>
          <c:order val="2"/>
          <c:tx>
            <c:strRef>
              <c:f>'計算表（都道府県別労働生産性）'!$E$3</c:f>
              <c:strCache>
                <c:ptCount val="1"/>
                <c:pt idx="0">
                  <c:v>愛知県</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'計算表（都道府県別労働生産性）'!$E$4:$E$17</c:f>
              <c:numCache>
                <c:formatCode>0.00</c:formatCode>
                <c:ptCount val="14"/>
                <c:pt idx="0">
                  <c:v>7.9540553015045132</c:v>
                </c:pt>
                <c:pt idx="1">
                  <c:v>8.2571163197290058</c:v>
                </c:pt>
                <c:pt idx="2">
                  <c:v>8.3342651696076349</c:v>
                </c:pt>
                <c:pt idx="3">
                  <c:v>8.7623687529255854</c:v>
                </c:pt>
                <c:pt idx="4">
                  <c:v>8.897943112829676</c:v>
                </c:pt>
                <c:pt idx="5">
                  <c:v>9.2992309972016862</c:v>
                </c:pt>
                <c:pt idx="6">
                  <c:v>9.3774031161601066</c:v>
                </c:pt>
                <c:pt idx="7">
                  <c:v>8.447867156624902</c:v>
                </c:pt>
                <c:pt idx="8">
                  <c:v>7.9908874524261142</c:v>
                </c:pt>
                <c:pt idx="9">
                  <c:v>8.0923702936665869</c:v>
                </c:pt>
                <c:pt idx="10">
                  <c:v>8.5705310692674939</c:v>
                </c:pt>
                <c:pt idx="11">
                  <c:v>8.9981902091180128</c:v>
                </c:pt>
                <c:pt idx="12">
                  <c:v>9.081079866465851</c:v>
                </c:pt>
                <c:pt idx="13">
                  <c:v>9.0695643656440961</c:v>
                </c:pt>
              </c:numCache>
            </c:numRef>
          </c:val>
          <c:smooth val="0"/>
        </c:ser>
        <c:ser>
          <c:idx val="3"/>
          <c:order val="3"/>
          <c:tx>
            <c:strRef>
              <c:f>'計算表（都道府県別労働生産性）'!$F$3</c:f>
              <c:strCache>
                <c:ptCount val="1"/>
                <c:pt idx="0">
                  <c:v>大阪府</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'計算表（都道府県別労働生産性）'!$F$4:$F$17</c:f>
              <c:numCache>
                <c:formatCode>0.00</c:formatCode>
                <c:ptCount val="14"/>
                <c:pt idx="0">
                  <c:v>8.2794457835792041</c:v>
                </c:pt>
                <c:pt idx="1">
                  <c:v>8.2904687464159235</c:v>
                </c:pt>
                <c:pt idx="2">
                  <c:v>8.3342473454972499</c:v>
                </c:pt>
                <c:pt idx="3">
                  <c:v>8.4973707185393419</c:v>
                </c:pt>
                <c:pt idx="4">
                  <c:v>8.6288701169677307</c:v>
                </c:pt>
                <c:pt idx="5">
                  <c:v>8.9366711917602348</c:v>
                </c:pt>
                <c:pt idx="6">
                  <c:v>9.2610515290678261</c:v>
                </c:pt>
                <c:pt idx="7">
                  <c:v>9.0611993204707613</c:v>
                </c:pt>
                <c:pt idx="8">
                  <c:v>8.8107977033894471</c:v>
                </c:pt>
                <c:pt idx="9">
                  <c:v>9.1195084199211749</c:v>
                </c:pt>
                <c:pt idx="10">
                  <c:v>9.4052783434838396</c:v>
                </c:pt>
                <c:pt idx="11">
                  <c:v>9.3552403146245116</c:v>
                </c:pt>
                <c:pt idx="12">
                  <c:v>9.468670287072662</c:v>
                </c:pt>
                <c:pt idx="13">
                  <c:v>9.3927454342097523</c:v>
                </c:pt>
              </c:numCache>
            </c:numRef>
          </c:val>
          <c:smooth val="0"/>
        </c:ser>
        <c:ser>
          <c:idx val="4"/>
          <c:order val="4"/>
          <c:tx>
            <c:strRef>
              <c:f>'計算表（都道府県別労働生産性）'!$G$3</c:f>
              <c:strCache>
                <c:ptCount val="1"/>
                <c:pt idx="0">
                  <c:v>全県計</c:v>
                </c:pt>
              </c:strCache>
            </c:strRef>
          </c:tx>
          <c:spPr>
            <a:ln w="19050"/>
          </c:spPr>
          <c:cat>
            <c:strRef>
              <c:f>'計算表（都道府県別労働生産性）'!$B$4:$B$17</c:f>
              <c:strCache>
                <c:ptCount val="14"/>
                <c:pt idx="0">
                  <c:v>2001年</c:v>
                </c:pt>
                <c:pt idx="1">
                  <c:v>2002年</c:v>
                </c:pt>
                <c:pt idx="2">
                  <c:v>2003年</c:v>
                </c:pt>
                <c:pt idx="3">
                  <c:v>2004年</c:v>
                </c:pt>
                <c:pt idx="4">
                  <c:v>2005年</c:v>
                </c:pt>
                <c:pt idx="5">
                  <c:v>2006年</c:v>
                </c:pt>
                <c:pt idx="6">
                  <c:v>2007年</c:v>
                </c:pt>
                <c:pt idx="7">
                  <c:v>2008年</c:v>
                </c:pt>
                <c:pt idx="8">
                  <c:v>2009年</c:v>
                </c:pt>
                <c:pt idx="9">
                  <c:v>2010年</c:v>
                </c:pt>
                <c:pt idx="10">
                  <c:v>2011年</c:v>
                </c:pt>
                <c:pt idx="11">
                  <c:v>2012年</c:v>
                </c:pt>
                <c:pt idx="12">
                  <c:v>2013年</c:v>
                </c:pt>
                <c:pt idx="13">
                  <c:v>2014年</c:v>
                </c:pt>
              </c:strCache>
            </c:strRef>
          </c:cat>
          <c:val>
            <c:numRef>
              <c:f>'計算表（都道府県別労働生産性）'!$G$4:$G$17</c:f>
              <c:numCache>
                <c:formatCode>0.00</c:formatCode>
                <c:ptCount val="14"/>
                <c:pt idx="0">
                  <c:v>7.6962259508045783</c:v>
                </c:pt>
                <c:pt idx="1">
                  <c:v>7.8254818388424887</c:v>
                </c:pt>
                <c:pt idx="2">
                  <c:v>7.9506505096778683</c:v>
                </c:pt>
                <c:pt idx="3">
                  <c:v>8.1764714531269576</c:v>
                </c:pt>
                <c:pt idx="4">
                  <c:v>8.299369011287629</c:v>
                </c:pt>
                <c:pt idx="5">
                  <c:v>8.554409134218421</c:v>
                </c:pt>
                <c:pt idx="6">
                  <c:v>8.6863254217527412</c:v>
                </c:pt>
                <c:pt idx="7">
                  <c:v>8.4407267687764111</c:v>
                </c:pt>
                <c:pt idx="8">
                  <c:v>8.2223639443517396</c:v>
                </c:pt>
                <c:pt idx="9">
                  <c:v>8.5408129926333114</c:v>
                </c:pt>
                <c:pt idx="10">
                  <c:v>8.7878367367486909</c:v>
                </c:pt>
                <c:pt idx="11">
                  <c:v>8.8276157593564655</c:v>
                </c:pt>
                <c:pt idx="12">
                  <c:v>9.015995588911105</c:v>
                </c:pt>
                <c:pt idx="13">
                  <c:v>8.993239259960653</c:v>
                </c:pt>
              </c:numCache>
            </c:numRef>
          </c:val>
          <c:smooth val="0"/>
        </c:ser>
        <c:dLbls>
          <c:showLegendKey val="0"/>
          <c:showVal val="0"/>
          <c:showCatName val="0"/>
          <c:showSerName val="0"/>
          <c:showPercent val="0"/>
          <c:showBubbleSize val="0"/>
        </c:dLbls>
        <c:marker val="1"/>
        <c:smooth val="0"/>
        <c:axId val="134539904"/>
        <c:axId val="134685056"/>
      </c:lineChart>
      <c:catAx>
        <c:axId val="134539904"/>
        <c:scaling>
          <c:orientation val="minMax"/>
        </c:scaling>
        <c:delete val="0"/>
        <c:axPos val="b"/>
        <c:majorTickMark val="out"/>
        <c:minorTickMark val="none"/>
        <c:tickLblPos val="nextTo"/>
        <c:txPr>
          <a:bodyPr/>
          <a:lstStyle/>
          <a:p>
            <a:pPr>
              <a:defRPr sz="800"/>
            </a:pPr>
            <a:endParaRPr lang="ja-JP"/>
          </a:p>
        </c:txPr>
        <c:crossAx val="134685056"/>
        <c:crosses val="autoZero"/>
        <c:auto val="1"/>
        <c:lblAlgn val="ctr"/>
        <c:lblOffset val="100"/>
        <c:noMultiLvlLbl val="0"/>
      </c:catAx>
      <c:valAx>
        <c:axId val="134685056"/>
        <c:scaling>
          <c:orientation val="minMax"/>
          <c:max val="13"/>
          <c:min val="7"/>
        </c:scaling>
        <c:delete val="0"/>
        <c:axPos val="l"/>
        <c:majorGridlines/>
        <c:numFmt formatCode="#,##0_);[Red]\(#,##0\)" sourceLinked="0"/>
        <c:majorTickMark val="out"/>
        <c:minorTickMark val="none"/>
        <c:tickLblPos val="nextTo"/>
        <c:crossAx val="134539904"/>
        <c:crosses val="autoZero"/>
        <c:crossBetween val="between"/>
      </c:valAx>
    </c:plotArea>
    <c:legend>
      <c:legendPos val="b"/>
      <c:layout>
        <c:manualLayout>
          <c:xMode val="edge"/>
          <c:yMode val="edge"/>
          <c:x val="7.0611674163599841E-2"/>
          <c:y val="0.90152476543953808"/>
          <c:w val="0.89999993044441151"/>
          <c:h val="7.6931692135388058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662917476593421E-2"/>
          <c:y val="2.4936752172358793E-2"/>
          <c:w val="0.84994736206828669"/>
          <c:h val="0.86564259149607337"/>
        </c:manualLayout>
      </c:layout>
      <c:lineChart>
        <c:grouping val="standard"/>
        <c:varyColors val="0"/>
        <c:ser>
          <c:idx val="0"/>
          <c:order val="0"/>
          <c:tx>
            <c:strRef>
              <c:f>'[（労働生産性データ）R-JIP2017_170907rev.xlsx]時系列中分類'!$A$174</c:f>
              <c:strCache>
                <c:ptCount val="1"/>
                <c:pt idx="0">
                  <c:v>全産業合計</c:v>
                </c:pt>
              </c:strCache>
            </c:strRef>
          </c:tx>
          <c:spPr>
            <a:ln w="38100"/>
          </c:spPr>
          <c:marker>
            <c:symbol val="none"/>
          </c:marker>
          <c:dLbls>
            <c:dLbl>
              <c:idx val="20"/>
              <c:layout>
                <c:manualLayout>
                  <c:x val="-6.7938730845965522E-4"/>
                  <c:y val="1.3926621798667438E-2"/>
                </c:manualLayout>
              </c:layout>
              <c:dLblPos val="r"/>
              <c:showLegendKey val="0"/>
              <c:showVal val="1"/>
              <c:showCatName val="0"/>
              <c:showSerName val="0"/>
              <c:showPercent val="0"/>
              <c:showBubbleSize val="0"/>
            </c:dLbl>
            <c:txPr>
              <a:bodyPr/>
              <a:lstStyle/>
              <a:p>
                <a:pPr>
                  <a:defRPr sz="12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'[（労働生産性データ）R-JIP2017_170907rev.xlsx]時系列中分類'!$B$174:$V$174</c:f>
              <c:numCache>
                <c:formatCode>0.0</c:formatCode>
                <c:ptCount val="21"/>
                <c:pt idx="0">
                  <c:v>100</c:v>
                </c:pt>
                <c:pt idx="1">
                  <c:v>100.39813933807756</c:v>
                </c:pt>
                <c:pt idx="2">
                  <c:v>99.035159005702297</c:v>
                </c:pt>
                <c:pt idx="3">
                  <c:v>99.571285583649569</c:v>
                </c:pt>
                <c:pt idx="4">
                  <c:v>103.15622815939737</c:v>
                </c:pt>
                <c:pt idx="5">
                  <c:v>104.71304146579639</c:v>
                </c:pt>
                <c:pt idx="6">
                  <c:v>104.16844131779806</c:v>
                </c:pt>
                <c:pt idx="7">
                  <c:v>105.34269604245972</c:v>
                </c:pt>
                <c:pt idx="8">
                  <c:v>106.37393301830875</c:v>
                </c:pt>
                <c:pt idx="9">
                  <c:v>107.45397557923971</c:v>
                </c:pt>
                <c:pt idx="10">
                  <c:v>110.19613062262667</c:v>
                </c:pt>
                <c:pt idx="11">
                  <c:v>112.92505351191066</c:v>
                </c:pt>
                <c:pt idx="12">
                  <c:v>116.30151934477972</c:v>
                </c:pt>
                <c:pt idx="13">
                  <c:v>120.51763624098083</c:v>
                </c:pt>
                <c:pt idx="14">
                  <c:v>122.70785855678359</c:v>
                </c:pt>
                <c:pt idx="15">
                  <c:v>127.78268877814045</c:v>
                </c:pt>
                <c:pt idx="16">
                  <c:v>129.29514021569224</c:v>
                </c:pt>
                <c:pt idx="17">
                  <c:v>122.61994079338525</c:v>
                </c:pt>
                <c:pt idx="18">
                  <c:v>130.71954831089039</c:v>
                </c:pt>
                <c:pt idx="19">
                  <c:v>130.51184240369201</c:v>
                </c:pt>
                <c:pt idx="20">
                  <c:v>129.13899746707202</c:v>
                </c:pt>
              </c:numCache>
            </c:numRef>
          </c:val>
          <c:smooth val="0"/>
        </c:ser>
        <c:ser>
          <c:idx val="1"/>
          <c:order val="1"/>
          <c:tx>
            <c:strRef>
              <c:f>'[（労働生産性データ）R-JIP2017_170907rev.xlsx]時系列中分類'!$A$175</c:f>
              <c:strCache>
                <c:ptCount val="1"/>
                <c:pt idx="0">
                  <c:v>農林水産業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'[（労働生産性データ）R-JIP2017_170907rev.xlsx]時系列中分類'!$B$175:$V$175</c:f>
            </c:numRef>
          </c:val>
          <c:smooth val="0"/>
        </c:ser>
        <c:ser>
          <c:idx val="2"/>
          <c:order val="2"/>
          <c:tx>
            <c:strRef>
              <c:f>'[（労働生産性データ）R-JIP2017_170907rev.xlsx]時系列中分類'!$A$176</c:f>
              <c:strCache>
                <c:ptCount val="1"/>
                <c:pt idx="0">
                  <c:v>鉱業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'[（労働生産性データ）R-JIP2017_170907rev.xlsx]時系列中分類'!$B$176:$V$176</c:f>
            </c:numRef>
          </c:val>
          <c:smooth val="0"/>
        </c:ser>
        <c:ser>
          <c:idx val="3"/>
          <c:order val="3"/>
          <c:tx>
            <c:strRef>
              <c:f>'[（労働生産性データ）R-JIP2017_170907rev.xlsx]時系列中分類'!$A$177</c:f>
              <c:strCache>
                <c:ptCount val="1"/>
                <c:pt idx="0">
                  <c:v>食料品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'[（労働生産性データ）R-JIP2017_170907rev.xlsx]時系列中分類'!$B$177:$V$177</c:f>
            </c:numRef>
          </c:val>
          <c:smooth val="0"/>
        </c:ser>
        <c:ser>
          <c:idx val="4"/>
          <c:order val="4"/>
          <c:tx>
            <c:strRef>
              <c:f>'[（労働生産性データ）R-JIP2017_170907rev.xlsx]時系列中分類'!$A$178</c:f>
              <c:strCache>
                <c:ptCount val="1"/>
                <c:pt idx="0">
                  <c:v>繊維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'[（労働生産性データ）R-JIP2017_170907rev.xlsx]時系列中分類'!$B$178:$V$178</c:f>
            </c:numRef>
          </c:val>
          <c:smooth val="0"/>
        </c:ser>
        <c:ser>
          <c:idx val="5"/>
          <c:order val="5"/>
          <c:tx>
            <c:strRef>
              <c:f>'[（労働生産性データ）R-JIP2017_170907rev.xlsx]時系列中分類'!$A$179</c:f>
              <c:strCache>
                <c:ptCount val="1"/>
                <c:pt idx="0">
                  <c:v>パルプ・紙</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'[（労働生産性データ）R-JIP2017_170907rev.xlsx]時系列中分類'!$B$179:$V$179</c:f>
            </c:numRef>
          </c:val>
          <c:smooth val="0"/>
        </c:ser>
        <c:ser>
          <c:idx val="6"/>
          <c:order val="6"/>
          <c:tx>
            <c:strRef>
              <c:f>'[（労働生産性データ）R-JIP2017_170907rev.xlsx]時系列中分類'!$A$180</c:f>
              <c:strCache>
                <c:ptCount val="1"/>
                <c:pt idx="0">
                  <c:v>化学</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'[（労働生産性データ）R-JIP2017_170907rev.xlsx]時系列中分類'!$B$180:$V$180</c:f>
            </c:numRef>
          </c:val>
          <c:smooth val="0"/>
        </c:ser>
        <c:ser>
          <c:idx val="7"/>
          <c:order val="7"/>
          <c:tx>
            <c:strRef>
              <c:f>'[（労働生産性データ）R-JIP2017_170907rev.xlsx]時系列中分類'!$A$181</c:f>
              <c:strCache>
                <c:ptCount val="1"/>
                <c:pt idx="0">
                  <c:v>石油・石炭製品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'[（労働生産性データ）R-JIP2017_170907rev.xlsx]時系列中分類'!$B$181:$V$181</c:f>
            </c:numRef>
          </c:val>
          <c:smooth val="0"/>
        </c:ser>
        <c:ser>
          <c:idx val="8"/>
          <c:order val="8"/>
          <c:tx>
            <c:strRef>
              <c:f>'[（労働生産性データ）R-JIP2017_170907rev.xlsx]時系列中分類'!$A$182</c:f>
              <c:strCache>
                <c:ptCount val="1"/>
                <c:pt idx="0">
                  <c:v>窯業・土石製品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'[（労働生産性データ）R-JIP2017_170907rev.xlsx]時系列中分類'!$B$182:$V$182</c:f>
            </c:numRef>
          </c:val>
          <c:smooth val="0"/>
        </c:ser>
        <c:ser>
          <c:idx val="9"/>
          <c:order val="9"/>
          <c:tx>
            <c:strRef>
              <c:f>'[（労働生産性データ）R-JIP2017_170907rev.xlsx]時系列中分類'!$A$183</c:f>
              <c:strCache>
                <c:ptCount val="1"/>
                <c:pt idx="0">
                  <c:v>一次金属</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'[（労働生産性データ）R-JIP2017_170907rev.xlsx]時系列中分類'!$B$183:$V$183</c:f>
            </c:numRef>
          </c:val>
          <c:smooth val="0"/>
        </c:ser>
        <c:ser>
          <c:idx val="10"/>
          <c:order val="10"/>
          <c:tx>
            <c:strRef>
              <c:f>'[（労働生産性データ）R-JIP2017_170907rev.xlsx]時系列中分類'!$A$184</c:f>
              <c:strCache>
                <c:ptCount val="1"/>
                <c:pt idx="0">
                  <c:v>金属製品</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'[（労働生産性データ）R-JIP2017_170907rev.xlsx]時系列中分類'!$B$184:$V$184</c:f>
            </c:numRef>
          </c:val>
          <c:smooth val="0"/>
        </c:ser>
        <c:ser>
          <c:idx val="11"/>
          <c:order val="11"/>
          <c:tx>
            <c:strRef>
              <c:f>'[（労働生産性データ）R-JIP2017_170907rev.xlsx]時系列中分類'!$A$185</c:f>
              <c:strCache>
                <c:ptCount val="1"/>
                <c:pt idx="0">
                  <c:v>一般機械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'[（労働生産性データ）R-JIP2017_170907rev.xlsx]時系列中分類'!$B$185:$V$185</c:f>
            </c:numRef>
          </c:val>
          <c:smooth val="0"/>
        </c:ser>
        <c:ser>
          <c:idx val="12"/>
          <c:order val="12"/>
          <c:tx>
            <c:strRef>
              <c:f>'[（労働生産性データ）R-JIP2017_170907rev.xlsx]時系列中分類'!$A$186</c:f>
              <c:strCache>
                <c:ptCount val="1"/>
                <c:pt idx="0">
                  <c:v>電気機械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'[（労働生産性データ）R-JIP2017_170907rev.xlsx]時系列中分類'!$B$186:$V$186</c:f>
            </c:numRef>
          </c:val>
          <c:smooth val="0"/>
        </c:ser>
        <c:ser>
          <c:idx val="13"/>
          <c:order val="13"/>
          <c:tx>
            <c:strRef>
              <c:f>'[（労働生産性データ）R-JIP2017_170907rev.xlsx]時系列中分類'!$A$187</c:f>
              <c:strCache>
                <c:ptCount val="1"/>
                <c:pt idx="0">
                  <c:v>輸送用機械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'[（労働生産性データ）R-JIP2017_170907rev.xlsx]時系列中分類'!$B$187:$V$187</c:f>
            </c:numRef>
          </c:val>
          <c:smooth val="0"/>
        </c:ser>
        <c:ser>
          <c:idx val="14"/>
          <c:order val="14"/>
          <c:tx>
            <c:strRef>
              <c:f>'[（労働生産性データ）R-JIP2017_170907rev.xlsx]時系列中分類'!$A$188</c:f>
              <c:strCache>
                <c:ptCount val="1"/>
                <c:pt idx="0">
                  <c:v>精密機械</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'[（労働生産性データ）R-JIP2017_170907rev.xlsx]時系列中分類'!$B$188:$V$188</c:f>
            </c:numRef>
          </c:val>
          <c:smooth val="0"/>
        </c:ser>
        <c:ser>
          <c:idx val="15"/>
          <c:order val="15"/>
          <c:tx>
            <c:strRef>
              <c:f>'[（労働生産性データ）R-JIP2017_170907rev.xlsx]時系列中分類'!$A$189</c:f>
              <c:strCache>
                <c:ptCount val="1"/>
                <c:pt idx="0">
                  <c:v>その他の製造業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'[（労働生産性データ）R-JIP2017_170907rev.xlsx]時系列中分類'!$B$189:$V$189</c:f>
            </c:numRef>
          </c:val>
          <c:smooth val="0"/>
        </c:ser>
        <c:ser>
          <c:idx val="16"/>
          <c:order val="16"/>
          <c:tx>
            <c:strRef>
              <c:f>'[（労働生産性データ）R-JIP2017_170907rev.xlsx]時系列中分類'!$A$190</c:f>
              <c:strCache>
                <c:ptCount val="1"/>
                <c:pt idx="0">
                  <c:v>製造業</c:v>
                </c:pt>
              </c:strCache>
            </c:strRef>
          </c:tx>
          <c:spPr>
            <a:ln w="38100">
              <a:prstDash val="dash"/>
            </a:ln>
          </c:spPr>
          <c:marker>
            <c:symbol val="square"/>
            <c:size val="5"/>
            <c:spPr>
              <a:ln w="38100"/>
            </c:spPr>
          </c:marker>
          <c:dLbls>
            <c:dLbl>
              <c:idx val="20"/>
              <c:layout>
                <c:manualLayout>
                  <c:x val="-2.7324820468399061E-3"/>
                  <c:y val="-3.3916263549397072E-2"/>
                </c:manualLayout>
              </c:layout>
              <c:dLblPos val="r"/>
              <c:showLegendKey val="0"/>
              <c:showVal val="1"/>
              <c:showCatName val="0"/>
              <c:showSerName val="0"/>
              <c:showPercent val="0"/>
              <c:showBubbleSize val="0"/>
            </c:dLbl>
            <c:txPr>
              <a:bodyPr/>
              <a:lstStyle/>
              <a:p>
                <a:pPr>
                  <a:defRPr sz="12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'[（労働生産性データ）R-JIP2017_170907rev.xlsx]時系列中分類'!$B$190:$V$190</c:f>
              <c:numCache>
                <c:formatCode>0.0</c:formatCode>
                <c:ptCount val="21"/>
                <c:pt idx="0">
                  <c:v>100</c:v>
                </c:pt>
                <c:pt idx="1">
                  <c:v>97.527347348719559</c:v>
                </c:pt>
                <c:pt idx="2">
                  <c:v>96.504163675362719</c:v>
                </c:pt>
                <c:pt idx="3">
                  <c:v>100.90434297402284</c:v>
                </c:pt>
                <c:pt idx="4">
                  <c:v>104.51459828850319</c:v>
                </c:pt>
                <c:pt idx="5">
                  <c:v>107.44899063069685</c:v>
                </c:pt>
                <c:pt idx="6">
                  <c:v>106.75360191322281</c:v>
                </c:pt>
                <c:pt idx="7">
                  <c:v>107.68357137403289</c:v>
                </c:pt>
                <c:pt idx="8">
                  <c:v>109.4139595134088</c:v>
                </c:pt>
                <c:pt idx="9">
                  <c:v>107.43678390170656</c:v>
                </c:pt>
                <c:pt idx="10">
                  <c:v>113.62776595907336</c:v>
                </c:pt>
                <c:pt idx="11">
                  <c:v>126.12092169316531</c:v>
                </c:pt>
                <c:pt idx="12">
                  <c:v>134.24561734976555</c:v>
                </c:pt>
                <c:pt idx="13">
                  <c:v>143.64979361775397</c:v>
                </c:pt>
                <c:pt idx="14">
                  <c:v>144.83358193151074</c:v>
                </c:pt>
                <c:pt idx="15">
                  <c:v>160.9381577466678</c:v>
                </c:pt>
                <c:pt idx="16">
                  <c:v>178.83281358897119</c:v>
                </c:pt>
                <c:pt idx="17">
                  <c:v>163.9565525711663</c:v>
                </c:pt>
                <c:pt idx="18">
                  <c:v>201.81057333044282</c:v>
                </c:pt>
                <c:pt idx="19">
                  <c:v>202.36519916751067</c:v>
                </c:pt>
                <c:pt idx="20">
                  <c:v>184.77607247676423</c:v>
                </c:pt>
              </c:numCache>
            </c:numRef>
          </c:val>
          <c:smooth val="0"/>
        </c:ser>
        <c:ser>
          <c:idx val="17"/>
          <c:order val="17"/>
          <c:tx>
            <c:strRef>
              <c:f>'[（労働生産性データ）R-JIP2017_170907rev.xlsx]時系列中分類'!$A$191</c:f>
              <c:strCache>
                <c:ptCount val="1"/>
                <c:pt idx="0">
                  <c:v>建設業</c:v>
                </c:pt>
              </c:strCache>
            </c:strRef>
          </c:tx>
          <c:spPr>
            <a:ln w="19050">
              <a:prstDash val="dash"/>
            </a:ln>
          </c:spPr>
          <c:marker>
            <c:symbol val="diamond"/>
            <c:size val="5"/>
          </c:marker>
          <c:dLbls>
            <c:dLbl>
              <c:idx val="20"/>
              <c:layout/>
              <c:dLblPos val="r"/>
              <c:showLegendKey val="0"/>
              <c:showVal val="1"/>
              <c:showCatName val="0"/>
              <c:showSerName val="0"/>
              <c:showPercent val="0"/>
              <c:showBubbleSize val="0"/>
            </c:dLbl>
            <c:txPr>
              <a:bodyPr/>
              <a:lstStyle/>
              <a:p>
                <a:pPr>
                  <a:defRPr sz="12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'[（労働生産性データ）R-JIP2017_170907rev.xlsx]時系列中分類'!$B$191:$V$191</c:f>
              <c:numCache>
                <c:formatCode>0.0</c:formatCode>
                <c:ptCount val="21"/>
                <c:pt idx="0">
                  <c:v>100</c:v>
                </c:pt>
                <c:pt idx="1">
                  <c:v>96.653618709333855</c:v>
                </c:pt>
                <c:pt idx="2">
                  <c:v>84.968298196319779</c:v>
                </c:pt>
                <c:pt idx="3">
                  <c:v>74.228153826993719</c:v>
                </c:pt>
                <c:pt idx="4">
                  <c:v>74.397369895810527</c:v>
                </c:pt>
                <c:pt idx="5">
                  <c:v>73.684783928597682</c:v>
                </c:pt>
                <c:pt idx="6">
                  <c:v>73.337893330361041</c:v>
                </c:pt>
                <c:pt idx="7">
                  <c:v>74.368666414566263</c:v>
                </c:pt>
                <c:pt idx="8">
                  <c:v>75.5484482857252</c:v>
                </c:pt>
                <c:pt idx="9">
                  <c:v>77.094078676658356</c:v>
                </c:pt>
                <c:pt idx="10">
                  <c:v>80.017460248788723</c:v>
                </c:pt>
                <c:pt idx="11">
                  <c:v>78.662082945935481</c:v>
                </c:pt>
                <c:pt idx="12">
                  <c:v>85.683513345689278</c:v>
                </c:pt>
                <c:pt idx="13">
                  <c:v>86.528502195049626</c:v>
                </c:pt>
                <c:pt idx="14">
                  <c:v>85.189776488330878</c:v>
                </c:pt>
                <c:pt idx="15">
                  <c:v>84.286973065270956</c:v>
                </c:pt>
                <c:pt idx="16">
                  <c:v>90.548388390908642</c:v>
                </c:pt>
                <c:pt idx="17">
                  <c:v>97.062513627737076</c:v>
                </c:pt>
                <c:pt idx="18">
                  <c:v>91.845080955347527</c:v>
                </c:pt>
                <c:pt idx="19">
                  <c:v>88.006599659381394</c:v>
                </c:pt>
                <c:pt idx="20">
                  <c:v>94.193309359698958</c:v>
                </c:pt>
              </c:numCache>
            </c:numRef>
          </c:val>
          <c:smooth val="0"/>
        </c:ser>
        <c:ser>
          <c:idx val="18"/>
          <c:order val="18"/>
          <c:tx>
            <c:strRef>
              <c:f>'[（労働生産性データ）R-JIP2017_170907rev.xlsx]時系列中分類'!$A$192</c:f>
              <c:strCache>
                <c:ptCount val="1"/>
                <c:pt idx="0">
                  <c:v>電気・ガス・水道業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'[（労働生産性データ）R-JIP2017_170907rev.xlsx]時系列中分類'!$B$192:$V$192</c:f>
            </c:numRef>
          </c:val>
          <c:smooth val="0"/>
        </c:ser>
        <c:ser>
          <c:idx val="19"/>
          <c:order val="19"/>
          <c:tx>
            <c:strRef>
              <c:f>'[（労働生産性データ）R-JIP2017_170907rev.xlsx]時系列中分類'!$A$193</c:f>
              <c:strCache>
                <c:ptCount val="1"/>
                <c:pt idx="0">
                  <c:v>卸売・小売業</c:v>
                </c:pt>
              </c:strCache>
            </c:strRef>
          </c:tx>
          <c:spPr>
            <a:ln w="19050">
              <a:prstDash val="dash"/>
            </a:ln>
          </c:spPr>
          <c:marker>
            <c:symbol val="triangle"/>
            <c:size val="5"/>
          </c:marker>
          <c:dLbls>
            <c:dLbl>
              <c:idx val="20"/>
              <c:layout>
                <c:manualLayout>
                  <c:x val="-3.4826288534496033E-3"/>
                  <c:y val="-2.032446235134578E-2"/>
                </c:manualLayout>
              </c:layout>
              <c:dLblPos val="r"/>
              <c:showLegendKey val="0"/>
              <c:showVal val="1"/>
              <c:showCatName val="0"/>
              <c:showSerName val="0"/>
              <c:showPercent val="0"/>
              <c:showBubbleSize val="0"/>
            </c:dLbl>
            <c:txPr>
              <a:bodyPr/>
              <a:lstStyle/>
              <a:p>
                <a:pPr>
                  <a:defRPr sz="12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'[（労働生産性データ）R-JIP2017_170907rev.xlsx]時系列中分類'!$B$193:$V$193</c:f>
              <c:numCache>
                <c:formatCode>0.0</c:formatCode>
                <c:ptCount val="21"/>
                <c:pt idx="0">
                  <c:v>100</c:v>
                </c:pt>
                <c:pt idx="1">
                  <c:v>97.91936916666323</c:v>
                </c:pt>
                <c:pt idx="2">
                  <c:v>97.277107796059141</c:v>
                </c:pt>
                <c:pt idx="3">
                  <c:v>101.51283504912611</c:v>
                </c:pt>
                <c:pt idx="4">
                  <c:v>109.19557355059872</c:v>
                </c:pt>
                <c:pt idx="5">
                  <c:v>112.87340273708872</c:v>
                </c:pt>
                <c:pt idx="6">
                  <c:v>110.49433232346775</c:v>
                </c:pt>
                <c:pt idx="7">
                  <c:v>108.08241481794015</c:v>
                </c:pt>
                <c:pt idx="8">
                  <c:v>107.74123862266316</c:v>
                </c:pt>
                <c:pt idx="9">
                  <c:v>108.72282271759698</c:v>
                </c:pt>
                <c:pt idx="10">
                  <c:v>113.39544743000049</c:v>
                </c:pt>
                <c:pt idx="11">
                  <c:v>112.8586992143503</c:v>
                </c:pt>
                <c:pt idx="12">
                  <c:v>112.91059180433956</c:v>
                </c:pt>
                <c:pt idx="13">
                  <c:v>121.57823006501506</c:v>
                </c:pt>
                <c:pt idx="14">
                  <c:v>127.88161316505349</c:v>
                </c:pt>
                <c:pt idx="15">
                  <c:v>130.03690340424578</c:v>
                </c:pt>
                <c:pt idx="16">
                  <c:v>126.06747901134086</c:v>
                </c:pt>
                <c:pt idx="17">
                  <c:v>113.91054015277078</c:v>
                </c:pt>
                <c:pt idx="18">
                  <c:v>124.93017846272905</c:v>
                </c:pt>
                <c:pt idx="19">
                  <c:v>126.60727911061824</c:v>
                </c:pt>
                <c:pt idx="20">
                  <c:v>130.76155901064928</c:v>
                </c:pt>
              </c:numCache>
            </c:numRef>
          </c:val>
          <c:smooth val="0"/>
        </c:ser>
        <c:ser>
          <c:idx val="20"/>
          <c:order val="20"/>
          <c:tx>
            <c:strRef>
              <c:f>'[（労働生産性データ）R-JIP2017_170907rev.xlsx]時系列中分類'!$A$194</c:f>
              <c:strCache>
                <c:ptCount val="1"/>
                <c:pt idx="0">
                  <c:v>金融・保険業</c:v>
                </c:pt>
              </c:strCache>
            </c:strRef>
          </c:tx>
          <c:spPr>
            <a:ln w="19050">
              <a:prstDash val="dash"/>
            </a:ln>
          </c:spPr>
          <c:marker>
            <c:symbol val="x"/>
            <c:size val="5"/>
          </c:marker>
          <c:dLbls>
            <c:dLbl>
              <c:idx val="20"/>
              <c:layout>
                <c:manualLayout>
                  <c:x val="-2.7324820468399061E-3"/>
                  <c:y val="2.9676730605722436E-2"/>
                </c:manualLayout>
              </c:layout>
              <c:spPr/>
              <c:txPr>
                <a:bodyPr/>
                <a:lstStyle/>
                <a:p>
                  <a:pPr>
                    <a:defRPr sz="1200"/>
                  </a:pPr>
                  <a:endParaRPr lang="ja-JP"/>
                </a:p>
              </c:txPr>
              <c:dLblPos val="r"/>
              <c:showLegendKey val="0"/>
              <c:showVal val="1"/>
              <c:showCatName val="0"/>
              <c:showSerName val="0"/>
              <c:showPercent val="0"/>
              <c:showBubbleSize val="0"/>
            </c:dLbl>
            <c:txPr>
              <a:bodyPr/>
              <a:lstStyle/>
              <a:p>
                <a:pPr>
                  <a:defRPr sz="10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'[（労働生産性データ）R-JIP2017_170907rev.xlsx]時系列中分類'!$B$194:$V$194</c:f>
              <c:numCache>
                <c:formatCode>0.0</c:formatCode>
                <c:ptCount val="21"/>
                <c:pt idx="0">
                  <c:v>100</c:v>
                </c:pt>
                <c:pt idx="1">
                  <c:v>99.511045851014885</c:v>
                </c:pt>
                <c:pt idx="2">
                  <c:v>100.93913281580078</c:v>
                </c:pt>
                <c:pt idx="3">
                  <c:v>101.00666684299084</c:v>
                </c:pt>
                <c:pt idx="4">
                  <c:v>104.14454267282818</c:v>
                </c:pt>
                <c:pt idx="5">
                  <c:v>105.44474112262337</c:v>
                </c:pt>
                <c:pt idx="6">
                  <c:v>94.095071774255871</c:v>
                </c:pt>
                <c:pt idx="7">
                  <c:v>100.34600749080371</c:v>
                </c:pt>
                <c:pt idx="8">
                  <c:v>105.32491088513532</c:v>
                </c:pt>
                <c:pt idx="9">
                  <c:v>112.31616028754389</c:v>
                </c:pt>
                <c:pt idx="10">
                  <c:v>114.74665003610089</c:v>
                </c:pt>
                <c:pt idx="11">
                  <c:v>119.43786393025466</c:v>
                </c:pt>
                <c:pt idx="12">
                  <c:v>117.66915711095015</c:v>
                </c:pt>
                <c:pt idx="13">
                  <c:v>116.57656461538596</c:v>
                </c:pt>
                <c:pt idx="14">
                  <c:v>110.45688075029166</c:v>
                </c:pt>
                <c:pt idx="15">
                  <c:v>106.4444694404644</c:v>
                </c:pt>
                <c:pt idx="16">
                  <c:v>86.472031942854116</c:v>
                </c:pt>
                <c:pt idx="17">
                  <c:v>83.640039146418047</c:v>
                </c:pt>
                <c:pt idx="18">
                  <c:v>86.475012227600487</c:v>
                </c:pt>
                <c:pt idx="19">
                  <c:v>86.398594287781549</c:v>
                </c:pt>
                <c:pt idx="20">
                  <c:v>79.955625418667523</c:v>
                </c:pt>
              </c:numCache>
            </c:numRef>
          </c:val>
          <c:smooth val="0"/>
        </c:ser>
        <c:ser>
          <c:idx val="21"/>
          <c:order val="21"/>
          <c:tx>
            <c:strRef>
              <c:f>'[（労働生産性データ）R-JIP2017_170907rev.xlsx]時系列中分類'!$A$195</c:f>
              <c:strCache>
                <c:ptCount val="1"/>
                <c:pt idx="0">
                  <c:v>不動産業</c:v>
                </c:pt>
              </c:strCache>
            </c:strRef>
          </c:tx>
          <c:marker>
            <c:symbol val="none"/>
          </c:marker>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'[（労働生産性データ）R-JIP2017_170907rev.xlsx]時系列中分類'!$B$195:$V$195</c:f>
            </c:numRef>
          </c:val>
          <c:smooth val="0"/>
        </c:ser>
        <c:ser>
          <c:idx val="22"/>
          <c:order val="22"/>
          <c:tx>
            <c:strRef>
              <c:f>'[（労働生産性データ）R-JIP2017_170907rev.xlsx]時系列中分類'!$A$196</c:f>
              <c:strCache>
                <c:ptCount val="1"/>
                <c:pt idx="0">
                  <c:v>運輸・通信業</c:v>
                </c:pt>
              </c:strCache>
            </c:strRef>
          </c:tx>
          <c:spPr>
            <a:ln w="19050">
              <a:prstDash val="dash"/>
            </a:ln>
          </c:spPr>
          <c:marker>
            <c:symbol val="circle"/>
            <c:size val="5"/>
          </c:marker>
          <c:dLbls>
            <c:dLbl>
              <c:idx val="20"/>
              <c:layout>
                <c:manualLayout>
                  <c:x val="-3.9386469566497105E-3"/>
                  <c:y val="9.5706621649725779E-3"/>
                </c:manualLayout>
              </c:layout>
              <c:spPr/>
              <c:txPr>
                <a:bodyPr/>
                <a:lstStyle/>
                <a:p>
                  <a:pPr>
                    <a:defRPr sz="1400"/>
                  </a:pPr>
                  <a:endParaRPr lang="ja-JP"/>
                </a:p>
              </c:txPr>
              <c:dLblPos val="r"/>
              <c:showLegendKey val="0"/>
              <c:showVal val="1"/>
              <c:showCatName val="0"/>
              <c:showSerName val="0"/>
              <c:showPercent val="0"/>
              <c:showBubbleSize val="0"/>
            </c:dLbl>
            <c:txPr>
              <a:bodyPr/>
              <a:lstStyle/>
              <a:p>
                <a:pPr>
                  <a:defRPr sz="11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'[（労働生産性データ）R-JIP2017_170907rev.xlsx]時系列中分類'!$B$196:$V$196</c:f>
              <c:numCache>
                <c:formatCode>0.0</c:formatCode>
                <c:ptCount val="21"/>
                <c:pt idx="0">
                  <c:v>100</c:v>
                </c:pt>
                <c:pt idx="1">
                  <c:v>94.575954081632077</c:v>
                </c:pt>
                <c:pt idx="2">
                  <c:v>97.323577673623404</c:v>
                </c:pt>
                <c:pt idx="3">
                  <c:v>101.25462110400559</c:v>
                </c:pt>
                <c:pt idx="4">
                  <c:v>106.74274460530357</c:v>
                </c:pt>
                <c:pt idx="5">
                  <c:v>118.18413146563191</c:v>
                </c:pt>
                <c:pt idx="6">
                  <c:v>122.60554623788269</c:v>
                </c:pt>
                <c:pt idx="7">
                  <c:v>123.29153816292585</c:v>
                </c:pt>
                <c:pt idx="8">
                  <c:v>119.49053983546601</c:v>
                </c:pt>
                <c:pt idx="9">
                  <c:v>128.04876003185652</c:v>
                </c:pt>
                <c:pt idx="10">
                  <c:v>133.41343779354716</c:v>
                </c:pt>
                <c:pt idx="11">
                  <c:v>132.59063142775483</c:v>
                </c:pt>
                <c:pt idx="12">
                  <c:v>135.00737809772332</c:v>
                </c:pt>
                <c:pt idx="13">
                  <c:v>137.90385208370023</c:v>
                </c:pt>
                <c:pt idx="14">
                  <c:v>136.51068029824063</c:v>
                </c:pt>
                <c:pt idx="15">
                  <c:v>137.8079775844086</c:v>
                </c:pt>
                <c:pt idx="16">
                  <c:v>151.66095679885615</c:v>
                </c:pt>
                <c:pt idx="17">
                  <c:v>141.56686578777018</c:v>
                </c:pt>
                <c:pt idx="18">
                  <c:v>159.44850985572316</c:v>
                </c:pt>
                <c:pt idx="19">
                  <c:v>166.0325901922217</c:v>
                </c:pt>
                <c:pt idx="20">
                  <c:v>181.03695809151498</c:v>
                </c:pt>
              </c:numCache>
            </c:numRef>
          </c:val>
          <c:smooth val="0"/>
        </c:ser>
        <c:ser>
          <c:idx val="23"/>
          <c:order val="23"/>
          <c:tx>
            <c:strRef>
              <c:f>'[（労働生産性データ）R-JIP2017_170907rev.xlsx]時系列中分類'!$A$197</c:f>
              <c:strCache>
                <c:ptCount val="1"/>
                <c:pt idx="0">
                  <c:v>サービス業（民間、非営利）</c:v>
                </c:pt>
              </c:strCache>
            </c:strRef>
          </c:tx>
          <c:spPr>
            <a:ln w="38100">
              <a:prstDash val="dash"/>
            </a:ln>
          </c:spPr>
          <c:marker>
            <c:symbol val="plus"/>
            <c:size val="5"/>
            <c:spPr>
              <a:ln w="38100"/>
            </c:spPr>
          </c:marker>
          <c:dLbls>
            <c:dLbl>
              <c:idx val="20"/>
              <c:layout/>
              <c:dLblPos val="r"/>
              <c:showLegendKey val="0"/>
              <c:showVal val="1"/>
              <c:showCatName val="0"/>
              <c:showSerName val="0"/>
              <c:showPercent val="0"/>
              <c:showBubbleSize val="0"/>
            </c:dLbl>
            <c:txPr>
              <a:bodyPr/>
              <a:lstStyle/>
              <a:p>
                <a:pPr>
                  <a:defRPr sz="900"/>
                </a:pPr>
                <a:endParaRPr lang="ja-JP"/>
              </a:p>
            </c:txPr>
            <c:showLegendKey val="0"/>
            <c:showVal val="0"/>
            <c:showCatName val="0"/>
            <c:showSerName val="0"/>
            <c:showPercent val="0"/>
            <c:showBubbleSize val="0"/>
          </c:dLbls>
          <c:cat>
            <c:numRef>
              <c:f>'[（労働生産性データ）R-JIP2017_170907rev.xlsx]時系列中分類'!$B$173:$V$173</c:f>
              <c:numCache>
                <c:formatCode>General</c:formatCode>
                <c:ptCount val="21"/>
                <c:pt idx="0">
                  <c:v>1992</c:v>
                </c:pt>
                <c:pt idx="1">
                  <c:v>1993</c:v>
                </c:pt>
                <c:pt idx="2">
                  <c:v>1994</c:v>
                </c:pt>
                <c:pt idx="3">
                  <c:v>1995</c:v>
                </c:pt>
                <c:pt idx="4">
                  <c:v>1996</c:v>
                </c:pt>
                <c:pt idx="5">
                  <c:v>1997</c:v>
                </c:pt>
                <c:pt idx="6">
                  <c:v>1998</c:v>
                </c:pt>
                <c:pt idx="7">
                  <c:v>1999</c:v>
                </c:pt>
                <c:pt idx="8">
                  <c:v>2000</c:v>
                </c:pt>
                <c:pt idx="9">
                  <c:v>2001</c:v>
                </c:pt>
                <c:pt idx="10">
                  <c:v>2002</c:v>
                </c:pt>
                <c:pt idx="11">
                  <c:v>2003</c:v>
                </c:pt>
                <c:pt idx="12">
                  <c:v>2004</c:v>
                </c:pt>
                <c:pt idx="13">
                  <c:v>2005</c:v>
                </c:pt>
                <c:pt idx="14">
                  <c:v>2006</c:v>
                </c:pt>
                <c:pt idx="15">
                  <c:v>2007</c:v>
                </c:pt>
                <c:pt idx="16">
                  <c:v>2008</c:v>
                </c:pt>
                <c:pt idx="17">
                  <c:v>2009</c:v>
                </c:pt>
                <c:pt idx="18">
                  <c:v>2010</c:v>
                </c:pt>
                <c:pt idx="19">
                  <c:v>2011</c:v>
                </c:pt>
                <c:pt idx="20">
                  <c:v>2012</c:v>
                </c:pt>
              </c:numCache>
            </c:numRef>
          </c:cat>
          <c:val>
            <c:numRef>
              <c:f>'[（労働生産性データ）R-JIP2017_170907rev.xlsx]時系列中分類'!$B$197:$V$197</c:f>
              <c:numCache>
                <c:formatCode>0.0</c:formatCode>
                <c:ptCount val="21"/>
                <c:pt idx="0">
                  <c:v>100</c:v>
                </c:pt>
                <c:pt idx="1">
                  <c:v>106.22052617949724</c:v>
                </c:pt>
                <c:pt idx="2">
                  <c:v>104.17935546212402</c:v>
                </c:pt>
                <c:pt idx="3">
                  <c:v>102.4235772164111</c:v>
                </c:pt>
                <c:pt idx="4">
                  <c:v>104.34728210367254</c:v>
                </c:pt>
                <c:pt idx="5">
                  <c:v>103.08575849924108</c:v>
                </c:pt>
                <c:pt idx="6">
                  <c:v>104.0554338010075</c:v>
                </c:pt>
                <c:pt idx="7">
                  <c:v>105.97023564322532</c:v>
                </c:pt>
                <c:pt idx="8">
                  <c:v>108.02036532234835</c:v>
                </c:pt>
                <c:pt idx="9">
                  <c:v>107.40802934338456</c:v>
                </c:pt>
                <c:pt idx="10">
                  <c:v>106.61343951215673</c:v>
                </c:pt>
                <c:pt idx="11">
                  <c:v>107.94634376389021</c:v>
                </c:pt>
                <c:pt idx="12">
                  <c:v>111.34473913826317</c:v>
                </c:pt>
                <c:pt idx="13">
                  <c:v>113.84759973641488</c:v>
                </c:pt>
                <c:pt idx="14">
                  <c:v>118.66439937835726</c:v>
                </c:pt>
                <c:pt idx="15">
                  <c:v>124.48671240915901</c:v>
                </c:pt>
                <c:pt idx="16">
                  <c:v>122.90699803838005</c:v>
                </c:pt>
                <c:pt idx="17">
                  <c:v>119.70178295221675</c:v>
                </c:pt>
                <c:pt idx="18">
                  <c:v>116.4650549409787</c:v>
                </c:pt>
                <c:pt idx="19">
                  <c:v>116.2728699007092</c:v>
                </c:pt>
                <c:pt idx="20">
                  <c:v>116.66595982904937</c:v>
                </c:pt>
              </c:numCache>
            </c:numRef>
          </c:val>
          <c:smooth val="0"/>
        </c:ser>
        <c:dLbls>
          <c:showLegendKey val="0"/>
          <c:showVal val="0"/>
          <c:showCatName val="0"/>
          <c:showSerName val="0"/>
          <c:showPercent val="0"/>
          <c:showBubbleSize val="0"/>
        </c:dLbls>
        <c:marker val="1"/>
        <c:smooth val="0"/>
        <c:axId val="135348992"/>
        <c:axId val="135350528"/>
      </c:lineChart>
      <c:catAx>
        <c:axId val="135348992"/>
        <c:scaling>
          <c:orientation val="minMax"/>
        </c:scaling>
        <c:delete val="0"/>
        <c:axPos val="b"/>
        <c:numFmt formatCode="General" sourceLinked="1"/>
        <c:majorTickMark val="none"/>
        <c:minorTickMark val="none"/>
        <c:tickLblPos val="nextTo"/>
        <c:txPr>
          <a:bodyPr rot="5400000" vert="horz"/>
          <a:lstStyle/>
          <a:p>
            <a:pPr>
              <a:defRPr sz="1200"/>
            </a:pPr>
            <a:endParaRPr lang="ja-JP"/>
          </a:p>
        </c:txPr>
        <c:crossAx val="135350528"/>
        <c:crosses val="autoZero"/>
        <c:auto val="1"/>
        <c:lblAlgn val="ctr"/>
        <c:lblOffset val="100"/>
        <c:noMultiLvlLbl val="0"/>
      </c:catAx>
      <c:valAx>
        <c:axId val="135350528"/>
        <c:scaling>
          <c:orientation val="minMax"/>
          <c:max val="220"/>
          <c:min val="50"/>
        </c:scaling>
        <c:delete val="0"/>
        <c:axPos val="l"/>
        <c:majorGridlines/>
        <c:numFmt formatCode="General" sourceLinked="0"/>
        <c:majorTickMark val="none"/>
        <c:minorTickMark val="none"/>
        <c:tickLblPos val="nextTo"/>
        <c:spPr>
          <a:ln w="9525">
            <a:noFill/>
          </a:ln>
        </c:spPr>
        <c:txPr>
          <a:bodyPr/>
          <a:lstStyle/>
          <a:p>
            <a:pPr>
              <a:defRPr sz="1050"/>
            </a:pPr>
            <a:endParaRPr lang="ja-JP"/>
          </a:p>
        </c:txPr>
        <c:crossAx val="135348992"/>
        <c:crosses val="autoZero"/>
        <c:crossBetween val="between"/>
        <c:majorUnit val="50"/>
        <c:minorUnit val="10"/>
      </c:valAx>
    </c:plotArea>
    <c:plotVisOnly val="1"/>
    <c:dispBlanksAs val="gap"/>
    <c:showDLblsOverMax val="0"/>
  </c:chart>
  <c:spPr>
    <a:noFill/>
  </c:spPr>
  <c:txPr>
    <a:bodyPr/>
    <a:lstStyle/>
    <a:p>
      <a:pPr>
        <a:defRPr sz="1200"/>
      </a:pPr>
      <a:endParaRPr lang="ja-JP"/>
    </a:p>
  </c:txPr>
  <c:externalData r:id="rId1">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120679704711864"/>
          <c:y val="7.1566729110505989E-2"/>
          <c:w val="0.78513261368141607"/>
          <c:h val="0.59070730554446782"/>
        </c:manualLayout>
      </c:layout>
      <c:barChart>
        <c:barDir val="col"/>
        <c:grouping val="clustered"/>
        <c:varyColors val="0"/>
        <c:ser>
          <c:idx val="0"/>
          <c:order val="0"/>
          <c:tx>
            <c:strRef>
              <c:f>'計算表（開・廃業事業所数比較）'!$B$3</c:f>
              <c:strCache>
                <c:ptCount val="1"/>
                <c:pt idx="0">
                  <c:v>2010年 保険関係新規成立事業所数</c:v>
                </c:pt>
              </c:strCache>
            </c:strRef>
          </c:tx>
          <c:spPr>
            <a:pattFill prst="ltUpDiag">
              <a:fgClr>
                <a:schemeClr val="accent1"/>
              </a:fgClr>
              <a:bgClr>
                <a:schemeClr val="bg1"/>
              </a:bgClr>
            </a:pattFill>
            <a:ln>
              <a:solidFill>
                <a:schemeClr val="tx1"/>
              </a:solidFill>
            </a:ln>
          </c:spPr>
          <c:invertIfNegative val="0"/>
          <c:cat>
            <c:strRef>
              <c:f>'計算表（開・廃業事業所数比較）'!$A$4:$A$8</c:f>
              <c:strCache>
                <c:ptCount val="5"/>
                <c:pt idx="0">
                  <c:v>東京都</c:v>
                </c:pt>
                <c:pt idx="1">
                  <c:v>愛知県</c:v>
                </c:pt>
                <c:pt idx="2">
                  <c:v>京都府</c:v>
                </c:pt>
                <c:pt idx="3">
                  <c:v>大阪府</c:v>
                </c:pt>
                <c:pt idx="4">
                  <c:v>兵庫県</c:v>
                </c:pt>
              </c:strCache>
            </c:strRef>
          </c:cat>
          <c:val>
            <c:numRef>
              <c:f>'計算表（開・廃業事業所数比較）'!$B$4:$B$8</c:f>
              <c:numCache>
                <c:formatCode>#,##0_);[Red]\(#,##0\)</c:formatCode>
                <c:ptCount val="5"/>
                <c:pt idx="0">
                  <c:v>15065</c:v>
                </c:pt>
                <c:pt idx="1">
                  <c:v>5424</c:v>
                </c:pt>
                <c:pt idx="2">
                  <c:v>1791</c:v>
                </c:pt>
                <c:pt idx="3">
                  <c:v>7477</c:v>
                </c:pt>
                <c:pt idx="4">
                  <c:v>3234</c:v>
                </c:pt>
              </c:numCache>
            </c:numRef>
          </c:val>
        </c:ser>
        <c:ser>
          <c:idx val="1"/>
          <c:order val="1"/>
          <c:tx>
            <c:strRef>
              <c:f>'計算表（開・廃業事業所数比較）'!$C$3</c:f>
              <c:strCache>
                <c:ptCount val="1"/>
                <c:pt idx="0">
                  <c:v>2016年 保険関係新規成立事業所数</c:v>
                </c:pt>
              </c:strCache>
            </c:strRef>
          </c:tx>
          <c:spPr>
            <a:ln>
              <a:solidFill>
                <a:schemeClr val="tx1"/>
              </a:solidFill>
            </a:ln>
          </c:spPr>
          <c:invertIfNegative val="0"/>
          <c:cat>
            <c:strRef>
              <c:f>'計算表（開・廃業事業所数比較）'!$A$4:$A$8</c:f>
              <c:strCache>
                <c:ptCount val="5"/>
                <c:pt idx="0">
                  <c:v>東京都</c:v>
                </c:pt>
                <c:pt idx="1">
                  <c:v>愛知県</c:v>
                </c:pt>
                <c:pt idx="2">
                  <c:v>京都府</c:v>
                </c:pt>
                <c:pt idx="3">
                  <c:v>大阪府</c:v>
                </c:pt>
                <c:pt idx="4">
                  <c:v>兵庫県</c:v>
                </c:pt>
              </c:strCache>
            </c:strRef>
          </c:cat>
          <c:val>
            <c:numRef>
              <c:f>'計算表（開・廃業事業所数比較）'!$C$4:$C$8</c:f>
              <c:numCache>
                <c:formatCode>#,##0_);[Red]\(#,##0\)</c:formatCode>
                <c:ptCount val="5"/>
                <c:pt idx="0">
                  <c:v>20557</c:v>
                </c:pt>
                <c:pt idx="1">
                  <c:v>7149</c:v>
                </c:pt>
                <c:pt idx="2">
                  <c:v>2413</c:v>
                </c:pt>
                <c:pt idx="3">
                  <c:v>11700</c:v>
                </c:pt>
                <c:pt idx="4">
                  <c:v>4886</c:v>
                </c:pt>
              </c:numCache>
            </c:numRef>
          </c:val>
        </c:ser>
        <c:dLbls>
          <c:showLegendKey val="0"/>
          <c:showVal val="0"/>
          <c:showCatName val="0"/>
          <c:showSerName val="0"/>
          <c:showPercent val="0"/>
          <c:showBubbleSize val="0"/>
        </c:dLbls>
        <c:gapWidth val="130"/>
        <c:overlap val="-30"/>
        <c:axId val="135522176"/>
        <c:axId val="135523712"/>
      </c:barChart>
      <c:lineChart>
        <c:grouping val="standard"/>
        <c:varyColors val="0"/>
        <c:ser>
          <c:idx val="2"/>
          <c:order val="2"/>
          <c:tx>
            <c:strRef>
              <c:f>'計算表（開・廃業事業所数比較）'!$D$3</c:f>
              <c:strCache>
                <c:ptCount val="1"/>
                <c:pt idx="0">
                  <c:v>2010年から2016年までの伸び率</c:v>
                </c:pt>
              </c:strCache>
            </c:strRef>
          </c:tx>
          <c:marker>
            <c:spPr>
              <a:ln>
                <a:solidFill>
                  <a:schemeClr val="tx1"/>
                </a:solidFill>
              </a:ln>
            </c:spPr>
          </c:marker>
          <c:dLbls>
            <c:dLbl>
              <c:idx val="0"/>
              <c:layout>
                <c:manualLayout>
                  <c:x val="-0.10186660651732389"/>
                  <c:y val="-6.1817105230695002E-2"/>
                </c:manualLayout>
              </c:layout>
              <c:showLegendKey val="0"/>
              <c:showVal val="1"/>
              <c:showCatName val="0"/>
              <c:showSerName val="0"/>
              <c:showPercent val="0"/>
              <c:showBubbleSize val="0"/>
            </c:dLbl>
            <c:dLbl>
              <c:idx val="1"/>
              <c:layout>
                <c:manualLayout>
                  <c:x val="-6.7911071011549251E-2"/>
                  <c:y val="7.0468033279499728E-2"/>
                </c:manualLayout>
              </c:layout>
              <c:showLegendKey val="0"/>
              <c:showVal val="1"/>
              <c:showCatName val="0"/>
              <c:showSerName val="0"/>
              <c:showPercent val="0"/>
              <c:showBubbleSize val="0"/>
            </c:dLbl>
            <c:dLbl>
              <c:idx val="2"/>
              <c:layout>
                <c:manualLayout>
                  <c:x val="-5.8650470419065209E-2"/>
                  <c:y val="8.3680789519405926E-2"/>
                </c:manualLayout>
              </c:layout>
              <c:showLegendKey val="0"/>
              <c:showVal val="1"/>
              <c:showCatName val="0"/>
              <c:showSerName val="0"/>
              <c:showPercent val="0"/>
              <c:showBubbleSize val="0"/>
            </c:dLbl>
            <c:dLbl>
              <c:idx val="3"/>
              <c:layout>
                <c:manualLayout>
                  <c:x val="-6.1737337283226598E-2"/>
                  <c:y val="9.4947247790711703E-2"/>
                </c:manualLayout>
              </c:layout>
              <c:showLegendKey val="0"/>
              <c:showVal val="1"/>
              <c:showCatName val="0"/>
              <c:showSerName val="0"/>
              <c:showPercent val="0"/>
              <c:showBubbleSize val="0"/>
            </c:dLbl>
            <c:dLbl>
              <c:idx val="4"/>
              <c:layout>
                <c:manualLayout>
                  <c:x val="-5.2476736690742494E-2"/>
                  <c:y val="7.8209595135818238E-2"/>
                </c:manualLayout>
              </c:layout>
              <c:showLegendKey val="0"/>
              <c:showVal val="1"/>
              <c:showCatName val="0"/>
              <c:showSerName val="0"/>
              <c:showPercent val="0"/>
              <c:showBubbleSize val="0"/>
            </c:dLbl>
            <c:txPr>
              <a:bodyPr/>
              <a:lstStyle/>
              <a:p>
                <a:pPr>
                  <a:defRPr b="1"/>
                </a:pPr>
                <a:endParaRPr lang="ja-JP"/>
              </a:p>
            </c:txPr>
            <c:showLegendKey val="0"/>
            <c:showVal val="1"/>
            <c:showCatName val="0"/>
            <c:showSerName val="0"/>
            <c:showPercent val="0"/>
            <c:showBubbleSize val="0"/>
            <c:showLeaderLines val="0"/>
          </c:dLbls>
          <c:cat>
            <c:strRef>
              <c:f>'計算表（開・廃業事業所数比較）'!$A$4:$A$8</c:f>
              <c:strCache>
                <c:ptCount val="5"/>
                <c:pt idx="0">
                  <c:v>東京都</c:v>
                </c:pt>
                <c:pt idx="1">
                  <c:v>愛知県</c:v>
                </c:pt>
                <c:pt idx="2">
                  <c:v>京都府</c:v>
                </c:pt>
                <c:pt idx="3">
                  <c:v>大阪府</c:v>
                </c:pt>
                <c:pt idx="4">
                  <c:v>兵庫県</c:v>
                </c:pt>
              </c:strCache>
            </c:strRef>
          </c:cat>
          <c:val>
            <c:numRef>
              <c:f>'計算表（開・廃業事業所数比較）'!$D$4:$D$8</c:f>
              <c:numCache>
                <c:formatCode>0.0%</c:formatCode>
                <c:ptCount val="5"/>
                <c:pt idx="0">
                  <c:v>0.36455360106206447</c:v>
                </c:pt>
                <c:pt idx="1">
                  <c:v>0.31803097345132736</c:v>
                </c:pt>
                <c:pt idx="2">
                  <c:v>0.34729201563372425</c:v>
                </c:pt>
                <c:pt idx="3">
                  <c:v>0.56479871606259202</c:v>
                </c:pt>
                <c:pt idx="4">
                  <c:v>0.51082251082251084</c:v>
                </c:pt>
              </c:numCache>
            </c:numRef>
          </c:val>
          <c:smooth val="0"/>
        </c:ser>
        <c:dLbls>
          <c:showLegendKey val="0"/>
          <c:showVal val="0"/>
          <c:showCatName val="0"/>
          <c:showSerName val="0"/>
          <c:showPercent val="0"/>
          <c:showBubbleSize val="0"/>
        </c:dLbls>
        <c:marker val="1"/>
        <c:smooth val="0"/>
        <c:axId val="136526464"/>
        <c:axId val="136524928"/>
      </c:lineChart>
      <c:catAx>
        <c:axId val="135522176"/>
        <c:scaling>
          <c:orientation val="minMax"/>
        </c:scaling>
        <c:delete val="0"/>
        <c:axPos val="b"/>
        <c:majorTickMark val="out"/>
        <c:minorTickMark val="none"/>
        <c:tickLblPos val="nextTo"/>
        <c:txPr>
          <a:bodyPr/>
          <a:lstStyle/>
          <a:p>
            <a:pPr>
              <a:defRPr sz="800"/>
            </a:pPr>
            <a:endParaRPr lang="ja-JP"/>
          </a:p>
        </c:txPr>
        <c:crossAx val="135523712"/>
        <c:crosses val="autoZero"/>
        <c:auto val="1"/>
        <c:lblAlgn val="ctr"/>
        <c:lblOffset val="100"/>
        <c:noMultiLvlLbl val="0"/>
      </c:catAx>
      <c:valAx>
        <c:axId val="135523712"/>
        <c:scaling>
          <c:orientation val="minMax"/>
        </c:scaling>
        <c:delete val="0"/>
        <c:axPos val="l"/>
        <c:majorGridlines/>
        <c:numFmt formatCode="#,##0_);[Red]\(#,##0\)" sourceLinked="1"/>
        <c:majorTickMark val="out"/>
        <c:minorTickMark val="none"/>
        <c:tickLblPos val="nextTo"/>
        <c:txPr>
          <a:bodyPr/>
          <a:lstStyle/>
          <a:p>
            <a:pPr>
              <a:defRPr sz="900"/>
            </a:pPr>
            <a:endParaRPr lang="ja-JP"/>
          </a:p>
        </c:txPr>
        <c:crossAx val="135522176"/>
        <c:crosses val="autoZero"/>
        <c:crossBetween val="between"/>
      </c:valAx>
      <c:valAx>
        <c:axId val="136524928"/>
        <c:scaling>
          <c:orientation val="minMax"/>
        </c:scaling>
        <c:delete val="0"/>
        <c:axPos val="r"/>
        <c:numFmt formatCode="0.0%" sourceLinked="1"/>
        <c:majorTickMark val="out"/>
        <c:minorTickMark val="none"/>
        <c:tickLblPos val="nextTo"/>
        <c:txPr>
          <a:bodyPr/>
          <a:lstStyle/>
          <a:p>
            <a:pPr>
              <a:defRPr sz="900"/>
            </a:pPr>
            <a:endParaRPr lang="ja-JP"/>
          </a:p>
        </c:txPr>
        <c:crossAx val="136526464"/>
        <c:crosses val="max"/>
        <c:crossBetween val="between"/>
      </c:valAx>
      <c:catAx>
        <c:axId val="136526464"/>
        <c:scaling>
          <c:orientation val="minMax"/>
        </c:scaling>
        <c:delete val="1"/>
        <c:axPos val="b"/>
        <c:majorTickMark val="out"/>
        <c:minorTickMark val="none"/>
        <c:tickLblPos val="nextTo"/>
        <c:crossAx val="136524928"/>
        <c:crosses val="autoZero"/>
        <c:auto val="1"/>
        <c:lblAlgn val="ctr"/>
        <c:lblOffset val="100"/>
        <c:noMultiLvlLbl val="0"/>
      </c:catAx>
    </c:plotArea>
    <c:legend>
      <c:legendPos val="b"/>
      <c:layout>
        <c:manualLayout>
          <c:xMode val="edge"/>
          <c:yMode val="edge"/>
          <c:x val="0.22638765603261291"/>
          <c:y val="0.79672114855558385"/>
          <c:w val="0.52252950996110059"/>
          <c:h val="0.18349217917376007"/>
        </c:manualLayout>
      </c:layout>
      <c:overlay val="0"/>
      <c:txPr>
        <a:bodyPr/>
        <a:lstStyle/>
        <a:p>
          <a:pPr>
            <a:defRPr sz="700">
              <a:latin typeface="HGPｺﾞｼｯｸM" panose="020B0600000000000000" pitchFamily="50" charset="-128"/>
              <a:ea typeface="HGPｺﾞｼｯｸM" panose="020B0600000000000000" pitchFamily="50" charset="-128"/>
            </a:defRPr>
          </a:pPr>
          <a:endParaRPr lang="ja-JP"/>
        </a:p>
      </c:txPr>
    </c:legend>
    <c:plotVisOnly val="1"/>
    <c:dispBlanksAs val="gap"/>
    <c:showDLblsOverMax val="0"/>
  </c:chart>
  <c:spPr>
    <a:noFill/>
  </c:spPr>
  <c:externalData r:id="rId1">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790566763570138"/>
          <c:y val="6.7122309711286091E-2"/>
          <c:w val="0.78394129305265414"/>
          <c:h val="0.591663937675589"/>
        </c:manualLayout>
      </c:layout>
      <c:barChart>
        <c:barDir val="col"/>
        <c:grouping val="clustered"/>
        <c:varyColors val="0"/>
        <c:ser>
          <c:idx val="0"/>
          <c:order val="0"/>
          <c:tx>
            <c:strRef>
              <c:f>'計算表（開・廃業事業所数比較）'!$B$11</c:f>
              <c:strCache>
                <c:ptCount val="1"/>
                <c:pt idx="0">
                  <c:v>2010年 保険関係消滅事業所数</c:v>
                </c:pt>
              </c:strCache>
            </c:strRef>
          </c:tx>
          <c:spPr>
            <a:pattFill prst="ltUpDiag">
              <a:fgClr>
                <a:schemeClr val="accent1"/>
              </a:fgClr>
              <a:bgClr>
                <a:schemeClr val="bg1"/>
              </a:bgClr>
            </a:pattFill>
            <a:ln>
              <a:solidFill>
                <a:schemeClr val="tx1"/>
              </a:solidFill>
            </a:ln>
          </c:spPr>
          <c:invertIfNegative val="0"/>
          <c:cat>
            <c:strRef>
              <c:f>'計算表（開・廃業事業所数比較）'!$A$12:$A$16</c:f>
              <c:strCache>
                <c:ptCount val="5"/>
                <c:pt idx="0">
                  <c:v>東京都</c:v>
                </c:pt>
                <c:pt idx="1">
                  <c:v>愛知県</c:v>
                </c:pt>
                <c:pt idx="2">
                  <c:v>京都府</c:v>
                </c:pt>
                <c:pt idx="3">
                  <c:v>大阪府</c:v>
                </c:pt>
                <c:pt idx="4">
                  <c:v>兵庫県</c:v>
                </c:pt>
              </c:strCache>
            </c:strRef>
          </c:cat>
          <c:val>
            <c:numRef>
              <c:f>'計算表（開・廃業事業所数比較）'!$B$12:$B$16</c:f>
              <c:numCache>
                <c:formatCode>#,##0_);[Red]\(#,##0\)</c:formatCode>
                <c:ptCount val="5"/>
                <c:pt idx="0">
                  <c:v>12675</c:v>
                </c:pt>
                <c:pt idx="1">
                  <c:v>4840</c:v>
                </c:pt>
                <c:pt idx="2">
                  <c:v>1660</c:v>
                </c:pt>
                <c:pt idx="3">
                  <c:v>7004</c:v>
                </c:pt>
                <c:pt idx="4">
                  <c:v>2852</c:v>
                </c:pt>
              </c:numCache>
            </c:numRef>
          </c:val>
        </c:ser>
        <c:ser>
          <c:idx val="1"/>
          <c:order val="1"/>
          <c:tx>
            <c:strRef>
              <c:f>'計算表（開・廃業事業所数比較）'!$C$11</c:f>
              <c:strCache>
                <c:ptCount val="1"/>
                <c:pt idx="0">
                  <c:v>2016年 保険関係消滅事業所数</c:v>
                </c:pt>
              </c:strCache>
            </c:strRef>
          </c:tx>
          <c:spPr>
            <a:ln>
              <a:solidFill>
                <a:schemeClr val="tx1"/>
              </a:solidFill>
            </a:ln>
          </c:spPr>
          <c:invertIfNegative val="0"/>
          <c:cat>
            <c:strRef>
              <c:f>'計算表（開・廃業事業所数比較）'!$A$12:$A$16</c:f>
              <c:strCache>
                <c:ptCount val="5"/>
                <c:pt idx="0">
                  <c:v>東京都</c:v>
                </c:pt>
                <c:pt idx="1">
                  <c:v>愛知県</c:v>
                </c:pt>
                <c:pt idx="2">
                  <c:v>京都府</c:v>
                </c:pt>
                <c:pt idx="3">
                  <c:v>大阪府</c:v>
                </c:pt>
                <c:pt idx="4">
                  <c:v>兵庫県</c:v>
                </c:pt>
              </c:strCache>
            </c:strRef>
          </c:cat>
          <c:val>
            <c:numRef>
              <c:f>'計算表（開・廃業事業所数比較）'!$C$12:$C$16</c:f>
              <c:numCache>
                <c:formatCode>#,##0_);[Red]\(#,##0\)</c:formatCode>
                <c:ptCount val="5"/>
                <c:pt idx="0">
                  <c:v>12410</c:v>
                </c:pt>
                <c:pt idx="1">
                  <c:v>4790</c:v>
                </c:pt>
                <c:pt idx="2">
                  <c:v>1771</c:v>
                </c:pt>
                <c:pt idx="3">
                  <c:v>6417</c:v>
                </c:pt>
                <c:pt idx="4">
                  <c:v>2737</c:v>
                </c:pt>
              </c:numCache>
            </c:numRef>
          </c:val>
        </c:ser>
        <c:dLbls>
          <c:showLegendKey val="0"/>
          <c:showVal val="0"/>
          <c:showCatName val="0"/>
          <c:showSerName val="0"/>
          <c:showPercent val="0"/>
          <c:showBubbleSize val="0"/>
        </c:dLbls>
        <c:gapWidth val="130"/>
        <c:overlap val="-30"/>
        <c:axId val="136541696"/>
        <c:axId val="136543232"/>
      </c:barChart>
      <c:lineChart>
        <c:grouping val="standard"/>
        <c:varyColors val="0"/>
        <c:ser>
          <c:idx val="2"/>
          <c:order val="2"/>
          <c:tx>
            <c:strRef>
              <c:f>'計算表（開・廃業事業所数比較）'!$D$11</c:f>
              <c:strCache>
                <c:ptCount val="1"/>
                <c:pt idx="0">
                  <c:v>2010年から2016年までの伸び率</c:v>
                </c:pt>
              </c:strCache>
            </c:strRef>
          </c:tx>
          <c:marker>
            <c:spPr>
              <a:ln>
                <a:solidFill>
                  <a:schemeClr val="tx1"/>
                </a:solidFill>
              </a:ln>
            </c:spPr>
          </c:marker>
          <c:dLbls>
            <c:dLbl>
              <c:idx val="0"/>
              <c:layout>
                <c:manualLayout>
                  <c:x val="-5.4276017052071496E-2"/>
                  <c:y val="-0.16480221852518392"/>
                </c:manualLayout>
              </c:layout>
              <c:showLegendKey val="0"/>
              <c:showVal val="1"/>
              <c:showCatName val="0"/>
              <c:showSerName val="0"/>
              <c:showPercent val="0"/>
              <c:showBubbleSize val="0"/>
            </c:dLbl>
            <c:dLbl>
              <c:idx val="1"/>
              <c:layout>
                <c:manualLayout>
                  <c:x val="-6.633735417475406E-2"/>
                  <c:y val="-8.4473610248552794E-2"/>
                </c:manualLayout>
              </c:layout>
              <c:showLegendKey val="0"/>
              <c:showVal val="1"/>
              <c:showCatName val="0"/>
              <c:showSerName val="0"/>
              <c:showPercent val="0"/>
              <c:showBubbleSize val="0"/>
            </c:dLbl>
            <c:dLbl>
              <c:idx val="2"/>
              <c:layout>
                <c:manualLayout>
                  <c:x val="-5.4276017052071551E-2"/>
                  <c:y val="-6.1716824603422579E-2"/>
                </c:manualLayout>
              </c:layout>
              <c:showLegendKey val="0"/>
              <c:showVal val="1"/>
              <c:showCatName val="0"/>
              <c:showSerName val="0"/>
              <c:showPercent val="0"/>
              <c:showBubbleSize val="0"/>
            </c:dLbl>
            <c:dLbl>
              <c:idx val="3"/>
              <c:layout>
                <c:manualLayout>
                  <c:x val="-6.0306685613412778E-2"/>
                  <c:y val="-0.14132955117250007"/>
                </c:manualLayout>
              </c:layout>
              <c:showLegendKey val="0"/>
              <c:showVal val="1"/>
              <c:showCatName val="0"/>
              <c:showSerName val="0"/>
              <c:showPercent val="0"/>
              <c:showBubbleSize val="0"/>
            </c:dLbl>
            <c:dLbl>
              <c:idx val="4"/>
              <c:layout>
                <c:manualLayout>
                  <c:x val="-5.7291351332742137E-2"/>
                  <c:y val="-9.6078482481629396E-2"/>
                </c:manualLayout>
              </c:layout>
              <c:showLegendKey val="0"/>
              <c:showVal val="1"/>
              <c:showCatName val="0"/>
              <c:showSerName val="0"/>
              <c:showPercent val="0"/>
              <c:showBubbleSize val="0"/>
            </c:dLbl>
            <c:txPr>
              <a:bodyPr/>
              <a:lstStyle/>
              <a:p>
                <a:pPr>
                  <a:defRPr sz="1000" b="1"/>
                </a:pPr>
                <a:endParaRPr lang="ja-JP"/>
              </a:p>
            </c:txPr>
            <c:showLegendKey val="0"/>
            <c:showVal val="1"/>
            <c:showCatName val="0"/>
            <c:showSerName val="0"/>
            <c:showPercent val="0"/>
            <c:showBubbleSize val="0"/>
            <c:showLeaderLines val="0"/>
          </c:dLbls>
          <c:cat>
            <c:strRef>
              <c:f>'計算表（開・廃業事業所数比較）'!$A$12:$A$16</c:f>
              <c:strCache>
                <c:ptCount val="5"/>
                <c:pt idx="0">
                  <c:v>東京都</c:v>
                </c:pt>
                <c:pt idx="1">
                  <c:v>愛知県</c:v>
                </c:pt>
                <c:pt idx="2">
                  <c:v>京都府</c:v>
                </c:pt>
                <c:pt idx="3">
                  <c:v>大阪府</c:v>
                </c:pt>
                <c:pt idx="4">
                  <c:v>兵庫県</c:v>
                </c:pt>
              </c:strCache>
            </c:strRef>
          </c:cat>
          <c:val>
            <c:numRef>
              <c:f>'計算表（開・廃業事業所数比較）'!$D$12:$D$16</c:f>
              <c:numCache>
                <c:formatCode>0.0%</c:formatCode>
                <c:ptCount val="5"/>
                <c:pt idx="0">
                  <c:v>-2.0907297830374705E-2</c:v>
                </c:pt>
                <c:pt idx="1">
                  <c:v>-1.0330578512396715E-2</c:v>
                </c:pt>
                <c:pt idx="2">
                  <c:v>6.6867469879517971E-2</c:v>
                </c:pt>
                <c:pt idx="3">
                  <c:v>-8.3809251856082234E-2</c:v>
                </c:pt>
                <c:pt idx="4">
                  <c:v>-4.0322580645161255E-2</c:v>
                </c:pt>
              </c:numCache>
            </c:numRef>
          </c:val>
          <c:smooth val="0"/>
        </c:ser>
        <c:dLbls>
          <c:showLegendKey val="0"/>
          <c:showVal val="0"/>
          <c:showCatName val="0"/>
          <c:showSerName val="0"/>
          <c:showPercent val="0"/>
          <c:showBubbleSize val="0"/>
        </c:dLbls>
        <c:marker val="1"/>
        <c:smooth val="0"/>
        <c:axId val="136567040"/>
        <c:axId val="136565504"/>
      </c:lineChart>
      <c:catAx>
        <c:axId val="136541696"/>
        <c:scaling>
          <c:orientation val="minMax"/>
        </c:scaling>
        <c:delete val="0"/>
        <c:axPos val="b"/>
        <c:majorTickMark val="out"/>
        <c:minorTickMark val="none"/>
        <c:tickLblPos val="nextTo"/>
        <c:txPr>
          <a:bodyPr/>
          <a:lstStyle/>
          <a:p>
            <a:pPr>
              <a:defRPr sz="800"/>
            </a:pPr>
            <a:endParaRPr lang="ja-JP"/>
          </a:p>
        </c:txPr>
        <c:crossAx val="136543232"/>
        <c:crosses val="autoZero"/>
        <c:auto val="1"/>
        <c:lblAlgn val="ctr"/>
        <c:lblOffset val="100"/>
        <c:noMultiLvlLbl val="0"/>
      </c:catAx>
      <c:valAx>
        <c:axId val="136543232"/>
        <c:scaling>
          <c:orientation val="minMax"/>
          <c:max val="25000"/>
        </c:scaling>
        <c:delete val="0"/>
        <c:axPos val="l"/>
        <c:majorGridlines/>
        <c:numFmt formatCode="#,##0_);[Red]\(#,##0\)" sourceLinked="1"/>
        <c:majorTickMark val="out"/>
        <c:minorTickMark val="none"/>
        <c:tickLblPos val="nextTo"/>
        <c:crossAx val="136541696"/>
        <c:crosses val="autoZero"/>
        <c:crossBetween val="between"/>
        <c:majorUnit val="5000"/>
      </c:valAx>
      <c:valAx>
        <c:axId val="136565504"/>
        <c:scaling>
          <c:orientation val="minMax"/>
          <c:max val="0.4"/>
        </c:scaling>
        <c:delete val="0"/>
        <c:axPos val="r"/>
        <c:numFmt formatCode="0.0%" sourceLinked="1"/>
        <c:majorTickMark val="out"/>
        <c:minorTickMark val="none"/>
        <c:tickLblPos val="nextTo"/>
        <c:crossAx val="136567040"/>
        <c:crosses val="max"/>
        <c:crossBetween val="between"/>
      </c:valAx>
      <c:catAx>
        <c:axId val="136567040"/>
        <c:scaling>
          <c:orientation val="minMax"/>
        </c:scaling>
        <c:delete val="1"/>
        <c:axPos val="b"/>
        <c:majorTickMark val="out"/>
        <c:minorTickMark val="none"/>
        <c:tickLblPos val="nextTo"/>
        <c:crossAx val="136565504"/>
        <c:crosses val="autoZero"/>
        <c:auto val="1"/>
        <c:lblAlgn val="ctr"/>
        <c:lblOffset val="100"/>
        <c:noMultiLvlLbl val="0"/>
      </c:catAx>
    </c:plotArea>
    <c:legend>
      <c:legendPos val="b"/>
      <c:layout>
        <c:manualLayout>
          <c:xMode val="edge"/>
          <c:yMode val="edge"/>
          <c:x val="0.14568290792190047"/>
          <c:y val="0.78908570238467146"/>
          <c:w val="0.71767994957031489"/>
          <c:h val="0.18355265803730961"/>
        </c:manualLayout>
      </c:layout>
      <c:overlay val="0"/>
      <c:txPr>
        <a:bodyPr/>
        <a:lstStyle/>
        <a:p>
          <a:pPr>
            <a:defRPr sz="700">
              <a:latin typeface="HGPｺﾞｼｯｸM" panose="020B0600000000000000" pitchFamily="50" charset="-128"/>
              <a:ea typeface="HGPｺﾞｼｯｸM" panose="020B0600000000000000" pitchFamily="50" charset="-128"/>
            </a:defRPr>
          </a:pPr>
          <a:endParaRPr lang="ja-JP"/>
        </a:p>
      </c:txPr>
    </c:legend>
    <c:plotVisOnly val="1"/>
    <c:dispBlanksAs val="gap"/>
    <c:showDLblsOverMax val="0"/>
  </c:chart>
  <c:spPr>
    <a:noFill/>
  </c:spPr>
  <c:txPr>
    <a:bodyPr/>
    <a:lstStyle/>
    <a:p>
      <a:pPr>
        <a:defRPr sz="900"/>
      </a:pPr>
      <a:endParaRPr lang="ja-JP"/>
    </a:p>
  </c:txPr>
  <c:externalData r:id="rId1">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792405518359E-2"/>
          <c:y val="5.2425734052113412E-2"/>
          <c:w val="0.87400160219062439"/>
          <c:h val="0.69484977482392341"/>
        </c:manualLayout>
      </c:layout>
      <c:barChart>
        <c:barDir val="col"/>
        <c:grouping val="clustered"/>
        <c:varyColors val="0"/>
        <c:ser>
          <c:idx val="0"/>
          <c:order val="0"/>
          <c:tx>
            <c:strRef>
              <c:f>'開業数・率（上半期） (2)'!$C$2</c:f>
              <c:strCache>
                <c:ptCount val="1"/>
                <c:pt idx="0">
                  <c:v>開業数</c:v>
                </c:pt>
              </c:strCache>
            </c:strRef>
          </c:tx>
          <c:spPr>
            <a:solidFill>
              <a:schemeClr val="accent3"/>
            </a:solidFill>
          </c:spPr>
          <c:invertIfNegative val="0"/>
          <c:dPt>
            <c:idx val="0"/>
            <c:invertIfNegative val="0"/>
            <c:bubble3D val="0"/>
            <c:spPr>
              <a:solidFill>
                <a:schemeClr val="accent6"/>
              </a:solidFill>
            </c:spPr>
          </c:dPt>
          <c:dPt>
            <c:idx val="8"/>
            <c:invertIfNegative val="0"/>
            <c:bubble3D val="0"/>
          </c:dPt>
          <c:dPt>
            <c:idx val="10"/>
            <c:invertIfNegative val="0"/>
            <c:bubble3D val="0"/>
            <c:spPr>
              <a:solidFill>
                <a:schemeClr val="accent6"/>
              </a:solidFill>
            </c:spPr>
          </c:dPt>
          <c:dLbls>
            <c:dLbl>
              <c:idx val="0"/>
              <c:layout>
                <c:manualLayout>
                  <c:x val="0"/>
                  <c:y val="-1.772746878267192E-2"/>
                </c:manualLayout>
              </c:layout>
              <c:dLblPos val="outEnd"/>
              <c:showLegendKey val="0"/>
              <c:showVal val="1"/>
              <c:showCatName val="0"/>
              <c:showSerName val="0"/>
              <c:showPercent val="0"/>
              <c:showBubbleSize val="0"/>
            </c:dLbl>
            <c:dLbl>
              <c:idx val="1"/>
              <c:layout>
                <c:manualLayout>
                  <c:x val="9.3367180774300649E-3"/>
                  <c:y val="-3.5454937565343868E-2"/>
                </c:manualLayout>
              </c:layout>
              <c:dLblPos val="outEnd"/>
              <c:showLegendKey val="0"/>
              <c:showVal val="1"/>
              <c:showCatName val="0"/>
              <c:showSerName val="0"/>
              <c:showPercent val="0"/>
              <c:showBubbleSize val="0"/>
            </c:dLbl>
            <c:dLbl>
              <c:idx val="2"/>
              <c:layout>
                <c:manualLayout>
                  <c:x val="3.112239359143355E-3"/>
                  <c:y val="-2.5977109908560038E-2"/>
                </c:manualLayout>
              </c:layout>
              <c:dLblPos val="outEnd"/>
              <c:showLegendKey val="0"/>
              <c:showVal val="1"/>
              <c:showCatName val="0"/>
              <c:showSerName val="0"/>
              <c:showPercent val="0"/>
              <c:showBubbleSize val="0"/>
            </c:dLbl>
            <c:dLbl>
              <c:idx val="3"/>
              <c:layout>
                <c:manualLayout>
                  <c:x val="6.2244787182867099E-3"/>
                  <c:y val="-1.1818312521781289E-2"/>
                </c:manualLayout>
              </c:layout>
              <c:dLblPos val="outEnd"/>
              <c:showLegendKey val="0"/>
              <c:showVal val="1"/>
              <c:showCatName val="0"/>
              <c:showSerName val="0"/>
              <c:showPercent val="0"/>
              <c:showBubbleSize val="0"/>
            </c:dLbl>
            <c:dLbl>
              <c:idx val="4"/>
              <c:layout>
                <c:manualLayout>
                  <c:x val="6.2244787182867099E-3"/>
                  <c:y val="-1.1818312521781289E-2"/>
                </c:manualLayout>
              </c:layout>
              <c:dLblPos val="outEnd"/>
              <c:showLegendKey val="0"/>
              <c:showVal val="1"/>
              <c:showCatName val="0"/>
              <c:showSerName val="0"/>
              <c:showPercent val="0"/>
              <c:showBubbleSize val="0"/>
            </c:dLbl>
            <c:dLbl>
              <c:idx val="5"/>
              <c:layout>
                <c:manualLayout>
                  <c:x val="0"/>
                  <c:y val="-2.3636625043562579E-2"/>
                </c:manualLayout>
              </c:layout>
              <c:dLblPos val="outEnd"/>
              <c:showLegendKey val="0"/>
              <c:showVal val="1"/>
              <c:showCatName val="0"/>
              <c:showSerName val="0"/>
              <c:showPercent val="0"/>
              <c:showBubbleSize val="0"/>
            </c:dLbl>
            <c:dLbl>
              <c:idx val="6"/>
              <c:layout>
                <c:manualLayout>
                  <c:x val="1.244895743657342E-2"/>
                  <c:y val="-1.1818312521781289E-2"/>
                </c:manualLayout>
              </c:layout>
              <c:dLblPos val="outEnd"/>
              <c:showLegendKey val="0"/>
              <c:showVal val="1"/>
              <c:showCatName val="0"/>
              <c:showSerName val="0"/>
              <c:showPercent val="0"/>
              <c:showBubbleSize val="0"/>
            </c:dLbl>
            <c:dLbl>
              <c:idx val="7"/>
              <c:layout>
                <c:manualLayout>
                  <c:x val="0"/>
                  <c:y val="-2.9545781304453223E-2"/>
                </c:manualLayout>
              </c:layout>
              <c:dLblPos val="outEnd"/>
              <c:showLegendKey val="0"/>
              <c:showVal val="1"/>
              <c:showCatName val="0"/>
              <c:showSerName val="0"/>
              <c:showPercent val="0"/>
              <c:showBubbleSize val="0"/>
            </c:dLbl>
            <c:dLbl>
              <c:idx val="8"/>
              <c:layout>
                <c:manualLayout>
                  <c:x val="0"/>
                  <c:y val="-4.1364093826234488E-2"/>
                </c:manualLayout>
              </c:layout>
              <c:dLblPos val="outEnd"/>
              <c:showLegendKey val="0"/>
              <c:showVal val="1"/>
              <c:showCatName val="0"/>
              <c:showSerName val="0"/>
              <c:showPercent val="0"/>
              <c:showBubbleSize val="0"/>
            </c:dLbl>
            <c:txPr>
              <a:bodyPr/>
              <a:lstStyle/>
              <a:p>
                <a:pPr>
                  <a:defRPr sz="900" b="1"/>
                </a:pPr>
                <a:endParaRPr lang="ja-JP"/>
              </a:p>
            </c:txPr>
            <c:dLblPos val="outEnd"/>
            <c:showLegendKey val="0"/>
            <c:showVal val="1"/>
            <c:showCatName val="0"/>
            <c:showSerName val="0"/>
            <c:showPercent val="0"/>
            <c:showBubbleSize val="0"/>
            <c:showLeaderLines val="0"/>
          </c:dLbls>
          <c:cat>
            <c:numRef>
              <c:f>'開業数・率（上半期） (2)'!$B$3:$B$13</c:f>
              <c:numCache>
                <c:formatCode>General</c:formatCode>
                <c:ptCount val="11"/>
                <c:pt idx="0">
                  <c:v>1990</c:v>
                </c:pt>
                <c:pt idx="1">
                  <c:v>2007</c:v>
                </c:pt>
                <c:pt idx="2">
                  <c:v>2008</c:v>
                </c:pt>
                <c:pt idx="3">
                  <c:v>2009</c:v>
                </c:pt>
                <c:pt idx="4">
                  <c:v>2010</c:v>
                </c:pt>
                <c:pt idx="5">
                  <c:v>2011</c:v>
                </c:pt>
                <c:pt idx="6">
                  <c:v>2012</c:v>
                </c:pt>
                <c:pt idx="7">
                  <c:v>2013</c:v>
                </c:pt>
                <c:pt idx="8">
                  <c:v>2014</c:v>
                </c:pt>
                <c:pt idx="9">
                  <c:v>2015</c:v>
                </c:pt>
                <c:pt idx="10">
                  <c:v>2016</c:v>
                </c:pt>
              </c:numCache>
            </c:numRef>
          </c:cat>
          <c:val>
            <c:numRef>
              <c:f>'開業数・率（上半期） (2)'!$C$3:$C$13</c:f>
              <c:numCache>
                <c:formatCode>#,##0_);[Red]\(#,##0\)</c:formatCode>
                <c:ptCount val="11"/>
                <c:pt idx="0">
                  <c:v>10149</c:v>
                </c:pt>
                <c:pt idx="1">
                  <c:v>8460</c:v>
                </c:pt>
                <c:pt idx="2">
                  <c:v>7246</c:v>
                </c:pt>
                <c:pt idx="3">
                  <c:v>7770</c:v>
                </c:pt>
                <c:pt idx="4">
                  <c:v>7477</c:v>
                </c:pt>
                <c:pt idx="5">
                  <c:v>7564</c:v>
                </c:pt>
                <c:pt idx="6">
                  <c:v>7854</c:v>
                </c:pt>
                <c:pt idx="7">
                  <c:v>8276</c:v>
                </c:pt>
                <c:pt idx="8">
                  <c:v>8383</c:v>
                </c:pt>
                <c:pt idx="9">
                  <c:v>10119</c:v>
                </c:pt>
                <c:pt idx="10">
                  <c:v>11700</c:v>
                </c:pt>
              </c:numCache>
            </c:numRef>
          </c:val>
        </c:ser>
        <c:dLbls>
          <c:showLegendKey val="0"/>
          <c:showVal val="1"/>
          <c:showCatName val="0"/>
          <c:showSerName val="0"/>
          <c:showPercent val="0"/>
          <c:showBubbleSize val="0"/>
        </c:dLbls>
        <c:gapWidth val="75"/>
        <c:axId val="137260032"/>
        <c:axId val="137954048"/>
      </c:barChart>
      <c:lineChart>
        <c:grouping val="standard"/>
        <c:varyColors val="0"/>
        <c:ser>
          <c:idx val="1"/>
          <c:order val="1"/>
          <c:tx>
            <c:strRef>
              <c:f>'開業数・率（上半期） (2)'!$D$2</c:f>
              <c:strCache>
                <c:ptCount val="1"/>
                <c:pt idx="0">
                  <c:v>開業率</c:v>
                </c:pt>
              </c:strCache>
            </c:strRef>
          </c:tx>
          <c:spPr>
            <a:ln w="19050">
              <a:solidFill>
                <a:srgbClr val="C0504D"/>
              </a:solidFill>
            </a:ln>
          </c:spPr>
          <c:marker>
            <c:symbol val="square"/>
            <c:size val="5"/>
            <c:spPr>
              <a:ln w="19050"/>
            </c:spPr>
          </c:marker>
          <c:dLbls>
            <c:dLbl>
              <c:idx val="1"/>
              <c:layout>
                <c:manualLayout>
                  <c:x val="-6.352864718306804E-2"/>
                  <c:y val="-9.5517524320443442E-2"/>
                </c:manualLayout>
              </c:layout>
              <c:dLblPos val="r"/>
              <c:showLegendKey val="0"/>
              <c:showVal val="1"/>
              <c:showCatName val="0"/>
              <c:showSerName val="0"/>
              <c:showPercent val="0"/>
              <c:showBubbleSize val="0"/>
            </c:dLbl>
            <c:dLbl>
              <c:idx val="2"/>
              <c:layout>
                <c:manualLayout>
                  <c:x val="-5.4191929105637984E-2"/>
                  <c:y val="8.8544140239157534E-2"/>
                </c:manualLayout>
              </c:layout>
              <c:dLblPos val="r"/>
              <c:showLegendKey val="0"/>
              <c:showVal val="1"/>
              <c:showCatName val="0"/>
              <c:showSerName val="0"/>
              <c:showPercent val="0"/>
              <c:showBubbleSize val="0"/>
            </c:dLbl>
            <c:dLbl>
              <c:idx val="3"/>
              <c:layout>
                <c:manualLayout>
                  <c:x val="-5.4191929105637984E-2"/>
                  <c:y val="6.7306255866895939E-2"/>
                </c:manualLayout>
              </c:layout>
              <c:dLblPos val="r"/>
              <c:showLegendKey val="0"/>
              <c:showVal val="1"/>
              <c:showCatName val="0"/>
              <c:showSerName val="0"/>
              <c:showPercent val="0"/>
              <c:showBubbleSize val="0"/>
            </c:dLbl>
            <c:dLbl>
              <c:idx val="10"/>
              <c:layout/>
              <c:tx>
                <c:rich>
                  <a:bodyPr/>
                  <a:lstStyle/>
                  <a:p>
                    <a:r>
                      <a:rPr lang="en-US" altLang="en-US" smtClean="0"/>
                      <a:t>6.</a:t>
                    </a:r>
                    <a:r>
                      <a:rPr lang="en-US" altLang="ja-JP" smtClean="0"/>
                      <a:t>8</a:t>
                    </a:r>
                    <a:r>
                      <a:rPr lang="en-US" altLang="en-US" smtClean="0"/>
                      <a:t>%</a:t>
                    </a:r>
                    <a:endParaRPr lang="en-US" altLang="en-US" dirty="0"/>
                  </a:p>
                </c:rich>
              </c:tx>
              <c:dLblPos val="t"/>
              <c:showLegendKey val="0"/>
              <c:showVal val="1"/>
              <c:showCatName val="0"/>
              <c:showSerName val="0"/>
              <c:showPercent val="0"/>
              <c:showBubbleSize val="0"/>
            </c:dLbl>
            <c:txPr>
              <a:bodyPr/>
              <a:lstStyle/>
              <a:p>
                <a:pPr>
                  <a:defRPr sz="900" u="sng"/>
                </a:pPr>
                <a:endParaRPr lang="ja-JP"/>
              </a:p>
            </c:txPr>
            <c:dLblPos val="t"/>
            <c:showLegendKey val="0"/>
            <c:showVal val="1"/>
            <c:showCatName val="0"/>
            <c:showSerName val="0"/>
            <c:showPercent val="0"/>
            <c:showBubbleSize val="0"/>
            <c:showLeaderLines val="0"/>
          </c:dLbls>
          <c:cat>
            <c:numRef>
              <c:f>'開業数・率（上半期） (2)'!$B$4:$B$13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'開業数・率（上半期） (2)'!$D$3:$D$13</c:f>
              <c:numCache>
                <c:formatCode>0.0%</c:formatCode>
                <c:ptCount val="11"/>
                <c:pt idx="1">
                  <c:v>5.2043923595090899E-2</c:v>
                </c:pt>
                <c:pt idx="2">
                  <c:v>4.4215819084929033E-2</c:v>
                </c:pt>
                <c:pt idx="3">
                  <c:v>4.7320917428957721E-2</c:v>
                </c:pt>
                <c:pt idx="4">
                  <c:v>4.5601751614693556E-2</c:v>
                </c:pt>
                <c:pt idx="5">
                  <c:v>4.6083173914632812E-2</c:v>
                </c:pt>
                <c:pt idx="6">
                  <c:v>4.7634354473832644E-2</c:v>
                </c:pt>
                <c:pt idx="7">
                  <c:v>4.9906831736306674E-2</c:v>
                </c:pt>
                <c:pt idx="8">
                  <c:v>0.05</c:v>
                </c:pt>
                <c:pt idx="9">
                  <c:v>5.9000000000000004E-2</c:v>
                </c:pt>
                <c:pt idx="10">
                  <c:v>6.7000000000000004E-2</c:v>
                </c:pt>
              </c:numCache>
            </c:numRef>
          </c:val>
          <c:smooth val="0"/>
        </c:ser>
        <c:ser>
          <c:idx val="2"/>
          <c:order val="2"/>
          <c:tx>
            <c:strRef>
              <c:f>'開業数・率（上半期） (2)'!$E$2</c:f>
              <c:strCache>
                <c:ptCount val="1"/>
                <c:pt idx="0">
                  <c:v>廃業率</c:v>
                </c:pt>
              </c:strCache>
            </c:strRef>
          </c:tx>
          <c:spPr>
            <a:ln w="19050">
              <a:solidFill>
                <a:srgbClr val="4BACC6">
                  <a:lumMod val="75000"/>
                </a:srgbClr>
              </a:solidFill>
              <a:prstDash val="sysDash"/>
            </a:ln>
          </c:spPr>
          <c:marker>
            <c:symbol val="diamond"/>
            <c:size val="7"/>
            <c:spPr>
              <a:solidFill>
                <a:srgbClr val="4F81BD"/>
              </a:solidFill>
              <a:ln w="22225" cmpd="dbl">
                <a:noFill/>
              </a:ln>
            </c:spPr>
          </c:marker>
          <c:dLbls>
            <c:dLbl>
              <c:idx val="1"/>
              <c:layout>
                <c:manualLayout>
                  <c:x val="-5.7304168464781334E-2"/>
                  <c:y val="7.4279639948181791E-2"/>
                </c:manualLayout>
              </c:layout>
              <c:dLblPos val="r"/>
              <c:showLegendKey val="0"/>
              <c:showVal val="1"/>
              <c:showCatName val="0"/>
              <c:showSerName val="0"/>
              <c:showPercent val="0"/>
              <c:showBubbleSize val="0"/>
            </c:dLbl>
            <c:dLbl>
              <c:idx val="2"/>
              <c:layout>
                <c:manualLayout>
                  <c:x val="-5.4191929105637984E-2"/>
                  <c:y val="-9.5623435029911413E-2"/>
                </c:manualLayout>
              </c:layout>
              <c:dLblPos val="r"/>
              <c:showLegendKey val="0"/>
              <c:showVal val="1"/>
              <c:showCatName val="0"/>
              <c:showSerName val="0"/>
              <c:showPercent val="0"/>
              <c:showBubbleSize val="0"/>
            </c:dLbl>
            <c:dLbl>
              <c:idx val="3"/>
              <c:layout>
                <c:manualLayout>
                  <c:x val="-4.7967450387351271E-2"/>
                  <c:y val="-5.3147666285388112E-2"/>
                </c:manualLayout>
              </c:layout>
              <c:dLblPos val="r"/>
              <c:showLegendKey val="0"/>
              <c:showVal val="1"/>
              <c:showCatName val="0"/>
              <c:showSerName val="0"/>
              <c:showPercent val="0"/>
              <c:showBubbleSize val="0"/>
            </c:dLbl>
            <c:dLbl>
              <c:idx val="7"/>
              <c:layout>
                <c:manualLayout>
                  <c:x val="-5.7304168464781334E-2"/>
                  <c:y val="5.0183625867587442E-2"/>
                </c:manualLayout>
              </c:layout>
              <c:dLblPos val="r"/>
              <c:showLegendKey val="0"/>
              <c:showVal val="1"/>
              <c:showCatName val="0"/>
              <c:showSerName val="0"/>
              <c:showPercent val="0"/>
              <c:showBubbleSize val="0"/>
            </c:dLbl>
            <c:dLbl>
              <c:idx val="9"/>
              <c:layout>
                <c:manualLayout>
                  <c:x val="-5.7304168464781334E-2"/>
                  <c:y val="6.2001938389368731E-2"/>
                </c:manualLayout>
              </c:layout>
              <c:dLblPos val="r"/>
              <c:showLegendKey val="0"/>
              <c:showVal val="1"/>
              <c:showCatName val="0"/>
              <c:showSerName val="0"/>
              <c:showPercent val="0"/>
              <c:showBubbleSize val="0"/>
            </c:dLbl>
            <c:dLbl>
              <c:idx val="10"/>
              <c:layout>
                <c:manualLayout>
                  <c:x val="-5.7304168464781223E-2"/>
                  <c:y val="6.2001938389368731E-2"/>
                </c:manualLayout>
              </c:layout>
              <c:dLblPos val="r"/>
              <c:showLegendKey val="0"/>
              <c:showVal val="1"/>
              <c:showCatName val="0"/>
              <c:showSerName val="0"/>
              <c:showPercent val="0"/>
              <c:showBubbleSize val="0"/>
            </c:dLbl>
            <c:txPr>
              <a:bodyPr/>
              <a:lstStyle/>
              <a:p>
                <a:pPr>
                  <a:defRPr sz="900"/>
                </a:pPr>
                <a:endParaRPr lang="ja-JP"/>
              </a:p>
            </c:txPr>
            <c:dLblPos val="b"/>
            <c:showLegendKey val="0"/>
            <c:showVal val="1"/>
            <c:showCatName val="0"/>
            <c:showSerName val="0"/>
            <c:showPercent val="0"/>
            <c:showBubbleSize val="0"/>
            <c:showLeaderLines val="0"/>
          </c:dLbls>
          <c:cat>
            <c:numRef>
              <c:f>'開業数・率（上半期） (2)'!$B$4:$B$13</c:f>
              <c:numCache>
                <c:formatCode>General</c:formatCode>
                <c:ptCount val="10"/>
                <c:pt idx="0">
                  <c:v>2007</c:v>
                </c:pt>
                <c:pt idx="1">
                  <c:v>2008</c:v>
                </c:pt>
                <c:pt idx="2">
                  <c:v>2009</c:v>
                </c:pt>
                <c:pt idx="3">
                  <c:v>2010</c:v>
                </c:pt>
                <c:pt idx="4">
                  <c:v>2011</c:v>
                </c:pt>
                <c:pt idx="5">
                  <c:v>2012</c:v>
                </c:pt>
                <c:pt idx="6">
                  <c:v>2013</c:v>
                </c:pt>
                <c:pt idx="7">
                  <c:v>2014</c:v>
                </c:pt>
                <c:pt idx="8">
                  <c:v>2015</c:v>
                </c:pt>
                <c:pt idx="9">
                  <c:v>2016</c:v>
                </c:pt>
              </c:numCache>
            </c:numRef>
          </c:cat>
          <c:val>
            <c:numRef>
              <c:f>'開業数・率（上半期） (2)'!$E$3:$E$13</c:f>
              <c:numCache>
                <c:formatCode>0.0%</c:formatCode>
                <c:ptCount val="11"/>
                <c:pt idx="1">
                  <c:v>4.4999999999999998E-2</c:v>
                </c:pt>
                <c:pt idx="2">
                  <c:v>4.7E-2</c:v>
                </c:pt>
                <c:pt idx="3">
                  <c:v>0.05</c:v>
                </c:pt>
                <c:pt idx="4">
                  <c:v>4.2999999999999997E-2</c:v>
                </c:pt>
                <c:pt idx="5">
                  <c:v>4.2000000000000003E-2</c:v>
                </c:pt>
                <c:pt idx="6">
                  <c:v>4.1000000000000002E-2</c:v>
                </c:pt>
                <c:pt idx="7">
                  <c:v>3.5999999999999997E-2</c:v>
                </c:pt>
                <c:pt idx="8">
                  <c:v>3.7999999999999999E-2</c:v>
                </c:pt>
                <c:pt idx="9">
                  <c:v>3.7000000000000005E-2</c:v>
                </c:pt>
                <c:pt idx="10">
                  <c:v>3.6999999999999998E-2</c:v>
                </c:pt>
              </c:numCache>
            </c:numRef>
          </c:val>
          <c:smooth val="0"/>
        </c:ser>
        <c:dLbls>
          <c:showLegendKey val="0"/>
          <c:showVal val="1"/>
          <c:showCatName val="0"/>
          <c:showSerName val="0"/>
          <c:showPercent val="0"/>
          <c:showBubbleSize val="0"/>
        </c:dLbls>
        <c:marker val="1"/>
        <c:smooth val="0"/>
        <c:axId val="137961472"/>
        <c:axId val="137955584"/>
      </c:lineChart>
      <c:catAx>
        <c:axId val="137260032"/>
        <c:scaling>
          <c:orientation val="minMax"/>
        </c:scaling>
        <c:delete val="0"/>
        <c:axPos val="b"/>
        <c:numFmt formatCode="General" sourceLinked="1"/>
        <c:majorTickMark val="none"/>
        <c:minorTickMark val="none"/>
        <c:tickLblPos val="nextTo"/>
        <c:txPr>
          <a:bodyPr rot="0" vert="eaVert"/>
          <a:lstStyle/>
          <a:p>
            <a:pPr>
              <a:defRPr sz="800"/>
            </a:pPr>
            <a:endParaRPr lang="ja-JP"/>
          </a:p>
        </c:txPr>
        <c:crossAx val="137954048"/>
        <c:crosses val="autoZero"/>
        <c:auto val="1"/>
        <c:lblAlgn val="ctr"/>
        <c:lblOffset val="100"/>
        <c:noMultiLvlLbl val="0"/>
      </c:catAx>
      <c:valAx>
        <c:axId val="137954048"/>
        <c:scaling>
          <c:orientation val="minMax"/>
          <c:max val="13000"/>
          <c:min val="3000"/>
        </c:scaling>
        <c:delete val="0"/>
        <c:axPos val="l"/>
        <c:numFmt formatCode="#,##0_);[Red]\(#,##0\)" sourceLinked="1"/>
        <c:majorTickMark val="none"/>
        <c:minorTickMark val="none"/>
        <c:tickLblPos val="nextTo"/>
        <c:txPr>
          <a:bodyPr/>
          <a:lstStyle/>
          <a:p>
            <a:pPr>
              <a:defRPr sz="100"/>
            </a:pPr>
            <a:endParaRPr lang="ja-JP"/>
          </a:p>
        </c:txPr>
        <c:crossAx val="137260032"/>
        <c:crosses val="autoZero"/>
        <c:crossBetween val="between"/>
        <c:majorUnit val="200000"/>
        <c:minorUnit val="20"/>
      </c:valAx>
      <c:valAx>
        <c:axId val="137955584"/>
        <c:scaling>
          <c:orientation val="minMax"/>
          <c:max val="8.0000000000000016E-2"/>
          <c:min val="3.0000000000000006E-2"/>
        </c:scaling>
        <c:delete val="0"/>
        <c:axPos val="r"/>
        <c:numFmt formatCode="0.0%" sourceLinked="1"/>
        <c:majorTickMark val="out"/>
        <c:minorTickMark val="none"/>
        <c:tickLblPos val="nextTo"/>
        <c:txPr>
          <a:bodyPr/>
          <a:lstStyle/>
          <a:p>
            <a:pPr>
              <a:defRPr>
                <a:solidFill>
                  <a:schemeClr val="bg1"/>
                </a:solidFill>
              </a:defRPr>
            </a:pPr>
            <a:endParaRPr lang="ja-JP"/>
          </a:p>
        </c:txPr>
        <c:crossAx val="137961472"/>
        <c:crosses val="max"/>
        <c:crossBetween val="between"/>
      </c:valAx>
      <c:catAx>
        <c:axId val="137961472"/>
        <c:scaling>
          <c:orientation val="minMax"/>
        </c:scaling>
        <c:delete val="1"/>
        <c:axPos val="b"/>
        <c:numFmt formatCode="General" sourceLinked="1"/>
        <c:majorTickMark val="out"/>
        <c:minorTickMark val="none"/>
        <c:tickLblPos val="nextTo"/>
        <c:crossAx val="137955584"/>
        <c:crosses val="autoZero"/>
        <c:auto val="1"/>
        <c:lblAlgn val="ctr"/>
        <c:lblOffset val="100"/>
        <c:noMultiLvlLbl val="0"/>
      </c:catAx>
    </c:plotArea>
    <c:legend>
      <c:legendPos val="b"/>
      <c:layout>
        <c:manualLayout>
          <c:xMode val="edge"/>
          <c:yMode val="edge"/>
          <c:x val="0.16107701126018004"/>
          <c:y val="0.90741934118025858"/>
          <c:w val="0.62182542395684226"/>
          <c:h val="9.2580453119460587E-2"/>
        </c:manualLayout>
      </c:layout>
      <c:overlay val="0"/>
      <c:txPr>
        <a:bodyPr/>
        <a:lstStyle/>
        <a:p>
          <a:pPr>
            <a:defRPr sz="800"/>
          </a:pPr>
          <a:endParaRPr lang="ja-JP"/>
        </a:p>
      </c:txPr>
    </c:legend>
    <c:plotVisOnly val="1"/>
    <c:dispBlanksAs val="gap"/>
    <c:showDLblsOverMax val="0"/>
  </c:chart>
  <c:spPr>
    <a:ln>
      <a:noFill/>
    </a:ln>
  </c:spPr>
  <c:externalData r:id="rId2">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762324476303953E-2"/>
          <c:y val="0.11282349290244496"/>
          <c:w val="0.88576714102246124"/>
          <c:h val="0.44826881533007357"/>
        </c:manualLayout>
      </c:layout>
      <c:barChart>
        <c:barDir val="col"/>
        <c:grouping val="clustered"/>
        <c:varyColors val="0"/>
        <c:ser>
          <c:idx val="1"/>
          <c:order val="0"/>
          <c:tx>
            <c:v>開業率</c:v>
          </c:tx>
          <c:spPr>
            <a:solidFill>
              <a:srgbClr val="FF0066"/>
            </a:solidFill>
          </c:spPr>
          <c:invertIfNegative val="0"/>
          <c:dLbls>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大阪開業廃業率!$A$32:$A$46</c:f>
              <c:strCache>
                <c:ptCount val="15"/>
                <c:pt idx="0">
                  <c:v>　　D 建設業</c:v>
                </c:pt>
                <c:pt idx="1">
                  <c:v>　　E 製造業</c:v>
                </c:pt>
                <c:pt idx="2">
                  <c:v>　　F 電気・ガス・熱供給・水道業</c:v>
                </c:pt>
                <c:pt idx="3">
                  <c:v>　　G 情報通信業</c:v>
                </c:pt>
                <c:pt idx="4">
                  <c:v>　　H 運輸業，郵便業</c:v>
                </c:pt>
                <c:pt idx="5">
                  <c:v>　　I 卸売業，小売業</c:v>
                </c:pt>
                <c:pt idx="6">
                  <c:v>　　J 金融業，保険業</c:v>
                </c:pt>
                <c:pt idx="7">
                  <c:v>　　K 不動産業，物品賃貸業</c:v>
                </c:pt>
                <c:pt idx="8">
                  <c:v>　　L 学術研究，専門・技術サービス業</c:v>
                </c:pt>
                <c:pt idx="9">
                  <c:v>　　M 宿泊業，飲食サービス業</c:v>
                </c:pt>
                <c:pt idx="10">
                  <c:v>　　N 生活関連サービス業，娯楽業</c:v>
                </c:pt>
                <c:pt idx="11">
                  <c:v>　　O 教育，学習支援業</c:v>
                </c:pt>
                <c:pt idx="12">
                  <c:v>　　P 医療，福祉</c:v>
                </c:pt>
                <c:pt idx="13">
                  <c:v>　　Q 複合サービス事業</c:v>
                </c:pt>
                <c:pt idx="14">
                  <c:v>　　R サービス業(他に分類されないもの)</c:v>
                </c:pt>
              </c:strCache>
            </c:strRef>
          </c:cat>
          <c:val>
            <c:numRef>
              <c:f>大阪開業廃業率!$C$32:$C$46</c:f>
              <c:numCache>
                <c:formatCode>General</c:formatCode>
                <c:ptCount val="15"/>
                <c:pt idx="0">
                  <c:v>1.0943935877784154</c:v>
                </c:pt>
                <c:pt idx="1">
                  <c:v>0.74064008841300466</c:v>
                </c:pt>
                <c:pt idx="2">
                  <c:v>2.3737066342057211</c:v>
                </c:pt>
                <c:pt idx="3">
                  <c:v>2.0277244280693503</c:v>
                </c:pt>
                <c:pt idx="4">
                  <c:v>1.4122394082044385</c:v>
                </c:pt>
                <c:pt idx="5">
                  <c:v>2.2168181207627464</c:v>
                </c:pt>
                <c:pt idx="6">
                  <c:v>3.1639531592355352</c:v>
                </c:pt>
                <c:pt idx="7">
                  <c:v>0.91768631813125678</c:v>
                </c:pt>
                <c:pt idx="8">
                  <c:v>1.9282200283950208</c:v>
                </c:pt>
                <c:pt idx="9">
                  <c:v>3.4432970848944526</c:v>
                </c:pt>
                <c:pt idx="10">
                  <c:v>2.244983587136264</c:v>
                </c:pt>
                <c:pt idx="11">
                  <c:v>3.1787897205371367</c:v>
                </c:pt>
                <c:pt idx="12">
                  <c:v>4.0152482500862137</c:v>
                </c:pt>
                <c:pt idx="13">
                  <c:v>4.9595999256060015E-2</c:v>
                </c:pt>
                <c:pt idx="14">
                  <c:v>1.9095118956547306</c:v>
                </c:pt>
              </c:numCache>
            </c:numRef>
          </c:val>
        </c:ser>
        <c:ser>
          <c:idx val="2"/>
          <c:order val="1"/>
          <c:tx>
            <c:v>廃業率</c:v>
          </c:tx>
          <c:spPr>
            <a:pattFill prst="dkUpDiag">
              <a:fgClr>
                <a:srgbClr val="4F81BD"/>
              </a:fgClr>
              <a:bgClr>
                <a:sysClr val="window" lastClr="FFFFFF"/>
              </a:bgClr>
            </a:pattFill>
          </c:spPr>
          <c:invertIfNegative val="0"/>
          <c:dLbls>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大阪開業廃業率!$A$32:$A$46</c:f>
              <c:strCache>
                <c:ptCount val="15"/>
                <c:pt idx="0">
                  <c:v>　　D 建設業</c:v>
                </c:pt>
                <c:pt idx="1">
                  <c:v>　　E 製造業</c:v>
                </c:pt>
                <c:pt idx="2">
                  <c:v>　　F 電気・ガス・熱供給・水道業</c:v>
                </c:pt>
                <c:pt idx="3">
                  <c:v>　　G 情報通信業</c:v>
                </c:pt>
                <c:pt idx="4">
                  <c:v>　　H 運輸業，郵便業</c:v>
                </c:pt>
                <c:pt idx="5">
                  <c:v>　　I 卸売業，小売業</c:v>
                </c:pt>
                <c:pt idx="6">
                  <c:v>　　J 金融業，保険業</c:v>
                </c:pt>
                <c:pt idx="7">
                  <c:v>　　K 不動産業，物品賃貸業</c:v>
                </c:pt>
                <c:pt idx="8">
                  <c:v>　　L 学術研究，専門・技術サービス業</c:v>
                </c:pt>
                <c:pt idx="9">
                  <c:v>　　M 宿泊業，飲食サービス業</c:v>
                </c:pt>
                <c:pt idx="10">
                  <c:v>　　N 生活関連サービス業，娯楽業</c:v>
                </c:pt>
                <c:pt idx="11">
                  <c:v>　　O 教育，学習支援業</c:v>
                </c:pt>
                <c:pt idx="12">
                  <c:v>　　P 医療，福祉</c:v>
                </c:pt>
                <c:pt idx="13">
                  <c:v>　　Q 複合サービス事業</c:v>
                </c:pt>
                <c:pt idx="14">
                  <c:v>　　R サービス業(他に分類されないもの)</c:v>
                </c:pt>
              </c:strCache>
            </c:strRef>
          </c:cat>
          <c:val>
            <c:numRef>
              <c:f>大阪開業廃業率!$D$32:$D$46</c:f>
              <c:numCache>
                <c:formatCode>General</c:formatCode>
                <c:ptCount val="15"/>
                <c:pt idx="0">
                  <c:v>6.7641744521609564</c:v>
                </c:pt>
                <c:pt idx="1">
                  <c:v>6.1055702004692405</c:v>
                </c:pt>
                <c:pt idx="2">
                  <c:v>5.2951917224589167</c:v>
                </c:pt>
                <c:pt idx="3">
                  <c:v>10.232691830308733</c:v>
                </c:pt>
                <c:pt idx="4">
                  <c:v>6.7065101850445794</c:v>
                </c:pt>
                <c:pt idx="5">
                  <c:v>7.077699351489092</c:v>
                </c:pt>
                <c:pt idx="6">
                  <c:v>9.4918594777066065</c:v>
                </c:pt>
                <c:pt idx="7">
                  <c:v>5.4946108703156762</c:v>
                </c:pt>
                <c:pt idx="8">
                  <c:v>8.5279398516100731</c:v>
                </c:pt>
                <c:pt idx="9">
                  <c:v>8.8360204174880224</c:v>
                </c:pt>
                <c:pt idx="10">
                  <c:v>6.3795443887750825</c:v>
                </c:pt>
                <c:pt idx="11">
                  <c:v>7.0146669265965631</c:v>
                </c:pt>
                <c:pt idx="12">
                  <c:v>5.1546728057339388</c:v>
                </c:pt>
                <c:pt idx="13">
                  <c:v>1.2151019817734705</c:v>
                </c:pt>
                <c:pt idx="14">
                  <c:v>6.7772154448857798</c:v>
                </c:pt>
              </c:numCache>
            </c:numRef>
          </c:val>
        </c:ser>
        <c:dLbls>
          <c:showLegendKey val="0"/>
          <c:showVal val="0"/>
          <c:showCatName val="0"/>
          <c:showSerName val="0"/>
          <c:showPercent val="0"/>
          <c:showBubbleSize val="0"/>
        </c:dLbls>
        <c:gapWidth val="150"/>
        <c:overlap val="-25"/>
        <c:axId val="139611520"/>
        <c:axId val="139621504"/>
      </c:barChart>
      <c:catAx>
        <c:axId val="139611520"/>
        <c:scaling>
          <c:orientation val="minMax"/>
        </c:scaling>
        <c:delete val="0"/>
        <c:axPos val="b"/>
        <c:numFmt formatCode="General" sourceLinked="1"/>
        <c:majorTickMark val="none"/>
        <c:minorTickMark val="none"/>
        <c:tickLblPos val="nextTo"/>
        <c:txPr>
          <a:bodyPr/>
          <a:lstStyle/>
          <a:p>
            <a:pPr>
              <a:defRPr sz="800" baseline="0">
                <a:ea typeface="HGPｺﾞｼｯｸE" panose="020B0900000000000000" pitchFamily="50" charset="-128"/>
              </a:defRPr>
            </a:pPr>
            <a:endParaRPr lang="ja-JP"/>
          </a:p>
        </c:txPr>
        <c:crossAx val="139621504"/>
        <c:crosses val="autoZero"/>
        <c:auto val="1"/>
        <c:lblAlgn val="ctr"/>
        <c:lblOffset val="100"/>
        <c:noMultiLvlLbl val="0"/>
      </c:catAx>
      <c:valAx>
        <c:axId val="139621504"/>
        <c:scaling>
          <c:orientation val="minMax"/>
        </c:scaling>
        <c:delete val="1"/>
        <c:axPos val="l"/>
        <c:numFmt formatCode="General" sourceLinked="1"/>
        <c:majorTickMark val="out"/>
        <c:minorTickMark val="none"/>
        <c:tickLblPos val="nextTo"/>
        <c:crossAx val="139611520"/>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092369039386254E-2"/>
          <c:y val="9.9127053562749104E-2"/>
          <c:w val="0.92495136875224959"/>
          <c:h val="0.80129622686053137"/>
        </c:manualLayout>
      </c:layout>
      <c:scatterChart>
        <c:scatterStyle val="lineMarker"/>
        <c:varyColors val="0"/>
        <c:ser>
          <c:idx val="0"/>
          <c:order val="0"/>
          <c:tx>
            <c:strRef>
              <c:f>[P06_年平均成長率と県内総生産.xlsx]グラフ!$D$2</c:f>
              <c:strCache>
                <c:ptCount val="1"/>
                <c:pt idx="0">
                  <c:v>2014年名目ＧＤＰ</c:v>
                </c:pt>
              </c:strCache>
            </c:strRef>
          </c:tx>
          <c:spPr>
            <a:ln w="19050">
              <a:noFill/>
            </a:ln>
          </c:spPr>
          <c:dPt>
            <c:idx val="2"/>
            <c:marker>
              <c:spPr>
                <a:ln>
                  <a:solidFill>
                    <a:schemeClr val="tx1"/>
                  </a:solidFill>
                </a:ln>
              </c:spPr>
            </c:marker>
            <c:bubble3D val="0"/>
          </c:dPt>
          <c:dPt>
            <c:idx val="3"/>
            <c:marker>
              <c:spPr>
                <a:ln>
                  <a:solidFill>
                    <a:schemeClr val="tx1"/>
                  </a:solidFill>
                </a:ln>
              </c:spPr>
            </c:marker>
            <c:bubble3D val="0"/>
          </c:dPt>
          <c:dPt>
            <c:idx val="10"/>
            <c:marker>
              <c:spPr>
                <a:ln>
                  <a:solidFill>
                    <a:schemeClr val="tx1"/>
                  </a:solidFill>
                </a:ln>
              </c:spPr>
            </c:marker>
            <c:bubble3D val="0"/>
          </c:dPt>
          <c:dPt>
            <c:idx val="12"/>
            <c:marker>
              <c:spPr>
                <a:ln>
                  <a:solidFill>
                    <a:schemeClr val="tx1"/>
                  </a:solidFill>
                </a:ln>
              </c:spPr>
            </c:marker>
            <c:bubble3D val="0"/>
          </c:dPt>
          <c:dPt>
            <c:idx val="13"/>
            <c:marker>
              <c:spPr>
                <a:ln>
                  <a:solidFill>
                    <a:schemeClr val="tx1"/>
                  </a:solidFill>
                </a:ln>
              </c:spPr>
            </c:marker>
            <c:bubble3D val="0"/>
          </c:dPt>
          <c:dPt>
            <c:idx val="17"/>
            <c:marker>
              <c:spPr>
                <a:ln>
                  <a:solidFill>
                    <a:schemeClr val="tx1"/>
                  </a:solidFill>
                </a:ln>
              </c:spPr>
            </c:marker>
            <c:bubble3D val="0"/>
          </c:dPt>
          <c:dPt>
            <c:idx val="22"/>
            <c:marker>
              <c:spPr>
                <a:ln>
                  <a:solidFill>
                    <a:schemeClr val="tx1"/>
                  </a:solidFill>
                </a:ln>
              </c:spPr>
            </c:marker>
            <c:bubble3D val="0"/>
          </c:dPt>
          <c:dPt>
            <c:idx val="26"/>
            <c:marker>
              <c:spPr>
                <a:ln>
                  <a:solidFill>
                    <a:schemeClr val="tx1"/>
                  </a:solidFill>
                </a:ln>
              </c:spPr>
            </c:marker>
            <c:bubble3D val="0"/>
          </c:dPt>
          <c:dPt>
            <c:idx val="30"/>
            <c:marker>
              <c:spPr>
                <a:ln>
                  <a:noFill/>
                </a:ln>
              </c:spPr>
            </c:marker>
            <c:bubble3D val="0"/>
          </c:dPt>
          <c:dPt>
            <c:idx val="46"/>
            <c:marker>
              <c:spPr>
                <a:ln>
                  <a:solidFill>
                    <a:schemeClr val="tx1"/>
                  </a:solidFill>
                </a:ln>
              </c:spPr>
            </c:marker>
            <c:bubble3D val="0"/>
          </c:dPt>
          <c:dLbls>
            <c:dLbl>
              <c:idx val="2"/>
              <c:layout>
                <c:manualLayout>
                  <c:x val="-7.1629100841389291E-3"/>
                  <c:y val="-4.0890481882042669E-3"/>
                </c:manualLayout>
              </c:layout>
              <c:tx>
                <c:rich>
                  <a:bodyPr/>
                  <a:lstStyle/>
                  <a:p>
                    <a:pPr>
                      <a:defRPr/>
                    </a:pPr>
                    <a:r>
                      <a:rPr lang="en-US" altLang="en-US"/>
                      <a:t> </a:t>
                    </a:r>
                    <a:r>
                      <a:rPr lang="ja-JP" altLang="en-US"/>
                      <a:t>岩手</a:t>
                    </a:r>
                    <a:endParaRPr lang="en-US" altLang="en-US"/>
                  </a:p>
                </c:rich>
              </c:tx>
              <c:spPr/>
              <c:dLblPos val="r"/>
              <c:showLegendKey val="0"/>
              <c:showVal val="0"/>
              <c:showCatName val="0"/>
              <c:showSerName val="0"/>
              <c:showPercent val="0"/>
              <c:showBubbleSize val="0"/>
            </c:dLbl>
            <c:dLbl>
              <c:idx val="3"/>
              <c:layout>
                <c:manualLayout>
                  <c:x val="-5.056640248391573E-2"/>
                  <c:y val="-4.4265587717170776E-2"/>
                </c:manualLayout>
              </c:layout>
              <c:tx>
                <c:rich>
                  <a:bodyPr/>
                  <a:lstStyle/>
                  <a:p>
                    <a:pPr>
                      <a:defRPr/>
                    </a:pPr>
                    <a:r>
                      <a:rPr lang="en-US" altLang="en-US"/>
                      <a:t> </a:t>
                    </a:r>
                    <a:r>
                      <a:rPr lang="ja-JP" altLang="en-US"/>
                      <a:t>宮城</a:t>
                    </a:r>
                    <a:endParaRPr lang="en-US" altLang="en-US"/>
                  </a:p>
                </c:rich>
              </c:tx>
              <c:spPr/>
              <c:showLegendKey val="0"/>
              <c:showVal val="0"/>
              <c:showCatName val="0"/>
              <c:showSerName val="0"/>
              <c:showPercent val="0"/>
              <c:showBubbleSize val="0"/>
            </c:dLbl>
            <c:dLbl>
              <c:idx val="10"/>
              <c:layout>
                <c:manualLayout>
                  <c:x val="-1.5795032964857771E-2"/>
                  <c:y val="-3.847765880352208E-2"/>
                </c:manualLayout>
              </c:layout>
              <c:tx>
                <c:rich>
                  <a:bodyPr/>
                  <a:lstStyle/>
                  <a:p>
                    <a:pPr>
                      <a:defRPr/>
                    </a:pPr>
                    <a:r>
                      <a:rPr lang="en-US" altLang="en-US"/>
                      <a:t> </a:t>
                    </a:r>
                    <a:r>
                      <a:rPr lang="ja-JP" altLang="en-US"/>
                      <a:t>埼玉</a:t>
                    </a:r>
                    <a:endParaRPr lang="en-US" altLang="en-US"/>
                  </a:p>
                </c:rich>
              </c:tx>
              <c:spPr/>
              <c:dLblPos val="r"/>
              <c:showLegendKey val="0"/>
              <c:showVal val="0"/>
              <c:showCatName val="0"/>
              <c:showSerName val="0"/>
              <c:showPercent val="0"/>
              <c:showBubbleSize val="0"/>
            </c:dLbl>
            <c:dLbl>
              <c:idx val="12"/>
              <c:layout/>
              <c:tx>
                <c:rich>
                  <a:bodyPr/>
                  <a:lstStyle/>
                  <a:p>
                    <a:pPr>
                      <a:defRPr/>
                    </a:pPr>
                    <a:r>
                      <a:rPr lang="en-US" altLang="en-US"/>
                      <a:t> </a:t>
                    </a:r>
                    <a:r>
                      <a:rPr lang="ja-JP" altLang="en-US"/>
                      <a:t>東京</a:t>
                    </a:r>
                    <a:endParaRPr lang="en-US" altLang="en-US"/>
                  </a:p>
                </c:rich>
              </c:tx>
              <c:spPr/>
              <c:showLegendKey val="0"/>
              <c:showVal val="0"/>
              <c:showCatName val="0"/>
              <c:showSerName val="0"/>
              <c:showPercent val="0"/>
              <c:showBubbleSize val="0"/>
            </c:dLbl>
            <c:dLbl>
              <c:idx val="13"/>
              <c:layout/>
              <c:tx>
                <c:rich>
                  <a:bodyPr/>
                  <a:lstStyle/>
                  <a:p>
                    <a:pPr>
                      <a:defRPr/>
                    </a:pPr>
                    <a:r>
                      <a:rPr lang="en-US" altLang="en-US"/>
                      <a:t> </a:t>
                    </a:r>
                    <a:r>
                      <a:rPr lang="ja-JP" altLang="en-US"/>
                      <a:t>神奈川</a:t>
                    </a:r>
                    <a:endParaRPr lang="en-US" altLang="en-US"/>
                  </a:p>
                </c:rich>
              </c:tx>
              <c:spPr/>
              <c:showLegendKey val="0"/>
              <c:showVal val="0"/>
              <c:showCatName val="0"/>
              <c:showSerName val="0"/>
              <c:showPercent val="0"/>
              <c:showBubbleSize val="0"/>
            </c:dLbl>
            <c:dLbl>
              <c:idx val="17"/>
              <c:layout>
                <c:manualLayout>
                  <c:x val="-4.4849544187334507E-2"/>
                  <c:y val="-5.2668564542057192E-2"/>
                </c:manualLayout>
              </c:layout>
              <c:tx>
                <c:rich>
                  <a:bodyPr/>
                  <a:lstStyle/>
                  <a:p>
                    <a:pPr>
                      <a:defRPr/>
                    </a:pPr>
                    <a:r>
                      <a:rPr lang="en-US" altLang="en-US"/>
                      <a:t> </a:t>
                    </a:r>
                    <a:r>
                      <a:rPr lang="ja-JP" altLang="en-US"/>
                      <a:t>福井</a:t>
                    </a:r>
                    <a:endParaRPr lang="en-US" altLang="en-US"/>
                  </a:p>
                </c:rich>
              </c:tx>
              <c:spPr/>
              <c:dLblPos val="r"/>
              <c:showLegendKey val="0"/>
              <c:showVal val="0"/>
              <c:showCatName val="0"/>
              <c:showSerName val="0"/>
              <c:showPercent val="0"/>
              <c:showBubbleSize val="0"/>
            </c:dLbl>
            <c:dLbl>
              <c:idx val="22"/>
              <c:layout>
                <c:manualLayout>
                  <c:x val="-7.2237717834165334E-3"/>
                  <c:y val="0"/>
                </c:manualLayout>
              </c:layout>
              <c:tx>
                <c:rich>
                  <a:bodyPr/>
                  <a:lstStyle/>
                  <a:p>
                    <a:pPr>
                      <a:defRPr/>
                    </a:pPr>
                    <a:r>
                      <a:rPr lang="en-US" altLang="en-US"/>
                      <a:t> </a:t>
                    </a:r>
                    <a:r>
                      <a:rPr lang="ja-JP" altLang="en-US"/>
                      <a:t>愛知</a:t>
                    </a:r>
                    <a:endParaRPr lang="en-US" altLang="en-US"/>
                  </a:p>
                </c:rich>
              </c:tx>
              <c:spPr/>
              <c:showLegendKey val="0"/>
              <c:showVal val="0"/>
              <c:showCatName val="0"/>
              <c:showSerName val="0"/>
              <c:showPercent val="0"/>
              <c:showBubbleSize val="0"/>
            </c:dLbl>
            <c:dLbl>
              <c:idx val="26"/>
              <c:layout/>
              <c:tx>
                <c:rich>
                  <a:bodyPr/>
                  <a:lstStyle/>
                  <a:p>
                    <a:pPr>
                      <a:defRPr/>
                    </a:pPr>
                    <a:r>
                      <a:rPr lang="ja-JP" altLang="en-US"/>
                      <a:t>大阪</a:t>
                    </a:r>
                    <a:endParaRPr lang="en-US" altLang="en-US"/>
                  </a:p>
                </c:rich>
              </c:tx>
              <c:spPr/>
              <c:showLegendKey val="0"/>
              <c:showVal val="0"/>
              <c:showCatName val="0"/>
              <c:showSerName val="0"/>
              <c:showPercent val="0"/>
              <c:showBubbleSize val="0"/>
            </c:dLbl>
            <c:dLbl>
              <c:idx val="46"/>
              <c:layout>
                <c:manualLayout>
                  <c:x val="-1.9263581022753364E-2"/>
                  <c:y val="-4.0576788740739882E-2"/>
                </c:manualLayout>
              </c:layout>
              <c:tx>
                <c:rich>
                  <a:bodyPr/>
                  <a:lstStyle/>
                  <a:p>
                    <a:r>
                      <a:rPr lang="en-US" altLang="en-US"/>
                      <a:t> </a:t>
                    </a:r>
                    <a:r>
                      <a:rPr lang="ja-JP" altLang="en-US"/>
                      <a:t>沖縄</a:t>
                    </a:r>
                    <a:endParaRPr lang="en-US" altLang="en-US"/>
                  </a:p>
                </c:rich>
              </c:tx>
              <c:showLegendKey val="0"/>
              <c:showVal val="1"/>
              <c:showCatName val="0"/>
              <c:showSerName val="0"/>
              <c:showPercent val="0"/>
              <c:showBubbleSize val="0"/>
            </c:dLbl>
            <c:showLegendKey val="0"/>
            <c:showVal val="0"/>
            <c:showCatName val="0"/>
            <c:showSerName val="0"/>
            <c:showPercent val="0"/>
            <c:showBubbleSize val="0"/>
          </c:dLbls>
          <c:xVal>
            <c:numRef>
              <c:f>[P06_年平均成長率と県内総生産.xlsx]グラフ!$C$3:$C$49</c:f>
              <c:numCache>
                <c:formatCode>0.00</c:formatCode>
                <c:ptCount val="47"/>
                <c:pt idx="0">
                  <c:v>0.43623878952487871</c:v>
                </c:pt>
                <c:pt idx="1">
                  <c:v>2.8306502905465436E-2</c:v>
                </c:pt>
                <c:pt idx="2">
                  <c:v>3.4747076666673848</c:v>
                </c:pt>
                <c:pt idx="3">
                  <c:v>3.3338553773555475</c:v>
                </c:pt>
                <c:pt idx="4">
                  <c:v>0.25686972704822608</c:v>
                </c:pt>
                <c:pt idx="5">
                  <c:v>0.95137343574606348</c:v>
                </c:pt>
                <c:pt idx="6">
                  <c:v>1.6286724944763051</c:v>
                </c:pt>
                <c:pt idx="7">
                  <c:v>0.83461226322560833</c:v>
                </c:pt>
                <c:pt idx="8">
                  <c:v>0.76000420569735638</c:v>
                </c:pt>
                <c:pt idx="9">
                  <c:v>1.6546648048307588</c:v>
                </c:pt>
                <c:pt idx="10">
                  <c:v>1.097431337457266</c:v>
                </c:pt>
                <c:pt idx="11">
                  <c:v>0.85064929172928316</c:v>
                </c:pt>
                <c:pt idx="12">
                  <c:v>0.79981529279594099</c:v>
                </c:pt>
                <c:pt idx="13">
                  <c:v>6.4146895688892869E-2</c:v>
                </c:pt>
                <c:pt idx="14">
                  <c:v>0.32686934410756407</c:v>
                </c:pt>
                <c:pt idx="15">
                  <c:v>0.57529828241152359</c:v>
                </c:pt>
                <c:pt idx="16">
                  <c:v>0.96262667654826828</c:v>
                </c:pt>
                <c:pt idx="17">
                  <c:v>-1.6143038769097018</c:v>
                </c:pt>
                <c:pt idx="18">
                  <c:v>-0.33996713082217411</c:v>
                </c:pt>
                <c:pt idx="19">
                  <c:v>0.79551284418981538</c:v>
                </c:pt>
                <c:pt idx="20">
                  <c:v>0.43357777842170719</c:v>
                </c:pt>
                <c:pt idx="21">
                  <c:v>6.2082581632083134E-2</c:v>
                </c:pt>
                <c:pt idx="22">
                  <c:v>2.9229907167267868</c:v>
                </c:pt>
                <c:pt idx="23">
                  <c:v>0.89405639999122855</c:v>
                </c:pt>
                <c:pt idx="24">
                  <c:v>-0.51393070642740213</c:v>
                </c:pt>
                <c:pt idx="25">
                  <c:v>0.82574271548655531</c:v>
                </c:pt>
                <c:pt idx="26">
                  <c:v>0.81179355372027828</c:v>
                </c:pt>
                <c:pt idx="27">
                  <c:v>0.58064245833719497</c:v>
                </c:pt>
                <c:pt idx="28">
                  <c:v>-9.5739752016996249E-2</c:v>
                </c:pt>
                <c:pt idx="29">
                  <c:v>0.5373699086963768</c:v>
                </c:pt>
                <c:pt idx="30">
                  <c:v>8.9666112657894814E-2</c:v>
                </c:pt>
                <c:pt idx="31">
                  <c:v>0.58446871120312949</c:v>
                </c:pt>
                <c:pt idx="32">
                  <c:v>0.48776014894272635</c:v>
                </c:pt>
                <c:pt idx="33">
                  <c:v>1.6674614002311046</c:v>
                </c:pt>
                <c:pt idx="34">
                  <c:v>1.4288819390598206</c:v>
                </c:pt>
                <c:pt idx="35">
                  <c:v>1.2650202891019973</c:v>
                </c:pt>
                <c:pt idx="36">
                  <c:v>0.27817645244536493</c:v>
                </c:pt>
                <c:pt idx="37">
                  <c:v>-0.14050698951837148</c:v>
                </c:pt>
                <c:pt idx="38">
                  <c:v>1.2901527164794828</c:v>
                </c:pt>
                <c:pt idx="39">
                  <c:v>0.58515184915569307</c:v>
                </c:pt>
                <c:pt idx="40">
                  <c:v>-0.34687869085247769</c:v>
                </c:pt>
                <c:pt idx="41">
                  <c:v>-0.24074815876056732</c:v>
                </c:pt>
                <c:pt idx="42">
                  <c:v>0.47068483833051289</c:v>
                </c:pt>
                <c:pt idx="43">
                  <c:v>-0.19963270422876178</c:v>
                </c:pt>
                <c:pt idx="44">
                  <c:v>1.1436912309991243</c:v>
                </c:pt>
                <c:pt idx="45">
                  <c:v>-0.54232075803342639</c:v>
                </c:pt>
                <c:pt idx="46">
                  <c:v>2.264395070949206</c:v>
                </c:pt>
              </c:numCache>
            </c:numRef>
          </c:xVal>
          <c:yVal>
            <c:numRef>
              <c:f>[P06_年平均成長率と県内総生産.xlsx]グラフ!$D$3:$D$49</c:f>
              <c:numCache>
                <c:formatCode>\ ###,###,###,###,##0;"-"###,###,###,###,##0</c:formatCode>
                <c:ptCount val="47"/>
                <c:pt idx="0">
                  <c:v>184846.15</c:v>
                </c:pt>
                <c:pt idx="1">
                  <c:v>44279.1</c:v>
                </c:pt>
                <c:pt idx="2">
                  <c:v>46470.38</c:v>
                </c:pt>
                <c:pt idx="3">
                  <c:v>88958.51</c:v>
                </c:pt>
                <c:pt idx="4">
                  <c:v>34585.660000000003</c:v>
                </c:pt>
                <c:pt idx="5">
                  <c:v>37545.64</c:v>
                </c:pt>
                <c:pt idx="6">
                  <c:v>73998.62</c:v>
                </c:pt>
                <c:pt idx="7">
                  <c:v>116123.94</c:v>
                </c:pt>
                <c:pt idx="8">
                  <c:v>81829.02</c:v>
                </c:pt>
                <c:pt idx="9">
                  <c:v>80054.8</c:v>
                </c:pt>
                <c:pt idx="10">
                  <c:v>209144.29</c:v>
                </c:pt>
                <c:pt idx="11">
                  <c:v>200449.37</c:v>
                </c:pt>
                <c:pt idx="12">
                  <c:v>949020.86</c:v>
                </c:pt>
                <c:pt idx="13">
                  <c:v>303220.47999999998</c:v>
                </c:pt>
                <c:pt idx="14">
                  <c:v>86990.720000000001</c:v>
                </c:pt>
                <c:pt idx="15">
                  <c:v>44525.54</c:v>
                </c:pt>
                <c:pt idx="16">
                  <c:v>45880.46</c:v>
                </c:pt>
                <c:pt idx="17">
                  <c:v>31299.919999999998</c:v>
                </c:pt>
                <c:pt idx="18">
                  <c:v>31186.9</c:v>
                </c:pt>
                <c:pt idx="19">
                  <c:v>78869.52</c:v>
                </c:pt>
                <c:pt idx="20">
                  <c:v>72088.289999999994</c:v>
                </c:pt>
                <c:pt idx="21">
                  <c:v>154425.14000000001</c:v>
                </c:pt>
                <c:pt idx="22">
                  <c:v>359902.93</c:v>
                </c:pt>
                <c:pt idx="23">
                  <c:v>76563.759999999995</c:v>
                </c:pt>
                <c:pt idx="24">
                  <c:v>58458.73</c:v>
                </c:pt>
                <c:pt idx="25">
                  <c:v>100537.54</c:v>
                </c:pt>
                <c:pt idx="26">
                  <c:v>379339.87</c:v>
                </c:pt>
                <c:pt idx="27">
                  <c:v>197880.71</c:v>
                </c:pt>
                <c:pt idx="28">
                  <c:v>35407.14</c:v>
                </c:pt>
                <c:pt idx="29">
                  <c:v>35790.29</c:v>
                </c:pt>
                <c:pt idx="30">
                  <c:v>17791.78</c:v>
                </c:pt>
                <c:pt idx="31">
                  <c:v>23822.65</c:v>
                </c:pt>
                <c:pt idx="32">
                  <c:v>72427.740000000005</c:v>
                </c:pt>
                <c:pt idx="33">
                  <c:v>112378.87</c:v>
                </c:pt>
                <c:pt idx="34">
                  <c:v>59690.42</c:v>
                </c:pt>
                <c:pt idx="35">
                  <c:v>30123.279999999999</c:v>
                </c:pt>
                <c:pt idx="36">
                  <c:v>36722.730000000003</c:v>
                </c:pt>
                <c:pt idx="37">
                  <c:v>47564.95</c:v>
                </c:pt>
                <c:pt idx="38">
                  <c:v>23495.1</c:v>
                </c:pt>
                <c:pt idx="39">
                  <c:v>181121.71</c:v>
                </c:pt>
                <c:pt idx="40">
                  <c:v>27372.21</c:v>
                </c:pt>
                <c:pt idx="41">
                  <c:v>43103.1</c:v>
                </c:pt>
                <c:pt idx="42">
                  <c:v>55999.28</c:v>
                </c:pt>
                <c:pt idx="43">
                  <c:v>41426.379999999997</c:v>
                </c:pt>
                <c:pt idx="44">
                  <c:v>36434.410000000003</c:v>
                </c:pt>
                <c:pt idx="45">
                  <c:v>53303.38</c:v>
                </c:pt>
                <c:pt idx="46">
                  <c:v>40510.6</c:v>
                </c:pt>
              </c:numCache>
            </c:numRef>
          </c:yVal>
          <c:smooth val="0"/>
        </c:ser>
        <c:dLbls>
          <c:showLegendKey val="0"/>
          <c:showVal val="0"/>
          <c:showCatName val="0"/>
          <c:showSerName val="0"/>
          <c:showPercent val="0"/>
          <c:showBubbleSize val="0"/>
        </c:dLbls>
        <c:axId val="58908032"/>
        <c:axId val="58913920"/>
      </c:scatterChart>
      <c:valAx>
        <c:axId val="58908032"/>
        <c:scaling>
          <c:orientation val="minMax"/>
        </c:scaling>
        <c:delete val="0"/>
        <c:axPos val="b"/>
        <c:numFmt formatCode="#,##0_ " sourceLinked="0"/>
        <c:majorTickMark val="out"/>
        <c:minorTickMark val="none"/>
        <c:tickLblPos val="nextTo"/>
        <c:txPr>
          <a:bodyPr rot="0" vert="horz"/>
          <a:lstStyle/>
          <a:p>
            <a:pPr>
              <a:defRPr sz="1000" b="0" i="0" u="none" strike="noStrike" baseline="0">
                <a:solidFill>
                  <a:srgbClr val="000000"/>
                </a:solidFill>
                <a:latin typeface="ＭＳ Ｐゴシック"/>
                <a:ea typeface="ＭＳ Ｐゴシック"/>
                <a:cs typeface="ＭＳ Ｐゴシック"/>
              </a:defRPr>
            </a:pPr>
            <a:endParaRPr lang="ja-JP"/>
          </a:p>
        </c:txPr>
        <c:crossAx val="58913920"/>
        <c:crosses val="autoZero"/>
        <c:crossBetween val="midCat"/>
        <c:minorUnit val="1"/>
      </c:valAx>
      <c:valAx>
        <c:axId val="58913920"/>
        <c:scaling>
          <c:orientation val="minMax"/>
        </c:scaling>
        <c:delete val="0"/>
        <c:axPos val="l"/>
        <c:majorGridlines/>
        <c:numFmt formatCode="\ ###,###,###,###,##0;&quot;-&quot;###,###,###,###,##0" sourceLinked="1"/>
        <c:majorTickMark val="out"/>
        <c:minorTickMark val="none"/>
        <c:tickLblPos val="nextTo"/>
        <c:crossAx val="58908032"/>
        <c:crosses val="autoZero"/>
        <c:crossBetween val="midCat"/>
      </c:valAx>
    </c:plotArea>
    <c:plotVisOnly val="1"/>
    <c:dispBlanksAs val="gap"/>
    <c:showDLblsOverMax val="0"/>
  </c:chart>
  <c:spPr>
    <a:noFill/>
    <a:ln>
      <a:noFill/>
    </a:ln>
  </c:spPr>
  <c:externalData r:id="rId1">
    <c:autoUpdate val="0"/>
  </c:externalData>
  <c:userShapes r:id="rId2"/>
</c:chartSpace>
</file>

<file path=ppt/charts/chart6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6"/>
    </mc:Choice>
    <mc:Fallback>
      <c:style val="26"/>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422775349183318E-2"/>
          <c:y val="0.10490398025432925"/>
          <c:w val="0.90695608602775757"/>
          <c:h val="0.49297062683283854"/>
        </c:manualLayout>
      </c:layout>
      <c:barChart>
        <c:barDir val="col"/>
        <c:grouping val="clustered"/>
        <c:varyColors val="0"/>
        <c:ser>
          <c:idx val="0"/>
          <c:order val="0"/>
          <c:tx>
            <c:v>開業率</c:v>
          </c:tx>
          <c:spPr>
            <a:solidFill>
              <a:srgbClr val="FF0066"/>
            </a:solidFill>
          </c:spPr>
          <c:invertIfNegative val="0"/>
          <c:dLbls>
            <c:dLbl>
              <c:idx val="0"/>
              <c:layout>
                <c:manualLayout>
                  <c:x val="0"/>
                  <c:y val="-1.285140562248996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7.2332730560578659E-3"/>
                  <c:y val="0"/>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1.285140562248996E-2"/>
                </c:manualLayout>
              </c:layout>
              <c:showLegendKey val="0"/>
              <c:showVal val="1"/>
              <c:showCatName val="0"/>
              <c:showSerName val="0"/>
              <c:showPercent val="0"/>
              <c:showBubbleSize val="0"/>
              <c:extLst>
                <c:ext xmlns:c15="http://schemas.microsoft.com/office/drawing/2012/chart" uri="{CE6537A1-D6FC-4f65-9D91-7224C49458BB}"/>
              </c:extLst>
            </c:dLbl>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大阪開業廃業率!$A$8:$A$22</c:f>
              <c:strCache>
                <c:ptCount val="15"/>
                <c:pt idx="0">
                  <c:v>D 建設業</c:v>
                </c:pt>
                <c:pt idx="1">
                  <c:v>E 製造業</c:v>
                </c:pt>
                <c:pt idx="2">
                  <c:v>F 電気・ガス・熱供給・水道業</c:v>
                </c:pt>
                <c:pt idx="3">
                  <c:v>G 情報通信業</c:v>
                </c:pt>
                <c:pt idx="4">
                  <c:v>H 運輸業，郵便業</c:v>
                </c:pt>
                <c:pt idx="5">
                  <c:v>I 卸売業，小売業</c:v>
                </c:pt>
                <c:pt idx="6">
                  <c:v>J 金融業，保険業</c:v>
                </c:pt>
                <c:pt idx="7">
                  <c:v>K 不動産業，物品賃貸業</c:v>
                </c:pt>
                <c:pt idx="8">
                  <c:v>L 学術研究，専門・技術サービス業</c:v>
                </c:pt>
                <c:pt idx="9">
                  <c:v>M 宿泊業，飲食サービス業</c:v>
                </c:pt>
                <c:pt idx="10">
                  <c:v>N 生活関連サービス業，娯楽業</c:v>
                </c:pt>
                <c:pt idx="11">
                  <c:v>O 教育，学習支援業</c:v>
                </c:pt>
                <c:pt idx="12">
                  <c:v>P 医療，福祉</c:v>
                </c:pt>
                <c:pt idx="13">
                  <c:v>Q 複合サービス事業</c:v>
                </c:pt>
                <c:pt idx="14">
                  <c:v>R サービス業（他に分類されないもの）</c:v>
                </c:pt>
              </c:strCache>
            </c:strRef>
          </c:cat>
          <c:val>
            <c:numRef>
              <c:f>大阪開業廃業率!$B$8:$B$22</c:f>
              <c:numCache>
                <c:formatCode>General</c:formatCode>
                <c:ptCount val="15"/>
                <c:pt idx="0">
                  <c:v>5.6028686687584051</c:v>
                </c:pt>
                <c:pt idx="1">
                  <c:v>3.4085903804136883</c:v>
                </c:pt>
                <c:pt idx="2">
                  <c:v>9.931034482758621</c:v>
                </c:pt>
                <c:pt idx="3">
                  <c:v>10.139301210321991</c:v>
                </c:pt>
                <c:pt idx="4">
                  <c:v>8.0448196954154501</c:v>
                </c:pt>
                <c:pt idx="5">
                  <c:v>7.0165534046866291</c:v>
                </c:pt>
                <c:pt idx="6">
                  <c:v>10.2424746661559</c:v>
                </c:pt>
                <c:pt idx="7">
                  <c:v>5.1196783088835272</c:v>
                </c:pt>
                <c:pt idx="8">
                  <c:v>7.9409381471144318</c:v>
                </c:pt>
                <c:pt idx="9">
                  <c:v>8.1754222163213548</c:v>
                </c:pt>
                <c:pt idx="10">
                  <c:v>6.7227081470453403</c:v>
                </c:pt>
                <c:pt idx="11">
                  <c:v>9.4379819385004051</c:v>
                </c:pt>
                <c:pt idx="12">
                  <c:v>12.555647777861614</c:v>
                </c:pt>
                <c:pt idx="13">
                  <c:v>0.69865297589117936</c:v>
                </c:pt>
                <c:pt idx="14">
                  <c:v>7.7084990793989947</c:v>
                </c:pt>
              </c:numCache>
            </c:numRef>
          </c:val>
        </c:ser>
        <c:ser>
          <c:idx val="1"/>
          <c:order val="1"/>
          <c:tx>
            <c:v>廃業率</c:v>
          </c:tx>
          <c:spPr>
            <a:pattFill prst="dkUpDiag">
              <a:fgClr>
                <a:srgbClr val="4F81BD"/>
              </a:fgClr>
              <a:bgClr>
                <a:sysClr val="window" lastClr="FFFFFF"/>
              </a:bgClr>
            </a:pattFill>
          </c:spPr>
          <c:invertIfNegative val="0"/>
          <c:dLbls>
            <c:dLbl>
              <c:idx val="0"/>
              <c:layout>
                <c:manualLayout>
                  <c:x val="7.2332730560578659E-3"/>
                  <c:y val="-9.6385542168674707E-3"/>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4202824707772849E-17"/>
                  <c:y val="-1.9277108433734941E-2"/>
                </c:manualLayout>
              </c:layout>
              <c:showLegendKey val="0"/>
              <c:showVal val="1"/>
              <c:showCatName val="0"/>
              <c:showSerName val="0"/>
              <c:showPercent val="0"/>
              <c:showBubbleSize val="0"/>
              <c:extLst>
                <c:ext xmlns:c15="http://schemas.microsoft.com/office/drawing/2012/chart" uri="{CE6537A1-D6FC-4f65-9D91-7224C49458BB}"/>
              </c:extLst>
            </c:dLbl>
            <c:dLbl>
              <c:idx val="6"/>
              <c:layout>
                <c:manualLayout>
                  <c:x val="0"/>
                  <c:y val="1.2851405622489931E-2"/>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0"/>
                  <c:y val="-3.2128514056224931E-2"/>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0"/>
                  <c:y val="-1.6064257028112421E-2"/>
                </c:manualLayout>
              </c:layout>
              <c:showLegendKey val="0"/>
              <c:showVal val="1"/>
              <c:showCatName val="0"/>
              <c:showSerName val="0"/>
              <c:showPercent val="0"/>
              <c:showBubbleSize val="0"/>
              <c:extLst>
                <c:ext xmlns:c15="http://schemas.microsoft.com/office/drawing/2012/chart" uri="{CE6537A1-D6FC-4f65-9D91-7224C49458BB}"/>
              </c:extLst>
            </c:dLbl>
            <c:dLbl>
              <c:idx val="11"/>
              <c:layout>
                <c:manualLayout>
                  <c:x val="1.2055455093429689E-2"/>
                  <c:y val="-2.9450797666745043E-17"/>
                </c:manualLayout>
              </c:layout>
              <c:showLegendKey val="0"/>
              <c:showVal val="1"/>
              <c:showCatName val="0"/>
              <c:showSerName val="0"/>
              <c:showPercent val="0"/>
              <c:showBubbleSize val="0"/>
              <c:extLst>
                <c:ext xmlns:c15="http://schemas.microsoft.com/office/drawing/2012/chart" uri="{CE6537A1-D6FC-4f65-9D91-7224C49458BB}"/>
              </c:extLst>
            </c:dLbl>
            <c:dLbl>
              <c:idx val="12"/>
              <c:layout>
                <c:manualLayout>
                  <c:x val="1.2055455093429777E-2"/>
                  <c:y val="0"/>
                </c:manualLayout>
              </c:layout>
              <c:showLegendKey val="0"/>
              <c:showVal val="1"/>
              <c:showCatName val="0"/>
              <c:showSerName val="0"/>
              <c:showPercent val="0"/>
              <c:showBubbleSize val="0"/>
              <c:extLst>
                <c:ext xmlns:c15="http://schemas.microsoft.com/office/drawing/2012/chart" uri="{CE6537A1-D6FC-4f65-9D91-7224C49458BB}"/>
              </c:extLst>
            </c:dLbl>
            <c:dLbl>
              <c:idx val="13"/>
              <c:layout>
                <c:manualLayout>
                  <c:x val="0"/>
                  <c:y val="-4.176706827309231E-2"/>
                </c:manualLayout>
              </c:layout>
              <c:showLegendKey val="0"/>
              <c:showVal val="1"/>
              <c:showCatName val="0"/>
              <c:showSerName val="0"/>
              <c:showPercent val="0"/>
              <c:showBubbleSize val="0"/>
              <c:extLst>
                <c:ext xmlns:c15="http://schemas.microsoft.com/office/drawing/2012/chart" uri="{CE6537A1-D6FC-4f65-9D91-7224C49458BB}"/>
              </c:extLst>
            </c:dLbl>
            <c:dLbl>
              <c:idx val="14"/>
              <c:layout>
                <c:manualLayout>
                  <c:x val="1.4466546112115732E-2"/>
                  <c:y val="0"/>
                </c:manualLayout>
              </c:layout>
              <c:showLegendKey val="0"/>
              <c:showVal val="1"/>
              <c:showCatName val="0"/>
              <c:showSerName val="0"/>
              <c:showPercent val="0"/>
              <c:showBubbleSize val="0"/>
              <c:extLst>
                <c:ext xmlns:c15="http://schemas.microsoft.com/office/drawing/2012/chart" uri="{CE6537A1-D6FC-4f65-9D91-7224C49458BB}"/>
              </c:extLst>
            </c:dLbl>
            <c:numFmt formatCode="#,##0.00_);[Red]\(#,##0.00\)" sourceLinked="0"/>
            <c:spPr>
              <a:noFill/>
              <a:ln>
                <a:noFill/>
              </a:ln>
              <a:effectLst/>
            </c:spPr>
            <c:txPr>
              <a:bodyPr/>
              <a:lstStyle/>
              <a:p>
                <a:pPr>
                  <a:defRPr sz="9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大阪開業廃業率!$A$8:$A$22</c:f>
              <c:strCache>
                <c:ptCount val="15"/>
                <c:pt idx="0">
                  <c:v>D 建設業</c:v>
                </c:pt>
                <c:pt idx="1">
                  <c:v>E 製造業</c:v>
                </c:pt>
                <c:pt idx="2">
                  <c:v>F 電気・ガス・熱供給・水道業</c:v>
                </c:pt>
                <c:pt idx="3">
                  <c:v>G 情報通信業</c:v>
                </c:pt>
                <c:pt idx="4">
                  <c:v>H 運輸業，郵便業</c:v>
                </c:pt>
                <c:pt idx="5">
                  <c:v>I 卸売業，小売業</c:v>
                </c:pt>
                <c:pt idx="6">
                  <c:v>J 金融業，保険業</c:v>
                </c:pt>
                <c:pt idx="7">
                  <c:v>K 不動産業，物品賃貸業</c:v>
                </c:pt>
                <c:pt idx="8">
                  <c:v>L 学術研究，専門・技術サービス業</c:v>
                </c:pt>
                <c:pt idx="9">
                  <c:v>M 宿泊業，飲食サービス業</c:v>
                </c:pt>
                <c:pt idx="10">
                  <c:v>N 生活関連サービス業，娯楽業</c:v>
                </c:pt>
                <c:pt idx="11">
                  <c:v>O 教育，学習支援業</c:v>
                </c:pt>
                <c:pt idx="12">
                  <c:v>P 医療，福祉</c:v>
                </c:pt>
                <c:pt idx="13">
                  <c:v>Q 複合サービス事業</c:v>
                </c:pt>
                <c:pt idx="14">
                  <c:v>R サービス業（他に分類されないもの）</c:v>
                </c:pt>
              </c:strCache>
            </c:strRef>
          </c:cat>
          <c:val>
            <c:numRef>
              <c:f>大阪開業廃業率!$C$8:$C$22</c:f>
              <c:numCache>
                <c:formatCode>General</c:formatCode>
                <c:ptCount val="15"/>
                <c:pt idx="0">
                  <c:v>6.7543547813722</c:v>
                </c:pt>
                <c:pt idx="1">
                  <c:v>5.9423557476352258</c:v>
                </c:pt>
                <c:pt idx="2">
                  <c:v>7.2413793103448265</c:v>
                </c:pt>
                <c:pt idx="3">
                  <c:v>11.150621472612796</c:v>
                </c:pt>
                <c:pt idx="4">
                  <c:v>8.0978458139351375</c:v>
                </c:pt>
                <c:pt idx="5">
                  <c:v>8.4286081905742236</c:v>
                </c:pt>
                <c:pt idx="6">
                  <c:v>9.7396883922211774</c:v>
                </c:pt>
                <c:pt idx="7">
                  <c:v>6.1760665763340308</c:v>
                </c:pt>
                <c:pt idx="8">
                  <c:v>8.2875663995678401</c:v>
                </c:pt>
                <c:pt idx="9">
                  <c:v>9.4287177460259386</c:v>
                </c:pt>
                <c:pt idx="10">
                  <c:v>7.0876434890360533</c:v>
                </c:pt>
                <c:pt idx="11">
                  <c:v>8.1257894836070204</c:v>
                </c:pt>
                <c:pt idx="12">
                  <c:v>6.0981700459554533</c:v>
                </c:pt>
                <c:pt idx="13">
                  <c:v>1.2385211845343636</c:v>
                </c:pt>
                <c:pt idx="14">
                  <c:v>6.737435501102448</c:v>
                </c:pt>
              </c:numCache>
            </c:numRef>
          </c:val>
        </c:ser>
        <c:dLbls>
          <c:showLegendKey val="0"/>
          <c:showVal val="0"/>
          <c:showCatName val="0"/>
          <c:showSerName val="0"/>
          <c:showPercent val="0"/>
          <c:showBubbleSize val="0"/>
        </c:dLbls>
        <c:gapWidth val="150"/>
        <c:overlap val="-25"/>
        <c:axId val="139815168"/>
        <c:axId val="139841536"/>
      </c:barChart>
      <c:catAx>
        <c:axId val="139815168"/>
        <c:scaling>
          <c:orientation val="minMax"/>
        </c:scaling>
        <c:delete val="0"/>
        <c:axPos val="b"/>
        <c:numFmt formatCode="General" sourceLinked="1"/>
        <c:majorTickMark val="none"/>
        <c:minorTickMark val="none"/>
        <c:tickLblPos val="nextTo"/>
        <c:txPr>
          <a:bodyPr/>
          <a:lstStyle/>
          <a:p>
            <a:pPr>
              <a:defRPr sz="700" baseline="0">
                <a:ea typeface="HGPｺﾞｼｯｸE" panose="020B0900000000000000" pitchFamily="50" charset="-128"/>
              </a:defRPr>
            </a:pPr>
            <a:endParaRPr lang="ja-JP"/>
          </a:p>
        </c:txPr>
        <c:crossAx val="139841536"/>
        <c:crosses val="autoZero"/>
        <c:auto val="1"/>
        <c:lblAlgn val="ctr"/>
        <c:lblOffset val="100"/>
        <c:noMultiLvlLbl val="0"/>
      </c:catAx>
      <c:valAx>
        <c:axId val="139841536"/>
        <c:scaling>
          <c:orientation val="minMax"/>
        </c:scaling>
        <c:delete val="1"/>
        <c:axPos val="l"/>
        <c:numFmt formatCode="General" sourceLinked="1"/>
        <c:majorTickMark val="out"/>
        <c:minorTickMark val="none"/>
        <c:tickLblPos val="nextTo"/>
        <c:crossAx val="139815168"/>
        <c:crosses val="autoZero"/>
        <c:crossBetween val="between"/>
      </c:valAx>
    </c:plotArea>
    <c:legend>
      <c:legendPos val="t"/>
      <c:layout/>
      <c:overlay val="0"/>
    </c:legend>
    <c:plotVisOnly val="1"/>
    <c:dispBlanksAs val="gap"/>
    <c:showDLblsOverMax val="0"/>
  </c:chart>
  <c:externalData r:id="rId2">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'[P47_都道府県別研究開発費の推移（2009～2013）リーサスより作成.xlsx]都道府県別研究開発費の推移（2009～2013）'!$A$4</c:f>
              <c:strCache>
                <c:ptCount val="1"/>
                <c:pt idx="0">
                  <c:v>東京都</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'[P47_都道府県別研究開発費の推移（2009～2013）リーサスより作成.xlsx]都道府県別研究開発費の推移（2009～2013）'!$B$4:$F$4</c:f>
              <c:numCache>
                <c:formatCode>#,##0_ </c:formatCode>
                <c:ptCount val="5"/>
                <c:pt idx="0">
                  <c:v>5591344</c:v>
                </c:pt>
                <c:pt idx="1">
                  <c:v>5845113</c:v>
                </c:pt>
                <c:pt idx="2">
                  <c:v>6232455</c:v>
                </c:pt>
                <c:pt idx="3">
                  <c:v>6272597</c:v>
                </c:pt>
                <c:pt idx="4">
                  <c:v>6479664</c:v>
                </c:pt>
              </c:numCache>
            </c:numRef>
          </c:val>
          <c:smooth val="0"/>
        </c:ser>
        <c:ser>
          <c:idx val="1"/>
          <c:order val="1"/>
          <c:tx>
            <c:strRef>
              <c:f>'[P47_都道府県別研究開発費の推移（2009～2013）リーサスより作成.xlsx]都道府県別研究開発費の推移（2009～2013）'!$A$5</c:f>
              <c:strCache>
                <c:ptCount val="1"/>
                <c:pt idx="0">
                  <c:v>神奈川県</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'[P47_都道府県別研究開発費の推移（2009～2013）リーサスより作成.xlsx]都道府県別研究開発費の推移（2009～2013）'!$B$5:$F$5</c:f>
              <c:numCache>
                <c:formatCode>#,##0_ </c:formatCode>
                <c:ptCount val="5"/>
                <c:pt idx="0">
                  <c:v>658439</c:v>
                </c:pt>
                <c:pt idx="1">
                  <c:v>890847</c:v>
                </c:pt>
                <c:pt idx="2">
                  <c:v>673800</c:v>
                </c:pt>
                <c:pt idx="3">
                  <c:v>786862</c:v>
                </c:pt>
                <c:pt idx="4">
                  <c:v>836313</c:v>
                </c:pt>
              </c:numCache>
            </c:numRef>
          </c:val>
          <c:smooth val="0"/>
        </c:ser>
        <c:ser>
          <c:idx val="2"/>
          <c:order val="2"/>
          <c:tx>
            <c:strRef>
              <c:f>'[P47_都道府県別研究開発費の推移（2009～2013）リーサスより作成.xlsx]都道府県別研究開発費の推移（2009～2013）'!$A$6</c:f>
              <c:strCache>
                <c:ptCount val="1"/>
                <c:pt idx="0">
                  <c:v>愛知県</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'[P47_都道府県別研究開発費の推移（2009～2013）リーサスより作成.xlsx]都道府県別研究開発費の推移（2009～2013）'!$B$6:$F$6</c:f>
              <c:numCache>
                <c:formatCode>#,##0_ </c:formatCode>
                <c:ptCount val="5"/>
                <c:pt idx="0">
                  <c:v>1349861</c:v>
                </c:pt>
                <c:pt idx="1">
                  <c:v>1434368</c:v>
                </c:pt>
                <c:pt idx="2">
                  <c:v>1499554</c:v>
                </c:pt>
                <c:pt idx="3">
                  <c:v>1678819</c:v>
                </c:pt>
                <c:pt idx="4">
                  <c:v>1765561</c:v>
                </c:pt>
              </c:numCache>
            </c:numRef>
          </c:val>
          <c:smooth val="0"/>
        </c:ser>
        <c:ser>
          <c:idx val="3"/>
          <c:order val="3"/>
          <c:tx>
            <c:strRef>
              <c:f>'[P47_都道府県別研究開発費の推移（2009～2013）リーサスより作成.xlsx]都道府県別研究開発費の推移（2009～2013）'!$A$7</c:f>
              <c:strCache>
                <c:ptCount val="1"/>
                <c:pt idx="0">
                  <c:v>大阪府</c:v>
                </c:pt>
              </c:strCache>
            </c:strRef>
          </c:tx>
          <c:spPr>
            <a:ln>
              <a:prstDash val="sysDash"/>
            </a:ln>
          </c:spPr>
          <c:marker>
            <c:symbol val="circle"/>
            <c:size val="6"/>
          </c:marker>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'[P47_都道府県別研究開発費の推移（2009～2013）リーサスより作成.xlsx]都道府県別研究開発費の推移（2009～2013）'!$B$7:$F$7</c:f>
              <c:numCache>
                <c:formatCode>#,##0_ </c:formatCode>
                <c:ptCount val="5"/>
                <c:pt idx="0">
                  <c:v>1237568</c:v>
                </c:pt>
                <c:pt idx="1">
                  <c:v>1471542</c:v>
                </c:pt>
                <c:pt idx="2">
                  <c:v>1428475</c:v>
                </c:pt>
                <c:pt idx="3">
                  <c:v>1394771</c:v>
                </c:pt>
                <c:pt idx="4">
                  <c:v>1399117</c:v>
                </c:pt>
              </c:numCache>
            </c:numRef>
          </c:val>
          <c:smooth val="0"/>
        </c:ser>
        <c:ser>
          <c:idx val="4"/>
          <c:order val="4"/>
          <c:tx>
            <c:strRef>
              <c:f>'[P47_都道府県別研究開発費の推移（2009～2013）リーサスより作成.xlsx]都道府県別研究開発費の推移（2009～2013）'!$A$8</c:f>
              <c:strCache>
                <c:ptCount val="1"/>
                <c:pt idx="0">
                  <c:v>京都府</c:v>
                </c:pt>
              </c:strCache>
            </c:strRef>
          </c:tx>
          <c:cat>
            <c:strRef>
              <c:f>'[P47_都道府県別研究開発費の推移（2009～2013）リーサスより作成.xlsx]都道府県別研究開発費の推移（2009～2013）'!$B$3:$F$3</c:f>
              <c:strCache>
                <c:ptCount val="5"/>
                <c:pt idx="0">
                  <c:v>2009年</c:v>
                </c:pt>
                <c:pt idx="1">
                  <c:v>2010年</c:v>
                </c:pt>
                <c:pt idx="2">
                  <c:v>2011年</c:v>
                </c:pt>
                <c:pt idx="3">
                  <c:v>2012年</c:v>
                </c:pt>
                <c:pt idx="4">
                  <c:v>2013年</c:v>
                </c:pt>
              </c:strCache>
            </c:strRef>
          </c:cat>
          <c:val>
            <c:numRef>
              <c:f>'[P47_都道府県別研究開発費の推移（2009～2013）リーサスより作成.xlsx]都道府県別研究開発費の推移（2009～2013）'!$B$8:$F$8</c:f>
              <c:numCache>
                <c:formatCode>#,##0_ </c:formatCode>
                <c:ptCount val="5"/>
                <c:pt idx="0">
                  <c:v>239300</c:v>
                </c:pt>
                <c:pt idx="1">
                  <c:v>286733</c:v>
                </c:pt>
                <c:pt idx="2">
                  <c:v>327991</c:v>
                </c:pt>
                <c:pt idx="3">
                  <c:v>363360</c:v>
                </c:pt>
                <c:pt idx="4">
                  <c:v>395743</c:v>
                </c:pt>
              </c:numCache>
            </c:numRef>
          </c:val>
          <c:smooth val="0"/>
        </c:ser>
        <c:dLbls>
          <c:showLegendKey val="0"/>
          <c:showVal val="0"/>
          <c:showCatName val="0"/>
          <c:showSerName val="0"/>
          <c:showPercent val="0"/>
          <c:showBubbleSize val="0"/>
        </c:dLbls>
        <c:marker val="1"/>
        <c:smooth val="0"/>
        <c:axId val="142197888"/>
        <c:axId val="142199424"/>
      </c:lineChart>
      <c:catAx>
        <c:axId val="142197888"/>
        <c:scaling>
          <c:orientation val="minMax"/>
        </c:scaling>
        <c:delete val="0"/>
        <c:axPos val="b"/>
        <c:numFmt formatCode="General" sourceLinked="1"/>
        <c:majorTickMark val="out"/>
        <c:minorTickMark val="none"/>
        <c:tickLblPos val="nextTo"/>
        <c:crossAx val="142199424"/>
        <c:crosses val="autoZero"/>
        <c:auto val="1"/>
        <c:lblAlgn val="ctr"/>
        <c:lblOffset val="100"/>
        <c:noMultiLvlLbl val="0"/>
      </c:catAx>
      <c:valAx>
        <c:axId val="142199424"/>
        <c:scaling>
          <c:orientation val="minMax"/>
        </c:scaling>
        <c:delete val="0"/>
        <c:axPos val="l"/>
        <c:majorGridlines/>
        <c:numFmt formatCode="#,##0_ " sourceLinked="1"/>
        <c:majorTickMark val="out"/>
        <c:minorTickMark val="none"/>
        <c:tickLblPos val="nextTo"/>
        <c:crossAx val="142197888"/>
        <c:crosses val="autoZero"/>
        <c:crossBetween val="between"/>
      </c:valAx>
      <c:dTable>
        <c:showHorzBorder val="1"/>
        <c:showVertBorder val="1"/>
        <c:showOutline val="1"/>
        <c:showKeys val="1"/>
      </c:dTable>
    </c:plotArea>
    <c:plotVisOnly val="1"/>
    <c:dispBlanksAs val="gap"/>
    <c:showDLblsOverMax val="0"/>
  </c:chart>
  <c:txPr>
    <a:bodyPr/>
    <a:lstStyle/>
    <a:p>
      <a:pPr>
        <a:defRPr sz="800"/>
      </a:pPr>
      <a:endParaRPr lang="ja-JP"/>
    </a:p>
  </c:txPr>
  <c:externalData r:id="rId1">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975240594925635"/>
          <c:y val="3.9615206337319443E-2"/>
          <c:w val="0.84302537182852133"/>
          <c:h val="0.78639757279143374"/>
        </c:manualLayout>
      </c:layout>
      <c:lineChart>
        <c:grouping val="standard"/>
        <c:varyColors val="0"/>
        <c:ser>
          <c:idx val="0"/>
          <c:order val="0"/>
          <c:tx>
            <c:strRef>
              <c:f>'[＜P.61＞３(2)輸出入に占めるアジアの割合.xlsx]Sheet1'!$A$39</c:f>
              <c:strCache>
                <c:ptCount val="1"/>
                <c:pt idx="0">
                  <c:v>近畿圏</c:v>
                </c:pt>
              </c:strCache>
            </c:strRef>
          </c:tx>
          <c:marker>
            <c:symbol val="square"/>
            <c:size val="7"/>
          </c:marker>
          <c:dLbls>
            <c:dLbl>
              <c:idx val="0"/>
              <c:layout>
                <c:manualLayout>
                  <c:x val="-3.0555555555555568E-2"/>
                  <c:y val="4.1666666666666664E-2"/>
                </c:manualLayout>
              </c:layout>
              <c:showLegendKey val="0"/>
              <c:showVal val="1"/>
              <c:showCatName val="0"/>
              <c:showSerName val="0"/>
              <c:showPercent val="0"/>
              <c:showBubbleSize val="0"/>
            </c:dLbl>
            <c:dLbl>
              <c:idx val="1"/>
              <c:layout>
                <c:manualLayout>
                  <c:x val="-5.5555555555555552E-2"/>
                  <c:y val="-4.6296296296296294E-2"/>
                </c:manualLayout>
              </c:layout>
              <c:showLegendKey val="0"/>
              <c:showVal val="1"/>
              <c:showCatName val="0"/>
              <c:showSerName val="0"/>
              <c:showPercent val="0"/>
              <c:showBubbleSize val="0"/>
            </c:dLbl>
            <c:dLbl>
              <c:idx val="2"/>
              <c:layout>
                <c:manualLayout>
                  <c:x val="-3.3333333333333333E-2"/>
                  <c:y val="3.2407407407407406E-2"/>
                </c:manualLayout>
              </c:layout>
              <c:showLegendKey val="0"/>
              <c:showVal val="1"/>
              <c:showCatName val="0"/>
              <c:showSerName val="0"/>
              <c:showPercent val="0"/>
              <c:showBubbleSize val="0"/>
            </c:dLbl>
            <c:dLbl>
              <c:idx val="3"/>
              <c:layout>
                <c:manualLayout>
                  <c:x val="-4.4444444444444446E-2"/>
                  <c:y val="-5.0925925925925923E-2"/>
                </c:manualLayout>
              </c:layout>
              <c:showLegendKey val="0"/>
              <c:showVal val="1"/>
              <c:showCatName val="0"/>
              <c:showSerName val="0"/>
              <c:showPercent val="0"/>
              <c:showBubbleSize val="0"/>
            </c:dLbl>
            <c:dLbl>
              <c:idx val="4"/>
              <c:layout>
                <c:manualLayout>
                  <c:x val="-5.0000000000000051E-2"/>
                  <c:y val="5.0925925925925923E-2"/>
                </c:manualLayout>
              </c:layout>
              <c:showLegendKey val="0"/>
              <c:showVal val="1"/>
              <c:showCatName val="0"/>
              <c:showSerName val="0"/>
              <c:showPercent val="0"/>
              <c:showBubbleSize val="0"/>
            </c:dLbl>
            <c:dLbl>
              <c:idx val="5"/>
              <c:layout>
                <c:manualLayout>
                  <c:x val="-4.9999999999999947E-2"/>
                  <c:y val="-5.5555555555555552E-2"/>
                </c:manualLayout>
              </c:layout>
              <c:showLegendKey val="0"/>
              <c:showVal val="1"/>
              <c:showCatName val="0"/>
              <c:showSerName val="0"/>
              <c:showPercent val="0"/>
              <c:showBubbleSize val="0"/>
            </c:dLbl>
            <c:dLbl>
              <c:idx val="6"/>
              <c:layout>
                <c:manualLayout>
                  <c:x val="-4.1666666666666664E-2"/>
                  <c:y val="-4.1666666666666664E-2"/>
                </c:manualLayout>
              </c:layout>
              <c:showLegendKey val="0"/>
              <c:showVal val="1"/>
              <c:showCatName val="0"/>
              <c:showSerName val="0"/>
              <c:showPercent val="0"/>
              <c:showBubbleSize val="0"/>
            </c:dLbl>
            <c:dLbl>
              <c:idx val="7"/>
              <c:layout>
                <c:manualLayout>
                  <c:x val="-1.6666666666666666E-2"/>
                  <c:y val="1.3888888888888931E-2"/>
                </c:manualLayout>
              </c:layout>
              <c:showLegendKey val="0"/>
              <c:showVal val="1"/>
              <c:showCatName val="0"/>
              <c:showSerName val="0"/>
              <c:showPercent val="0"/>
              <c:showBubbleSize val="0"/>
            </c:dLbl>
            <c:dLbl>
              <c:idx val="8"/>
              <c:layout>
                <c:manualLayout>
                  <c:x val="-5.8333333333333334E-2"/>
                  <c:y val="-4.1666666666666685E-2"/>
                </c:manualLayout>
              </c:layout>
              <c:showLegendKey val="0"/>
              <c:showVal val="1"/>
              <c:showCatName val="0"/>
              <c:showSerName val="0"/>
              <c:showPercent val="0"/>
              <c:showBubbleSize val="0"/>
            </c:dLbl>
            <c:dLbl>
              <c:idx val="9"/>
              <c:layout>
                <c:manualLayout>
                  <c:x val="-5.8333333333333334E-2"/>
                  <c:y val="-4.1666666666666664E-2"/>
                </c:manualLayout>
              </c:layout>
              <c:showLegendKey val="0"/>
              <c:showVal val="1"/>
              <c:showCatName val="0"/>
              <c:showSerName val="0"/>
              <c:showPercent val="0"/>
              <c:showBubbleSize val="0"/>
            </c:dLbl>
            <c:dLbl>
              <c:idx val="10"/>
              <c:layout>
                <c:manualLayout>
                  <c:x val="-3.6111111111111108E-2"/>
                  <c:y val="-5.5555555555555552E-2"/>
                </c:manualLayout>
              </c:layout>
              <c:showLegendKey val="0"/>
              <c:showVal val="1"/>
              <c:showCatName val="0"/>
              <c:showSerName val="0"/>
              <c:showPercent val="0"/>
              <c:showBubbleSize val="0"/>
            </c:dLbl>
            <c:dLbl>
              <c:idx val="11"/>
              <c:layout>
                <c:manualLayout>
                  <c:x val="-2.5000000000000001E-2"/>
                  <c:y val="4.1666666666666664E-2"/>
                </c:manualLayout>
              </c:layout>
              <c:showLegendKey val="0"/>
              <c:showVal val="1"/>
              <c:showCatName val="0"/>
              <c:showSerName val="0"/>
              <c:showPercent val="0"/>
              <c:showBubbleSize val="0"/>
            </c:dLbl>
            <c:dLbl>
              <c:idx val="12"/>
              <c:layout>
                <c:manualLayout>
                  <c:x val="-0.05"/>
                  <c:y val="-5.0925925925925923E-2"/>
                </c:manualLayout>
              </c:layout>
              <c:showLegendKey val="0"/>
              <c:showVal val="1"/>
              <c:showCatName val="0"/>
              <c:showSerName val="0"/>
              <c:showPercent val="0"/>
              <c:showBubbleSize val="0"/>
            </c:dLbl>
            <c:dLbl>
              <c:idx val="13"/>
              <c:layout>
                <c:manualLayout>
                  <c:x val="-1.3888888888888888E-2"/>
                  <c:y val="1.8518153980752405E-2"/>
                </c:manualLayout>
              </c:layout>
              <c:showLegendKey val="0"/>
              <c:showVal val="1"/>
              <c:showCatName val="0"/>
              <c:showSerName val="0"/>
              <c:showPercent val="0"/>
              <c:showBubbleSize val="0"/>
            </c:dLbl>
            <c:dLbl>
              <c:idx val="14"/>
              <c:layout>
                <c:manualLayout>
                  <c:x val="-3.3333552055993004E-2"/>
                  <c:y val="-6.4814814814814811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numRef>
              <c:f>'[＜P.61＞３(2)輸出入に占めるアジアの割合.xlsx]Sheet1'!$B$38:$Q$38</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'[＜P.61＞３(2)輸出入に占めるアジアの割合.xlsx]Sheet1'!$B$39:$Q$39</c:f>
              <c:numCache>
                <c:formatCode>#,##0.0;"▲ "#,##0.0</c:formatCode>
                <c:ptCount val="16"/>
                <c:pt idx="0">
                  <c:v>52.9</c:v>
                </c:pt>
                <c:pt idx="1">
                  <c:v>55.4</c:v>
                </c:pt>
                <c:pt idx="2">
                  <c:v>58.1</c:v>
                </c:pt>
                <c:pt idx="3">
                  <c:v>59</c:v>
                </c:pt>
                <c:pt idx="4">
                  <c:v>58.7</c:v>
                </c:pt>
                <c:pt idx="5">
                  <c:v>58.3</c:v>
                </c:pt>
                <c:pt idx="6">
                  <c:v>58.2</c:v>
                </c:pt>
                <c:pt idx="7">
                  <c:v>57.8</c:v>
                </c:pt>
                <c:pt idx="8">
                  <c:v>61.8</c:v>
                </c:pt>
                <c:pt idx="9">
                  <c:v>63.7</c:v>
                </c:pt>
                <c:pt idx="10">
                  <c:v>63.4</c:v>
                </c:pt>
                <c:pt idx="11">
                  <c:v>61.751995848093088</c:v>
                </c:pt>
                <c:pt idx="12">
                  <c:v>62.242146465491288</c:v>
                </c:pt>
                <c:pt idx="13">
                  <c:v>61.246694334357677</c:v>
                </c:pt>
                <c:pt idx="14">
                  <c:v>62.935680300837447</c:v>
                </c:pt>
                <c:pt idx="15" formatCode="0.0">
                  <c:v>63.6</c:v>
                </c:pt>
              </c:numCache>
            </c:numRef>
          </c:val>
          <c:smooth val="0"/>
        </c:ser>
        <c:ser>
          <c:idx val="1"/>
          <c:order val="1"/>
          <c:tx>
            <c:strRef>
              <c:f>'[＜P.61＞３(2)輸出入に占めるアジアの割合.xlsx]Sheet1'!$A$40</c:f>
              <c:strCache>
                <c:ptCount val="1"/>
                <c:pt idx="0">
                  <c:v>全国</c:v>
                </c:pt>
              </c:strCache>
            </c:strRef>
          </c:tx>
          <c:marker>
            <c:symbol val="triangle"/>
            <c:size val="7"/>
          </c:marker>
          <c:dLbls>
            <c:dLbl>
              <c:idx val="0"/>
              <c:layout>
                <c:manualLayout>
                  <c:x val="-5.000000000000001E-2"/>
                  <c:y val="2.7777777777777693E-2"/>
                </c:manualLayout>
              </c:layout>
              <c:showLegendKey val="0"/>
              <c:showVal val="1"/>
              <c:showCatName val="0"/>
              <c:showSerName val="0"/>
              <c:showPercent val="0"/>
              <c:showBubbleSize val="0"/>
            </c:dLbl>
            <c:dLbl>
              <c:idx val="1"/>
              <c:layout>
                <c:manualLayout>
                  <c:x val="-0.05"/>
                  <c:y val="-5.5555555555555552E-2"/>
                </c:manualLayout>
              </c:layout>
              <c:showLegendKey val="0"/>
              <c:showVal val="1"/>
              <c:showCatName val="0"/>
              <c:showSerName val="0"/>
              <c:showPercent val="0"/>
              <c:showBubbleSize val="0"/>
            </c:dLbl>
            <c:dLbl>
              <c:idx val="2"/>
              <c:layout>
                <c:manualLayout>
                  <c:x val="-3.3333333333333333E-2"/>
                  <c:y val="3.7037037037037035E-2"/>
                </c:manualLayout>
              </c:layout>
              <c:showLegendKey val="0"/>
              <c:showVal val="1"/>
              <c:showCatName val="0"/>
              <c:showSerName val="0"/>
              <c:showPercent val="0"/>
              <c:showBubbleSize val="0"/>
            </c:dLbl>
            <c:dLbl>
              <c:idx val="3"/>
              <c:layout>
                <c:manualLayout>
                  <c:x val="-4.7222222222222221E-2"/>
                  <c:y val="-4.1666666666666664E-2"/>
                </c:manualLayout>
              </c:layout>
              <c:showLegendKey val="0"/>
              <c:showVal val="1"/>
              <c:showCatName val="0"/>
              <c:showSerName val="0"/>
              <c:showPercent val="0"/>
              <c:showBubbleSize val="0"/>
            </c:dLbl>
            <c:dLbl>
              <c:idx val="4"/>
              <c:layout>
                <c:manualLayout>
                  <c:x val="-5.0000000000000051E-2"/>
                  <c:y val="-4.6296296296296294E-2"/>
                </c:manualLayout>
              </c:layout>
              <c:showLegendKey val="0"/>
              <c:showVal val="1"/>
              <c:showCatName val="0"/>
              <c:showSerName val="0"/>
              <c:showPercent val="0"/>
              <c:showBubbleSize val="0"/>
            </c:dLbl>
            <c:dLbl>
              <c:idx val="5"/>
              <c:layout>
                <c:manualLayout>
                  <c:x val="-5.8333333333333334E-2"/>
                  <c:y val="5.0925925925925923E-2"/>
                </c:manualLayout>
              </c:layout>
              <c:showLegendKey val="0"/>
              <c:showVal val="1"/>
              <c:showCatName val="0"/>
              <c:showSerName val="0"/>
              <c:showPercent val="0"/>
              <c:showBubbleSize val="0"/>
            </c:dLbl>
            <c:dLbl>
              <c:idx val="6"/>
              <c:layout>
                <c:manualLayout>
                  <c:x val="-0.05"/>
                  <c:y val="-4.1666666666666664E-2"/>
                </c:manualLayout>
              </c:layout>
              <c:showLegendKey val="0"/>
              <c:showVal val="1"/>
              <c:showCatName val="0"/>
              <c:showSerName val="0"/>
              <c:showPercent val="0"/>
              <c:showBubbleSize val="0"/>
            </c:dLbl>
            <c:dLbl>
              <c:idx val="7"/>
              <c:layout>
                <c:manualLayout>
                  <c:x val="-1.6666666666666666E-2"/>
                  <c:y val="1.3888888888888888E-2"/>
                </c:manualLayout>
              </c:layout>
              <c:showLegendKey val="0"/>
              <c:showVal val="1"/>
              <c:showCatName val="0"/>
              <c:showSerName val="0"/>
              <c:showPercent val="0"/>
              <c:showBubbleSize val="0"/>
            </c:dLbl>
            <c:dLbl>
              <c:idx val="8"/>
              <c:layout>
                <c:manualLayout>
                  <c:x val="-7.7777777777777779E-2"/>
                  <c:y val="-5.0925925925925923E-2"/>
                </c:manualLayout>
              </c:layout>
              <c:showLegendKey val="0"/>
              <c:showVal val="1"/>
              <c:showCatName val="0"/>
              <c:showSerName val="0"/>
              <c:showPercent val="0"/>
              <c:showBubbleSize val="0"/>
            </c:dLbl>
            <c:dLbl>
              <c:idx val="9"/>
              <c:layout>
                <c:manualLayout>
                  <c:x val="-5.5555555555555552E-2"/>
                  <c:y val="-4.6296296296296294E-2"/>
                </c:manualLayout>
              </c:layout>
              <c:showLegendKey val="0"/>
              <c:showVal val="1"/>
              <c:showCatName val="0"/>
              <c:showSerName val="0"/>
              <c:showPercent val="0"/>
              <c:showBubbleSize val="0"/>
            </c:dLbl>
            <c:dLbl>
              <c:idx val="10"/>
              <c:layout>
                <c:manualLayout>
                  <c:x val="-0.05"/>
                  <c:y val="-5.5555555555555552E-2"/>
                </c:manualLayout>
              </c:layout>
              <c:showLegendKey val="0"/>
              <c:showVal val="1"/>
              <c:showCatName val="0"/>
              <c:showSerName val="0"/>
              <c:showPercent val="0"/>
              <c:showBubbleSize val="0"/>
            </c:dLbl>
            <c:dLbl>
              <c:idx val="11"/>
              <c:layout>
                <c:manualLayout>
                  <c:x val="-5.5555555555555552E-2"/>
                  <c:y val="-5.0925925925925881E-2"/>
                </c:manualLayout>
              </c:layout>
              <c:showLegendKey val="0"/>
              <c:showVal val="1"/>
              <c:showCatName val="0"/>
              <c:showSerName val="0"/>
              <c:showPercent val="0"/>
              <c:showBubbleSize val="0"/>
            </c:dLbl>
            <c:dLbl>
              <c:idx val="12"/>
              <c:layout>
                <c:manualLayout>
                  <c:x val="-0.05"/>
                  <c:y val="-4.6296296296296294E-2"/>
                </c:manualLayout>
              </c:layout>
              <c:showLegendKey val="0"/>
              <c:showVal val="1"/>
              <c:showCatName val="0"/>
              <c:showSerName val="0"/>
              <c:showPercent val="0"/>
              <c:showBubbleSize val="0"/>
            </c:dLbl>
            <c:dLbl>
              <c:idx val="13"/>
              <c:layout>
                <c:manualLayout>
                  <c:x val="-4.7222222222222221E-2"/>
                  <c:y val="-5.0925925925925923E-2"/>
                </c:manualLayout>
              </c:layout>
              <c:showLegendKey val="0"/>
              <c:showVal val="1"/>
              <c:showCatName val="0"/>
              <c:showSerName val="0"/>
              <c:showPercent val="0"/>
              <c:showBubbleSize val="0"/>
            </c:dLbl>
            <c:dLbl>
              <c:idx val="14"/>
              <c:layout>
                <c:manualLayout>
                  <c:x val="-2.2222222222222223E-2"/>
                  <c:y val="-4.6296296296296294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numRef>
              <c:f>'[＜P.61＞３(2)輸出入に占めるアジアの割合.xlsx]Sheet1'!$B$38:$Q$38</c:f>
              <c:numCache>
                <c:formatCode>General</c:formatCode>
                <c:ptCount val="16"/>
                <c:pt idx="0">
                  <c:v>2001</c:v>
                </c:pt>
                <c:pt idx="1">
                  <c:v>2002</c:v>
                </c:pt>
                <c:pt idx="2">
                  <c:v>2003</c:v>
                </c:pt>
                <c:pt idx="3">
                  <c:v>2004</c:v>
                </c:pt>
                <c:pt idx="4">
                  <c:v>2005</c:v>
                </c:pt>
                <c:pt idx="5">
                  <c:v>2006</c:v>
                </c:pt>
                <c:pt idx="6">
                  <c:v>2007</c:v>
                </c:pt>
                <c:pt idx="7">
                  <c:v>2008</c:v>
                </c:pt>
                <c:pt idx="8">
                  <c:v>2009</c:v>
                </c:pt>
                <c:pt idx="9">
                  <c:v>2010</c:v>
                </c:pt>
                <c:pt idx="10">
                  <c:v>2011</c:v>
                </c:pt>
                <c:pt idx="11">
                  <c:v>2012</c:v>
                </c:pt>
                <c:pt idx="12">
                  <c:v>2013</c:v>
                </c:pt>
                <c:pt idx="13">
                  <c:v>2014</c:v>
                </c:pt>
                <c:pt idx="14">
                  <c:v>2015</c:v>
                </c:pt>
                <c:pt idx="15">
                  <c:v>2016</c:v>
                </c:pt>
              </c:numCache>
            </c:numRef>
          </c:cat>
          <c:val>
            <c:numRef>
              <c:f>'[＜P.61＞３(2)輸出入に占めるアジアの割合.xlsx]Sheet1'!$B$40:$Q$40</c:f>
              <c:numCache>
                <c:formatCode>#,##0.0;"▲ "#,##0.0</c:formatCode>
                <c:ptCount val="16"/>
                <c:pt idx="0">
                  <c:v>41.2</c:v>
                </c:pt>
                <c:pt idx="1">
                  <c:v>43.2</c:v>
                </c:pt>
                <c:pt idx="2">
                  <c:v>45.5</c:v>
                </c:pt>
                <c:pt idx="3">
                  <c:v>47</c:v>
                </c:pt>
                <c:pt idx="4">
                  <c:v>46.6</c:v>
                </c:pt>
                <c:pt idx="5">
                  <c:v>45.7</c:v>
                </c:pt>
                <c:pt idx="6">
                  <c:v>45.8</c:v>
                </c:pt>
                <c:pt idx="7">
                  <c:v>45</c:v>
                </c:pt>
                <c:pt idx="8">
                  <c:v>49.5</c:v>
                </c:pt>
                <c:pt idx="9">
                  <c:v>51</c:v>
                </c:pt>
                <c:pt idx="10">
                  <c:v>50.2</c:v>
                </c:pt>
                <c:pt idx="11">
                  <c:v>49.2</c:v>
                </c:pt>
                <c:pt idx="12">
                  <c:v>48.9</c:v>
                </c:pt>
                <c:pt idx="13">
                  <c:v>49.1</c:v>
                </c:pt>
                <c:pt idx="14">
                  <c:v>51</c:v>
                </c:pt>
                <c:pt idx="15">
                  <c:v>51.7</c:v>
                </c:pt>
              </c:numCache>
            </c:numRef>
          </c:val>
          <c:smooth val="0"/>
        </c:ser>
        <c:dLbls>
          <c:showLegendKey val="0"/>
          <c:showVal val="0"/>
          <c:showCatName val="0"/>
          <c:showSerName val="0"/>
          <c:showPercent val="0"/>
          <c:showBubbleSize val="0"/>
        </c:dLbls>
        <c:marker val="1"/>
        <c:smooth val="0"/>
        <c:axId val="143564160"/>
        <c:axId val="143631488"/>
      </c:lineChart>
      <c:catAx>
        <c:axId val="143564160"/>
        <c:scaling>
          <c:orientation val="minMax"/>
        </c:scaling>
        <c:delete val="0"/>
        <c:axPos val="b"/>
        <c:numFmt formatCode="General" sourceLinked="1"/>
        <c:majorTickMark val="out"/>
        <c:minorTickMark val="none"/>
        <c:tickLblPos val="nextTo"/>
        <c:txPr>
          <a:bodyPr/>
          <a:lstStyle/>
          <a:p>
            <a:pPr>
              <a:defRPr sz="700"/>
            </a:pPr>
            <a:endParaRPr lang="ja-JP"/>
          </a:p>
        </c:txPr>
        <c:crossAx val="143631488"/>
        <c:crosses val="autoZero"/>
        <c:auto val="1"/>
        <c:lblAlgn val="ctr"/>
        <c:lblOffset val="100"/>
        <c:noMultiLvlLbl val="0"/>
      </c:catAx>
      <c:valAx>
        <c:axId val="143631488"/>
        <c:scaling>
          <c:orientation val="minMax"/>
          <c:min val="35"/>
        </c:scaling>
        <c:delete val="0"/>
        <c:axPos val="l"/>
        <c:majorGridlines/>
        <c:numFmt formatCode="General" sourceLinked="0"/>
        <c:majorTickMark val="out"/>
        <c:minorTickMark val="none"/>
        <c:tickLblPos val="nextTo"/>
        <c:txPr>
          <a:bodyPr/>
          <a:lstStyle/>
          <a:p>
            <a:pPr>
              <a:defRPr sz="1000"/>
            </a:pPr>
            <a:endParaRPr lang="ja-JP"/>
          </a:p>
        </c:txPr>
        <c:crossAx val="143564160"/>
        <c:crosses val="autoZero"/>
        <c:crossBetween val="between"/>
      </c:valAx>
    </c:plotArea>
    <c:legend>
      <c:legendPos val="r"/>
      <c:layout>
        <c:manualLayout>
          <c:xMode val="edge"/>
          <c:yMode val="edge"/>
          <c:x val="0.69425000000000003"/>
          <c:y val="0.62461614173228341"/>
          <c:w val="0.20906339180795702"/>
          <c:h val="0.16743438320209975"/>
        </c:manualLayout>
      </c:layout>
      <c:overlay val="0"/>
    </c:legend>
    <c:plotVisOnly val="1"/>
    <c:dispBlanksAs val="gap"/>
    <c:showDLblsOverMax val="0"/>
  </c:chart>
  <c:spPr>
    <a:ln>
      <a:noFill/>
    </a:ln>
  </c:spPr>
  <c:externalData r:id="rId1">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015507436570428"/>
          <c:y val="0.14328666439342352"/>
          <c:w val="0.88534120734908139"/>
          <c:h val="0.35671333560657648"/>
        </c:manualLayout>
      </c:layout>
      <c:barChart>
        <c:barDir val="col"/>
        <c:grouping val="clustered"/>
        <c:varyColors val="0"/>
        <c:ser>
          <c:idx val="0"/>
          <c:order val="0"/>
          <c:tx>
            <c:strRef>
              <c:f>'[海外事業所数（資本金別、業種別）.xlsx]サマリ (2)'!$C$2</c:f>
              <c:strCache>
                <c:ptCount val="1"/>
                <c:pt idx="0">
                  <c:v>2009年</c:v>
                </c:pt>
              </c:strCache>
            </c:strRef>
          </c:tx>
          <c:spPr>
            <a:pattFill prst="dkUpDiag">
              <a:fgClr>
                <a:schemeClr val="accent1"/>
              </a:fgClr>
              <a:bgClr>
                <a:schemeClr val="bg1"/>
              </a:bgClr>
            </a:pattFill>
            <a:ln>
              <a:solidFill>
                <a:schemeClr val="tx1"/>
              </a:solidFill>
            </a:ln>
          </c:spPr>
          <c:invertIfNegative val="0"/>
          <c:cat>
            <c:strRef>
              <c:f>'[海外事業所数（資本金別、業種別）.xlsx]サマリ (2)'!$B$3:$B$20</c:f>
              <c:strCache>
                <c:ptCount val="18"/>
                <c:pt idx="0">
                  <c:v>A 農業，林業</c:v>
                </c:pt>
                <c:pt idx="1">
                  <c:v>B 漁業</c:v>
                </c:pt>
                <c:pt idx="2">
                  <c:v>C 鉱業，採石業，砂利採取業</c:v>
                </c:pt>
                <c:pt idx="3">
                  <c:v>D 建設業</c:v>
                </c:pt>
                <c:pt idx="4">
                  <c:v>E 製造業</c:v>
                </c:pt>
                <c:pt idx="5">
                  <c:v>F 電気・ガス・熱供給・水道業</c:v>
                </c:pt>
                <c:pt idx="6">
                  <c:v>G 情報通信業</c:v>
                </c:pt>
                <c:pt idx="7">
                  <c:v>H 運輸業，郵便業</c:v>
                </c:pt>
                <c:pt idx="8">
                  <c:v>I 卸売業，小売業</c:v>
                </c:pt>
                <c:pt idx="9">
                  <c:v>J 金融業，保険業</c:v>
                </c:pt>
                <c:pt idx="10">
                  <c:v>K 不動産業，物品賃貸業</c:v>
                </c:pt>
                <c:pt idx="11">
                  <c:v>L 学術研究，専門・技術サービス業</c:v>
                </c:pt>
                <c:pt idx="12">
                  <c:v>M 宿泊業，飲食サービス業</c:v>
                </c:pt>
                <c:pt idx="13">
                  <c:v>N 生活関連サービス業，娯楽業</c:v>
                </c:pt>
                <c:pt idx="14">
                  <c:v>O 教育，学習支援業</c:v>
                </c:pt>
                <c:pt idx="15">
                  <c:v>P 医療，福祉</c:v>
                </c:pt>
                <c:pt idx="16">
                  <c:v>Q 複合サービス事業</c:v>
                </c:pt>
                <c:pt idx="17">
                  <c:v>R サービス業（他に分類されないもの）</c:v>
                </c:pt>
              </c:strCache>
            </c:strRef>
          </c:cat>
          <c:val>
            <c:numRef>
              <c:f>'[海外事業所数（資本金別、業種別）.xlsx]サマリ (2)'!$C$3:$C$20</c:f>
              <c:numCache>
                <c:formatCode>General</c:formatCode>
                <c:ptCount val="18"/>
                <c:pt idx="0">
                  <c:v>0</c:v>
                </c:pt>
                <c:pt idx="1">
                  <c:v>0</c:v>
                </c:pt>
                <c:pt idx="2">
                  <c:v>0</c:v>
                </c:pt>
                <c:pt idx="3">
                  <c:v>38</c:v>
                </c:pt>
                <c:pt idx="4">
                  <c:v>487</c:v>
                </c:pt>
                <c:pt idx="5">
                  <c:v>2</c:v>
                </c:pt>
                <c:pt idx="6">
                  <c:v>19</c:v>
                </c:pt>
                <c:pt idx="7">
                  <c:v>35</c:v>
                </c:pt>
                <c:pt idx="8">
                  <c:v>463</c:v>
                </c:pt>
                <c:pt idx="9">
                  <c:v>19</c:v>
                </c:pt>
                <c:pt idx="10">
                  <c:v>1</c:v>
                </c:pt>
                <c:pt idx="11">
                  <c:v>15</c:v>
                </c:pt>
                <c:pt idx="12">
                  <c:v>3</c:v>
                </c:pt>
                <c:pt idx="13">
                  <c:v>9</c:v>
                </c:pt>
                <c:pt idx="14">
                  <c:v>1</c:v>
                </c:pt>
                <c:pt idx="15">
                  <c:v>0</c:v>
                </c:pt>
                <c:pt idx="16">
                  <c:v>0</c:v>
                </c:pt>
                <c:pt idx="17">
                  <c:v>17</c:v>
                </c:pt>
              </c:numCache>
            </c:numRef>
          </c:val>
        </c:ser>
        <c:ser>
          <c:idx val="1"/>
          <c:order val="1"/>
          <c:tx>
            <c:strRef>
              <c:f>'[海外事業所数（資本金別、業種別）.xlsx]サマリ (2)'!$D$2</c:f>
              <c:strCache>
                <c:ptCount val="1"/>
                <c:pt idx="0">
                  <c:v>2014年</c:v>
                </c:pt>
              </c:strCache>
            </c:strRef>
          </c:tx>
          <c:spPr>
            <a:ln>
              <a:solidFill>
                <a:schemeClr val="tx1"/>
              </a:solidFill>
            </a:ln>
          </c:spPr>
          <c:invertIfNegative val="0"/>
          <c:dLbls>
            <c:txPr>
              <a:bodyPr/>
              <a:lstStyle/>
              <a:p>
                <a:pPr>
                  <a:defRPr sz="900" u="sng"/>
                </a:pPr>
                <a:endParaRPr lang="ja-JP"/>
              </a:p>
            </c:txPr>
            <c:showLegendKey val="0"/>
            <c:showVal val="1"/>
            <c:showCatName val="0"/>
            <c:showSerName val="0"/>
            <c:showPercent val="0"/>
            <c:showBubbleSize val="0"/>
            <c:showLeaderLines val="0"/>
          </c:dLbls>
          <c:cat>
            <c:strRef>
              <c:f>'[海外事業所数（資本金別、業種別）.xlsx]サマリ (2)'!$B$3:$B$20</c:f>
              <c:strCache>
                <c:ptCount val="18"/>
                <c:pt idx="0">
                  <c:v>A 農業，林業</c:v>
                </c:pt>
                <c:pt idx="1">
                  <c:v>B 漁業</c:v>
                </c:pt>
                <c:pt idx="2">
                  <c:v>C 鉱業，採石業，砂利採取業</c:v>
                </c:pt>
                <c:pt idx="3">
                  <c:v>D 建設業</c:v>
                </c:pt>
                <c:pt idx="4">
                  <c:v>E 製造業</c:v>
                </c:pt>
                <c:pt idx="5">
                  <c:v>F 電気・ガス・熱供給・水道業</c:v>
                </c:pt>
                <c:pt idx="6">
                  <c:v>G 情報通信業</c:v>
                </c:pt>
                <c:pt idx="7">
                  <c:v>H 運輸業，郵便業</c:v>
                </c:pt>
                <c:pt idx="8">
                  <c:v>I 卸売業，小売業</c:v>
                </c:pt>
                <c:pt idx="9">
                  <c:v>J 金融業，保険業</c:v>
                </c:pt>
                <c:pt idx="10">
                  <c:v>K 不動産業，物品賃貸業</c:v>
                </c:pt>
                <c:pt idx="11">
                  <c:v>L 学術研究，専門・技術サービス業</c:v>
                </c:pt>
                <c:pt idx="12">
                  <c:v>M 宿泊業，飲食サービス業</c:v>
                </c:pt>
                <c:pt idx="13">
                  <c:v>N 生活関連サービス業，娯楽業</c:v>
                </c:pt>
                <c:pt idx="14">
                  <c:v>O 教育，学習支援業</c:v>
                </c:pt>
                <c:pt idx="15">
                  <c:v>P 医療，福祉</c:v>
                </c:pt>
                <c:pt idx="16">
                  <c:v>Q 複合サービス事業</c:v>
                </c:pt>
                <c:pt idx="17">
                  <c:v>R サービス業（他に分類されないもの）</c:v>
                </c:pt>
              </c:strCache>
            </c:strRef>
          </c:cat>
          <c:val>
            <c:numRef>
              <c:f>'[海外事業所数（資本金別、業種別）.xlsx]サマリ (2)'!$D$3:$D$20</c:f>
              <c:numCache>
                <c:formatCode>#,##0_);[Red]\(#,##0\)</c:formatCode>
                <c:ptCount val="18"/>
                <c:pt idx="0">
                  <c:v>1</c:v>
                </c:pt>
                <c:pt idx="1">
                  <c:v>0</c:v>
                </c:pt>
                <c:pt idx="2">
                  <c:v>0</c:v>
                </c:pt>
                <c:pt idx="3">
                  <c:v>107</c:v>
                </c:pt>
                <c:pt idx="4">
                  <c:v>708</c:v>
                </c:pt>
                <c:pt idx="5">
                  <c:v>1</c:v>
                </c:pt>
                <c:pt idx="6">
                  <c:v>43</c:v>
                </c:pt>
                <c:pt idx="7">
                  <c:v>111</c:v>
                </c:pt>
                <c:pt idx="8">
                  <c:v>1037</c:v>
                </c:pt>
                <c:pt idx="9">
                  <c:v>14</c:v>
                </c:pt>
                <c:pt idx="10">
                  <c:v>86</c:v>
                </c:pt>
                <c:pt idx="11">
                  <c:v>41</c:v>
                </c:pt>
                <c:pt idx="12">
                  <c:v>166</c:v>
                </c:pt>
                <c:pt idx="13">
                  <c:v>119</c:v>
                </c:pt>
                <c:pt idx="14">
                  <c:v>15</c:v>
                </c:pt>
                <c:pt idx="15">
                  <c:v>85</c:v>
                </c:pt>
                <c:pt idx="16">
                  <c:v>0</c:v>
                </c:pt>
                <c:pt idx="17">
                  <c:v>58</c:v>
                </c:pt>
              </c:numCache>
            </c:numRef>
          </c:val>
        </c:ser>
        <c:dLbls>
          <c:showLegendKey val="0"/>
          <c:showVal val="0"/>
          <c:showCatName val="0"/>
          <c:showSerName val="0"/>
          <c:showPercent val="0"/>
          <c:showBubbleSize val="0"/>
        </c:dLbls>
        <c:gapWidth val="60"/>
        <c:overlap val="-40"/>
        <c:axId val="143665024"/>
        <c:axId val="143666560"/>
      </c:barChart>
      <c:catAx>
        <c:axId val="143665024"/>
        <c:scaling>
          <c:orientation val="minMax"/>
        </c:scaling>
        <c:delete val="0"/>
        <c:axPos val="b"/>
        <c:majorGridlines/>
        <c:majorTickMark val="out"/>
        <c:minorTickMark val="none"/>
        <c:tickLblPos val="nextTo"/>
        <c:spPr>
          <a:ln>
            <a:prstDash val="dash"/>
          </a:ln>
        </c:spPr>
        <c:txPr>
          <a:bodyPr/>
          <a:lstStyle/>
          <a:p>
            <a:pPr>
              <a:defRPr sz="600"/>
            </a:pPr>
            <a:endParaRPr lang="ja-JP"/>
          </a:p>
        </c:txPr>
        <c:crossAx val="143666560"/>
        <c:crosses val="autoZero"/>
        <c:auto val="1"/>
        <c:lblAlgn val="ctr"/>
        <c:lblOffset val="100"/>
        <c:noMultiLvlLbl val="0"/>
      </c:catAx>
      <c:valAx>
        <c:axId val="143666560"/>
        <c:scaling>
          <c:orientation val="minMax"/>
        </c:scaling>
        <c:delete val="0"/>
        <c:axPos val="l"/>
        <c:majorGridlines/>
        <c:numFmt formatCode="#,##0_);[Red]\(#,##0\)" sourceLinked="0"/>
        <c:majorTickMark val="out"/>
        <c:minorTickMark val="none"/>
        <c:tickLblPos val="nextTo"/>
        <c:txPr>
          <a:bodyPr/>
          <a:lstStyle/>
          <a:p>
            <a:pPr>
              <a:defRPr sz="900"/>
            </a:pPr>
            <a:endParaRPr lang="ja-JP"/>
          </a:p>
        </c:txPr>
        <c:crossAx val="143665024"/>
        <c:crosses val="autoZero"/>
        <c:crossBetween val="between"/>
      </c:valAx>
    </c:plotArea>
    <c:legend>
      <c:legendPos val="r"/>
      <c:legendEntry>
        <c:idx val="1"/>
        <c:txPr>
          <a:bodyPr/>
          <a:lstStyle/>
          <a:p>
            <a:pPr>
              <a:defRPr sz="800" u="sng"/>
            </a:pPr>
            <a:endParaRPr lang="ja-JP"/>
          </a:p>
        </c:txPr>
      </c:legendEntry>
      <c:layout>
        <c:manualLayout>
          <c:xMode val="edge"/>
          <c:yMode val="edge"/>
          <c:x val="0.85724443409453666"/>
          <c:y val="0.19075941607185487"/>
          <c:w val="0.10835695538057742"/>
          <c:h val="0.1584617863570861"/>
        </c:manualLayout>
      </c:layout>
      <c:overlay val="0"/>
      <c:spPr>
        <a:solidFill>
          <a:schemeClr val="bg1"/>
        </a:solidFill>
        <a:ln>
          <a:solidFill>
            <a:schemeClr val="tx1"/>
          </a:solidFill>
        </a:ln>
      </c:spPr>
      <c:txPr>
        <a:bodyPr/>
        <a:lstStyle/>
        <a:p>
          <a:pPr>
            <a:defRPr sz="800"/>
          </a:pPr>
          <a:endParaRPr lang="ja-JP"/>
        </a:p>
      </c:txPr>
    </c:legend>
    <c:plotVisOnly val="1"/>
    <c:dispBlanksAs val="gap"/>
    <c:showDLblsOverMax val="0"/>
  </c:chart>
  <c:externalData r:id="rId1">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607174103237096E-2"/>
          <c:y val="0.16790561374003007"/>
          <c:w val="0.8881935695538058"/>
          <c:h val="0.52140916851412988"/>
        </c:manualLayout>
      </c:layout>
      <c:barChart>
        <c:barDir val="col"/>
        <c:grouping val="clustered"/>
        <c:varyColors val="0"/>
        <c:ser>
          <c:idx val="0"/>
          <c:order val="0"/>
          <c:tx>
            <c:strRef>
              <c:f>'[海外事業所数（資本金別、業種別）.xlsx]サマリ (2)'!$C$22</c:f>
              <c:strCache>
                <c:ptCount val="1"/>
                <c:pt idx="0">
                  <c:v>2009年</c:v>
                </c:pt>
              </c:strCache>
            </c:strRef>
          </c:tx>
          <c:spPr>
            <a:pattFill prst="dkUpDiag">
              <a:fgClr>
                <a:schemeClr val="accent1"/>
              </a:fgClr>
              <a:bgClr>
                <a:schemeClr val="bg1"/>
              </a:bgClr>
            </a:pattFill>
            <a:ln>
              <a:solidFill>
                <a:schemeClr val="tx1"/>
              </a:solidFill>
            </a:ln>
          </c:spPr>
          <c:invertIfNegative val="0"/>
          <c:cat>
            <c:strRef>
              <c:f>'[海外事業所数（資本金別、業種別）.xlsx]サマリ (2)'!$B$23:$B$32</c:f>
              <c:strCache>
                <c:ptCount val="10"/>
                <c:pt idx="0">
                  <c:v>300万円未満</c:v>
                </c:pt>
                <c:pt idx="1">
                  <c:v>300万円以上</c:v>
                </c:pt>
                <c:pt idx="2">
                  <c:v>500万円以上</c:v>
                </c:pt>
                <c:pt idx="3">
                  <c:v>1000万円以上</c:v>
                </c:pt>
                <c:pt idx="4">
                  <c:v>3000万円以上</c:v>
                </c:pt>
                <c:pt idx="5">
                  <c:v>5000万円以上</c:v>
                </c:pt>
                <c:pt idx="6">
                  <c:v>1億円以上</c:v>
                </c:pt>
                <c:pt idx="7">
                  <c:v>3億円以上</c:v>
                </c:pt>
                <c:pt idx="8">
                  <c:v>10億円以上</c:v>
                </c:pt>
                <c:pt idx="9">
                  <c:v>50億円以上</c:v>
                </c:pt>
              </c:strCache>
            </c:strRef>
          </c:cat>
          <c:val>
            <c:numRef>
              <c:f>'[海外事業所数（資本金別、業種別）.xlsx]サマリ (2)'!$C$23:$C$32</c:f>
              <c:numCache>
                <c:formatCode>General</c:formatCode>
                <c:ptCount val="10"/>
                <c:pt idx="0">
                  <c:v>2</c:v>
                </c:pt>
                <c:pt idx="1">
                  <c:v>10</c:v>
                </c:pt>
                <c:pt idx="2">
                  <c:v>7</c:v>
                </c:pt>
                <c:pt idx="3">
                  <c:v>188</c:v>
                </c:pt>
                <c:pt idx="4">
                  <c:v>84</c:v>
                </c:pt>
                <c:pt idx="5">
                  <c:v>147</c:v>
                </c:pt>
                <c:pt idx="6">
                  <c:v>102</c:v>
                </c:pt>
                <c:pt idx="7">
                  <c:v>105</c:v>
                </c:pt>
                <c:pt idx="8">
                  <c:v>161</c:v>
                </c:pt>
                <c:pt idx="9">
                  <c:v>303</c:v>
                </c:pt>
              </c:numCache>
            </c:numRef>
          </c:val>
        </c:ser>
        <c:ser>
          <c:idx val="1"/>
          <c:order val="1"/>
          <c:tx>
            <c:strRef>
              <c:f>'[海外事業所数（資本金別、業種別）.xlsx]サマリ (2)'!$D$22</c:f>
              <c:strCache>
                <c:ptCount val="1"/>
                <c:pt idx="0">
                  <c:v>2014年</c:v>
                </c:pt>
              </c:strCache>
            </c:strRef>
          </c:tx>
          <c:spPr>
            <a:ln>
              <a:solidFill>
                <a:schemeClr val="tx1"/>
              </a:solidFill>
            </a:ln>
          </c:spPr>
          <c:invertIfNegative val="0"/>
          <c:dLbls>
            <c:txPr>
              <a:bodyPr/>
              <a:lstStyle/>
              <a:p>
                <a:pPr>
                  <a:defRPr sz="900" u="sng"/>
                </a:pPr>
                <a:endParaRPr lang="ja-JP"/>
              </a:p>
            </c:txPr>
            <c:showLegendKey val="0"/>
            <c:showVal val="1"/>
            <c:showCatName val="0"/>
            <c:showSerName val="0"/>
            <c:showPercent val="0"/>
            <c:showBubbleSize val="0"/>
            <c:showLeaderLines val="0"/>
          </c:dLbls>
          <c:cat>
            <c:strRef>
              <c:f>'[海外事業所数（資本金別、業種別）.xlsx]サマリ (2)'!$B$23:$B$32</c:f>
              <c:strCache>
                <c:ptCount val="10"/>
                <c:pt idx="0">
                  <c:v>300万円未満</c:v>
                </c:pt>
                <c:pt idx="1">
                  <c:v>300万円以上</c:v>
                </c:pt>
                <c:pt idx="2">
                  <c:v>500万円以上</c:v>
                </c:pt>
                <c:pt idx="3">
                  <c:v>1000万円以上</c:v>
                </c:pt>
                <c:pt idx="4">
                  <c:v>3000万円以上</c:v>
                </c:pt>
                <c:pt idx="5">
                  <c:v>5000万円以上</c:v>
                </c:pt>
                <c:pt idx="6">
                  <c:v>1億円以上</c:v>
                </c:pt>
                <c:pt idx="7">
                  <c:v>3億円以上</c:v>
                </c:pt>
                <c:pt idx="8">
                  <c:v>10億円以上</c:v>
                </c:pt>
                <c:pt idx="9">
                  <c:v>50億円以上</c:v>
                </c:pt>
              </c:strCache>
            </c:strRef>
          </c:cat>
          <c:val>
            <c:numRef>
              <c:f>'[海外事業所数（資本金別、業種別）.xlsx]サマリ (2)'!$D$23:$D$32</c:f>
              <c:numCache>
                <c:formatCode>#,##0_);[Red]\(#,##0\)</c:formatCode>
                <c:ptCount val="10"/>
                <c:pt idx="0">
                  <c:v>16</c:v>
                </c:pt>
                <c:pt idx="1">
                  <c:v>51</c:v>
                </c:pt>
                <c:pt idx="2">
                  <c:v>51</c:v>
                </c:pt>
                <c:pt idx="3">
                  <c:v>339</c:v>
                </c:pt>
                <c:pt idx="4">
                  <c:v>166</c:v>
                </c:pt>
                <c:pt idx="5">
                  <c:v>310</c:v>
                </c:pt>
                <c:pt idx="6">
                  <c:v>199</c:v>
                </c:pt>
                <c:pt idx="7">
                  <c:v>313</c:v>
                </c:pt>
                <c:pt idx="8">
                  <c:v>207</c:v>
                </c:pt>
                <c:pt idx="9">
                  <c:v>445</c:v>
                </c:pt>
              </c:numCache>
            </c:numRef>
          </c:val>
        </c:ser>
        <c:dLbls>
          <c:showLegendKey val="0"/>
          <c:showVal val="0"/>
          <c:showCatName val="0"/>
          <c:showSerName val="0"/>
          <c:showPercent val="0"/>
          <c:showBubbleSize val="0"/>
        </c:dLbls>
        <c:gapWidth val="60"/>
        <c:overlap val="-40"/>
        <c:axId val="143708928"/>
        <c:axId val="143710464"/>
      </c:barChart>
      <c:catAx>
        <c:axId val="143708928"/>
        <c:scaling>
          <c:orientation val="minMax"/>
        </c:scaling>
        <c:delete val="0"/>
        <c:axPos val="b"/>
        <c:majorGridlines/>
        <c:majorTickMark val="out"/>
        <c:minorTickMark val="none"/>
        <c:tickLblPos val="nextTo"/>
        <c:spPr>
          <a:ln>
            <a:prstDash val="dash"/>
          </a:ln>
        </c:spPr>
        <c:txPr>
          <a:bodyPr/>
          <a:lstStyle/>
          <a:p>
            <a:pPr>
              <a:defRPr sz="700"/>
            </a:pPr>
            <a:endParaRPr lang="ja-JP"/>
          </a:p>
        </c:txPr>
        <c:crossAx val="143710464"/>
        <c:crosses val="autoZero"/>
        <c:auto val="1"/>
        <c:lblAlgn val="ctr"/>
        <c:lblOffset val="100"/>
        <c:noMultiLvlLbl val="0"/>
      </c:catAx>
      <c:valAx>
        <c:axId val="143710464"/>
        <c:scaling>
          <c:orientation val="minMax"/>
        </c:scaling>
        <c:delete val="0"/>
        <c:axPos val="l"/>
        <c:majorGridlines/>
        <c:numFmt formatCode="#,##0_);[Red]\(#,##0\)" sourceLinked="0"/>
        <c:majorTickMark val="out"/>
        <c:minorTickMark val="none"/>
        <c:tickLblPos val="nextTo"/>
        <c:txPr>
          <a:bodyPr/>
          <a:lstStyle/>
          <a:p>
            <a:pPr>
              <a:defRPr sz="900"/>
            </a:pPr>
            <a:endParaRPr lang="ja-JP"/>
          </a:p>
        </c:txPr>
        <c:crossAx val="143708928"/>
        <c:crosses val="autoZero"/>
        <c:crossBetween val="between"/>
      </c:valAx>
    </c:plotArea>
    <c:legend>
      <c:legendPos val="r"/>
      <c:legendEntry>
        <c:idx val="1"/>
        <c:txPr>
          <a:bodyPr/>
          <a:lstStyle/>
          <a:p>
            <a:pPr>
              <a:defRPr sz="800" u="sng"/>
            </a:pPr>
            <a:endParaRPr lang="ja-JP"/>
          </a:p>
        </c:txPr>
      </c:legendEntry>
      <c:layout>
        <c:manualLayout>
          <c:xMode val="edge"/>
          <c:yMode val="edge"/>
          <c:x val="9.9578577713366867E-2"/>
          <c:y val="0.26446601941747572"/>
          <c:w val="0.10835695538057742"/>
          <c:h val="0.16144637260148306"/>
        </c:manualLayout>
      </c:layout>
      <c:overlay val="0"/>
      <c:spPr>
        <a:solidFill>
          <a:schemeClr val="bg1"/>
        </a:solidFill>
        <a:ln>
          <a:solidFill>
            <a:schemeClr val="tx1"/>
          </a:solidFill>
        </a:ln>
      </c:spPr>
      <c:txPr>
        <a:bodyPr/>
        <a:lstStyle/>
        <a:p>
          <a:pPr>
            <a:defRPr sz="800"/>
          </a:pPr>
          <a:endParaRPr lang="ja-JP"/>
        </a:p>
      </c:txPr>
    </c:legend>
    <c:plotVisOnly val="1"/>
    <c:dispBlanksAs val="gap"/>
    <c:showDLblsOverMax val="0"/>
  </c:chart>
  <c:externalData r:id="rId1">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8340332458442694E-2"/>
          <c:y val="7.9880311047183988E-2"/>
          <c:w val="0.61244422572178481"/>
          <c:h val="0.85436395516753283"/>
        </c:manualLayout>
      </c:layout>
      <c:barChart>
        <c:barDir val="col"/>
        <c:grouping val="clustered"/>
        <c:varyColors val="0"/>
        <c:ser>
          <c:idx val="0"/>
          <c:order val="0"/>
          <c:tx>
            <c:strRef>
              <c:f>Sheet1!$C$3</c:f>
              <c:strCache>
                <c:ptCount val="1"/>
                <c:pt idx="0">
                  <c:v>中小企業</c:v>
                </c:pt>
              </c:strCache>
            </c:strRef>
          </c:tx>
          <c:spPr>
            <a:pattFill prst="pct40">
              <a:fgClr>
                <a:srgbClr val="002060"/>
              </a:fgClr>
              <a:bgClr>
                <a:schemeClr val="bg1"/>
              </a:bgClr>
            </a:pattFill>
            <a:ln>
              <a:solidFill>
                <a:schemeClr val="tx1"/>
              </a:solidFill>
            </a:ln>
          </c:spPr>
          <c:invertIfNegative val="0"/>
          <c:cat>
            <c:strRef>
              <c:f>Sheet1!$B$4:$B$11</c:f>
              <c:strCache>
                <c:ptCount val="8"/>
                <c:pt idx="0">
                  <c:v>1996年</c:v>
                </c:pt>
                <c:pt idx="1">
                  <c:v>1999年</c:v>
                </c:pt>
                <c:pt idx="2">
                  <c:v>2001年</c:v>
                </c:pt>
                <c:pt idx="3">
                  <c:v>2004年</c:v>
                </c:pt>
                <c:pt idx="4">
                  <c:v>2006年</c:v>
                </c:pt>
                <c:pt idx="5">
                  <c:v>2009年</c:v>
                </c:pt>
                <c:pt idx="6">
                  <c:v>2012年</c:v>
                </c:pt>
                <c:pt idx="7">
                  <c:v>2014年</c:v>
                </c:pt>
              </c:strCache>
            </c:strRef>
          </c:cat>
          <c:val>
            <c:numRef>
              <c:f>Sheet1!$C$4:$C$11</c:f>
              <c:numCache>
                <c:formatCode>#,##0_);[Red]\(#,##0\)</c:formatCode>
                <c:ptCount val="8"/>
                <c:pt idx="0">
                  <c:v>417162</c:v>
                </c:pt>
                <c:pt idx="1">
                  <c:v>390021</c:v>
                </c:pt>
                <c:pt idx="2">
                  <c:v>371638</c:v>
                </c:pt>
                <c:pt idx="3">
                  <c:v>330737</c:v>
                </c:pt>
                <c:pt idx="4">
                  <c:v>315792</c:v>
                </c:pt>
                <c:pt idx="5">
                  <c:v>326793</c:v>
                </c:pt>
                <c:pt idx="6">
                  <c:v>298381</c:v>
                </c:pt>
                <c:pt idx="7">
                  <c:v>292993</c:v>
                </c:pt>
              </c:numCache>
            </c:numRef>
          </c:val>
        </c:ser>
        <c:ser>
          <c:idx val="1"/>
          <c:order val="1"/>
          <c:tx>
            <c:strRef>
              <c:f>Sheet1!$E$3</c:f>
              <c:strCache>
                <c:ptCount val="1"/>
                <c:pt idx="0">
                  <c:v>うち小規模企業</c:v>
                </c:pt>
              </c:strCache>
            </c:strRef>
          </c:tx>
          <c:spPr>
            <a:pattFill prst="dotGrid">
              <a:fgClr>
                <a:srgbClr val="C00000"/>
              </a:fgClr>
              <a:bgClr>
                <a:schemeClr val="bg1"/>
              </a:bgClr>
            </a:pattFill>
            <a:ln>
              <a:solidFill>
                <a:schemeClr val="tx1"/>
              </a:solidFill>
            </a:ln>
          </c:spPr>
          <c:invertIfNegative val="0"/>
          <c:cat>
            <c:strRef>
              <c:f>Sheet1!$B$4:$B$11</c:f>
              <c:strCache>
                <c:ptCount val="8"/>
                <c:pt idx="0">
                  <c:v>1996年</c:v>
                </c:pt>
                <c:pt idx="1">
                  <c:v>1999年</c:v>
                </c:pt>
                <c:pt idx="2">
                  <c:v>2001年</c:v>
                </c:pt>
                <c:pt idx="3">
                  <c:v>2004年</c:v>
                </c:pt>
                <c:pt idx="4">
                  <c:v>2006年</c:v>
                </c:pt>
                <c:pt idx="5">
                  <c:v>2009年</c:v>
                </c:pt>
                <c:pt idx="6">
                  <c:v>2012年</c:v>
                </c:pt>
                <c:pt idx="7">
                  <c:v>2014年</c:v>
                </c:pt>
              </c:strCache>
            </c:strRef>
          </c:cat>
          <c:val>
            <c:numRef>
              <c:f>Sheet1!$E$4:$E$11</c:f>
              <c:numCache>
                <c:formatCode>#,##0_);[Red]\(#,##0\)</c:formatCode>
                <c:ptCount val="8"/>
                <c:pt idx="0">
                  <c:v>363695</c:v>
                </c:pt>
                <c:pt idx="1">
                  <c:v>338855</c:v>
                </c:pt>
                <c:pt idx="2">
                  <c:v>323194</c:v>
                </c:pt>
                <c:pt idx="3">
                  <c:v>286604</c:v>
                </c:pt>
                <c:pt idx="4">
                  <c:v>273165</c:v>
                </c:pt>
                <c:pt idx="5">
                  <c:v>282486</c:v>
                </c:pt>
                <c:pt idx="6">
                  <c:v>256293</c:v>
                </c:pt>
                <c:pt idx="7">
                  <c:v>246927</c:v>
                </c:pt>
              </c:numCache>
            </c:numRef>
          </c:val>
        </c:ser>
        <c:dLbls>
          <c:showLegendKey val="0"/>
          <c:showVal val="0"/>
          <c:showCatName val="0"/>
          <c:showSerName val="0"/>
          <c:showPercent val="0"/>
          <c:showBubbleSize val="0"/>
        </c:dLbls>
        <c:gapWidth val="150"/>
        <c:overlap val="70"/>
        <c:axId val="144306176"/>
        <c:axId val="144308096"/>
      </c:barChart>
      <c:lineChart>
        <c:grouping val="standard"/>
        <c:varyColors val="0"/>
        <c:ser>
          <c:idx val="2"/>
          <c:order val="2"/>
          <c:tx>
            <c:strRef>
              <c:f>Sheet1!$G$3</c:f>
              <c:strCache>
                <c:ptCount val="1"/>
                <c:pt idx="0">
                  <c:v>大企業</c:v>
                </c:pt>
              </c:strCache>
            </c:strRef>
          </c:tx>
          <c:spPr>
            <a:ln w="25400">
              <a:solidFill>
                <a:srgbClr val="00B050"/>
              </a:solidFill>
            </a:ln>
          </c:spPr>
          <c:marker>
            <c:symbol val="triangle"/>
            <c:size val="5"/>
            <c:spPr>
              <a:solidFill>
                <a:srgbClr val="00B050"/>
              </a:solidFill>
              <a:ln>
                <a:solidFill>
                  <a:srgbClr val="00B050"/>
                </a:solidFill>
              </a:ln>
            </c:spPr>
          </c:marker>
          <c:cat>
            <c:strRef>
              <c:f>Sheet1!$B$4:$B$11</c:f>
              <c:strCache>
                <c:ptCount val="8"/>
                <c:pt idx="0">
                  <c:v>1996年</c:v>
                </c:pt>
                <c:pt idx="1">
                  <c:v>1999年</c:v>
                </c:pt>
                <c:pt idx="2">
                  <c:v>2001年</c:v>
                </c:pt>
                <c:pt idx="3">
                  <c:v>2004年</c:v>
                </c:pt>
                <c:pt idx="4">
                  <c:v>2006年</c:v>
                </c:pt>
                <c:pt idx="5">
                  <c:v>2009年</c:v>
                </c:pt>
                <c:pt idx="6">
                  <c:v>2012年</c:v>
                </c:pt>
                <c:pt idx="7">
                  <c:v>2014年</c:v>
                </c:pt>
              </c:strCache>
            </c:strRef>
          </c:cat>
          <c:val>
            <c:numRef>
              <c:f>Sheet1!$G$4:$G$11</c:f>
              <c:numCache>
                <c:formatCode>#,##0_);[Red]\(#,##0\)</c:formatCode>
                <c:ptCount val="8"/>
                <c:pt idx="0">
                  <c:v>1537</c:v>
                </c:pt>
                <c:pt idx="1">
                  <c:v>1626</c:v>
                </c:pt>
                <c:pt idx="2">
                  <c:v>1489</c:v>
                </c:pt>
                <c:pt idx="3">
                  <c:v>1256</c:v>
                </c:pt>
                <c:pt idx="4">
                  <c:v>1311</c:v>
                </c:pt>
                <c:pt idx="5">
                  <c:v>1240</c:v>
                </c:pt>
                <c:pt idx="6">
                  <c:v>1065</c:v>
                </c:pt>
                <c:pt idx="7">
                  <c:v>1106</c:v>
                </c:pt>
              </c:numCache>
            </c:numRef>
          </c:val>
          <c:smooth val="0"/>
        </c:ser>
        <c:dLbls>
          <c:showLegendKey val="0"/>
          <c:showVal val="0"/>
          <c:showCatName val="0"/>
          <c:showSerName val="0"/>
          <c:showPercent val="0"/>
          <c:showBubbleSize val="0"/>
        </c:dLbls>
        <c:marker val="1"/>
        <c:smooth val="0"/>
        <c:axId val="144454784"/>
        <c:axId val="144309632"/>
      </c:lineChart>
      <c:catAx>
        <c:axId val="144306176"/>
        <c:scaling>
          <c:orientation val="minMax"/>
        </c:scaling>
        <c:delete val="0"/>
        <c:axPos val="b"/>
        <c:majorTickMark val="out"/>
        <c:minorTickMark val="none"/>
        <c:tickLblPos val="nextTo"/>
        <c:txPr>
          <a:bodyPr/>
          <a:lstStyle/>
          <a:p>
            <a:pPr>
              <a:defRPr sz="600"/>
            </a:pPr>
            <a:endParaRPr lang="ja-JP"/>
          </a:p>
        </c:txPr>
        <c:crossAx val="144308096"/>
        <c:crosses val="autoZero"/>
        <c:auto val="1"/>
        <c:lblAlgn val="ctr"/>
        <c:lblOffset val="100"/>
        <c:noMultiLvlLbl val="0"/>
      </c:catAx>
      <c:valAx>
        <c:axId val="144308096"/>
        <c:scaling>
          <c:orientation val="minMax"/>
        </c:scaling>
        <c:delete val="0"/>
        <c:axPos val="l"/>
        <c:majorGridlines/>
        <c:numFmt formatCode="#,##0_);[Red]\(#,##0\)" sourceLinked="1"/>
        <c:majorTickMark val="out"/>
        <c:minorTickMark val="none"/>
        <c:tickLblPos val="nextTo"/>
        <c:txPr>
          <a:bodyPr/>
          <a:lstStyle/>
          <a:p>
            <a:pPr>
              <a:defRPr sz="600"/>
            </a:pPr>
            <a:endParaRPr lang="ja-JP"/>
          </a:p>
        </c:txPr>
        <c:crossAx val="144306176"/>
        <c:crosses val="autoZero"/>
        <c:crossBetween val="between"/>
      </c:valAx>
      <c:valAx>
        <c:axId val="144309632"/>
        <c:scaling>
          <c:orientation val="minMax"/>
          <c:max val="4500"/>
        </c:scaling>
        <c:delete val="0"/>
        <c:axPos val="r"/>
        <c:numFmt formatCode="#,##0_);[Red]\(#,##0\)" sourceLinked="1"/>
        <c:majorTickMark val="out"/>
        <c:minorTickMark val="none"/>
        <c:tickLblPos val="nextTo"/>
        <c:txPr>
          <a:bodyPr/>
          <a:lstStyle/>
          <a:p>
            <a:pPr>
              <a:defRPr sz="600"/>
            </a:pPr>
            <a:endParaRPr lang="ja-JP"/>
          </a:p>
        </c:txPr>
        <c:crossAx val="144454784"/>
        <c:crosses val="max"/>
        <c:crossBetween val="between"/>
        <c:majorUnit val="500"/>
      </c:valAx>
      <c:catAx>
        <c:axId val="144454784"/>
        <c:scaling>
          <c:orientation val="minMax"/>
        </c:scaling>
        <c:delete val="1"/>
        <c:axPos val="b"/>
        <c:majorTickMark val="out"/>
        <c:minorTickMark val="none"/>
        <c:tickLblPos val="nextTo"/>
        <c:crossAx val="144309632"/>
        <c:crosses val="autoZero"/>
        <c:auto val="1"/>
        <c:lblAlgn val="ctr"/>
        <c:lblOffset val="100"/>
        <c:noMultiLvlLbl val="0"/>
      </c:catAx>
    </c:plotArea>
    <c:legend>
      <c:legendPos val="r"/>
      <c:overlay val="0"/>
      <c:txPr>
        <a:bodyPr/>
        <a:lstStyle/>
        <a:p>
          <a:pPr>
            <a:defRPr sz="700"/>
          </a:pPr>
          <a:endParaRPr lang="ja-JP"/>
        </a:p>
      </c:txPr>
    </c:legend>
    <c:plotVisOnly val="1"/>
    <c:dispBlanksAs val="gap"/>
    <c:showDLblsOverMax val="0"/>
  </c:chart>
  <c:externalData r:id="rId1">
    <c:autoUpdate val="0"/>
  </c:externalData>
  <c:userShapes r:id="rId2"/>
</c:chartSpace>
</file>

<file path=ppt/charts/chart6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'休廃業・解散件数、倒産件数の推移'!$B$3</c:f>
              <c:strCache>
                <c:ptCount val="1"/>
                <c:pt idx="0">
                  <c:v>休廃業・解散</c:v>
                </c:pt>
              </c:strCache>
            </c:strRef>
          </c:tx>
          <c:spPr>
            <a:pattFill prst="pct30">
              <a:fgClr>
                <a:schemeClr val="accent1"/>
              </a:fgClr>
              <a:bgClr>
                <a:schemeClr val="bg1"/>
              </a:bgClr>
            </a:pattFill>
          </c:spPr>
          <c:invertIfNegative val="0"/>
          <c:dLbls>
            <c:dLblPos val="outEnd"/>
            <c:showLegendKey val="0"/>
            <c:showVal val="1"/>
            <c:showCatName val="0"/>
            <c:showSerName val="0"/>
            <c:showPercent val="0"/>
            <c:showBubbleSize val="0"/>
            <c:showLeaderLines val="0"/>
          </c:dLbls>
          <c:cat>
            <c:strRef>
              <c:f>'休廃業・解散件数、倒産件数の推移'!$A$4:$A$13</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'休廃業・解散件数、倒産件数の推移'!$B$4:$B$13</c:f>
              <c:numCache>
                <c:formatCode>#,##0</c:formatCode>
                <c:ptCount val="10"/>
                <c:pt idx="0">
                  <c:v>21122</c:v>
                </c:pt>
                <c:pt idx="1">
                  <c:v>24705</c:v>
                </c:pt>
                <c:pt idx="2">
                  <c:v>25178</c:v>
                </c:pt>
                <c:pt idx="3">
                  <c:v>26086</c:v>
                </c:pt>
                <c:pt idx="4">
                  <c:v>25273</c:v>
                </c:pt>
                <c:pt idx="5">
                  <c:v>27266</c:v>
                </c:pt>
                <c:pt idx="6">
                  <c:v>29047</c:v>
                </c:pt>
                <c:pt idx="7">
                  <c:v>27167</c:v>
                </c:pt>
                <c:pt idx="8" formatCode="#,##0_);[Red]\(#,##0\)">
                  <c:v>27341</c:v>
                </c:pt>
                <c:pt idx="9" formatCode="#,##0_);[Red]\(#,##0\)">
                  <c:v>29583</c:v>
                </c:pt>
              </c:numCache>
            </c:numRef>
          </c:val>
        </c:ser>
        <c:ser>
          <c:idx val="1"/>
          <c:order val="1"/>
          <c:tx>
            <c:strRef>
              <c:f>'休廃業・解散件数、倒産件数の推移'!$C$3</c:f>
              <c:strCache>
                <c:ptCount val="1"/>
                <c:pt idx="0">
                  <c:v>倒産</c:v>
                </c:pt>
              </c:strCache>
            </c:strRef>
          </c:tx>
          <c:invertIfNegative val="0"/>
          <c:dLbls>
            <c:dLblPos val="outEnd"/>
            <c:showLegendKey val="0"/>
            <c:showVal val="1"/>
            <c:showCatName val="0"/>
            <c:showSerName val="0"/>
            <c:showPercent val="0"/>
            <c:showBubbleSize val="0"/>
            <c:showLeaderLines val="0"/>
          </c:dLbls>
          <c:cat>
            <c:strRef>
              <c:f>'休廃業・解散件数、倒産件数の推移'!$A$4:$A$13</c:f>
              <c:strCache>
                <c:ptCount val="10"/>
                <c:pt idx="0">
                  <c:v>2007</c:v>
                </c:pt>
                <c:pt idx="1">
                  <c:v>2008</c:v>
                </c:pt>
                <c:pt idx="2">
                  <c:v>2009</c:v>
                </c:pt>
                <c:pt idx="3">
                  <c:v>2010</c:v>
                </c:pt>
                <c:pt idx="4">
                  <c:v>2011</c:v>
                </c:pt>
                <c:pt idx="5">
                  <c:v>2012</c:v>
                </c:pt>
                <c:pt idx="6">
                  <c:v>2013</c:v>
                </c:pt>
                <c:pt idx="7">
                  <c:v>2014</c:v>
                </c:pt>
                <c:pt idx="8">
                  <c:v>2015</c:v>
                </c:pt>
                <c:pt idx="9">
                  <c:v>2016</c:v>
                </c:pt>
              </c:strCache>
            </c:strRef>
          </c:cat>
          <c:val>
            <c:numRef>
              <c:f>'休廃業・解散件数、倒産件数の推移'!$C$4:$C$13</c:f>
              <c:numCache>
                <c:formatCode>#,##0</c:formatCode>
                <c:ptCount val="10"/>
                <c:pt idx="0">
                  <c:v>14091</c:v>
                </c:pt>
                <c:pt idx="1">
                  <c:v>15646</c:v>
                </c:pt>
                <c:pt idx="2">
                  <c:v>15480</c:v>
                </c:pt>
                <c:pt idx="3">
                  <c:v>13321</c:v>
                </c:pt>
                <c:pt idx="4">
                  <c:v>12734</c:v>
                </c:pt>
                <c:pt idx="5">
                  <c:v>12124</c:v>
                </c:pt>
                <c:pt idx="6">
                  <c:v>10855</c:v>
                </c:pt>
                <c:pt idx="7">
                  <c:v>9731</c:v>
                </c:pt>
                <c:pt idx="8">
                  <c:v>8812</c:v>
                </c:pt>
                <c:pt idx="9">
                  <c:v>8446</c:v>
                </c:pt>
              </c:numCache>
            </c:numRef>
          </c:val>
        </c:ser>
        <c:dLbls>
          <c:showLegendKey val="0"/>
          <c:showVal val="0"/>
          <c:showCatName val="0"/>
          <c:showSerName val="0"/>
          <c:showPercent val="0"/>
          <c:showBubbleSize val="0"/>
        </c:dLbls>
        <c:gapWidth val="150"/>
        <c:axId val="170574592"/>
        <c:axId val="170576128"/>
      </c:barChart>
      <c:catAx>
        <c:axId val="170574592"/>
        <c:scaling>
          <c:orientation val="minMax"/>
        </c:scaling>
        <c:delete val="0"/>
        <c:axPos val="b"/>
        <c:majorTickMark val="out"/>
        <c:minorTickMark val="none"/>
        <c:tickLblPos val="nextTo"/>
        <c:crossAx val="170576128"/>
        <c:crosses val="autoZero"/>
        <c:auto val="1"/>
        <c:lblAlgn val="ctr"/>
        <c:lblOffset val="100"/>
        <c:noMultiLvlLbl val="0"/>
      </c:catAx>
      <c:valAx>
        <c:axId val="170576128"/>
        <c:scaling>
          <c:orientation val="minMax"/>
        </c:scaling>
        <c:delete val="0"/>
        <c:axPos val="l"/>
        <c:majorGridlines/>
        <c:numFmt formatCode="#,##0" sourceLinked="1"/>
        <c:majorTickMark val="out"/>
        <c:minorTickMark val="none"/>
        <c:tickLblPos val="nextTo"/>
        <c:crossAx val="170574592"/>
        <c:crosses val="autoZero"/>
        <c:crossBetween val="between"/>
      </c:valAx>
    </c:plotArea>
    <c:legend>
      <c:legendPos val="t"/>
      <c:layout>
        <c:manualLayout>
          <c:xMode val="edge"/>
          <c:yMode val="edge"/>
          <c:x val="0.3686878584621367"/>
          <c:y val="6.1967589186787055E-2"/>
          <c:w val="0.28731544668027609"/>
          <c:h val="8.6196503691782E-2"/>
        </c:manualLayout>
      </c:layout>
      <c:overlay val="0"/>
    </c:legend>
    <c:plotVisOnly val="1"/>
    <c:dispBlanksAs val="gap"/>
    <c:showDLblsOverMax val="0"/>
  </c:chart>
  <c:externalData r:id="rId1">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invertIfNegative val="0"/>
          <c:cat>
            <c:strRef>
              <c:f>大商アンケ2017!$A$75:$A$90</c:f>
              <c:strCache>
                <c:ptCount val="16"/>
                <c:pt idx="0">
                  <c:v>その他</c:v>
                </c:pt>
                <c:pt idx="1">
                  <c:v>無回答</c:v>
                </c:pt>
                <c:pt idx="2">
                  <c:v>設備投資（生産拡大や新分野進出）</c:v>
                </c:pt>
                <c:pt idx="3">
                  <c:v>不採算事業の立て直し・撤退</c:v>
                </c:pt>
                <c:pt idx="4">
                  <c:v>設備投資（老朽設備の更新）</c:v>
                </c:pt>
                <c:pt idx="5">
                  <c:v>人件費抑制・過剰雇用対策</c:v>
                </c:pt>
                <c:pt idx="6">
                  <c:v>海外市場の開拓</c:v>
                </c:pt>
                <c:pt idx="7">
                  <c:v>製品・サービスのコスト低減</c:v>
                </c:pt>
                <c:pt idx="8">
                  <c:v>技術力向上・研究開発体制の強化</c:v>
                </c:pt>
                <c:pt idx="9">
                  <c:v>新しい事業分野への参入</c:v>
                </c:pt>
                <c:pt idx="10">
                  <c:v>資金調達・資金繰り改善</c:v>
                </c:pt>
                <c:pt idx="11">
                  <c:v>後継者の育成</c:v>
                </c:pt>
                <c:pt idx="12">
                  <c:v>新しい収益源の確立</c:v>
                </c:pt>
                <c:pt idx="13">
                  <c:v>既存製品・サービスの高付加価値化</c:v>
                </c:pt>
                <c:pt idx="14">
                  <c:v>人材の確保・育成</c:v>
                </c:pt>
                <c:pt idx="15">
                  <c:v>既存事業の販路・市場拡大</c:v>
                </c:pt>
              </c:strCache>
            </c:strRef>
          </c:cat>
          <c:val>
            <c:numRef>
              <c:f>大商アンケ2017!$B$75:$B$90</c:f>
              <c:numCache>
                <c:formatCode>General</c:formatCode>
                <c:ptCount val="16"/>
                <c:pt idx="0">
                  <c:v>1</c:v>
                </c:pt>
                <c:pt idx="1">
                  <c:v>3</c:v>
                </c:pt>
                <c:pt idx="2">
                  <c:v>17</c:v>
                </c:pt>
                <c:pt idx="3">
                  <c:v>50</c:v>
                </c:pt>
                <c:pt idx="4">
                  <c:v>55</c:v>
                </c:pt>
                <c:pt idx="5">
                  <c:v>59</c:v>
                </c:pt>
                <c:pt idx="6">
                  <c:v>65</c:v>
                </c:pt>
                <c:pt idx="7">
                  <c:v>98</c:v>
                </c:pt>
                <c:pt idx="8">
                  <c:v>113</c:v>
                </c:pt>
                <c:pt idx="9">
                  <c:v>118</c:v>
                </c:pt>
                <c:pt idx="10">
                  <c:v>124</c:v>
                </c:pt>
                <c:pt idx="11">
                  <c:v>135</c:v>
                </c:pt>
                <c:pt idx="12">
                  <c:v>204</c:v>
                </c:pt>
                <c:pt idx="13">
                  <c:v>212</c:v>
                </c:pt>
                <c:pt idx="14">
                  <c:v>220</c:v>
                </c:pt>
                <c:pt idx="15">
                  <c:v>313</c:v>
                </c:pt>
              </c:numCache>
            </c:numRef>
          </c:val>
        </c:ser>
        <c:dLbls>
          <c:showLegendKey val="0"/>
          <c:showVal val="0"/>
          <c:showCatName val="0"/>
          <c:showSerName val="0"/>
          <c:showPercent val="0"/>
          <c:showBubbleSize val="0"/>
        </c:dLbls>
        <c:gapWidth val="150"/>
        <c:axId val="224361472"/>
        <c:axId val="227545856"/>
      </c:barChart>
      <c:catAx>
        <c:axId val="224361472"/>
        <c:scaling>
          <c:orientation val="minMax"/>
        </c:scaling>
        <c:delete val="0"/>
        <c:axPos val="l"/>
        <c:majorTickMark val="out"/>
        <c:minorTickMark val="none"/>
        <c:tickLblPos val="nextTo"/>
        <c:txPr>
          <a:bodyPr/>
          <a:lstStyle/>
          <a:p>
            <a:pPr>
              <a:defRPr sz="800"/>
            </a:pPr>
            <a:endParaRPr lang="ja-JP"/>
          </a:p>
        </c:txPr>
        <c:crossAx val="227545856"/>
        <c:crosses val="autoZero"/>
        <c:auto val="1"/>
        <c:lblAlgn val="ctr"/>
        <c:lblOffset val="100"/>
        <c:noMultiLvlLbl val="0"/>
      </c:catAx>
      <c:valAx>
        <c:axId val="227545856"/>
        <c:scaling>
          <c:orientation val="minMax"/>
        </c:scaling>
        <c:delete val="0"/>
        <c:axPos val="b"/>
        <c:majorGridlines/>
        <c:numFmt formatCode="General" sourceLinked="1"/>
        <c:majorTickMark val="out"/>
        <c:minorTickMark val="none"/>
        <c:tickLblPos val="nextTo"/>
        <c:crossAx val="224361472"/>
        <c:crosses val="autoZero"/>
        <c:crossBetween val="between"/>
      </c:valAx>
    </c:plotArea>
    <c:plotVisOnly val="1"/>
    <c:dispBlanksAs val="gap"/>
    <c:showDLblsOverMax val="0"/>
  </c:chart>
  <c:externalData r:id="rId1">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5565721742418486"/>
          <c:y val="4.5929109389527503E-2"/>
          <c:w val="0.50224633910072369"/>
          <c:h val="0.84947087824873657"/>
        </c:manualLayout>
      </c:layout>
      <c:barChart>
        <c:barDir val="bar"/>
        <c:grouping val="clustered"/>
        <c:varyColors val="0"/>
        <c:ser>
          <c:idx val="0"/>
          <c:order val="0"/>
          <c:tx>
            <c:strRef>
              <c:f>大商アンケ2017!$B$94</c:f>
              <c:strCache>
                <c:ptCount val="1"/>
                <c:pt idx="0">
                  <c:v>全体</c:v>
                </c:pt>
              </c:strCache>
            </c:strRef>
          </c:tx>
          <c:invertIfNegative val="0"/>
          <c:cat>
            <c:strRef>
              <c:f>大商アンケ2017!$A$95:$A$113</c:f>
              <c:strCache>
                <c:ptCount val="19"/>
                <c:pt idx="0">
                  <c:v>無回答</c:v>
                </c:pt>
                <c:pt idx="1">
                  <c:v>中核業務･事業以外の外部委託</c:v>
                </c:pt>
                <c:pt idx="2">
                  <c:v>その他</c:v>
                </c:pt>
                <c:pt idx="3">
                  <c:v>特許など知的財産の活用</c:v>
                </c:pt>
                <c:pt idx="4">
                  <c:v>女性管理職の登用・育成</c:v>
                </c:pt>
                <c:pt idx="5">
                  <c:v>設備投資（生産拡大や新分野進出）</c:v>
                </c:pt>
                <c:pt idx="6">
                  <c:v>人件費抑制・過剰雇用対策</c:v>
                </c:pt>
                <c:pt idx="7">
                  <c:v>不採算事業の立て直し・撤退</c:v>
                </c:pt>
                <c:pt idx="8">
                  <c:v>海外進出・海外市場開拓</c:v>
                </c:pt>
                <c:pt idx="9">
                  <c:v>製品・サービスのコスト低減</c:v>
                </c:pt>
                <c:pt idx="10">
                  <c:v>技術力向上・研究開発体制の強化</c:v>
                </c:pt>
                <c:pt idx="11">
                  <c:v>設備投資（老朽設備の更新）</c:v>
                </c:pt>
                <c:pt idx="12">
                  <c:v>資金調達・資金繰り改善</c:v>
                </c:pt>
                <c:pt idx="13">
                  <c:v>新しい事業分野への参入</c:v>
                </c:pt>
                <c:pt idx="14">
                  <c:v>後継者の育成</c:v>
                </c:pt>
                <c:pt idx="15">
                  <c:v>既存製品・サービスの高付加価値化</c:v>
                </c:pt>
                <c:pt idx="16">
                  <c:v>新しい収益源の確立</c:v>
                </c:pt>
                <c:pt idx="17">
                  <c:v>既存事業の販路・市場拡大</c:v>
                </c:pt>
                <c:pt idx="18">
                  <c:v>人材の確保・育成</c:v>
                </c:pt>
              </c:strCache>
            </c:strRef>
          </c:cat>
          <c:val>
            <c:numRef>
              <c:f>大商アンケ2017!$B$95:$B$113</c:f>
              <c:numCache>
                <c:formatCode>General</c:formatCode>
                <c:ptCount val="19"/>
                <c:pt idx="0">
                  <c:v>0</c:v>
                </c:pt>
                <c:pt idx="1">
                  <c:v>1</c:v>
                </c:pt>
                <c:pt idx="2">
                  <c:v>2</c:v>
                </c:pt>
                <c:pt idx="3">
                  <c:v>7</c:v>
                </c:pt>
                <c:pt idx="4">
                  <c:v>11</c:v>
                </c:pt>
                <c:pt idx="5">
                  <c:v>22</c:v>
                </c:pt>
                <c:pt idx="6">
                  <c:v>28</c:v>
                </c:pt>
                <c:pt idx="7">
                  <c:v>32</c:v>
                </c:pt>
                <c:pt idx="8">
                  <c:v>40</c:v>
                </c:pt>
                <c:pt idx="9">
                  <c:v>48</c:v>
                </c:pt>
                <c:pt idx="10">
                  <c:v>51</c:v>
                </c:pt>
                <c:pt idx="11">
                  <c:v>54</c:v>
                </c:pt>
                <c:pt idx="12">
                  <c:v>58</c:v>
                </c:pt>
                <c:pt idx="13">
                  <c:v>90</c:v>
                </c:pt>
                <c:pt idx="14">
                  <c:v>93</c:v>
                </c:pt>
                <c:pt idx="15">
                  <c:v>133</c:v>
                </c:pt>
                <c:pt idx="16">
                  <c:v>145</c:v>
                </c:pt>
                <c:pt idx="17">
                  <c:v>183</c:v>
                </c:pt>
                <c:pt idx="18">
                  <c:v>208</c:v>
                </c:pt>
              </c:numCache>
            </c:numRef>
          </c:val>
        </c:ser>
        <c:dLbls>
          <c:showLegendKey val="0"/>
          <c:showVal val="0"/>
          <c:showCatName val="0"/>
          <c:showSerName val="0"/>
          <c:showPercent val="0"/>
          <c:showBubbleSize val="0"/>
        </c:dLbls>
        <c:gapWidth val="150"/>
        <c:axId val="227573760"/>
        <c:axId val="227575296"/>
      </c:barChart>
      <c:catAx>
        <c:axId val="227573760"/>
        <c:scaling>
          <c:orientation val="minMax"/>
        </c:scaling>
        <c:delete val="0"/>
        <c:axPos val="l"/>
        <c:majorTickMark val="out"/>
        <c:minorTickMark val="none"/>
        <c:tickLblPos val="nextTo"/>
        <c:txPr>
          <a:bodyPr/>
          <a:lstStyle/>
          <a:p>
            <a:pPr>
              <a:defRPr sz="800"/>
            </a:pPr>
            <a:endParaRPr lang="ja-JP"/>
          </a:p>
        </c:txPr>
        <c:crossAx val="227575296"/>
        <c:crosses val="autoZero"/>
        <c:auto val="1"/>
        <c:lblAlgn val="ctr"/>
        <c:lblOffset val="100"/>
        <c:noMultiLvlLbl val="0"/>
      </c:catAx>
      <c:valAx>
        <c:axId val="227575296"/>
        <c:scaling>
          <c:orientation val="minMax"/>
        </c:scaling>
        <c:delete val="0"/>
        <c:axPos val="b"/>
        <c:majorGridlines/>
        <c:numFmt formatCode="General" sourceLinked="1"/>
        <c:majorTickMark val="out"/>
        <c:minorTickMark val="none"/>
        <c:tickLblPos val="nextTo"/>
        <c:crossAx val="227573760"/>
        <c:crosses val="autoZero"/>
        <c:crossBetween val="between"/>
      </c:valAx>
    </c:plotArea>
    <c:plotVisOnly val="1"/>
    <c:dispBlanksAs val="gap"/>
    <c:showDLblsOverMax val="0"/>
  </c:chart>
  <c:externalData r:id="rId1">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2582978259816977E-2"/>
          <c:y val="2.6360454943132109E-2"/>
          <c:w val="0.61343267321938699"/>
          <c:h val="0.73894575678040242"/>
        </c:manualLayout>
      </c:layout>
      <c:pieChart>
        <c:varyColors val="1"/>
        <c:ser>
          <c:idx val="0"/>
          <c:order val="0"/>
          <c:spPr>
            <a:pattFill prst="pct25">
              <a:fgClr>
                <a:schemeClr val="accent5">
                  <a:lumMod val="75000"/>
                </a:schemeClr>
              </a:fgClr>
              <a:bgClr>
                <a:schemeClr val="bg1"/>
              </a:bgClr>
            </a:pattFill>
            <a:ln>
              <a:solidFill>
                <a:schemeClr val="accent5">
                  <a:lumMod val="75000"/>
                </a:schemeClr>
              </a:solidFill>
            </a:ln>
          </c:spPr>
          <c:explosion val="10"/>
          <c:dPt>
            <c:idx val="0"/>
            <c:bubble3D val="0"/>
            <c:spPr>
              <a:pattFill prst="pct40">
                <a:fgClr>
                  <a:schemeClr val="accent5">
                    <a:lumMod val="75000"/>
                  </a:schemeClr>
                </a:fgClr>
                <a:bgClr>
                  <a:schemeClr val="bg1"/>
                </a:bgClr>
              </a:pattFill>
              <a:ln>
                <a:solidFill>
                  <a:schemeClr val="accent5">
                    <a:lumMod val="75000"/>
                  </a:schemeClr>
                </a:solidFill>
              </a:ln>
            </c:spPr>
          </c:dPt>
          <c:dPt>
            <c:idx val="1"/>
            <c:bubble3D val="0"/>
            <c:spPr>
              <a:pattFill prst="dashHorz">
                <a:fgClr>
                  <a:schemeClr val="accent5">
                    <a:lumMod val="75000"/>
                  </a:schemeClr>
                </a:fgClr>
                <a:bgClr>
                  <a:schemeClr val="bg1"/>
                </a:bgClr>
              </a:pattFill>
              <a:ln>
                <a:solidFill>
                  <a:schemeClr val="accent5">
                    <a:lumMod val="75000"/>
                  </a:schemeClr>
                </a:solidFill>
              </a:ln>
            </c:spPr>
          </c:dPt>
          <c:dLbls>
            <c:dLbl>
              <c:idx val="0"/>
              <c:layout>
                <c:manualLayout>
                  <c:x val="-0.18400171887861327"/>
                  <c:y val="5.0332822980460774E-2"/>
                </c:manualLayout>
              </c:layout>
              <c:spPr/>
              <c:txPr>
                <a:bodyPr/>
                <a:lstStyle/>
                <a:p>
                  <a:pPr>
                    <a:defRPr sz="1800"/>
                  </a:pPr>
                  <a:endParaRPr lang="ja-JP"/>
                </a:p>
              </c:txPr>
              <c:showLegendKey val="0"/>
              <c:showVal val="0"/>
              <c:showCatName val="0"/>
              <c:showSerName val="0"/>
              <c:showPercent val="1"/>
              <c:showBubbleSize val="0"/>
            </c:dLbl>
            <c:dLbl>
              <c:idx val="1"/>
              <c:layout>
                <c:manualLayout>
                  <c:x val="0.14360020336028664"/>
                  <c:y val="-0.26804024496937884"/>
                </c:manualLayout>
              </c:layout>
              <c:spPr/>
              <c:txPr>
                <a:bodyPr/>
                <a:lstStyle/>
                <a:p>
                  <a:pPr>
                    <a:defRPr sz="1800"/>
                  </a:pPr>
                  <a:endParaRPr lang="ja-JP"/>
                </a:p>
              </c:txPr>
              <c:showLegendKey val="0"/>
              <c:showVal val="0"/>
              <c:showCatName val="0"/>
              <c:showSerName val="0"/>
              <c:showPercent val="1"/>
              <c:showBubbleSize val="0"/>
            </c:dLbl>
            <c:showLegendKey val="0"/>
            <c:showVal val="0"/>
            <c:showCatName val="0"/>
            <c:showSerName val="0"/>
            <c:showPercent val="1"/>
            <c:showBubbleSize val="0"/>
            <c:showLeaderLines val="1"/>
          </c:dLbls>
          <c:cat>
            <c:strRef>
              <c:f>Sheet1!$E$11:$E$12</c:f>
              <c:strCache>
                <c:ptCount val="2"/>
                <c:pt idx="0">
                  <c:v>現在取引がある、もしくは過去に取引があった</c:v>
                </c:pt>
                <c:pt idx="1">
                  <c:v>取引はない</c:v>
                </c:pt>
              </c:strCache>
            </c:strRef>
          </c:cat>
          <c:val>
            <c:numRef>
              <c:f>Sheet1!$F$11:$F$12</c:f>
              <c:numCache>
                <c:formatCode>General</c:formatCode>
                <c:ptCount val="2"/>
                <c:pt idx="0">
                  <c:v>133</c:v>
                </c:pt>
                <c:pt idx="1">
                  <c:v>306</c:v>
                </c:pt>
              </c:numCache>
            </c:numRef>
          </c:val>
        </c:ser>
        <c:dLbls>
          <c:showLegendKey val="0"/>
          <c:showVal val="0"/>
          <c:showCatName val="0"/>
          <c:showSerName val="0"/>
          <c:showPercent val="0"/>
          <c:showBubbleSize val="0"/>
          <c:showLeaderLines val="1"/>
        </c:dLbls>
        <c:firstSliceAng val="0"/>
      </c:pieChart>
    </c:plotArea>
    <c:legend>
      <c:legendPos val="b"/>
      <c:layout>
        <c:manualLayout>
          <c:xMode val="edge"/>
          <c:yMode val="edge"/>
          <c:x val="0"/>
          <c:y val="0.73823900819731103"/>
          <c:w val="0.81641762026441511"/>
          <c:h val="0.17150514712219544"/>
        </c:manualLayout>
      </c:layout>
      <c:overlay val="0"/>
      <c:txPr>
        <a:bodyPr/>
        <a:lstStyle/>
        <a:p>
          <a:pPr>
            <a:defRPr sz="1100"/>
          </a:pPr>
          <a:endParaRPr lang="ja-JP"/>
        </a:p>
      </c:tx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3085739282589702E-2"/>
          <c:y val="4.2141294838145306E-2"/>
          <c:w val="0.85172681539807626"/>
          <c:h val="0.77703888726693415"/>
        </c:manualLayout>
      </c:layout>
      <c:scatterChart>
        <c:scatterStyle val="lineMarker"/>
        <c:varyColors val="0"/>
        <c:ser>
          <c:idx val="0"/>
          <c:order val="0"/>
          <c:spPr>
            <a:ln w="28575">
              <a:noFill/>
            </a:ln>
          </c:spPr>
          <c:dLbls>
            <c:dLbl>
              <c:idx val="0"/>
              <c:layout/>
              <c:tx>
                <c:rich>
                  <a:bodyPr/>
                  <a:lstStyle/>
                  <a:p>
                    <a:r>
                      <a:rPr lang="ja-JP" altLang="en-US" sz="800"/>
                      <a:t>石油製品</a:t>
                    </a:r>
                    <a:endParaRPr lang="ja-JP" altLang="en-US"/>
                  </a:p>
                </c:rich>
              </c:tx>
              <c:showLegendKey val="0"/>
              <c:showVal val="1"/>
              <c:showCatName val="0"/>
              <c:showSerName val="0"/>
              <c:showPercent val="0"/>
              <c:showBubbleSize val="0"/>
            </c:dLbl>
            <c:dLbl>
              <c:idx val="1"/>
              <c:layout/>
              <c:tx>
                <c:rich>
                  <a:bodyPr/>
                  <a:lstStyle/>
                  <a:p>
                    <a:r>
                      <a:rPr lang="ja-JP" altLang="en-US" sz="800"/>
                      <a:t>鉄道旅客輸送</a:t>
                    </a:r>
                    <a:endParaRPr lang="ja-JP" altLang="en-US"/>
                  </a:p>
                </c:rich>
              </c:tx>
              <c:dLblPos val="b"/>
              <c:showLegendKey val="0"/>
              <c:showVal val="1"/>
              <c:showCatName val="0"/>
              <c:showSerName val="0"/>
              <c:showPercent val="0"/>
              <c:showBubbleSize val="0"/>
            </c:dLbl>
            <c:dLbl>
              <c:idx val="2"/>
              <c:layout/>
              <c:tx>
                <c:rich>
                  <a:bodyPr/>
                  <a:lstStyle/>
                  <a:p>
                    <a:r>
                      <a:rPr lang="ja-JP" altLang="en-US" sz="800"/>
                      <a:t>自動車整備</a:t>
                    </a:r>
                    <a:endParaRPr lang="ja-JP" altLang="en-US"/>
                  </a:p>
                </c:rich>
              </c:tx>
              <c:showLegendKey val="0"/>
              <c:showVal val="1"/>
              <c:showCatName val="0"/>
              <c:showSerName val="0"/>
              <c:showPercent val="0"/>
              <c:showBubbleSize val="0"/>
            </c:dLbl>
            <c:dLbl>
              <c:idx val="3"/>
              <c:layout/>
              <c:tx>
                <c:rich>
                  <a:bodyPr/>
                  <a:lstStyle/>
                  <a:p>
                    <a:pPr>
                      <a:defRPr sz="1000" b="1">
                        <a:solidFill>
                          <a:srgbClr val="FF0000"/>
                        </a:solidFill>
                      </a:defRPr>
                    </a:pPr>
                    <a:r>
                      <a:rPr lang="ja-JP" altLang="en-US" sz="1000" b="1">
                        <a:solidFill>
                          <a:srgbClr val="FF0000"/>
                        </a:solidFill>
                      </a:rPr>
                      <a:t>卸売</a:t>
                    </a:r>
                  </a:p>
                </c:rich>
              </c:tx>
              <c:spPr>
                <a:ln>
                  <a:solidFill>
                    <a:schemeClr val="accent6">
                      <a:lumMod val="75000"/>
                    </a:schemeClr>
                  </a:solidFill>
                  <a:prstDash val="sysDash"/>
                </a:ln>
              </c:spPr>
              <c:dLblPos val="b"/>
              <c:showLegendKey val="0"/>
              <c:showVal val="1"/>
              <c:showCatName val="0"/>
              <c:showSerName val="0"/>
              <c:showPercent val="0"/>
              <c:showBubbleSize val="0"/>
            </c:dLbl>
            <c:dLbl>
              <c:idx val="4"/>
              <c:layout>
                <c:manualLayout>
                  <c:x val="-5.1388888888888887E-2"/>
                  <c:y val="7.5529027584044284E-2"/>
                </c:manualLayout>
              </c:layout>
              <c:tx>
                <c:rich>
                  <a:bodyPr/>
                  <a:lstStyle/>
                  <a:p>
                    <a:r>
                      <a:rPr lang="ja-JP" altLang="en-US" sz="800"/>
                      <a:t>印刷・製版・製本</a:t>
                    </a:r>
                    <a:endParaRPr lang="ja-JP" altLang="en-US"/>
                  </a:p>
                </c:rich>
              </c:tx>
              <c:dLblPos val="r"/>
              <c:showLegendKey val="0"/>
              <c:showVal val="1"/>
              <c:showCatName val="0"/>
              <c:showSerName val="0"/>
              <c:showPercent val="0"/>
              <c:showBubbleSize val="0"/>
            </c:dLbl>
            <c:dLbl>
              <c:idx val="5"/>
              <c:layout/>
              <c:tx>
                <c:rich>
                  <a:bodyPr/>
                  <a:lstStyle/>
                  <a:p>
                    <a:r>
                      <a:rPr lang="ja-JP" altLang="en-US" sz="800"/>
                      <a:t>都市ガス</a:t>
                    </a:r>
                    <a:endParaRPr lang="ja-JP" altLang="en-US"/>
                  </a:p>
                </c:rich>
              </c:tx>
              <c:showLegendKey val="0"/>
              <c:showVal val="1"/>
              <c:showCatName val="0"/>
              <c:showSerName val="0"/>
              <c:showPercent val="0"/>
              <c:showBubbleSize val="0"/>
            </c:dLbl>
            <c:dLbl>
              <c:idx val="6"/>
              <c:layout/>
              <c:tx>
                <c:rich>
                  <a:bodyPr/>
                  <a:lstStyle/>
                  <a:p>
                    <a:r>
                      <a:rPr lang="ja-JP" altLang="en-US" sz="800"/>
                      <a:t>機械修理</a:t>
                    </a:r>
                    <a:endParaRPr lang="ja-JP" altLang="en-US"/>
                  </a:p>
                </c:rich>
              </c:tx>
              <c:dLblPos val="l"/>
              <c:showLegendKey val="0"/>
              <c:showVal val="1"/>
              <c:showCatName val="0"/>
              <c:showSerName val="0"/>
              <c:showPercent val="0"/>
              <c:showBubbleSize val="0"/>
            </c:dLbl>
            <c:spPr>
              <a:ln>
                <a:prstDash val="sysDash"/>
              </a:ln>
            </c:spPr>
            <c:txPr>
              <a:bodyPr/>
              <a:lstStyle/>
              <a:p>
                <a:pPr>
                  <a:defRPr sz="800"/>
                </a:pPr>
                <a:endParaRPr lang="ja-JP"/>
              </a:p>
            </c:txPr>
            <c:showLegendKey val="0"/>
            <c:showVal val="0"/>
            <c:showCatName val="0"/>
            <c:showSerName val="0"/>
            <c:showPercent val="0"/>
            <c:showBubbleSize val="0"/>
          </c:dLbls>
          <c:xVal>
            <c:numRef>
              <c:f>'③　「②」の非表示を削除'!$B$35:$B$41</c:f>
              <c:numCache>
                <c:formatCode>0.00</c:formatCode>
                <c:ptCount val="7"/>
                <c:pt idx="0">
                  <c:v>2.6701299796054698</c:v>
                </c:pt>
                <c:pt idx="1">
                  <c:v>1.2363575352575809</c:v>
                </c:pt>
                <c:pt idx="2">
                  <c:v>1.5073866867854098</c:v>
                </c:pt>
                <c:pt idx="3">
                  <c:v>4.8308588973157462</c:v>
                </c:pt>
                <c:pt idx="4">
                  <c:v>1.1681499763908112</c:v>
                </c:pt>
                <c:pt idx="5">
                  <c:v>1.2600561556955201</c:v>
                </c:pt>
                <c:pt idx="6">
                  <c:v>3.2373682741246501</c:v>
                </c:pt>
              </c:numCache>
            </c:numRef>
          </c:xVal>
          <c:yVal>
            <c:numRef>
              <c:f>'③　「②」の非表示を削除'!$C$35:$C$41</c:f>
              <c:numCache>
                <c:formatCode>0.00</c:formatCode>
                <c:ptCount val="7"/>
                <c:pt idx="0">
                  <c:v>0.79285289580625629</c:v>
                </c:pt>
                <c:pt idx="1">
                  <c:v>0.9306427818934605</c:v>
                </c:pt>
                <c:pt idx="2">
                  <c:v>0.93469443515383488</c:v>
                </c:pt>
                <c:pt idx="3">
                  <c:v>0.96771849781683705</c:v>
                </c:pt>
                <c:pt idx="4">
                  <c:v>0.97831651407131859</c:v>
                </c:pt>
                <c:pt idx="5">
                  <c:v>0.98508973486903351</c:v>
                </c:pt>
                <c:pt idx="6">
                  <c:v>0.99028334504514337</c:v>
                </c:pt>
              </c:numCache>
            </c:numRef>
          </c:yVal>
          <c:smooth val="0"/>
        </c:ser>
        <c:dLbls>
          <c:showLegendKey val="0"/>
          <c:showVal val="0"/>
          <c:showCatName val="0"/>
          <c:showSerName val="0"/>
          <c:showPercent val="0"/>
          <c:showBubbleSize val="0"/>
        </c:dLbls>
        <c:axId val="85624320"/>
        <c:axId val="85625856"/>
      </c:scatterChart>
      <c:valAx>
        <c:axId val="85624320"/>
        <c:scaling>
          <c:orientation val="minMax"/>
          <c:max val="5"/>
          <c:min val="1"/>
        </c:scaling>
        <c:delete val="1"/>
        <c:axPos val="b"/>
        <c:numFmt formatCode="0.00" sourceLinked="1"/>
        <c:majorTickMark val="out"/>
        <c:minorTickMark val="none"/>
        <c:tickLblPos val="none"/>
        <c:crossAx val="85625856"/>
        <c:crossesAt val="1"/>
        <c:crossBetween val="midCat"/>
        <c:majorUnit val="1"/>
      </c:valAx>
      <c:valAx>
        <c:axId val="85625856"/>
        <c:scaling>
          <c:orientation val="minMax"/>
          <c:max val="1"/>
          <c:min val="0.75000000000000056"/>
        </c:scaling>
        <c:delete val="1"/>
        <c:axPos val="l"/>
        <c:numFmt formatCode="0.00" sourceLinked="1"/>
        <c:majorTickMark val="out"/>
        <c:minorTickMark val="none"/>
        <c:tickLblPos val="none"/>
        <c:crossAx val="85624320"/>
        <c:crossesAt val="1"/>
        <c:crossBetween val="midCat"/>
        <c:majorUnit val="0.2"/>
      </c:valAx>
    </c:plotArea>
    <c:plotVisOnly val="1"/>
    <c:dispBlanksAs val="gap"/>
    <c:showDLblsOverMax val="0"/>
  </c:chart>
  <c:externalData r:id="rId1">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39978576399515675"/>
          <c:y val="4.2499170247051903E-2"/>
          <c:w val="0.56556643573093468"/>
          <c:h val="0.84932112366954327"/>
        </c:manualLayout>
      </c:layout>
      <c:barChart>
        <c:barDir val="bar"/>
        <c:grouping val="clustered"/>
        <c:varyColors val="0"/>
        <c:ser>
          <c:idx val="0"/>
          <c:order val="0"/>
          <c:invertIfNegative val="0"/>
          <c:cat>
            <c:strRef>
              <c:f>Sheet1!$E$26:$E$44</c:f>
              <c:strCache>
                <c:ptCount val="19"/>
                <c:pt idx="0">
                  <c:v>製品寿命の短さ</c:v>
                </c:pt>
                <c:pt idx="1">
                  <c:v>事業成功確率の低さ</c:v>
                </c:pt>
                <c:pt idx="2">
                  <c:v>製品事故時の風評被害リスク</c:v>
                </c:pt>
                <c:pt idx="3">
                  <c:v>事業可能性の判断</c:v>
                </c:pt>
                <c:pt idx="4">
                  <c:v>市場規模の小ささ</c:v>
                </c:pt>
                <c:pt idx="5">
                  <c:v>特許への対応</c:v>
                </c:pt>
                <c:pt idx="6">
                  <c:v>特にない</c:v>
                </c:pt>
                <c:pt idx="7">
                  <c:v>わからない</c:v>
                </c:pt>
                <c:pt idx="8">
                  <c:v>低コストへの対応</c:v>
                </c:pt>
                <c:pt idx="9">
                  <c:v>事業化機関の長さ</c:v>
                </c:pt>
                <c:pt idx="10">
                  <c:v>トラブル・メンテナンスの対応</c:v>
                </c:pt>
                <c:pt idx="11">
                  <c:v>事業化費用の負担</c:v>
                </c:pt>
                <c:pt idx="12">
                  <c:v>ユーザーニーズの把握</c:v>
                </c:pt>
                <c:pt idx="13">
                  <c:v>必要人材の確保</c:v>
                </c:pt>
                <c:pt idx="14">
                  <c:v>製造物責任（PL）への対応</c:v>
                </c:pt>
                <c:pt idx="15">
                  <c:v>販路の開拓</c:v>
                </c:pt>
                <c:pt idx="16">
                  <c:v>ISOなどの認証への対応</c:v>
                </c:pt>
                <c:pt idx="17">
                  <c:v>薬事法への対応</c:v>
                </c:pt>
                <c:pt idx="18">
                  <c:v>要求技術への対応</c:v>
                </c:pt>
              </c:strCache>
            </c:strRef>
          </c:cat>
          <c:val>
            <c:numRef>
              <c:f>Sheet1!$F$26:$F$44</c:f>
              <c:numCache>
                <c:formatCode>General</c:formatCode>
                <c:ptCount val="19"/>
                <c:pt idx="0">
                  <c:v>4</c:v>
                </c:pt>
                <c:pt idx="1">
                  <c:v>6</c:v>
                </c:pt>
                <c:pt idx="2">
                  <c:v>10</c:v>
                </c:pt>
                <c:pt idx="3">
                  <c:v>13</c:v>
                </c:pt>
                <c:pt idx="4">
                  <c:v>15</c:v>
                </c:pt>
                <c:pt idx="5">
                  <c:v>15</c:v>
                </c:pt>
                <c:pt idx="6">
                  <c:v>15</c:v>
                </c:pt>
                <c:pt idx="7">
                  <c:v>15</c:v>
                </c:pt>
                <c:pt idx="8">
                  <c:v>16</c:v>
                </c:pt>
                <c:pt idx="9">
                  <c:v>21</c:v>
                </c:pt>
                <c:pt idx="10">
                  <c:v>22</c:v>
                </c:pt>
                <c:pt idx="11">
                  <c:v>25</c:v>
                </c:pt>
                <c:pt idx="12">
                  <c:v>26</c:v>
                </c:pt>
                <c:pt idx="13">
                  <c:v>29</c:v>
                </c:pt>
                <c:pt idx="14">
                  <c:v>30</c:v>
                </c:pt>
                <c:pt idx="15">
                  <c:v>30</c:v>
                </c:pt>
                <c:pt idx="16">
                  <c:v>31</c:v>
                </c:pt>
                <c:pt idx="17">
                  <c:v>44</c:v>
                </c:pt>
                <c:pt idx="18">
                  <c:v>46</c:v>
                </c:pt>
              </c:numCache>
            </c:numRef>
          </c:val>
        </c:ser>
        <c:dLbls>
          <c:showLegendKey val="0"/>
          <c:showVal val="0"/>
          <c:showCatName val="0"/>
          <c:showSerName val="0"/>
          <c:showPercent val="0"/>
          <c:showBubbleSize val="0"/>
        </c:dLbls>
        <c:gapWidth val="150"/>
        <c:axId val="227937280"/>
        <c:axId val="227943168"/>
      </c:barChart>
      <c:catAx>
        <c:axId val="227937280"/>
        <c:scaling>
          <c:orientation val="minMax"/>
        </c:scaling>
        <c:delete val="0"/>
        <c:axPos val="l"/>
        <c:majorTickMark val="out"/>
        <c:minorTickMark val="none"/>
        <c:tickLblPos val="nextTo"/>
        <c:txPr>
          <a:bodyPr/>
          <a:lstStyle/>
          <a:p>
            <a:pPr>
              <a:defRPr sz="900"/>
            </a:pPr>
            <a:endParaRPr lang="ja-JP"/>
          </a:p>
        </c:txPr>
        <c:crossAx val="227943168"/>
        <c:crosses val="autoZero"/>
        <c:auto val="1"/>
        <c:lblAlgn val="ctr"/>
        <c:lblOffset val="100"/>
        <c:noMultiLvlLbl val="0"/>
      </c:catAx>
      <c:valAx>
        <c:axId val="227943168"/>
        <c:scaling>
          <c:orientation val="minMax"/>
        </c:scaling>
        <c:delete val="0"/>
        <c:axPos val="b"/>
        <c:majorGridlines>
          <c:spPr>
            <a:ln>
              <a:noFill/>
            </a:ln>
          </c:spPr>
        </c:majorGridlines>
        <c:numFmt formatCode="General" sourceLinked="1"/>
        <c:majorTickMark val="out"/>
        <c:minorTickMark val="none"/>
        <c:tickLblPos val="none"/>
        <c:crossAx val="227937280"/>
        <c:crosses val="autoZero"/>
        <c:crossBetween val="between"/>
        <c:majorUnit val="12.5"/>
      </c:valAx>
    </c:plotArea>
    <c:plotVisOnly val="1"/>
    <c:dispBlanksAs val="gap"/>
    <c:showDLblsOverMax val="0"/>
  </c:chart>
  <c:externalData r:id="rId1">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77571885847032E-2"/>
          <c:y val="0.15936285292273689"/>
          <c:w val="0.83401063960964616"/>
          <c:h val="0.59597691988906243"/>
        </c:manualLayout>
      </c:layout>
      <c:barChart>
        <c:barDir val="col"/>
        <c:grouping val="clustered"/>
        <c:varyColors val="0"/>
        <c:ser>
          <c:idx val="0"/>
          <c:order val="0"/>
          <c:tx>
            <c:strRef>
              <c:f>[P59_関西国際空港の国際貨物量等.xlsx]関空!$B$4</c:f>
              <c:strCache>
                <c:ptCount val="1"/>
                <c:pt idx="0">
                  <c:v>関空貨物取扱量[年度ベース]（万トン）</c:v>
                </c:pt>
              </c:strCache>
            </c:strRef>
          </c:tx>
          <c:invertIfNegative val="0"/>
          <c:dLbls>
            <c:dLblPos val="ctr"/>
            <c:showLegendKey val="0"/>
            <c:showVal val="1"/>
            <c:showCatName val="0"/>
            <c:showSerName val="0"/>
            <c:showPercent val="0"/>
            <c:showBubbleSize val="0"/>
            <c:showLeaderLines val="0"/>
          </c:dLbls>
          <c:cat>
            <c:strRef>
              <c:f>[P59_関西国際空港の国際貨物量等.xlsx]関空!$C$3:$I$3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[P59_関西国際空港の国際貨物量等.xlsx]関空!$C$4:$I$4</c:f>
              <c:numCache>
                <c:formatCode>General</c:formatCode>
                <c:ptCount val="7"/>
                <c:pt idx="0">
                  <c:v>75</c:v>
                </c:pt>
                <c:pt idx="1">
                  <c:v>71</c:v>
                </c:pt>
                <c:pt idx="2">
                  <c:v>69</c:v>
                </c:pt>
                <c:pt idx="3">
                  <c:v>67</c:v>
                </c:pt>
                <c:pt idx="4">
                  <c:v>74</c:v>
                </c:pt>
                <c:pt idx="5">
                  <c:v>70</c:v>
                </c:pt>
                <c:pt idx="6">
                  <c:v>75</c:v>
                </c:pt>
              </c:numCache>
            </c:numRef>
          </c:val>
        </c:ser>
        <c:dLbls>
          <c:showLegendKey val="0"/>
          <c:showVal val="0"/>
          <c:showCatName val="0"/>
          <c:showSerName val="0"/>
          <c:showPercent val="0"/>
          <c:showBubbleSize val="0"/>
        </c:dLbls>
        <c:gapWidth val="150"/>
        <c:axId val="230539648"/>
        <c:axId val="230541184"/>
      </c:barChart>
      <c:lineChart>
        <c:grouping val="standard"/>
        <c:varyColors val="0"/>
        <c:ser>
          <c:idx val="1"/>
          <c:order val="1"/>
          <c:tx>
            <c:strRef>
              <c:f>[P59_関西国際空港の国際貨物量等.xlsx]関空!$B$5</c:f>
              <c:strCache>
                <c:ptCount val="1"/>
                <c:pt idx="0">
                  <c:v>関空輸出入貿易額（兆円）</c:v>
                </c:pt>
              </c:strCache>
            </c:strRef>
          </c:tx>
          <c:dLbls>
            <c:dLbl>
              <c:idx val="0"/>
              <c:layout>
                <c:manualLayout>
                  <c:x val="-3.430531732418525E-2"/>
                  <c:y val="-5.3981106612685563E-2"/>
                </c:manualLayout>
              </c:layout>
              <c:showLegendKey val="0"/>
              <c:showVal val="1"/>
              <c:showCatName val="0"/>
              <c:showSerName val="0"/>
              <c:showPercent val="0"/>
              <c:showBubbleSize val="0"/>
            </c:dLbl>
            <c:dLbl>
              <c:idx val="1"/>
              <c:layout>
                <c:manualLayout>
                  <c:x val="-3.430531732418525E-2"/>
                  <c:y val="-4.8582995951417005E-2"/>
                </c:manualLayout>
              </c:layout>
              <c:showLegendKey val="0"/>
              <c:showVal val="1"/>
              <c:showCatName val="0"/>
              <c:showSerName val="0"/>
              <c:showPercent val="0"/>
              <c:showBubbleSize val="0"/>
            </c:dLbl>
            <c:dLbl>
              <c:idx val="2"/>
              <c:layout>
                <c:manualLayout>
                  <c:x val="-3.430531732418525E-2"/>
                  <c:y val="-5.9379217273954142E-2"/>
                </c:manualLayout>
              </c:layout>
              <c:showLegendKey val="0"/>
              <c:showVal val="1"/>
              <c:showCatName val="0"/>
              <c:showSerName val="0"/>
              <c:showPercent val="0"/>
              <c:showBubbleSize val="0"/>
            </c:dLbl>
            <c:dLbl>
              <c:idx val="3"/>
              <c:layout>
                <c:manualLayout>
                  <c:x val="-3.6592338479130931E-2"/>
                  <c:y val="-6.4777327935222673E-2"/>
                </c:manualLayout>
              </c:layout>
              <c:showLegendKey val="0"/>
              <c:showVal val="1"/>
              <c:showCatName val="0"/>
              <c:showSerName val="0"/>
              <c:showPercent val="0"/>
              <c:showBubbleSize val="0"/>
            </c:dLbl>
            <c:dLbl>
              <c:idx val="4"/>
              <c:layout>
                <c:manualLayout>
                  <c:x val="-3.887935963407653E-2"/>
                  <c:y val="-6.4777327935222659E-2"/>
                </c:manualLayout>
              </c:layout>
              <c:showLegendKey val="0"/>
              <c:showVal val="1"/>
              <c:showCatName val="0"/>
              <c:showSerName val="0"/>
              <c:showPercent val="0"/>
              <c:showBubbleSize val="0"/>
            </c:dLbl>
            <c:dLbl>
              <c:idx val="5"/>
              <c:layout>
                <c:manualLayout>
                  <c:x val="-3.4455072310592048E-2"/>
                  <c:y val="-8.0972084967111918E-2"/>
                </c:manualLayout>
              </c:layout>
              <c:showLegendKey val="0"/>
              <c:showVal val="1"/>
              <c:showCatName val="0"/>
              <c:showSerName val="0"/>
              <c:showPercent val="0"/>
              <c:showBubbleSize val="0"/>
            </c:dLbl>
            <c:dLbl>
              <c:idx val="6"/>
              <c:layout>
                <c:manualLayout>
                  <c:x val="-3.2018296169239568E-2"/>
                  <c:y val="-4.8582995951417005E-2"/>
                </c:manualLayout>
              </c:layout>
              <c:showLegendKey val="0"/>
              <c:showVal val="1"/>
              <c:showCatName val="0"/>
              <c:showSerName val="0"/>
              <c:showPercent val="0"/>
              <c:showBubbleSize val="0"/>
            </c:dLbl>
            <c:numFmt formatCode="#,##0.0_);[Red]\(#,##0.0\)" sourceLinked="0"/>
            <c:showLegendKey val="0"/>
            <c:showVal val="1"/>
            <c:showCatName val="0"/>
            <c:showSerName val="0"/>
            <c:showPercent val="0"/>
            <c:showBubbleSize val="0"/>
            <c:showLeaderLines val="0"/>
          </c:dLbls>
          <c:cat>
            <c:strRef>
              <c:f>[P59_関西国際空港の国際貨物量等.xlsx]関空!$C$3:$I$3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[P59_関西国際空港の国際貨物量等.xlsx]関空!$C$5:$I$5</c:f>
              <c:numCache>
                <c:formatCode>0.0</c:formatCode>
                <c:ptCount val="7"/>
                <c:pt idx="0">
                  <c:v>6.9661999999999997</c:v>
                </c:pt>
                <c:pt idx="1">
                  <c:v>7.0465</c:v>
                </c:pt>
                <c:pt idx="2">
                  <c:v>6.8514999999999997</c:v>
                </c:pt>
                <c:pt idx="3">
                  <c:v>7.7374000000000001</c:v>
                </c:pt>
                <c:pt idx="4">
                  <c:v>8.4718999999999998</c:v>
                </c:pt>
                <c:pt idx="5">
                  <c:v>9.2125000000000004</c:v>
                </c:pt>
                <c:pt idx="6">
                  <c:v>8.6343999999999994</c:v>
                </c:pt>
              </c:numCache>
            </c:numRef>
          </c:val>
          <c:smooth val="0"/>
        </c:ser>
        <c:dLbls>
          <c:showLegendKey val="0"/>
          <c:showVal val="0"/>
          <c:showCatName val="0"/>
          <c:showSerName val="0"/>
          <c:showPercent val="0"/>
          <c:showBubbleSize val="0"/>
        </c:dLbls>
        <c:marker val="1"/>
        <c:smooth val="0"/>
        <c:axId val="230585472"/>
        <c:axId val="230542720"/>
      </c:lineChart>
      <c:catAx>
        <c:axId val="230539648"/>
        <c:scaling>
          <c:orientation val="minMax"/>
        </c:scaling>
        <c:delete val="0"/>
        <c:axPos val="b"/>
        <c:majorTickMark val="out"/>
        <c:minorTickMark val="none"/>
        <c:tickLblPos val="nextTo"/>
        <c:crossAx val="230541184"/>
        <c:crosses val="autoZero"/>
        <c:auto val="1"/>
        <c:lblAlgn val="ctr"/>
        <c:lblOffset val="100"/>
        <c:noMultiLvlLbl val="0"/>
      </c:catAx>
      <c:valAx>
        <c:axId val="230541184"/>
        <c:scaling>
          <c:orientation val="minMax"/>
          <c:max val="90"/>
          <c:min val="60"/>
        </c:scaling>
        <c:delete val="0"/>
        <c:axPos val="l"/>
        <c:majorGridlines/>
        <c:numFmt formatCode="General" sourceLinked="1"/>
        <c:majorTickMark val="out"/>
        <c:minorTickMark val="none"/>
        <c:tickLblPos val="nextTo"/>
        <c:crossAx val="230539648"/>
        <c:crosses val="autoZero"/>
        <c:crossBetween val="between"/>
      </c:valAx>
      <c:valAx>
        <c:axId val="230542720"/>
        <c:scaling>
          <c:orientation val="minMax"/>
        </c:scaling>
        <c:delete val="0"/>
        <c:axPos val="r"/>
        <c:numFmt formatCode="0.0" sourceLinked="1"/>
        <c:majorTickMark val="out"/>
        <c:minorTickMark val="none"/>
        <c:tickLblPos val="nextTo"/>
        <c:crossAx val="230585472"/>
        <c:crosses val="max"/>
        <c:crossBetween val="between"/>
      </c:valAx>
      <c:catAx>
        <c:axId val="230585472"/>
        <c:scaling>
          <c:orientation val="minMax"/>
        </c:scaling>
        <c:delete val="1"/>
        <c:axPos val="b"/>
        <c:majorTickMark val="out"/>
        <c:minorTickMark val="none"/>
        <c:tickLblPos val="nextTo"/>
        <c:crossAx val="230542720"/>
        <c:crosses val="autoZero"/>
        <c:auto val="1"/>
        <c:lblAlgn val="ctr"/>
        <c:lblOffset val="100"/>
        <c:noMultiLvlLbl val="0"/>
      </c:catAx>
    </c:plotArea>
    <c:legend>
      <c:legendPos val="r"/>
      <c:layout>
        <c:manualLayout>
          <c:xMode val="edge"/>
          <c:yMode val="edge"/>
          <c:x val="3.554751196409197E-2"/>
          <c:y val="0.87382872687472768"/>
          <c:w val="0.91865079365079361"/>
          <c:h val="9.3360309128025648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8.0541651176297302E-2"/>
          <c:y val="3.6337323978415499E-2"/>
          <c:w val="0.71552239278207508"/>
          <c:h val="0.69372666200169364"/>
        </c:manualLayout>
      </c:layout>
      <c:barChart>
        <c:barDir val="col"/>
        <c:grouping val="clustered"/>
        <c:varyColors val="0"/>
        <c:ser>
          <c:idx val="0"/>
          <c:order val="0"/>
          <c:tx>
            <c:strRef>
              <c:f>'[＜P.23＞【まとめ】阪神港と他港との貿易額比較.xlsx]阪神港合計（全国との比較） (3)'!$S$13:$S$14</c:f>
              <c:strCache>
                <c:ptCount val="1"/>
                <c:pt idx="0">
                  <c:v>大阪港</c:v>
                </c:pt>
              </c:strCache>
            </c:strRef>
          </c:tx>
          <c:spPr>
            <a:pattFill prst="pct50">
              <a:fgClr>
                <a:schemeClr val="accent1"/>
              </a:fgClr>
              <a:bgClr>
                <a:schemeClr val="bg1"/>
              </a:bgClr>
            </a:pattFill>
            <a:ln>
              <a:solidFill>
                <a:schemeClr val="accent1"/>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(3)'!$S$15:$S$21</c:f>
              <c:numCache>
                <c:formatCode>#,##0_);[Red]\(#,##0\)</c:formatCode>
                <c:ptCount val="7"/>
                <c:pt idx="0">
                  <c:v>70182.710000000006</c:v>
                </c:pt>
                <c:pt idx="1">
                  <c:v>73289.990000000005</c:v>
                </c:pt>
                <c:pt idx="2">
                  <c:v>69200.39</c:v>
                </c:pt>
                <c:pt idx="3">
                  <c:v>78655.89</c:v>
                </c:pt>
                <c:pt idx="4">
                  <c:v>84101.79</c:v>
                </c:pt>
                <c:pt idx="5">
                  <c:v>84211.51</c:v>
                </c:pt>
                <c:pt idx="6">
                  <c:v>74856.808350000007</c:v>
                </c:pt>
              </c:numCache>
            </c:numRef>
          </c:val>
        </c:ser>
        <c:ser>
          <c:idx val="2"/>
          <c:order val="1"/>
          <c:tx>
            <c:strRef>
              <c:f>'[＜P.23＞【まとめ】阪神港と他港との貿易額比較.xlsx]阪神港合計（全国との比較） (3)'!$T$13:$T$14</c:f>
              <c:strCache>
                <c:ptCount val="1"/>
                <c:pt idx="0">
                  <c:v>神戸港</c:v>
                </c:pt>
              </c:strCache>
            </c:strRef>
          </c:tx>
          <c:spPr>
            <a:pattFill prst="ltUpDiag">
              <a:fgClr>
                <a:schemeClr val="accent1"/>
              </a:fgClr>
              <a:bgClr>
                <a:schemeClr val="bg1"/>
              </a:bgClr>
            </a:pattFill>
            <a:ln>
              <a:solidFill>
                <a:schemeClr val="accent1"/>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(3)'!$T$15:$T$21</c:f>
              <c:numCache>
                <c:formatCode>#,##0_);[Red]\(#,##0\)</c:formatCode>
                <c:ptCount val="7"/>
                <c:pt idx="0">
                  <c:v>75585.173479999998</c:v>
                </c:pt>
                <c:pt idx="1">
                  <c:v>80802.381659999999</c:v>
                </c:pt>
                <c:pt idx="2">
                  <c:v>76334.321129999997</c:v>
                </c:pt>
                <c:pt idx="3">
                  <c:v>81639.844589999993</c:v>
                </c:pt>
                <c:pt idx="4">
                  <c:v>86273.696400000001</c:v>
                </c:pt>
                <c:pt idx="5">
                  <c:v>88170.35553999999</c:v>
                </c:pt>
                <c:pt idx="6">
                  <c:v>80108.715429999997</c:v>
                </c:pt>
              </c:numCache>
            </c:numRef>
          </c:val>
        </c:ser>
        <c:ser>
          <c:idx val="4"/>
          <c:order val="2"/>
          <c:tx>
            <c:strRef>
              <c:f>'[＜P.23＞【まとめ】阪神港と他港との貿易額比較.xlsx]阪神港合計（全国との比較） (3)'!$U$13:$U$14</c:f>
              <c:strCache>
                <c:ptCount val="1"/>
                <c:pt idx="0">
                  <c:v>阪神港合計</c:v>
                </c:pt>
              </c:strCache>
            </c:strRef>
          </c:tx>
          <c:spPr>
            <a:pattFill prst="pct5">
              <a:fgClr>
                <a:schemeClr val="accent1"/>
              </a:fgClr>
              <a:bgClr>
                <a:schemeClr val="bg1"/>
              </a:bgClr>
            </a:pattFill>
            <a:ln>
              <a:solidFill>
                <a:schemeClr val="accent1"/>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(3)'!$U$15:$U$21</c:f>
              <c:numCache>
                <c:formatCode>#,##0_);[Red]\(#,##0\)</c:formatCode>
                <c:ptCount val="7"/>
                <c:pt idx="0">
                  <c:v>145768.06380512009</c:v>
                </c:pt>
                <c:pt idx="1">
                  <c:v>154092.41593415241</c:v>
                </c:pt>
                <c:pt idx="2">
                  <c:v>145534.65532974678</c:v>
                </c:pt>
                <c:pt idx="3">
                  <c:v>160295.8712294033</c:v>
                </c:pt>
                <c:pt idx="4">
                  <c:v>170375.55563702725</c:v>
                </c:pt>
                <c:pt idx="5">
                  <c:v>172381.86684460955</c:v>
                </c:pt>
                <c:pt idx="6">
                  <c:v>154965.52377999999</c:v>
                </c:pt>
              </c:numCache>
            </c:numRef>
          </c:val>
        </c:ser>
        <c:ser>
          <c:idx val="1"/>
          <c:order val="3"/>
          <c:tx>
            <c:strRef>
              <c:f>'[＜P.23＞【まとめ】阪神港と他港との貿易額比較.xlsx]阪神港合計（全国との比較） (3)'!$V$13:$V$14</c:f>
              <c:strCache>
                <c:ptCount val="1"/>
                <c:pt idx="0">
                  <c:v>東京港</c:v>
                </c:pt>
              </c:strCache>
            </c:strRef>
          </c:tx>
          <c:spPr>
            <a:solidFill>
              <a:srgbClr val="92D050"/>
            </a:solidFill>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(3)'!$V$15:$V$21</c:f>
              <c:numCache>
                <c:formatCode>#,##0_);[Red]\(#,##0\)</c:formatCode>
                <c:ptCount val="7"/>
                <c:pt idx="0">
                  <c:v>121341.49314999999</c:v>
                </c:pt>
                <c:pt idx="1">
                  <c:v>128486.98611</c:v>
                </c:pt>
                <c:pt idx="2">
                  <c:v>131462.48043999998</c:v>
                </c:pt>
                <c:pt idx="3">
                  <c:v>155129.46841999999</c:v>
                </c:pt>
                <c:pt idx="4">
                  <c:v>171416.25015000001</c:v>
                </c:pt>
                <c:pt idx="5">
                  <c:v>176118.85441999999</c:v>
                </c:pt>
                <c:pt idx="6">
                  <c:v>164077.29320000001</c:v>
                </c:pt>
              </c:numCache>
            </c:numRef>
          </c:val>
        </c:ser>
        <c:ser>
          <c:idx val="3"/>
          <c:order val="4"/>
          <c:tx>
            <c:strRef>
              <c:f>'[＜P.23＞【まとめ】阪神港と他港との貿易額比較.xlsx]阪神港合計（全国との比較） (3)'!$W$13:$W$14</c:f>
              <c:strCache>
                <c:ptCount val="1"/>
                <c:pt idx="0">
                  <c:v>横浜港</c:v>
                </c:pt>
              </c:strCache>
            </c:strRef>
          </c:tx>
          <c:spPr>
            <a:pattFill prst="lgCheck">
              <a:fgClr>
                <a:srgbClr val="7030A0"/>
              </a:fgClr>
              <a:bgClr>
                <a:schemeClr val="bg1"/>
              </a:bgClr>
            </a:pattFill>
            <a:ln>
              <a:solidFill>
                <a:srgbClr val="7030A0"/>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(3)'!$W$15:$W$21</c:f>
              <c:numCache>
                <c:formatCode>#,##0_);[Red]\(#,##0\)</c:formatCode>
                <c:ptCount val="7"/>
                <c:pt idx="0">
                  <c:v>103359.65972</c:v>
                </c:pt>
                <c:pt idx="1">
                  <c:v>107839.20621000002</c:v>
                </c:pt>
                <c:pt idx="2">
                  <c:v>104443.52770999999</c:v>
                </c:pt>
                <c:pt idx="3">
                  <c:v>109216.56294999999</c:v>
                </c:pt>
                <c:pt idx="4">
                  <c:v>117349.36657</c:v>
                </c:pt>
                <c:pt idx="5">
                  <c:v>121539.47748</c:v>
                </c:pt>
                <c:pt idx="6">
                  <c:v>106845.55644999999</c:v>
                </c:pt>
              </c:numCache>
            </c:numRef>
          </c:val>
        </c:ser>
        <c:ser>
          <c:idx val="5"/>
          <c:order val="5"/>
          <c:tx>
            <c:strRef>
              <c:f>'[＜P.23＞【まとめ】阪神港と他港との貿易額比較.xlsx]阪神港合計（全国との比較） (3)'!$X$13:$X$14</c:f>
              <c:strCache>
                <c:ptCount val="1"/>
                <c:pt idx="0">
                  <c:v>名古屋港</c:v>
                </c:pt>
              </c:strCache>
            </c:strRef>
          </c:tx>
          <c:spPr>
            <a:pattFill prst="smCheck">
              <a:fgClr>
                <a:schemeClr val="accent6">
                  <a:lumMod val="75000"/>
                </a:schemeClr>
              </a:fgClr>
              <a:bgClr>
                <a:schemeClr val="bg1"/>
              </a:bgClr>
            </a:pattFill>
            <a:ln>
              <a:solidFill>
                <a:schemeClr val="accent6">
                  <a:lumMod val="60000"/>
                  <a:lumOff val="40000"/>
                </a:schemeClr>
              </a:solidFill>
            </a:ln>
          </c:spPr>
          <c:invertIfNegative val="0"/>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(3)'!$X$15:$X$21</c:f>
              <c:numCache>
                <c:formatCode>#,##0_);[Red]\(#,##0\)</c:formatCode>
                <c:ptCount val="7"/>
                <c:pt idx="0">
                  <c:v>127103.10532</c:v>
                </c:pt>
                <c:pt idx="1">
                  <c:v>134479.03578999999</c:v>
                </c:pt>
                <c:pt idx="2">
                  <c:v>143151.00737000001</c:v>
                </c:pt>
                <c:pt idx="3">
                  <c:v>163103.27348999999</c:v>
                </c:pt>
                <c:pt idx="4">
                  <c:v>170912.67370000001</c:v>
                </c:pt>
                <c:pt idx="5">
                  <c:v>168705.64212</c:v>
                </c:pt>
                <c:pt idx="6">
                  <c:v>152258.89543</c:v>
                </c:pt>
              </c:numCache>
            </c:numRef>
          </c:val>
        </c:ser>
        <c:dLbls>
          <c:showLegendKey val="0"/>
          <c:showVal val="0"/>
          <c:showCatName val="0"/>
          <c:showSerName val="0"/>
          <c:showPercent val="0"/>
          <c:showBubbleSize val="0"/>
        </c:dLbls>
        <c:gapWidth val="150"/>
        <c:axId val="231030144"/>
        <c:axId val="231048320"/>
      </c:barChart>
      <c:lineChart>
        <c:grouping val="standard"/>
        <c:varyColors val="0"/>
        <c:ser>
          <c:idx val="6"/>
          <c:order val="6"/>
          <c:tx>
            <c:strRef>
              <c:f>'[＜P.23＞【まとめ】阪神港と他港との貿易額比較.xlsx]阪神港合計（全国との比較） (3)'!$Y$13:$Y$14</c:f>
              <c:strCache>
                <c:ptCount val="1"/>
                <c:pt idx="0">
                  <c:v>全国</c:v>
                </c:pt>
              </c:strCache>
            </c:strRef>
          </c:tx>
          <c:spPr>
            <a:ln w="19050">
              <a:solidFill>
                <a:schemeClr val="tx1"/>
              </a:solidFill>
            </a:ln>
          </c:spPr>
          <c:cat>
            <c:strRef>
              <c:f>'[＜P.23＞【まとめ】阪神港と他港との貿易額比較.xlsx]阪神港合計（全国との比較） (3)'!$Q$15:$Q$21</c:f>
              <c:strCache>
                <c:ptCount val="7"/>
                <c:pt idx="0">
                  <c:v>2010年</c:v>
                </c:pt>
                <c:pt idx="1">
                  <c:v>2011年</c:v>
                </c:pt>
                <c:pt idx="2">
                  <c:v>2012年</c:v>
                </c:pt>
                <c:pt idx="3">
                  <c:v>2013年</c:v>
                </c:pt>
                <c:pt idx="4">
                  <c:v>2014年</c:v>
                </c:pt>
                <c:pt idx="5">
                  <c:v>2015年</c:v>
                </c:pt>
                <c:pt idx="6">
                  <c:v>2016年</c:v>
                </c:pt>
              </c:strCache>
            </c:strRef>
          </c:cat>
          <c:val>
            <c:numRef>
              <c:f>'[＜P.23＞【まとめ】阪神港と他港との貿易額比較.xlsx]阪神港合計（全国との比較） (3)'!$Y$15:$Y$21</c:f>
              <c:numCache>
                <c:formatCode>#,##0_);[Red]\(#,##0\)</c:formatCode>
                <c:ptCount val="7"/>
                <c:pt idx="0">
                  <c:v>1281645.8400000001</c:v>
                </c:pt>
                <c:pt idx="1">
                  <c:v>1336576.6200000001</c:v>
                </c:pt>
                <c:pt idx="2">
                  <c:v>1344362.04</c:v>
                </c:pt>
                <c:pt idx="3">
                  <c:v>1510167.38</c:v>
                </c:pt>
                <c:pt idx="4">
                  <c:v>1590021.41</c:v>
                </c:pt>
                <c:pt idx="5">
                  <c:v>1540194.65</c:v>
                </c:pt>
                <c:pt idx="6">
                  <c:v>1360777.4426800001</c:v>
                </c:pt>
              </c:numCache>
            </c:numRef>
          </c:val>
          <c:smooth val="0"/>
        </c:ser>
        <c:dLbls>
          <c:showLegendKey val="0"/>
          <c:showVal val="0"/>
          <c:showCatName val="0"/>
          <c:showSerName val="0"/>
          <c:showPercent val="0"/>
          <c:showBubbleSize val="0"/>
        </c:dLbls>
        <c:marker val="1"/>
        <c:smooth val="0"/>
        <c:axId val="231051648"/>
        <c:axId val="231049856"/>
      </c:lineChart>
      <c:catAx>
        <c:axId val="231030144"/>
        <c:scaling>
          <c:orientation val="minMax"/>
        </c:scaling>
        <c:delete val="0"/>
        <c:axPos val="b"/>
        <c:majorTickMark val="out"/>
        <c:minorTickMark val="none"/>
        <c:tickLblPos val="nextTo"/>
        <c:crossAx val="231048320"/>
        <c:crosses val="autoZero"/>
        <c:auto val="1"/>
        <c:lblAlgn val="ctr"/>
        <c:lblOffset val="100"/>
        <c:noMultiLvlLbl val="0"/>
      </c:catAx>
      <c:valAx>
        <c:axId val="231048320"/>
        <c:scaling>
          <c:orientation val="minMax"/>
          <c:max val="190000"/>
          <c:min val="50000"/>
        </c:scaling>
        <c:delete val="0"/>
        <c:axPos val="l"/>
        <c:majorGridlines/>
        <c:numFmt formatCode="#,##0_);[Red]\(#,##0\)" sourceLinked="1"/>
        <c:majorTickMark val="out"/>
        <c:minorTickMark val="none"/>
        <c:tickLblPos val="nextTo"/>
        <c:crossAx val="231030144"/>
        <c:crosses val="autoZero"/>
        <c:crossBetween val="between"/>
      </c:valAx>
      <c:valAx>
        <c:axId val="231049856"/>
        <c:scaling>
          <c:orientation val="minMax"/>
        </c:scaling>
        <c:delete val="0"/>
        <c:axPos val="r"/>
        <c:numFmt formatCode="#,##0_);[Red]\(#,##0\)" sourceLinked="1"/>
        <c:majorTickMark val="out"/>
        <c:minorTickMark val="none"/>
        <c:tickLblPos val="nextTo"/>
        <c:crossAx val="231051648"/>
        <c:crosses val="max"/>
        <c:crossBetween val="between"/>
      </c:valAx>
      <c:catAx>
        <c:axId val="231051648"/>
        <c:scaling>
          <c:orientation val="minMax"/>
        </c:scaling>
        <c:delete val="1"/>
        <c:axPos val="b"/>
        <c:majorTickMark val="out"/>
        <c:minorTickMark val="none"/>
        <c:tickLblPos val="nextTo"/>
        <c:crossAx val="231049856"/>
        <c:crosses val="autoZero"/>
        <c:auto val="1"/>
        <c:lblAlgn val="ctr"/>
        <c:lblOffset val="100"/>
        <c:noMultiLvlLbl val="0"/>
      </c:catAx>
    </c:plotArea>
    <c:legend>
      <c:legendPos val="b"/>
      <c:overlay val="0"/>
    </c:legend>
    <c:plotVisOnly val="1"/>
    <c:dispBlanksAs val="gap"/>
    <c:showDLblsOverMax val="0"/>
  </c:chart>
  <c:txPr>
    <a:bodyPr/>
    <a:lstStyle/>
    <a:p>
      <a:pPr>
        <a:defRPr sz="800"/>
      </a:pPr>
      <a:endParaRPr lang="ja-JP"/>
    </a:p>
  </c:txPr>
  <c:externalData r:id="rId2">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6577571885847032E-2"/>
          <c:y val="0.15936285292273689"/>
          <c:w val="0.83401063960964616"/>
          <c:h val="0.59597691988906243"/>
        </c:manualLayout>
      </c:layout>
      <c:barChart>
        <c:barDir val="col"/>
        <c:grouping val="clustered"/>
        <c:varyColors val="0"/>
        <c:ser>
          <c:idx val="0"/>
          <c:order val="0"/>
          <c:tx>
            <c:strRef>
              <c:f>[P59_関西国際空港の国際貨物量等.xlsx]大阪港!$B$4</c:f>
              <c:strCache>
                <c:ptCount val="1"/>
                <c:pt idx="0">
                  <c:v>阪神港貨物取扱量（TEU）</c:v>
                </c:pt>
              </c:strCache>
            </c:strRef>
          </c:tx>
          <c:invertIfNegative val="0"/>
          <c:dLbls>
            <c:dLblPos val="ctr"/>
            <c:showLegendKey val="0"/>
            <c:showVal val="1"/>
            <c:showCatName val="0"/>
            <c:showSerName val="0"/>
            <c:showPercent val="0"/>
            <c:showBubbleSize val="0"/>
            <c:showLeaderLines val="0"/>
          </c:dLbls>
          <c:cat>
            <c:strRef>
              <c:f>[P59_関西国際空港の国際貨物量等.xlsx]大阪港!$C$3:$I$3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[P59_関西国際空港の国際貨物量等.xlsx]大阪港!$C$4:$I$4</c:f>
              <c:numCache>
                <c:formatCode>General</c:formatCode>
                <c:ptCount val="7"/>
                <c:pt idx="0">
                  <c:v>400</c:v>
                </c:pt>
                <c:pt idx="1">
                  <c:v>427</c:v>
                </c:pt>
                <c:pt idx="2">
                  <c:v>419</c:v>
                </c:pt>
                <c:pt idx="3">
                  <c:v>424</c:v>
                </c:pt>
                <c:pt idx="4">
                  <c:v>422</c:v>
                </c:pt>
                <c:pt idx="5">
                  <c:v>409</c:v>
                </c:pt>
                <c:pt idx="6">
                  <c:v>409</c:v>
                </c:pt>
              </c:numCache>
            </c:numRef>
          </c:val>
        </c:ser>
        <c:dLbls>
          <c:showLegendKey val="0"/>
          <c:showVal val="0"/>
          <c:showCatName val="0"/>
          <c:showSerName val="0"/>
          <c:showPercent val="0"/>
          <c:showBubbleSize val="0"/>
        </c:dLbls>
        <c:gapWidth val="150"/>
        <c:axId val="231139968"/>
        <c:axId val="231149952"/>
      </c:barChart>
      <c:lineChart>
        <c:grouping val="standard"/>
        <c:varyColors val="0"/>
        <c:ser>
          <c:idx val="1"/>
          <c:order val="1"/>
          <c:tx>
            <c:strRef>
              <c:f>[P59_関西国際空港の国際貨物量等.xlsx]大阪港!$B$5</c:f>
              <c:strCache>
                <c:ptCount val="1"/>
                <c:pt idx="0">
                  <c:v>阪神港輸出入貿易額（兆円）</c:v>
                </c:pt>
              </c:strCache>
            </c:strRef>
          </c:tx>
          <c:dLbls>
            <c:dLbl>
              <c:idx val="0"/>
              <c:layout>
                <c:manualLayout>
                  <c:x val="-3.430531732418525E-2"/>
                  <c:y val="-5.3981106612685563E-2"/>
                </c:manualLayout>
              </c:layout>
              <c:showLegendKey val="0"/>
              <c:showVal val="1"/>
              <c:showCatName val="0"/>
              <c:showSerName val="0"/>
              <c:showPercent val="0"/>
              <c:showBubbleSize val="0"/>
            </c:dLbl>
            <c:dLbl>
              <c:idx val="1"/>
              <c:layout>
                <c:manualLayout>
                  <c:x val="-3.430531732418525E-2"/>
                  <c:y val="-4.8582995951417005E-2"/>
                </c:manualLayout>
              </c:layout>
              <c:showLegendKey val="0"/>
              <c:showVal val="1"/>
              <c:showCatName val="0"/>
              <c:showSerName val="0"/>
              <c:showPercent val="0"/>
              <c:showBubbleSize val="0"/>
            </c:dLbl>
            <c:dLbl>
              <c:idx val="2"/>
              <c:layout>
                <c:manualLayout>
                  <c:x val="-3.430531732418525E-2"/>
                  <c:y val="-5.9379217273954142E-2"/>
                </c:manualLayout>
              </c:layout>
              <c:showLegendKey val="0"/>
              <c:showVal val="1"/>
              <c:showCatName val="0"/>
              <c:showSerName val="0"/>
              <c:showPercent val="0"/>
              <c:showBubbleSize val="0"/>
            </c:dLbl>
            <c:dLbl>
              <c:idx val="3"/>
              <c:layout>
                <c:manualLayout>
                  <c:x val="-3.6592338479130931E-2"/>
                  <c:y val="-6.4777327935222673E-2"/>
                </c:manualLayout>
              </c:layout>
              <c:showLegendKey val="0"/>
              <c:showVal val="1"/>
              <c:showCatName val="0"/>
              <c:showSerName val="0"/>
              <c:showPercent val="0"/>
              <c:showBubbleSize val="0"/>
            </c:dLbl>
            <c:dLbl>
              <c:idx val="4"/>
              <c:layout>
                <c:manualLayout>
                  <c:x val="-3.887935963407653E-2"/>
                  <c:y val="-6.4777327935222659E-2"/>
                </c:manualLayout>
              </c:layout>
              <c:showLegendKey val="0"/>
              <c:showVal val="1"/>
              <c:showCatName val="0"/>
              <c:showSerName val="0"/>
              <c:showPercent val="0"/>
              <c:showBubbleSize val="0"/>
            </c:dLbl>
            <c:dLbl>
              <c:idx val="5"/>
              <c:layout>
                <c:manualLayout>
                  <c:x val="-3.4455072310592048E-2"/>
                  <c:y val="-8.0972084967111918E-2"/>
                </c:manualLayout>
              </c:layout>
              <c:showLegendKey val="0"/>
              <c:showVal val="1"/>
              <c:showCatName val="0"/>
              <c:showSerName val="0"/>
              <c:showPercent val="0"/>
              <c:showBubbleSize val="0"/>
            </c:dLbl>
            <c:dLbl>
              <c:idx val="6"/>
              <c:layout>
                <c:manualLayout>
                  <c:x val="-3.2018296169239568E-2"/>
                  <c:y val="-4.8582995951417005E-2"/>
                </c:manualLayout>
              </c:layout>
              <c:showLegendKey val="0"/>
              <c:showVal val="1"/>
              <c:showCatName val="0"/>
              <c:showSerName val="0"/>
              <c:showPercent val="0"/>
              <c:showBubbleSize val="0"/>
            </c:dLbl>
            <c:numFmt formatCode="#,##0.0_);[Red]\(#,##0.0\)" sourceLinked="0"/>
            <c:showLegendKey val="0"/>
            <c:showVal val="1"/>
            <c:showCatName val="0"/>
            <c:showSerName val="0"/>
            <c:showPercent val="0"/>
            <c:showBubbleSize val="0"/>
            <c:showLeaderLines val="0"/>
          </c:dLbls>
          <c:cat>
            <c:strRef>
              <c:f>[P59_関西国際空港の国際貨物量等.xlsx]大阪港!$C$3:$I$3</c:f>
              <c:strCache>
                <c:ptCount val="7"/>
                <c:pt idx="0">
                  <c:v>2010年</c:v>
                </c:pt>
                <c:pt idx="1">
                  <c:v>2011年</c:v>
                </c:pt>
                <c:pt idx="2">
                  <c:v>2012年</c:v>
                </c:pt>
                <c:pt idx="3">
                  <c:v>2013年</c:v>
                </c:pt>
                <c:pt idx="4">
                  <c:v>2014年</c:v>
                </c:pt>
                <c:pt idx="5">
                  <c:v>2015年</c:v>
                </c:pt>
                <c:pt idx="6">
                  <c:v>2016年</c:v>
                </c:pt>
              </c:strCache>
            </c:strRef>
          </c:cat>
          <c:val>
            <c:numRef>
              <c:f>[P59_関西国際空港の国際貨物量等.xlsx]大阪港!$C$5:$I$5</c:f>
              <c:numCache>
                <c:formatCode>General</c:formatCode>
                <c:ptCount val="7"/>
                <c:pt idx="0">
                  <c:v>14.5768</c:v>
                </c:pt>
                <c:pt idx="1">
                  <c:v>15.4092</c:v>
                </c:pt>
                <c:pt idx="2">
                  <c:v>14.5535</c:v>
                </c:pt>
                <c:pt idx="3">
                  <c:v>16.029599999999999</c:v>
                </c:pt>
                <c:pt idx="4">
                  <c:v>17.037500000000001</c:v>
                </c:pt>
                <c:pt idx="5">
                  <c:v>17.238199999999999</c:v>
                </c:pt>
                <c:pt idx="6">
                  <c:v>15.496600000000001</c:v>
                </c:pt>
              </c:numCache>
            </c:numRef>
          </c:val>
          <c:smooth val="0"/>
        </c:ser>
        <c:dLbls>
          <c:showLegendKey val="0"/>
          <c:showVal val="0"/>
          <c:showCatName val="0"/>
          <c:showSerName val="0"/>
          <c:showPercent val="0"/>
          <c:showBubbleSize val="0"/>
        </c:dLbls>
        <c:marker val="1"/>
        <c:smooth val="0"/>
        <c:axId val="231153024"/>
        <c:axId val="231151488"/>
      </c:lineChart>
      <c:catAx>
        <c:axId val="231139968"/>
        <c:scaling>
          <c:orientation val="minMax"/>
        </c:scaling>
        <c:delete val="0"/>
        <c:axPos val="b"/>
        <c:majorTickMark val="out"/>
        <c:minorTickMark val="none"/>
        <c:tickLblPos val="nextTo"/>
        <c:crossAx val="231149952"/>
        <c:crosses val="autoZero"/>
        <c:auto val="1"/>
        <c:lblAlgn val="ctr"/>
        <c:lblOffset val="100"/>
        <c:noMultiLvlLbl val="0"/>
      </c:catAx>
      <c:valAx>
        <c:axId val="231149952"/>
        <c:scaling>
          <c:orientation val="minMax"/>
          <c:max val="500"/>
          <c:min val="0"/>
        </c:scaling>
        <c:delete val="0"/>
        <c:axPos val="l"/>
        <c:majorGridlines/>
        <c:numFmt formatCode="General" sourceLinked="1"/>
        <c:majorTickMark val="out"/>
        <c:minorTickMark val="none"/>
        <c:tickLblPos val="nextTo"/>
        <c:crossAx val="231139968"/>
        <c:crosses val="autoZero"/>
        <c:crossBetween val="between"/>
      </c:valAx>
      <c:valAx>
        <c:axId val="231151488"/>
        <c:scaling>
          <c:orientation val="minMax"/>
          <c:min val="10"/>
        </c:scaling>
        <c:delete val="0"/>
        <c:axPos val="r"/>
        <c:numFmt formatCode="General" sourceLinked="1"/>
        <c:majorTickMark val="out"/>
        <c:minorTickMark val="none"/>
        <c:tickLblPos val="nextTo"/>
        <c:crossAx val="231153024"/>
        <c:crosses val="max"/>
        <c:crossBetween val="between"/>
        <c:majorUnit val="1"/>
      </c:valAx>
      <c:catAx>
        <c:axId val="231153024"/>
        <c:scaling>
          <c:orientation val="minMax"/>
        </c:scaling>
        <c:delete val="1"/>
        <c:axPos val="b"/>
        <c:majorTickMark val="out"/>
        <c:minorTickMark val="none"/>
        <c:tickLblPos val="nextTo"/>
        <c:crossAx val="231151488"/>
        <c:crosses val="autoZero"/>
        <c:auto val="1"/>
        <c:lblAlgn val="ctr"/>
        <c:lblOffset val="100"/>
        <c:noMultiLvlLbl val="0"/>
      </c:catAx>
    </c:plotArea>
    <c:legend>
      <c:legendPos val="r"/>
      <c:layout>
        <c:manualLayout>
          <c:xMode val="edge"/>
          <c:yMode val="edge"/>
          <c:x val="3.554751196409197E-2"/>
          <c:y val="0.87382872687472768"/>
          <c:w val="0.91865079365079361"/>
          <c:h val="9.3360309128025648E-2"/>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96963185100844"/>
          <c:y val="0.12084499854184894"/>
          <c:w val="0.8277967188928268"/>
          <c:h val="0.68542067658209394"/>
        </c:manualLayout>
      </c:layout>
      <c:barChart>
        <c:barDir val="col"/>
        <c:grouping val="clustered"/>
        <c:varyColors val="0"/>
        <c:ser>
          <c:idx val="1"/>
          <c:order val="1"/>
          <c:tx>
            <c:strRef>
              <c:f>Sheet1!$B$7</c:f>
              <c:strCache>
                <c:ptCount val="1"/>
                <c:pt idx="0">
                  <c:v>近海・東南アジア</c:v>
                </c:pt>
              </c:strCache>
            </c:strRef>
          </c:tx>
          <c:invertIfNegative val="0"/>
          <c:dLbls>
            <c:showLegendKey val="0"/>
            <c:showVal val="1"/>
            <c:showCatName val="0"/>
            <c:showSerName val="0"/>
            <c:showPercent val="0"/>
            <c:showBubbleSize val="0"/>
            <c:showLeaderLines val="0"/>
          </c:dLbls>
          <c:cat>
            <c:strRef>
              <c:f>Sheet1!$C$5:$I$5</c:f>
              <c:strCache>
                <c:ptCount val="7"/>
                <c:pt idx="0">
                  <c:v>2010年</c:v>
                </c:pt>
                <c:pt idx="1">
                  <c:v>2011年</c:v>
                </c:pt>
                <c:pt idx="2">
                  <c:v>2012年</c:v>
                </c:pt>
                <c:pt idx="3">
                  <c:v>2013年</c:v>
                </c:pt>
                <c:pt idx="4">
                  <c:v>2014年</c:v>
                </c:pt>
                <c:pt idx="5">
                  <c:v>2015年</c:v>
                </c:pt>
                <c:pt idx="6">
                  <c:v>2016年</c:v>
                </c:pt>
              </c:strCache>
            </c:strRef>
          </c:cat>
          <c:val>
            <c:numRef>
              <c:f>Sheet1!$C$7:$I$7</c:f>
              <c:numCache>
                <c:formatCode>General</c:formatCode>
                <c:ptCount val="7"/>
                <c:pt idx="0">
                  <c:v>131.9</c:v>
                </c:pt>
                <c:pt idx="1">
                  <c:v>143</c:v>
                </c:pt>
                <c:pt idx="2">
                  <c:v>142.5</c:v>
                </c:pt>
                <c:pt idx="3">
                  <c:v>142.69999999999999</c:v>
                </c:pt>
                <c:pt idx="4">
                  <c:v>125.2</c:v>
                </c:pt>
                <c:pt idx="5">
                  <c:v>134.69999999999999</c:v>
                </c:pt>
                <c:pt idx="6">
                  <c:v>137.5</c:v>
                </c:pt>
              </c:numCache>
            </c:numRef>
          </c:val>
        </c:ser>
        <c:dLbls>
          <c:showLegendKey val="0"/>
          <c:showVal val="0"/>
          <c:showCatName val="0"/>
          <c:showSerName val="0"/>
          <c:showPercent val="0"/>
          <c:showBubbleSize val="0"/>
        </c:dLbls>
        <c:gapWidth val="150"/>
        <c:axId val="231244928"/>
        <c:axId val="231246464"/>
      </c:barChart>
      <c:lineChart>
        <c:grouping val="standard"/>
        <c:varyColors val="0"/>
        <c:ser>
          <c:idx val="0"/>
          <c:order val="0"/>
          <c:tx>
            <c:strRef>
              <c:f>Sheet1!$B$6</c:f>
              <c:strCache>
                <c:ptCount val="1"/>
                <c:pt idx="0">
                  <c:v>北米・欧州</c:v>
                </c:pt>
              </c:strCache>
            </c:strRef>
          </c:tx>
          <c:dLbls>
            <c:dLbl>
              <c:idx val="0"/>
              <c:layout>
                <c:manualLayout>
                  <c:x val="-3.5302104548540394E-2"/>
                  <c:y val="-4.1666666666666664E-2"/>
                </c:manualLayout>
              </c:layout>
              <c:showLegendKey val="0"/>
              <c:showVal val="1"/>
              <c:showCatName val="0"/>
              <c:showSerName val="0"/>
              <c:showPercent val="0"/>
              <c:showBubbleSize val="0"/>
            </c:dLbl>
            <c:dLbl>
              <c:idx val="1"/>
              <c:layout>
                <c:manualLayout>
                  <c:x val="-4.0733197556008148E-2"/>
                  <c:y val="-4.6296296296296294E-2"/>
                </c:manualLayout>
              </c:layout>
              <c:showLegendKey val="0"/>
              <c:showVal val="1"/>
              <c:showCatName val="0"/>
              <c:showSerName val="0"/>
              <c:showPercent val="0"/>
              <c:showBubbleSize val="0"/>
            </c:dLbl>
            <c:dLbl>
              <c:idx val="2"/>
              <c:layout>
                <c:manualLayout>
                  <c:x val="-3.8017651052274268E-2"/>
                  <c:y val="-4.6296296296296294E-2"/>
                </c:manualLayout>
              </c:layout>
              <c:showLegendKey val="0"/>
              <c:showVal val="1"/>
              <c:showCatName val="0"/>
              <c:showSerName val="0"/>
              <c:showPercent val="0"/>
              <c:showBubbleSize val="0"/>
            </c:dLbl>
            <c:dLbl>
              <c:idx val="3"/>
              <c:layout>
                <c:manualLayout>
                  <c:x val="-4.0733197556008148E-2"/>
                  <c:y val="-4.6296296296296294E-2"/>
                </c:manualLayout>
              </c:layout>
              <c:showLegendKey val="0"/>
              <c:showVal val="1"/>
              <c:showCatName val="0"/>
              <c:showSerName val="0"/>
              <c:showPercent val="0"/>
              <c:showBubbleSize val="0"/>
            </c:dLbl>
            <c:dLbl>
              <c:idx val="4"/>
              <c:layout>
                <c:manualLayout>
                  <c:x val="-4.0733197556008044E-2"/>
                  <c:y val="-5.5555555555555552E-2"/>
                </c:manualLayout>
              </c:layout>
              <c:showLegendKey val="0"/>
              <c:showVal val="1"/>
              <c:showCatName val="0"/>
              <c:showSerName val="0"/>
              <c:showPercent val="0"/>
              <c:showBubbleSize val="0"/>
            </c:dLbl>
            <c:dLbl>
              <c:idx val="5"/>
              <c:layout>
                <c:manualLayout>
                  <c:x val="-3.5302104548540394E-2"/>
                  <c:y val="-5.5555555555555552E-2"/>
                </c:manualLayout>
              </c:layout>
              <c:showLegendKey val="0"/>
              <c:showVal val="1"/>
              <c:showCatName val="0"/>
              <c:showSerName val="0"/>
              <c:showPercent val="0"/>
              <c:showBubbleSize val="0"/>
            </c:dLbl>
            <c:dLbl>
              <c:idx val="6"/>
              <c:dLblPos val="t"/>
              <c:showLegendKey val="0"/>
              <c:showVal val="1"/>
              <c:showCatName val="0"/>
              <c:showSerName val="0"/>
              <c:showPercent val="0"/>
              <c:showBubbleSize val="0"/>
            </c:dLbl>
            <c:txPr>
              <a:bodyPr/>
              <a:lstStyle/>
              <a:p>
                <a:pPr>
                  <a:defRPr>
                    <a:solidFill>
                      <a:schemeClr val="bg1"/>
                    </a:solidFill>
                  </a:defRPr>
                </a:pPr>
                <a:endParaRPr lang="ja-JP"/>
              </a:p>
            </c:txPr>
            <c:showLegendKey val="0"/>
            <c:showVal val="1"/>
            <c:showCatName val="0"/>
            <c:showSerName val="0"/>
            <c:showPercent val="0"/>
            <c:showBubbleSize val="0"/>
            <c:showLeaderLines val="0"/>
          </c:dLbls>
          <c:cat>
            <c:strRef>
              <c:f>Sheet1!$C$5:$I$5</c:f>
              <c:strCache>
                <c:ptCount val="7"/>
                <c:pt idx="0">
                  <c:v>2010年</c:v>
                </c:pt>
                <c:pt idx="1">
                  <c:v>2011年</c:v>
                </c:pt>
                <c:pt idx="2">
                  <c:v>2012年</c:v>
                </c:pt>
                <c:pt idx="3">
                  <c:v>2013年</c:v>
                </c:pt>
                <c:pt idx="4">
                  <c:v>2014年</c:v>
                </c:pt>
                <c:pt idx="5">
                  <c:v>2015年</c:v>
                </c:pt>
                <c:pt idx="6">
                  <c:v>2016年</c:v>
                </c:pt>
              </c:strCache>
            </c:strRef>
          </c:cat>
          <c:val>
            <c:numRef>
              <c:f>Sheet1!$C$6:$I$6</c:f>
              <c:numCache>
                <c:formatCode>General</c:formatCode>
                <c:ptCount val="7"/>
                <c:pt idx="0">
                  <c:v>22</c:v>
                </c:pt>
                <c:pt idx="1">
                  <c:v>22</c:v>
                </c:pt>
                <c:pt idx="2">
                  <c:v>19</c:v>
                </c:pt>
                <c:pt idx="3">
                  <c:v>18</c:v>
                </c:pt>
                <c:pt idx="4">
                  <c:v>14</c:v>
                </c:pt>
                <c:pt idx="5">
                  <c:v>11</c:v>
                </c:pt>
                <c:pt idx="6">
                  <c:v>10</c:v>
                </c:pt>
              </c:numCache>
            </c:numRef>
          </c:val>
          <c:smooth val="0"/>
        </c:ser>
        <c:dLbls>
          <c:showLegendKey val="0"/>
          <c:showVal val="0"/>
          <c:showCatName val="0"/>
          <c:showSerName val="0"/>
          <c:showPercent val="0"/>
          <c:showBubbleSize val="0"/>
        </c:dLbls>
        <c:marker val="1"/>
        <c:smooth val="0"/>
        <c:axId val="231244928"/>
        <c:axId val="231246464"/>
      </c:lineChart>
      <c:catAx>
        <c:axId val="231244928"/>
        <c:scaling>
          <c:orientation val="minMax"/>
        </c:scaling>
        <c:delete val="0"/>
        <c:axPos val="b"/>
        <c:majorTickMark val="out"/>
        <c:minorTickMark val="none"/>
        <c:tickLblPos val="nextTo"/>
        <c:crossAx val="231246464"/>
        <c:crosses val="autoZero"/>
        <c:auto val="1"/>
        <c:lblAlgn val="ctr"/>
        <c:lblOffset val="100"/>
        <c:noMultiLvlLbl val="0"/>
      </c:catAx>
      <c:valAx>
        <c:axId val="231246464"/>
        <c:scaling>
          <c:orientation val="minMax"/>
        </c:scaling>
        <c:delete val="0"/>
        <c:axPos val="l"/>
        <c:majorGridlines/>
        <c:title>
          <c:tx>
            <c:rich>
              <a:bodyPr rot="0" vert="horz"/>
              <a:lstStyle/>
              <a:p>
                <a:pPr>
                  <a:defRPr b="0"/>
                </a:pPr>
                <a:r>
                  <a:rPr lang="ja-JP" altLang="en-US" b="0"/>
                  <a:t>（便／週）</a:t>
                </a:r>
              </a:p>
            </c:rich>
          </c:tx>
          <c:layout>
            <c:manualLayout>
              <c:xMode val="edge"/>
              <c:yMode val="edge"/>
              <c:x val="3.2586558044806514E-2"/>
              <c:y val="1.9110892388451442E-2"/>
            </c:manualLayout>
          </c:layout>
          <c:overlay val="0"/>
        </c:title>
        <c:numFmt formatCode="General" sourceLinked="1"/>
        <c:majorTickMark val="out"/>
        <c:minorTickMark val="none"/>
        <c:tickLblPos val="nextTo"/>
        <c:crossAx val="231244928"/>
        <c:crosses val="autoZero"/>
        <c:crossBetween val="between"/>
        <c:majorUnit val="50"/>
      </c:valAx>
    </c:plotArea>
    <c:legend>
      <c:legendPos val="b"/>
      <c:layout>
        <c:manualLayout>
          <c:xMode val="edge"/>
          <c:yMode val="edge"/>
          <c:x val="0.25567404889052819"/>
          <c:y val="0.9023939195100612"/>
          <c:w val="0.53753152546359406"/>
          <c:h val="8.3717191601049873E-2"/>
        </c:manualLayout>
      </c:layout>
      <c:overlay val="0"/>
    </c:legend>
    <c:plotVisOnly val="1"/>
    <c:dispBlanksAs val="gap"/>
    <c:showDLblsOverMax val="0"/>
  </c:chart>
  <c:externalData r:id="rId1">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387476693181666"/>
          <c:y val="7.9345876158003606E-2"/>
          <c:w val="0.47371546954979732"/>
          <c:h val="0.81659741130489527"/>
        </c:manualLayout>
      </c:layout>
      <c:barChart>
        <c:barDir val="col"/>
        <c:grouping val="clustered"/>
        <c:varyColors val="0"/>
        <c:ser>
          <c:idx val="0"/>
          <c:order val="0"/>
          <c:tx>
            <c:strRef>
              <c:f>Sheet1!$A$3</c:f>
              <c:strCache>
                <c:ptCount val="1"/>
                <c:pt idx="0">
                  <c:v>滞在者合計(右軸）</c:v>
                </c:pt>
              </c:strCache>
            </c:strRef>
          </c:tx>
          <c:spPr>
            <a:pattFill prst="ltVert">
              <a:fgClr>
                <a:schemeClr val="accent5">
                  <a:lumMod val="60000"/>
                  <a:lumOff val="40000"/>
                </a:schemeClr>
              </a:fgClr>
              <a:bgClr>
                <a:schemeClr val="bg1"/>
              </a:bgClr>
            </a:pattFill>
          </c:spPr>
          <c:invertIfNegative val="0"/>
          <c:dLbls>
            <c:dLblPos val="outEnd"/>
            <c:showLegendKey val="0"/>
            <c:showVal val="1"/>
            <c:showCatName val="0"/>
            <c:showSerName val="0"/>
            <c:showPercent val="0"/>
            <c:showBubbleSize val="0"/>
            <c:showLeaderLines val="0"/>
          </c:dLbls>
          <c:cat>
            <c:numRef>
              <c:f>Sheet1!$B$2:$D$2</c:f>
              <c:numCache>
                <c:formatCode>General</c:formatCode>
                <c:ptCount val="3"/>
                <c:pt idx="0">
                  <c:v>2014</c:v>
                </c:pt>
                <c:pt idx="1">
                  <c:v>2015</c:v>
                </c:pt>
                <c:pt idx="2">
                  <c:v>2016</c:v>
                </c:pt>
              </c:numCache>
            </c:numRef>
          </c:cat>
          <c:val>
            <c:numRef>
              <c:f>Sheet1!$B$3:$D$3</c:f>
              <c:numCache>
                <c:formatCode>#,##0_);[Red]\(#,##0\)</c:formatCode>
                <c:ptCount val="3"/>
                <c:pt idx="0">
                  <c:v>316310</c:v>
                </c:pt>
                <c:pt idx="1">
                  <c:v>318368</c:v>
                </c:pt>
                <c:pt idx="2">
                  <c:v>316560</c:v>
                </c:pt>
              </c:numCache>
            </c:numRef>
          </c:val>
        </c:ser>
        <c:dLbls>
          <c:showLegendKey val="0"/>
          <c:showVal val="0"/>
          <c:showCatName val="0"/>
          <c:showSerName val="0"/>
          <c:showPercent val="0"/>
          <c:showBubbleSize val="0"/>
        </c:dLbls>
        <c:gapWidth val="150"/>
        <c:axId val="237777664"/>
        <c:axId val="237698048"/>
      </c:barChart>
      <c:lineChart>
        <c:grouping val="standard"/>
        <c:varyColors val="0"/>
        <c:ser>
          <c:idx val="1"/>
          <c:order val="1"/>
          <c:tx>
            <c:strRef>
              <c:f>Sheet1!$A$4</c:f>
              <c:strCache>
                <c:ptCount val="1"/>
                <c:pt idx="0">
                  <c:v>県外の滞在者の割合</c:v>
                </c:pt>
              </c:strCache>
            </c:strRef>
          </c:tx>
          <c:spPr>
            <a:ln>
              <a:prstDash val="dash"/>
            </a:ln>
          </c:spPr>
          <c:marker>
            <c:symbol val="square"/>
            <c:size val="6"/>
            <c:spPr>
              <a:ln>
                <a:prstDash val="dash"/>
              </a:ln>
            </c:spPr>
          </c:marker>
          <c:dPt>
            <c:idx val="2"/>
            <c:marker>
              <c:spPr>
                <a:ln w="25400">
                  <a:prstDash val="dash"/>
                </a:ln>
              </c:spPr>
            </c:marker>
            <c:bubble3D val="0"/>
          </c:dPt>
          <c:dLbls>
            <c:dLblPos val="b"/>
            <c:showLegendKey val="0"/>
            <c:showVal val="1"/>
            <c:showCatName val="0"/>
            <c:showSerName val="0"/>
            <c:showPercent val="0"/>
            <c:showBubbleSize val="0"/>
            <c:showLeaderLines val="0"/>
          </c:dLbls>
          <c:cat>
            <c:numRef>
              <c:f>Sheet1!$B$2:$D$2</c:f>
              <c:numCache>
                <c:formatCode>General</c:formatCode>
                <c:ptCount val="3"/>
                <c:pt idx="0">
                  <c:v>2014</c:v>
                </c:pt>
                <c:pt idx="1">
                  <c:v>2015</c:v>
                </c:pt>
                <c:pt idx="2">
                  <c:v>2016</c:v>
                </c:pt>
              </c:numCache>
            </c:numRef>
          </c:cat>
          <c:val>
            <c:numRef>
              <c:f>Sheet1!$B$4:$D$4</c:f>
              <c:numCache>
                <c:formatCode>0.00%</c:formatCode>
                <c:ptCount val="3"/>
                <c:pt idx="0">
                  <c:v>0.30540292750782461</c:v>
                </c:pt>
                <c:pt idx="1">
                  <c:v>0.31070961905719169</c:v>
                </c:pt>
                <c:pt idx="2">
                  <c:v>0.31282221379833208</c:v>
                </c:pt>
              </c:numCache>
            </c:numRef>
          </c:val>
          <c:smooth val="0"/>
        </c:ser>
        <c:ser>
          <c:idx val="2"/>
          <c:order val="2"/>
          <c:tx>
            <c:strRef>
              <c:f>Sheet1!$A$5</c:f>
              <c:strCache>
                <c:ptCount val="1"/>
                <c:pt idx="0">
                  <c:v>関西圏以外の滞在者の割合</c:v>
                </c:pt>
              </c:strCache>
            </c:strRef>
          </c:tx>
          <c:marker>
            <c:symbol val="diamond"/>
            <c:size val="6"/>
            <c:spPr>
              <a:ln>
                <a:solidFill>
                  <a:schemeClr val="accent2">
                    <a:shade val="95000"/>
                    <a:satMod val="105000"/>
                  </a:schemeClr>
                </a:solidFill>
              </a:ln>
            </c:spPr>
          </c:marker>
          <c:dLbls>
            <c:dLblPos val="b"/>
            <c:showLegendKey val="0"/>
            <c:showVal val="1"/>
            <c:showCatName val="0"/>
            <c:showSerName val="0"/>
            <c:showPercent val="0"/>
            <c:showBubbleSize val="0"/>
            <c:showLeaderLines val="0"/>
          </c:dLbls>
          <c:cat>
            <c:numRef>
              <c:f>Sheet1!$B$2:$D$2</c:f>
              <c:numCache>
                <c:formatCode>General</c:formatCode>
                <c:ptCount val="3"/>
                <c:pt idx="0">
                  <c:v>2014</c:v>
                </c:pt>
                <c:pt idx="1">
                  <c:v>2015</c:v>
                </c:pt>
                <c:pt idx="2">
                  <c:v>2016</c:v>
                </c:pt>
              </c:numCache>
            </c:numRef>
          </c:cat>
          <c:val>
            <c:numRef>
              <c:f>Sheet1!$B$5:$D$5</c:f>
              <c:numCache>
                <c:formatCode>0.00%</c:formatCode>
                <c:ptCount val="3"/>
                <c:pt idx="0">
                  <c:v>6.9144193986911573E-2</c:v>
                </c:pt>
                <c:pt idx="1">
                  <c:v>7.5965549301437327E-2</c:v>
                </c:pt>
                <c:pt idx="2">
                  <c:v>7.888236037402073E-2</c:v>
                </c:pt>
              </c:numCache>
            </c:numRef>
          </c:val>
          <c:smooth val="0"/>
        </c:ser>
        <c:dLbls>
          <c:showLegendKey val="0"/>
          <c:showVal val="0"/>
          <c:showCatName val="0"/>
          <c:showSerName val="0"/>
          <c:showPercent val="0"/>
          <c:showBubbleSize val="0"/>
        </c:dLbls>
        <c:marker val="1"/>
        <c:smooth val="0"/>
        <c:axId val="237694976"/>
        <c:axId val="237696512"/>
      </c:lineChart>
      <c:catAx>
        <c:axId val="237694976"/>
        <c:scaling>
          <c:orientation val="minMax"/>
        </c:scaling>
        <c:delete val="0"/>
        <c:axPos val="b"/>
        <c:numFmt formatCode="General" sourceLinked="1"/>
        <c:majorTickMark val="none"/>
        <c:minorTickMark val="none"/>
        <c:tickLblPos val="nextTo"/>
        <c:crossAx val="237696512"/>
        <c:crosses val="autoZero"/>
        <c:auto val="1"/>
        <c:lblAlgn val="ctr"/>
        <c:lblOffset val="100"/>
        <c:noMultiLvlLbl val="0"/>
      </c:catAx>
      <c:valAx>
        <c:axId val="237696512"/>
        <c:scaling>
          <c:orientation val="minMax"/>
        </c:scaling>
        <c:delete val="0"/>
        <c:axPos val="l"/>
        <c:majorGridlines/>
        <c:numFmt formatCode="0.00%" sourceLinked="1"/>
        <c:majorTickMark val="none"/>
        <c:minorTickMark val="none"/>
        <c:tickLblPos val="nextTo"/>
        <c:crossAx val="237694976"/>
        <c:crosses val="autoZero"/>
        <c:crossBetween val="between"/>
      </c:valAx>
      <c:valAx>
        <c:axId val="237698048"/>
        <c:scaling>
          <c:orientation val="minMax"/>
          <c:max val="319000"/>
          <c:min val="0"/>
        </c:scaling>
        <c:delete val="0"/>
        <c:axPos val="r"/>
        <c:numFmt formatCode="#,##0_);[Red]\(#,##0\)" sourceLinked="1"/>
        <c:majorTickMark val="out"/>
        <c:minorTickMark val="none"/>
        <c:tickLblPos val="nextTo"/>
        <c:crossAx val="237777664"/>
        <c:crosses val="max"/>
        <c:crossBetween val="between"/>
      </c:valAx>
      <c:catAx>
        <c:axId val="237777664"/>
        <c:scaling>
          <c:orientation val="minMax"/>
        </c:scaling>
        <c:delete val="1"/>
        <c:axPos val="b"/>
        <c:numFmt formatCode="General" sourceLinked="1"/>
        <c:majorTickMark val="out"/>
        <c:minorTickMark val="none"/>
        <c:tickLblPos val="nextTo"/>
        <c:crossAx val="237698048"/>
        <c:crosses val="autoZero"/>
        <c:auto val="1"/>
        <c:lblAlgn val="ctr"/>
        <c:lblOffset val="100"/>
        <c:noMultiLvlLbl val="0"/>
      </c:catAx>
    </c:plotArea>
    <c:legend>
      <c:legendPos val="r"/>
      <c:layout>
        <c:manualLayout>
          <c:xMode val="edge"/>
          <c:yMode val="edge"/>
          <c:x val="0.71284526822832217"/>
          <c:y val="0.27177234051507876"/>
          <c:w val="0.26872769016066106"/>
          <c:h val="0.45645484608214909"/>
        </c:manualLayout>
      </c:layout>
      <c:overlay val="0"/>
    </c:legend>
    <c:plotVisOnly val="1"/>
    <c:dispBlanksAs val="gap"/>
    <c:showDLblsOverMax val="0"/>
  </c:chart>
  <c:txPr>
    <a:bodyPr/>
    <a:lstStyle/>
    <a:p>
      <a:pPr>
        <a:defRPr sz="800"/>
      </a:pPr>
      <a:endParaRPr lang="ja-JP"/>
    </a:p>
  </c:txPr>
  <c:externalData r:id="rId1">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manualLayout>
          <c:layoutTarget val="inner"/>
          <c:xMode val="edge"/>
          <c:yMode val="edge"/>
          <c:x val="5.600688976377953E-2"/>
          <c:y val="4.1906249999999999E-2"/>
          <c:w val="0.92107644356955376"/>
          <c:h val="0.76652608267716538"/>
        </c:manualLayout>
      </c:layout>
      <c:barChart>
        <c:barDir val="col"/>
        <c:grouping val="clustered"/>
        <c:varyColors val="0"/>
        <c:ser>
          <c:idx val="0"/>
          <c:order val="0"/>
          <c:tx>
            <c:strRef>
              <c:f>Sheet1!$B$1</c:f>
              <c:strCache>
                <c:ptCount val="1"/>
                <c:pt idx="0">
                  <c:v>系列 1</c:v>
                </c:pt>
              </c:strCache>
            </c:strRef>
          </c:tx>
          <c:invertIfNegative val="0"/>
          <c:dLbls>
            <c:dLbl>
              <c:idx val="6"/>
              <c:layout>
                <c:manualLayout>
                  <c:x val="-3.5104352525094774E-3"/>
                  <c:y val="2.1062608604075612E-2"/>
                </c:manualLayout>
              </c:layout>
              <c:showLegendKey val="0"/>
              <c:showVal val="1"/>
              <c:showCatName val="0"/>
              <c:showSerName val="0"/>
              <c:showPercent val="0"/>
              <c:showBubbleSize val="0"/>
            </c:dLbl>
            <c:txPr>
              <a:bodyPr/>
              <a:lstStyle/>
              <a:p>
                <a:pPr>
                  <a:defRPr sz="1000" b="1"/>
                </a:pPr>
                <a:endParaRPr lang="ja-JP"/>
              </a:p>
            </c:txPr>
            <c:showLegendKey val="0"/>
            <c:showVal val="1"/>
            <c:showCatName val="0"/>
            <c:showSerName val="0"/>
            <c:showPercent val="0"/>
            <c:showBubbleSize val="0"/>
            <c:showLeaderLines val="0"/>
          </c:dLbls>
          <c:cat>
            <c:strRef>
              <c:f>Sheet1!$A$2:$A$8</c:f>
              <c:strCache>
                <c:ptCount val="7"/>
                <c:pt idx="0">
                  <c:v>2010年</c:v>
                </c:pt>
                <c:pt idx="1">
                  <c:v>2011年</c:v>
                </c:pt>
                <c:pt idx="2">
                  <c:v>2012年</c:v>
                </c:pt>
                <c:pt idx="3">
                  <c:v>2013年</c:v>
                </c:pt>
                <c:pt idx="4">
                  <c:v>2014年</c:v>
                </c:pt>
                <c:pt idx="5">
                  <c:v>2015年</c:v>
                </c:pt>
                <c:pt idx="6">
                  <c:v>2016年</c:v>
                </c:pt>
              </c:strCache>
            </c:strRef>
          </c:cat>
          <c:val>
            <c:numRef>
              <c:f>Sheet1!$B$2:$B$8</c:f>
              <c:numCache>
                <c:formatCode>General</c:formatCode>
                <c:ptCount val="7"/>
                <c:pt idx="0">
                  <c:v>14.3</c:v>
                </c:pt>
                <c:pt idx="1">
                  <c:v>17.899999999999999</c:v>
                </c:pt>
                <c:pt idx="2">
                  <c:v>26.5</c:v>
                </c:pt>
                <c:pt idx="3">
                  <c:v>46.4</c:v>
                </c:pt>
                <c:pt idx="4">
                  <c:v>64.5</c:v>
                </c:pt>
                <c:pt idx="5">
                  <c:v>76.099999999999994</c:v>
                </c:pt>
                <c:pt idx="6">
                  <c:v>83.2</c:v>
                </c:pt>
              </c:numCache>
            </c:numRef>
          </c:val>
        </c:ser>
        <c:dLbls>
          <c:showLegendKey val="0"/>
          <c:showVal val="0"/>
          <c:showCatName val="0"/>
          <c:showSerName val="0"/>
          <c:showPercent val="0"/>
          <c:showBubbleSize val="0"/>
        </c:dLbls>
        <c:gapWidth val="150"/>
        <c:axId val="237935232"/>
        <c:axId val="237937024"/>
      </c:barChart>
      <c:catAx>
        <c:axId val="237935232"/>
        <c:scaling>
          <c:orientation val="minMax"/>
        </c:scaling>
        <c:delete val="0"/>
        <c:axPos val="b"/>
        <c:majorTickMark val="out"/>
        <c:minorTickMark val="none"/>
        <c:tickLblPos val="nextTo"/>
        <c:txPr>
          <a:bodyPr/>
          <a:lstStyle/>
          <a:p>
            <a:pPr>
              <a:defRPr sz="1000"/>
            </a:pPr>
            <a:endParaRPr lang="ja-JP"/>
          </a:p>
        </c:txPr>
        <c:crossAx val="237937024"/>
        <c:crosses val="autoZero"/>
        <c:auto val="1"/>
        <c:lblAlgn val="ctr"/>
        <c:lblOffset val="100"/>
        <c:noMultiLvlLbl val="0"/>
      </c:catAx>
      <c:valAx>
        <c:axId val="237937024"/>
        <c:scaling>
          <c:orientation val="minMax"/>
        </c:scaling>
        <c:delete val="0"/>
        <c:axPos val="l"/>
        <c:majorGridlines/>
        <c:numFmt formatCode="General" sourceLinked="1"/>
        <c:majorTickMark val="out"/>
        <c:minorTickMark val="none"/>
        <c:tickLblPos val="nextTo"/>
        <c:txPr>
          <a:bodyPr/>
          <a:lstStyle/>
          <a:p>
            <a:pPr>
              <a:defRPr sz="1000"/>
            </a:pPr>
            <a:endParaRPr lang="ja-JP"/>
          </a:p>
        </c:txPr>
        <c:crossAx val="237935232"/>
        <c:crosses val="autoZero"/>
        <c:crossBetween val="between"/>
      </c:valAx>
    </c:plotArea>
    <c:plotVisOnly val="1"/>
    <c:dispBlanksAs val="gap"/>
    <c:showDLblsOverMax val="0"/>
  </c:chart>
  <c:txPr>
    <a:bodyPr/>
    <a:lstStyle/>
    <a:p>
      <a:pPr>
        <a:defRPr sz="1800"/>
      </a:pPr>
      <a:endParaRPr lang="ja-JP"/>
    </a:p>
  </c:txPr>
  <c:externalData r:id="rId1">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0761647086214093E-2"/>
          <c:y val="4.3165881681241323E-2"/>
          <c:w val="0.89687359018877066"/>
          <c:h val="0.75136988503037661"/>
        </c:manualLayout>
      </c:layout>
      <c:barChart>
        <c:barDir val="col"/>
        <c:grouping val="stacked"/>
        <c:varyColors val="0"/>
        <c:ser>
          <c:idx val="0"/>
          <c:order val="0"/>
          <c:tx>
            <c:strRef>
              <c:f>'[情報通信業関連情報（H26経済センサス）.xlsx]計算表（情報通信業従業者数）'!$C$3</c:f>
              <c:strCache>
                <c:ptCount val="1"/>
                <c:pt idx="0">
                  <c:v>情報通信業の従業者数</c:v>
                </c:pt>
              </c:strCache>
            </c:strRef>
          </c:tx>
          <c:invertIfNegative val="0"/>
          <c:dLbls>
            <c:dLbl>
              <c:idx val="1"/>
              <c:layout>
                <c:manualLayout>
                  <c:x val="1.2683899453454126E-3"/>
                  <c:y val="-0.2541825156167965"/>
                </c:manualLayout>
              </c:layout>
              <c:dLblPos val="ctr"/>
              <c:showLegendKey val="0"/>
              <c:showVal val="1"/>
              <c:showCatName val="0"/>
              <c:showSerName val="0"/>
              <c:showPercent val="0"/>
              <c:showBubbleSize val="0"/>
            </c:dLbl>
            <c:dLbl>
              <c:idx val="2"/>
              <c:layout>
                <c:manualLayout>
                  <c:x val="-4.6916032109184021E-5"/>
                  <c:y val="-0.21080968555172733"/>
                </c:manualLayout>
              </c:layout>
              <c:dLblPos val="ctr"/>
              <c:showLegendKey val="0"/>
              <c:showVal val="1"/>
              <c:showCatName val="0"/>
              <c:showSerName val="0"/>
              <c:showPercent val="0"/>
              <c:showBubbleSize val="0"/>
            </c:dLbl>
            <c:dLbl>
              <c:idx val="9"/>
              <c:layout>
                <c:manualLayout>
                  <c:x val="0"/>
                  <c:y val="-8.5420849017561348E-2"/>
                </c:manualLayout>
              </c:layout>
              <c:showLegendKey val="0"/>
              <c:showVal val="1"/>
              <c:showCatName val="0"/>
              <c:showSerName val="0"/>
              <c:showPercent val="0"/>
              <c:showBubbleSize val="0"/>
            </c:dLbl>
            <c:dLbl>
              <c:idx val="46"/>
              <c:layout>
                <c:manualLayout>
                  <c:x val="6.5552277941658549E-3"/>
                  <c:y val="-3.134158230221222E-2"/>
                </c:manualLayout>
              </c:layout>
              <c:dLblPos val="ctr"/>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'[情報通信業関連情報（H26経済センサス）.xlsx]計算表（情報通信業従業者数）'!$B$4:$B$13</c:f>
              <c:strCache>
                <c:ptCount val="10"/>
                <c:pt idx="0">
                  <c:v>東京都</c:v>
                </c:pt>
                <c:pt idx="1">
                  <c:v>大阪府</c:v>
                </c:pt>
                <c:pt idx="2">
                  <c:v>神奈川県</c:v>
                </c:pt>
                <c:pt idx="3">
                  <c:v>愛知県</c:v>
                </c:pt>
                <c:pt idx="4">
                  <c:v>福岡県</c:v>
                </c:pt>
                <c:pt idx="5">
                  <c:v>北海道</c:v>
                </c:pt>
                <c:pt idx="6">
                  <c:v>千葉県</c:v>
                </c:pt>
                <c:pt idx="7">
                  <c:v>兵庫県</c:v>
                </c:pt>
                <c:pt idx="8">
                  <c:v>埼玉県</c:v>
                </c:pt>
                <c:pt idx="9">
                  <c:v>宮城県</c:v>
                </c:pt>
              </c:strCache>
            </c:strRef>
          </c:cat>
          <c:val>
            <c:numRef>
              <c:f>'[情報通信業関連情報（H26経済センサス）.xlsx]計算表（情報通信業従業者数）'!$C$4:$C$13</c:f>
              <c:numCache>
                <c:formatCode>General</c:formatCode>
                <c:ptCount val="10"/>
                <c:pt idx="1">
                  <c:v>147515</c:v>
                </c:pt>
                <c:pt idx="2">
                  <c:v>120262</c:v>
                </c:pt>
                <c:pt idx="3">
                  <c:v>72649</c:v>
                </c:pt>
                <c:pt idx="4">
                  <c:v>53923</c:v>
                </c:pt>
                <c:pt idx="5">
                  <c:v>39929</c:v>
                </c:pt>
                <c:pt idx="6">
                  <c:v>27630</c:v>
                </c:pt>
                <c:pt idx="7">
                  <c:v>24854</c:v>
                </c:pt>
                <c:pt idx="8">
                  <c:v>23236</c:v>
                </c:pt>
                <c:pt idx="9">
                  <c:v>21113</c:v>
                </c:pt>
              </c:numCache>
            </c:numRef>
          </c:val>
        </c:ser>
        <c:dLbls>
          <c:showLegendKey val="0"/>
          <c:showVal val="0"/>
          <c:showCatName val="0"/>
          <c:showSerName val="0"/>
          <c:showPercent val="0"/>
          <c:showBubbleSize val="0"/>
        </c:dLbls>
        <c:gapWidth val="150"/>
        <c:overlap val="100"/>
        <c:axId val="250249984"/>
        <c:axId val="250251520"/>
      </c:barChart>
      <c:barChart>
        <c:barDir val="col"/>
        <c:grouping val="stacked"/>
        <c:varyColors val="0"/>
        <c:ser>
          <c:idx val="1"/>
          <c:order val="1"/>
          <c:tx>
            <c:strRef>
              <c:f>'[情報通信業関連情報（H26経済センサス）.xlsx]計算表（情報通信業従業者数）'!$D$3</c:f>
              <c:strCache>
                <c:ptCount val="1"/>
                <c:pt idx="0">
                  <c:v>情報通信業の従業者数</c:v>
                </c:pt>
              </c:strCache>
            </c:strRef>
          </c:tx>
          <c:invertIfNegative val="0"/>
          <c:dLbls>
            <c:dLbl>
              <c:idx val="0"/>
              <c:layout>
                <c:manualLayout>
                  <c:x val="1.2641436819536302E-3"/>
                  <c:y val="-0.38219509171089089"/>
                </c:manualLayout>
              </c:layout>
              <c:dLblPos val="ctr"/>
              <c:showLegendKey val="0"/>
              <c:showVal val="1"/>
              <c:showCatName val="0"/>
              <c:showSerName val="0"/>
              <c:showPercent val="0"/>
              <c:showBubbleSize val="0"/>
            </c:dLbl>
            <c:txPr>
              <a:bodyPr/>
              <a:lstStyle/>
              <a:p>
                <a:pPr>
                  <a:defRPr sz="1050"/>
                </a:pPr>
                <a:endParaRPr lang="ja-JP"/>
              </a:p>
            </c:txPr>
            <c:dLblPos val="inEnd"/>
            <c:showLegendKey val="0"/>
            <c:showVal val="1"/>
            <c:showCatName val="0"/>
            <c:showSerName val="0"/>
            <c:showPercent val="0"/>
            <c:showBubbleSize val="0"/>
            <c:showLeaderLines val="0"/>
          </c:dLbls>
          <c:cat>
            <c:strRef>
              <c:f>'[情報通信業関連情報（H26経済センサス）.xlsx]計算表（情報通信業従業者数）'!$B$4:$B$13</c:f>
              <c:strCache>
                <c:ptCount val="10"/>
                <c:pt idx="0">
                  <c:v>東京都</c:v>
                </c:pt>
                <c:pt idx="1">
                  <c:v>大阪府</c:v>
                </c:pt>
                <c:pt idx="2">
                  <c:v>神奈川県</c:v>
                </c:pt>
                <c:pt idx="3">
                  <c:v>愛知県</c:v>
                </c:pt>
                <c:pt idx="4">
                  <c:v>福岡県</c:v>
                </c:pt>
                <c:pt idx="5">
                  <c:v>北海道</c:v>
                </c:pt>
                <c:pt idx="6">
                  <c:v>千葉県</c:v>
                </c:pt>
                <c:pt idx="7">
                  <c:v>兵庫県</c:v>
                </c:pt>
                <c:pt idx="8">
                  <c:v>埼玉県</c:v>
                </c:pt>
                <c:pt idx="9">
                  <c:v>宮城県</c:v>
                </c:pt>
              </c:strCache>
            </c:strRef>
          </c:cat>
          <c:val>
            <c:numRef>
              <c:f>'[情報通信業関連情報（H26経済センサス）.xlsx]計算表（情報通信業従業者数）'!$D$4:$D$13</c:f>
              <c:numCache>
                <c:formatCode>General</c:formatCode>
                <c:ptCount val="10"/>
                <c:pt idx="0">
                  <c:v>833210</c:v>
                </c:pt>
              </c:numCache>
            </c:numRef>
          </c:val>
        </c:ser>
        <c:dLbls>
          <c:showLegendKey val="0"/>
          <c:showVal val="0"/>
          <c:showCatName val="0"/>
          <c:showSerName val="0"/>
          <c:showPercent val="0"/>
          <c:showBubbleSize val="0"/>
        </c:dLbls>
        <c:gapWidth val="150"/>
        <c:overlap val="100"/>
        <c:axId val="250271232"/>
        <c:axId val="250269696"/>
      </c:barChart>
      <c:catAx>
        <c:axId val="250249984"/>
        <c:scaling>
          <c:orientation val="minMax"/>
        </c:scaling>
        <c:delete val="0"/>
        <c:axPos val="b"/>
        <c:majorTickMark val="out"/>
        <c:minorTickMark val="none"/>
        <c:tickLblPos val="nextTo"/>
        <c:txPr>
          <a:bodyPr rot="0" vert="eaVert"/>
          <a:lstStyle/>
          <a:p>
            <a:pPr>
              <a:defRPr/>
            </a:pPr>
            <a:endParaRPr lang="ja-JP"/>
          </a:p>
        </c:txPr>
        <c:crossAx val="250251520"/>
        <c:crosses val="autoZero"/>
        <c:auto val="1"/>
        <c:lblAlgn val="ctr"/>
        <c:lblOffset val="100"/>
        <c:noMultiLvlLbl val="0"/>
      </c:catAx>
      <c:valAx>
        <c:axId val="250251520"/>
        <c:scaling>
          <c:orientation val="minMax"/>
          <c:max val="260000"/>
          <c:min val="0"/>
        </c:scaling>
        <c:delete val="0"/>
        <c:axPos val="l"/>
        <c:majorGridlines/>
        <c:numFmt formatCode="[=200000]&quot;800000&quot;;[=250000]&quot;840000&quot;;0" sourceLinked="0"/>
        <c:majorTickMark val="out"/>
        <c:minorTickMark val="none"/>
        <c:tickLblPos val="nextTo"/>
        <c:crossAx val="250249984"/>
        <c:crosses val="autoZero"/>
        <c:crossBetween val="between"/>
      </c:valAx>
      <c:valAx>
        <c:axId val="250269696"/>
        <c:scaling>
          <c:orientation val="minMax"/>
        </c:scaling>
        <c:delete val="0"/>
        <c:axPos val="r"/>
        <c:numFmt formatCode="General" sourceLinked="1"/>
        <c:majorTickMark val="none"/>
        <c:minorTickMark val="none"/>
        <c:tickLblPos val="none"/>
        <c:crossAx val="250271232"/>
        <c:crosses val="max"/>
        <c:crossBetween val="between"/>
      </c:valAx>
      <c:catAx>
        <c:axId val="250271232"/>
        <c:scaling>
          <c:orientation val="minMax"/>
        </c:scaling>
        <c:delete val="1"/>
        <c:axPos val="b"/>
        <c:majorTickMark val="out"/>
        <c:minorTickMark val="none"/>
        <c:tickLblPos val="none"/>
        <c:crossAx val="250269696"/>
        <c:crosses val="autoZero"/>
        <c:auto val="1"/>
        <c:lblAlgn val="ctr"/>
        <c:lblOffset val="100"/>
        <c:noMultiLvlLbl val="0"/>
      </c:catAx>
    </c:plotArea>
    <c:plotVisOnly val="1"/>
    <c:dispBlanksAs val="gap"/>
    <c:showDLblsOverMax val="0"/>
  </c:chart>
  <c:externalData r:id="rId1">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8974123841710991E-2"/>
          <c:y val="9.537225322562827E-2"/>
          <c:w val="0.88048506835899332"/>
          <c:h val="0.69658792650918677"/>
        </c:manualLayout>
      </c:layout>
      <c:barChart>
        <c:barDir val="col"/>
        <c:grouping val="clustered"/>
        <c:varyColors val="0"/>
        <c:ser>
          <c:idx val="0"/>
          <c:order val="0"/>
          <c:invertIfNegative val="0"/>
          <c:dLbls>
            <c:dLbl>
              <c:idx val="1"/>
              <c:layout>
                <c:manualLayout>
                  <c:x val="5.031445876432972E-3"/>
                  <c:y val="8.6299892125134905E-3"/>
                </c:manualLayout>
              </c:layout>
              <c:showLegendKey val="0"/>
              <c:showVal val="1"/>
              <c:showCatName val="0"/>
              <c:showSerName val="0"/>
              <c:showPercent val="0"/>
              <c:showBubbleSize val="0"/>
            </c:dLbl>
            <c:dLbl>
              <c:idx val="2"/>
              <c:layout>
                <c:manualLayout>
                  <c:x val="5.031445876432972E-3"/>
                  <c:y val="1.2944983818770227E-2"/>
                </c:manualLayout>
              </c:layout>
              <c:showLegendKey val="0"/>
              <c:showVal val="1"/>
              <c:showCatName val="0"/>
              <c:showSerName val="0"/>
              <c:showPercent val="0"/>
              <c:showBubbleSize val="0"/>
            </c:dLbl>
            <c:dLbl>
              <c:idx val="3"/>
              <c:layout>
                <c:manualLayout>
                  <c:x val="8.3857431273883162E-3"/>
                  <c:y val="1.7259978425026964E-2"/>
                </c:manualLayout>
              </c:layout>
              <c:showLegendKey val="0"/>
              <c:showVal val="1"/>
              <c:showCatName val="0"/>
              <c:showSerName val="0"/>
              <c:showPercent val="0"/>
              <c:showBubbleSize val="0"/>
            </c:dLbl>
            <c:dLbl>
              <c:idx val="4"/>
              <c:layout>
                <c:manualLayout>
                  <c:x val="8.3857431273883041E-3"/>
                  <c:y val="1.2944983818770227E-2"/>
                </c:manualLayout>
              </c:layout>
              <c:showLegendKey val="0"/>
              <c:showVal val="1"/>
              <c:showCatName val="0"/>
              <c:showSerName val="0"/>
              <c:showPercent val="0"/>
              <c:showBubbleSize val="0"/>
            </c:dLbl>
            <c:dLbl>
              <c:idx val="9"/>
              <c:showLegendKey val="0"/>
              <c:showVal val="1"/>
              <c:showCatName val="0"/>
              <c:showSerName val="0"/>
              <c:showPercent val="0"/>
              <c:showBubbleSize val="0"/>
            </c:dLbl>
            <c:dLbl>
              <c:idx val="46"/>
              <c:layout>
                <c:manualLayout>
                  <c:x val="0"/>
                  <c:y val="1.2944983818770227E-2"/>
                </c:manualLayout>
              </c:layout>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'[情報通信業関連情報（H26経済センサス）.xlsx]計算表（情報通信業事業所数）'!$B$3:$B$12</c:f>
              <c:strCache>
                <c:ptCount val="10"/>
                <c:pt idx="0">
                  <c:v>東京都</c:v>
                </c:pt>
                <c:pt idx="1">
                  <c:v>大阪府</c:v>
                </c:pt>
                <c:pt idx="2">
                  <c:v>神奈川県</c:v>
                </c:pt>
                <c:pt idx="3">
                  <c:v>愛知県</c:v>
                </c:pt>
                <c:pt idx="4">
                  <c:v>福岡県</c:v>
                </c:pt>
                <c:pt idx="5">
                  <c:v>北海道</c:v>
                </c:pt>
                <c:pt idx="6">
                  <c:v>埼玉県</c:v>
                </c:pt>
                <c:pt idx="7">
                  <c:v>兵庫県</c:v>
                </c:pt>
                <c:pt idx="8">
                  <c:v>千葉県</c:v>
                </c:pt>
                <c:pt idx="9">
                  <c:v>静岡県</c:v>
                </c:pt>
              </c:strCache>
            </c:strRef>
          </c:cat>
          <c:val>
            <c:numRef>
              <c:f>'[情報通信業関連情報（H26経済センサス）.xlsx]計算表（情報通信業事業所数）'!$C$3:$C$12</c:f>
              <c:numCache>
                <c:formatCode>General</c:formatCode>
                <c:ptCount val="10"/>
                <c:pt idx="1">
                  <c:v>6152</c:v>
                </c:pt>
                <c:pt idx="2">
                  <c:v>4032</c:v>
                </c:pt>
                <c:pt idx="3">
                  <c:v>3518</c:v>
                </c:pt>
                <c:pt idx="4">
                  <c:v>2693</c:v>
                </c:pt>
                <c:pt idx="5">
                  <c:v>2327</c:v>
                </c:pt>
                <c:pt idx="6">
                  <c:v>1834</c:v>
                </c:pt>
                <c:pt idx="7">
                  <c:v>1721</c:v>
                </c:pt>
                <c:pt idx="8">
                  <c:v>1560</c:v>
                </c:pt>
                <c:pt idx="9">
                  <c:v>1318</c:v>
                </c:pt>
              </c:numCache>
            </c:numRef>
          </c:val>
        </c:ser>
        <c:dLbls>
          <c:showLegendKey val="0"/>
          <c:showVal val="0"/>
          <c:showCatName val="0"/>
          <c:showSerName val="0"/>
          <c:showPercent val="0"/>
          <c:showBubbleSize val="0"/>
        </c:dLbls>
        <c:gapWidth val="150"/>
        <c:axId val="250311040"/>
        <c:axId val="250312576"/>
      </c:barChart>
      <c:barChart>
        <c:barDir val="col"/>
        <c:grouping val="clustered"/>
        <c:varyColors val="0"/>
        <c:ser>
          <c:idx val="1"/>
          <c:order val="1"/>
          <c:invertIfNegative val="0"/>
          <c:dLbls>
            <c:dLbl>
              <c:idx val="0"/>
              <c:layout>
                <c:manualLayout>
                  <c:x val="0"/>
                  <c:y val="5.5263668619896511E-3"/>
                </c:manualLayout>
              </c:layout>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'[情報通信業関連情報（H26経済センサス）.xlsx]計算表（情報通信業事業所数）'!$B$3:$B$12</c:f>
              <c:strCache>
                <c:ptCount val="10"/>
                <c:pt idx="0">
                  <c:v>東京都</c:v>
                </c:pt>
                <c:pt idx="1">
                  <c:v>大阪府</c:v>
                </c:pt>
                <c:pt idx="2">
                  <c:v>神奈川県</c:v>
                </c:pt>
                <c:pt idx="3">
                  <c:v>愛知県</c:v>
                </c:pt>
                <c:pt idx="4">
                  <c:v>福岡県</c:v>
                </c:pt>
                <c:pt idx="5">
                  <c:v>北海道</c:v>
                </c:pt>
                <c:pt idx="6">
                  <c:v>埼玉県</c:v>
                </c:pt>
                <c:pt idx="7">
                  <c:v>兵庫県</c:v>
                </c:pt>
                <c:pt idx="8">
                  <c:v>千葉県</c:v>
                </c:pt>
                <c:pt idx="9">
                  <c:v>静岡県</c:v>
                </c:pt>
              </c:strCache>
            </c:strRef>
          </c:cat>
          <c:val>
            <c:numRef>
              <c:f>'[情報通信業関連情報（H26経済センサス）.xlsx]計算表（情報通信業事業所数）'!$D$3:$D$12</c:f>
              <c:numCache>
                <c:formatCode>General</c:formatCode>
                <c:ptCount val="10"/>
                <c:pt idx="0">
                  <c:v>22590</c:v>
                </c:pt>
              </c:numCache>
            </c:numRef>
          </c:val>
        </c:ser>
        <c:dLbls>
          <c:showLegendKey val="0"/>
          <c:showVal val="0"/>
          <c:showCatName val="0"/>
          <c:showSerName val="0"/>
          <c:showPercent val="0"/>
          <c:showBubbleSize val="0"/>
        </c:dLbls>
        <c:gapWidth val="150"/>
        <c:axId val="250414208"/>
        <c:axId val="250314112"/>
      </c:barChart>
      <c:catAx>
        <c:axId val="250311040"/>
        <c:scaling>
          <c:orientation val="minMax"/>
        </c:scaling>
        <c:delete val="0"/>
        <c:axPos val="b"/>
        <c:majorTickMark val="out"/>
        <c:minorTickMark val="none"/>
        <c:tickLblPos val="nextTo"/>
        <c:txPr>
          <a:bodyPr rot="0" vert="eaVert"/>
          <a:lstStyle/>
          <a:p>
            <a:pPr>
              <a:defRPr sz="1000"/>
            </a:pPr>
            <a:endParaRPr lang="ja-JP"/>
          </a:p>
        </c:txPr>
        <c:crossAx val="250312576"/>
        <c:crosses val="autoZero"/>
        <c:auto val="1"/>
        <c:lblAlgn val="ctr"/>
        <c:lblOffset val="100"/>
        <c:noMultiLvlLbl val="0"/>
      </c:catAx>
      <c:valAx>
        <c:axId val="250312576"/>
        <c:scaling>
          <c:orientation val="minMax"/>
          <c:max val="8000"/>
        </c:scaling>
        <c:delete val="0"/>
        <c:axPos val="l"/>
        <c:majorGridlines/>
        <c:numFmt formatCode="[=7000]&quot;20000&quot;;[=8000]&quot;23000&quot;;0" sourceLinked="0"/>
        <c:majorTickMark val="out"/>
        <c:minorTickMark val="none"/>
        <c:tickLblPos val="nextTo"/>
        <c:crossAx val="250311040"/>
        <c:crosses val="autoZero"/>
        <c:crossBetween val="between"/>
      </c:valAx>
      <c:valAx>
        <c:axId val="250314112"/>
        <c:scaling>
          <c:orientation val="minMax"/>
          <c:max val="23000"/>
          <c:min val="0"/>
        </c:scaling>
        <c:delete val="0"/>
        <c:axPos val="r"/>
        <c:numFmt formatCode="General" sourceLinked="1"/>
        <c:majorTickMark val="none"/>
        <c:minorTickMark val="none"/>
        <c:tickLblPos val="none"/>
        <c:crossAx val="250414208"/>
        <c:crosses val="max"/>
        <c:crossBetween val="between"/>
      </c:valAx>
      <c:catAx>
        <c:axId val="250414208"/>
        <c:scaling>
          <c:orientation val="minMax"/>
        </c:scaling>
        <c:delete val="1"/>
        <c:axPos val="b"/>
        <c:majorTickMark val="out"/>
        <c:minorTickMark val="none"/>
        <c:tickLblPos val="none"/>
        <c:crossAx val="250314112"/>
        <c:crosses val="autoZero"/>
        <c:auto val="1"/>
        <c:lblAlgn val="ctr"/>
        <c:lblOffset val="100"/>
        <c:noMultiLvlLbl val="0"/>
      </c:catAx>
    </c:plotArea>
    <c:plotVisOnly val="1"/>
    <c:dispBlanksAs val="gap"/>
    <c:showDLblsOverMax val="0"/>
  </c:chart>
  <c:externalData r:id="rId1">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023802754550271"/>
          <c:y val="6.0045974975236754E-2"/>
          <c:w val="0.82048575612466967"/>
          <c:h val="0.65414264506859277"/>
        </c:manualLayout>
      </c:layout>
      <c:barChart>
        <c:barDir val="col"/>
        <c:grouping val="stacked"/>
        <c:varyColors val="0"/>
        <c:ser>
          <c:idx val="0"/>
          <c:order val="0"/>
          <c:tx>
            <c:strRef>
              <c:f>'[情報通信業関連情報（H26経済センサス）.xlsx]計算表（ソフト系IT産業３業種事業所数）'!$C$2</c:f>
              <c:strCache>
                <c:ptCount val="1"/>
                <c:pt idx="0">
                  <c:v>ソフト系IT産業３業種の事業所数</c:v>
                </c:pt>
              </c:strCache>
            </c:strRef>
          </c:tx>
          <c:invertIfNegative val="0"/>
          <c:dLbls>
            <c:dLbl>
              <c:idx val="1"/>
              <c:layout>
                <c:manualLayout>
                  <c:x val="3.0337504740235114E-3"/>
                  <c:y val="-0.30944991251093612"/>
                </c:manualLayout>
              </c:layout>
              <c:dLblPos val="ctr"/>
              <c:showLegendKey val="0"/>
              <c:showVal val="1"/>
              <c:showCatName val="0"/>
              <c:showSerName val="0"/>
              <c:showPercent val="0"/>
              <c:showBubbleSize val="0"/>
            </c:dLbl>
            <c:dLbl>
              <c:idx val="2"/>
              <c:layout>
                <c:manualLayout>
                  <c:x val="3.0337504740235114E-3"/>
                  <c:y val="-0.2347080052493439"/>
                </c:manualLayout>
              </c:layout>
              <c:dLblPos val="ctr"/>
              <c:showLegendKey val="0"/>
              <c:showVal val="1"/>
              <c:showCatName val="0"/>
              <c:showSerName val="0"/>
              <c:showPercent val="0"/>
              <c:showBubbleSize val="0"/>
            </c:dLbl>
            <c:dLbl>
              <c:idx val="3"/>
              <c:layout>
                <c:manualLayout>
                  <c:x val="4.5506257110352706E-3"/>
                  <c:y val="-0.18824803149606339"/>
                </c:manualLayout>
              </c:layout>
              <c:dLblPos val="ctr"/>
              <c:showLegendKey val="0"/>
              <c:showVal val="1"/>
              <c:showCatName val="0"/>
              <c:showSerName val="0"/>
              <c:showPercent val="0"/>
              <c:showBubbleSize val="0"/>
            </c:dLbl>
            <c:dLbl>
              <c:idx val="4"/>
              <c:layout>
                <c:manualLayout>
                  <c:x val="4.5506257110352706E-3"/>
                  <c:y val="-0.15542833187518251"/>
                </c:manualLayout>
              </c:layout>
              <c:dLblPos val="ctr"/>
              <c:showLegendKey val="0"/>
              <c:showVal val="1"/>
              <c:showCatName val="0"/>
              <c:showSerName val="0"/>
              <c:showPercent val="0"/>
              <c:showBubbleSize val="0"/>
            </c:dLbl>
            <c:dLbl>
              <c:idx val="9"/>
              <c:layout>
                <c:manualLayout>
                  <c:x val="-1.1694649030460649E-2"/>
                  <c:y val="-7.5716474593247624E-2"/>
                </c:manualLayout>
              </c:layout>
              <c:showLegendKey val="0"/>
              <c:showVal val="1"/>
              <c:showCatName val="0"/>
              <c:showSerName val="0"/>
              <c:showPercent val="0"/>
              <c:showBubbleSize val="0"/>
            </c:dLbl>
            <c:dLbl>
              <c:idx val="46"/>
              <c:layout>
                <c:manualLayout>
                  <c:x val="0"/>
                  <c:y val="-3.7290755322251401E-2"/>
                </c:manualLayout>
              </c:layout>
              <c:dLblPos val="ctr"/>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'[情報通信業関連情報（H26経済センサス）.xlsx]計算表（ソフト系IT産業３業種事業所数）'!$B$3:$B$12</c:f>
              <c:strCache>
                <c:ptCount val="10"/>
                <c:pt idx="0">
                  <c:v>東京都</c:v>
                </c:pt>
                <c:pt idx="1">
                  <c:v>大阪府</c:v>
                </c:pt>
                <c:pt idx="2">
                  <c:v>神奈川県</c:v>
                </c:pt>
                <c:pt idx="3">
                  <c:v>愛知県</c:v>
                </c:pt>
                <c:pt idx="4">
                  <c:v>福岡県</c:v>
                </c:pt>
                <c:pt idx="5">
                  <c:v>北海道</c:v>
                </c:pt>
                <c:pt idx="6">
                  <c:v>埼玉県</c:v>
                </c:pt>
                <c:pt idx="7">
                  <c:v>兵庫県</c:v>
                </c:pt>
                <c:pt idx="8">
                  <c:v>千葉県</c:v>
                </c:pt>
                <c:pt idx="9">
                  <c:v>静岡県</c:v>
                </c:pt>
              </c:strCache>
            </c:strRef>
          </c:cat>
          <c:val>
            <c:numRef>
              <c:f>'[情報通信業関連情報（H26経済センサス）.xlsx]計算表（ソフト系IT産業３業種事業所数）'!$C$3:$C$12</c:f>
              <c:numCache>
                <c:formatCode>General</c:formatCode>
                <c:ptCount val="10"/>
                <c:pt idx="1">
                  <c:v>4041</c:v>
                </c:pt>
                <c:pt idx="2">
                  <c:v>3045</c:v>
                </c:pt>
                <c:pt idx="3">
                  <c:v>2385</c:v>
                </c:pt>
                <c:pt idx="4">
                  <c:v>1853</c:v>
                </c:pt>
                <c:pt idx="5">
                  <c:v>1387</c:v>
                </c:pt>
                <c:pt idx="6">
                  <c:v>1213</c:v>
                </c:pt>
                <c:pt idx="7">
                  <c:v>1147</c:v>
                </c:pt>
                <c:pt idx="8">
                  <c:v>1032</c:v>
                </c:pt>
                <c:pt idx="9">
                  <c:v>844</c:v>
                </c:pt>
              </c:numCache>
            </c:numRef>
          </c:val>
        </c:ser>
        <c:dLbls>
          <c:showLegendKey val="0"/>
          <c:showVal val="0"/>
          <c:showCatName val="0"/>
          <c:showSerName val="0"/>
          <c:showPercent val="0"/>
          <c:showBubbleSize val="0"/>
        </c:dLbls>
        <c:gapWidth val="150"/>
        <c:overlap val="100"/>
        <c:axId val="250441728"/>
        <c:axId val="250443264"/>
      </c:barChart>
      <c:barChart>
        <c:barDir val="col"/>
        <c:grouping val="stacked"/>
        <c:varyColors val="0"/>
        <c:ser>
          <c:idx val="1"/>
          <c:order val="1"/>
          <c:tx>
            <c:strRef>
              <c:f>'[情報通信業関連情報（H26経済センサス）.xlsx]計算表（ソフト系IT産業３業種事業所数）'!$D$2</c:f>
              <c:strCache>
                <c:ptCount val="1"/>
                <c:pt idx="0">
                  <c:v>ソフト系IT産業３業種の事業所数</c:v>
                </c:pt>
              </c:strCache>
            </c:strRef>
          </c:tx>
          <c:invertIfNegative val="0"/>
          <c:dLbls>
            <c:dLbl>
              <c:idx val="0"/>
              <c:layout>
                <c:manualLayout>
                  <c:x val="9.1012514220705203E-3"/>
                  <c:y val="-0.35352289297171208"/>
                </c:manualLayout>
              </c:layout>
              <c:dLblPos val="ctr"/>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'[情報通信業関連情報（H26経済センサス）.xlsx]計算表（ソフト系IT産業３業種事業所数）'!$B$3:$B$12</c:f>
              <c:strCache>
                <c:ptCount val="10"/>
                <c:pt idx="0">
                  <c:v>東京都</c:v>
                </c:pt>
                <c:pt idx="1">
                  <c:v>大阪府</c:v>
                </c:pt>
                <c:pt idx="2">
                  <c:v>神奈川県</c:v>
                </c:pt>
                <c:pt idx="3">
                  <c:v>愛知県</c:v>
                </c:pt>
                <c:pt idx="4">
                  <c:v>福岡県</c:v>
                </c:pt>
                <c:pt idx="5">
                  <c:v>北海道</c:v>
                </c:pt>
                <c:pt idx="6">
                  <c:v>埼玉県</c:v>
                </c:pt>
                <c:pt idx="7">
                  <c:v>兵庫県</c:v>
                </c:pt>
                <c:pt idx="8">
                  <c:v>千葉県</c:v>
                </c:pt>
                <c:pt idx="9">
                  <c:v>静岡県</c:v>
                </c:pt>
              </c:strCache>
            </c:strRef>
          </c:cat>
          <c:val>
            <c:numRef>
              <c:f>'[情報通信業関連情報（H26経済センサス）.xlsx]計算表（ソフト系IT産業３業種事業所数）'!$D$3:$D$12</c:f>
              <c:numCache>
                <c:formatCode>General</c:formatCode>
                <c:ptCount val="10"/>
                <c:pt idx="0">
                  <c:v>13252</c:v>
                </c:pt>
              </c:numCache>
            </c:numRef>
          </c:val>
        </c:ser>
        <c:dLbls>
          <c:showLegendKey val="0"/>
          <c:showVal val="0"/>
          <c:showCatName val="0"/>
          <c:showSerName val="0"/>
          <c:showPercent val="0"/>
          <c:showBubbleSize val="0"/>
        </c:dLbls>
        <c:gapWidth val="150"/>
        <c:overlap val="100"/>
        <c:axId val="250479360"/>
        <c:axId val="250444800"/>
      </c:barChart>
      <c:catAx>
        <c:axId val="250441728"/>
        <c:scaling>
          <c:orientation val="minMax"/>
        </c:scaling>
        <c:delete val="0"/>
        <c:axPos val="b"/>
        <c:majorTickMark val="out"/>
        <c:minorTickMark val="none"/>
        <c:tickLblPos val="nextTo"/>
        <c:txPr>
          <a:bodyPr rot="0" vert="eaVert"/>
          <a:lstStyle/>
          <a:p>
            <a:pPr>
              <a:defRPr/>
            </a:pPr>
            <a:endParaRPr lang="ja-JP"/>
          </a:p>
        </c:txPr>
        <c:crossAx val="250443264"/>
        <c:crosses val="autoZero"/>
        <c:auto val="1"/>
        <c:lblAlgn val="ctr"/>
        <c:lblOffset val="100"/>
        <c:noMultiLvlLbl val="0"/>
      </c:catAx>
      <c:valAx>
        <c:axId val="250443264"/>
        <c:scaling>
          <c:orientation val="minMax"/>
          <c:max val="5000"/>
        </c:scaling>
        <c:delete val="0"/>
        <c:axPos val="l"/>
        <c:majorGridlines/>
        <c:numFmt formatCode="[=4500]&quot;12000&quot;;[=5000]&quot;14000&quot;;0" sourceLinked="0"/>
        <c:majorTickMark val="out"/>
        <c:minorTickMark val="none"/>
        <c:tickLblPos val="nextTo"/>
        <c:crossAx val="250441728"/>
        <c:crosses val="autoZero"/>
        <c:crossBetween val="between"/>
      </c:valAx>
      <c:valAx>
        <c:axId val="250444800"/>
        <c:scaling>
          <c:orientation val="minMax"/>
        </c:scaling>
        <c:delete val="0"/>
        <c:axPos val="r"/>
        <c:numFmt formatCode="General" sourceLinked="1"/>
        <c:majorTickMark val="out"/>
        <c:minorTickMark val="none"/>
        <c:tickLblPos val="none"/>
        <c:crossAx val="250479360"/>
        <c:crosses val="max"/>
        <c:crossBetween val="between"/>
      </c:valAx>
      <c:catAx>
        <c:axId val="250479360"/>
        <c:scaling>
          <c:orientation val="minMax"/>
        </c:scaling>
        <c:delete val="1"/>
        <c:axPos val="b"/>
        <c:majorTickMark val="out"/>
        <c:minorTickMark val="none"/>
        <c:tickLblPos val="none"/>
        <c:crossAx val="250444800"/>
        <c:crosses val="autoZero"/>
        <c:auto val="1"/>
        <c:lblAlgn val="ctr"/>
        <c:lblOffset val="100"/>
        <c:noMultiLvlLbl val="0"/>
      </c:catAx>
    </c:plotArea>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4.3854853662603277E-2"/>
          <c:y val="6.3143248944504168E-2"/>
          <c:w val="0.87060344222685504"/>
          <c:h val="0.7574989335014759"/>
        </c:manualLayout>
      </c:layout>
      <c:scatterChart>
        <c:scatterStyle val="lineMarker"/>
        <c:varyColors val="0"/>
        <c:ser>
          <c:idx val="0"/>
          <c:order val="0"/>
          <c:spPr>
            <a:ln w="28575">
              <a:noFill/>
            </a:ln>
          </c:spPr>
          <c:dLbls>
            <c:dLbl>
              <c:idx val="0"/>
              <c:tx>
                <c:rich>
                  <a:bodyPr/>
                  <a:lstStyle/>
                  <a:p>
                    <a:r>
                      <a:rPr lang="ja-JP" altLang="en-US" sz="900">
                        <a:solidFill>
                          <a:schemeClr val="tx1"/>
                        </a:solidFill>
                      </a:rPr>
                      <a:t>金属鉱物</a:t>
                    </a:r>
                    <a:endParaRPr lang="ja-JP" altLang="en-US"/>
                  </a:p>
                </c:rich>
              </c:tx>
              <c:dLblPos val="r"/>
              <c:showLegendKey val="0"/>
              <c:showVal val="1"/>
              <c:showCatName val="0"/>
              <c:showSerName val="0"/>
              <c:showPercent val="0"/>
              <c:showBubbleSize val="0"/>
            </c:dLbl>
            <c:dLbl>
              <c:idx val="2"/>
              <c:layout/>
              <c:tx>
                <c:rich>
                  <a:bodyPr/>
                  <a:lstStyle/>
                  <a:p>
                    <a:r>
                      <a:rPr lang="ja-JP" altLang="en-US" sz="900" dirty="0">
                        <a:solidFill>
                          <a:schemeClr val="tx1"/>
                        </a:solidFill>
                      </a:rPr>
                      <a:t>航空機・同修理</a:t>
                    </a:r>
                    <a:endParaRPr lang="ja-JP" altLang="en-US" dirty="0"/>
                  </a:p>
                </c:rich>
              </c:tx>
              <c:dLblPos val="l"/>
              <c:showLegendKey val="0"/>
              <c:showVal val="1"/>
              <c:showCatName val="0"/>
              <c:showSerName val="0"/>
              <c:showPercent val="0"/>
              <c:showBubbleSize val="0"/>
            </c:dLbl>
            <c:dLbl>
              <c:idx val="3"/>
              <c:layout/>
              <c:tx>
                <c:rich>
                  <a:bodyPr/>
                  <a:lstStyle/>
                  <a:p>
                    <a:r>
                      <a:rPr lang="ja-JP" altLang="en-US" sz="900">
                        <a:solidFill>
                          <a:schemeClr val="tx1"/>
                        </a:solidFill>
                      </a:rPr>
                      <a:t>酒類</a:t>
                    </a:r>
                    <a:endParaRPr lang="ja-JP" altLang="en-US"/>
                  </a:p>
                </c:rich>
              </c:tx>
              <c:dLblPos val="r"/>
              <c:showLegendKey val="0"/>
              <c:showVal val="1"/>
              <c:showCatName val="0"/>
              <c:showSerName val="0"/>
              <c:showPercent val="0"/>
              <c:showBubbleSize val="0"/>
            </c:dLbl>
            <c:dLbl>
              <c:idx val="4"/>
              <c:layout/>
              <c:tx>
                <c:rich>
                  <a:bodyPr/>
                  <a:lstStyle/>
                  <a:p>
                    <a:r>
                      <a:rPr lang="ja-JP" altLang="en-US" sz="900">
                        <a:solidFill>
                          <a:schemeClr val="tx1"/>
                        </a:solidFill>
                      </a:rPr>
                      <a:t>道路旅客輸送</a:t>
                    </a:r>
                    <a:endParaRPr lang="ja-JP" altLang="en-US"/>
                  </a:p>
                </c:rich>
              </c:tx>
              <c:dLblPos val="b"/>
              <c:showLegendKey val="0"/>
              <c:showVal val="1"/>
              <c:showCatName val="0"/>
              <c:showSerName val="0"/>
              <c:showPercent val="0"/>
              <c:showBubbleSize val="0"/>
            </c:dLbl>
            <c:dLbl>
              <c:idx val="5"/>
              <c:layout/>
              <c:tx>
                <c:rich>
                  <a:bodyPr/>
                  <a:lstStyle/>
                  <a:p>
                    <a:r>
                      <a:rPr lang="ja-JP" altLang="en-US" sz="900">
                        <a:solidFill>
                          <a:schemeClr val="tx1"/>
                        </a:solidFill>
                      </a:rPr>
                      <a:t>木材</a:t>
                    </a:r>
                    <a:endParaRPr lang="ja-JP" altLang="en-US"/>
                  </a:p>
                </c:rich>
              </c:tx>
              <c:dLblPos val="r"/>
              <c:showLegendKey val="0"/>
              <c:showVal val="1"/>
              <c:showCatName val="0"/>
              <c:showSerName val="0"/>
              <c:showPercent val="0"/>
              <c:showBubbleSize val="0"/>
            </c:dLbl>
            <c:dLbl>
              <c:idx val="6"/>
              <c:layout/>
              <c:tx>
                <c:rich>
                  <a:bodyPr rot="0" vert="horz"/>
                  <a:lstStyle/>
                  <a:p>
                    <a:pPr>
                      <a:defRPr sz="1100" b="1">
                        <a:solidFill>
                          <a:schemeClr val="tx1"/>
                        </a:solidFill>
                      </a:defRPr>
                    </a:pPr>
                    <a:r>
                      <a:rPr lang="ja-JP" altLang="en-US" sz="1000" b="1">
                        <a:solidFill>
                          <a:schemeClr val="tx1"/>
                        </a:solidFill>
                      </a:rPr>
                      <a:t>介護</a:t>
                    </a:r>
                    <a:endParaRPr lang="ja-JP" altLang="en-US" sz="1100" b="1">
                      <a:solidFill>
                        <a:srgbClr val="FF0000"/>
                      </a:solidFill>
                    </a:endParaRPr>
                  </a:p>
                </c:rich>
              </c:tx>
              <c:spPr/>
              <c:dLblPos val="r"/>
              <c:showLegendKey val="0"/>
              <c:showVal val="1"/>
              <c:showCatName val="0"/>
              <c:showSerName val="0"/>
              <c:showPercent val="0"/>
              <c:showBubbleSize val="0"/>
            </c:dLbl>
            <c:dLbl>
              <c:idx val="7"/>
              <c:layout/>
              <c:tx>
                <c:rich>
                  <a:bodyPr/>
                  <a:lstStyle/>
                  <a:p>
                    <a:r>
                      <a:rPr lang="ja-JP" altLang="en-US" sz="900">
                        <a:solidFill>
                          <a:schemeClr val="tx1"/>
                        </a:solidFill>
                      </a:rPr>
                      <a:t>娯楽サービス</a:t>
                    </a:r>
                    <a:endParaRPr lang="ja-JP" altLang="en-US"/>
                  </a:p>
                </c:rich>
              </c:tx>
              <c:dLblPos val="r"/>
              <c:showLegendKey val="0"/>
              <c:showVal val="1"/>
              <c:showCatName val="0"/>
              <c:showSerName val="0"/>
              <c:showPercent val="0"/>
              <c:showBubbleSize val="0"/>
            </c:dLbl>
            <c:dLbl>
              <c:idx val="9"/>
              <c:layout>
                <c:manualLayout>
                  <c:x val="2.2222222222222244E-2"/>
                  <c:y val="4.1666666666666692E-2"/>
                </c:manualLayout>
              </c:layout>
              <c:tx>
                <c:rich>
                  <a:bodyPr rot="0" vert="horz"/>
                  <a:lstStyle/>
                  <a:p>
                    <a:pPr>
                      <a:defRPr sz="1100" b="1" u="none">
                        <a:solidFill>
                          <a:schemeClr val="tx1"/>
                        </a:solidFill>
                      </a:defRPr>
                    </a:pPr>
                    <a:r>
                      <a:rPr lang="ja-JP" altLang="en-US" sz="1000" b="1" u="none">
                        <a:solidFill>
                          <a:schemeClr val="tx1"/>
                        </a:solidFill>
                      </a:rPr>
                      <a:t>医療</a:t>
                    </a:r>
                    <a:endParaRPr lang="ja-JP" altLang="en-US" sz="1100" b="1" u="none">
                      <a:solidFill>
                        <a:srgbClr val="FF0000"/>
                      </a:solidFill>
                    </a:endParaRPr>
                  </a:p>
                </c:rich>
              </c:tx>
              <c:spPr/>
              <c:dLblPos val="r"/>
              <c:showLegendKey val="0"/>
              <c:showVal val="1"/>
              <c:showCatName val="0"/>
              <c:showSerName val="0"/>
              <c:showPercent val="0"/>
              <c:showBubbleSize val="0"/>
            </c:dLbl>
            <c:dLbl>
              <c:idx val="10"/>
              <c:layout/>
              <c:tx>
                <c:rich>
                  <a:bodyPr/>
                  <a:lstStyle/>
                  <a:p>
                    <a:r>
                      <a:rPr lang="ja-JP" altLang="en-US" sz="900">
                        <a:solidFill>
                          <a:schemeClr val="tx1"/>
                        </a:solidFill>
                      </a:rPr>
                      <a:t>衣服</a:t>
                    </a:r>
                    <a:endParaRPr lang="ja-JP" altLang="en-US"/>
                  </a:p>
                </c:rich>
              </c:tx>
              <c:dLblPos val="l"/>
              <c:showLegendKey val="0"/>
              <c:showVal val="1"/>
              <c:showCatName val="0"/>
              <c:showSerName val="0"/>
              <c:showPercent val="0"/>
              <c:showBubbleSize val="0"/>
            </c:dLbl>
            <c:dLbl>
              <c:idx val="11"/>
              <c:layout/>
              <c:tx>
                <c:rich>
                  <a:bodyPr/>
                  <a:lstStyle/>
                  <a:p>
                    <a:r>
                      <a:rPr lang="ja-JP" altLang="en-US" sz="900">
                        <a:solidFill>
                          <a:schemeClr val="tx1"/>
                        </a:solidFill>
                      </a:rPr>
                      <a:t>鉄道貨物輸送</a:t>
                    </a:r>
                    <a:endParaRPr lang="ja-JP" altLang="en-US"/>
                  </a:p>
                </c:rich>
              </c:tx>
              <c:dLblPos val="r"/>
              <c:showLegendKey val="0"/>
              <c:showVal val="1"/>
              <c:showCatName val="0"/>
              <c:showSerName val="0"/>
              <c:showPercent val="0"/>
              <c:showBubbleSize val="0"/>
            </c:dLbl>
            <c:dLbl>
              <c:idx val="13"/>
              <c:tx>
                <c:rich>
                  <a:bodyPr/>
                  <a:lstStyle/>
                  <a:p>
                    <a:r>
                      <a:rPr lang="ja-JP" altLang="en-US" sz="900">
                        <a:solidFill>
                          <a:schemeClr val="tx1"/>
                        </a:solidFill>
                      </a:rPr>
                      <a:t>めん・パン・菓子類</a:t>
                    </a:r>
                    <a:endParaRPr lang="ja-JP" altLang="en-US"/>
                  </a:p>
                </c:rich>
              </c:tx>
              <c:dLblPos val="r"/>
              <c:showLegendKey val="0"/>
              <c:showVal val="1"/>
              <c:showCatName val="0"/>
              <c:showSerName val="0"/>
              <c:showPercent val="0"/>
              <c:showBubbleSize val="0"/>
            </c:dLbl>
            <c:dLbl>
              <c:idx val="14"/>
              <c:tx>
                <c:rich>
                  <a:bodyPr/>
                  <a:lstStyle/>
                  <a:p>
                    <a:r>
                      <a:rPr lang="ja-JP" altLang="en-US" sz="900">
                        <a:solidFill>
                          <a:schemeClr val="tx1"/>
                        </a:solidFill>
                      </a:rPr>
                      <a:t>基礎素材産業用機械</a:t>
                    </a:r>
                    <a:endParaRPr lang="ja-JP" altLang="en-US"/>
                  </a:p>
                </c:rich>
              </c:tx>
              <c:dLblPos val="r"/>
              <c:showLegendKey val="0"/>
              <c:showVal val="1"/>
              <c:showCatName val="0"/>
              <c:showSerName val="0"/>
              <c:showPercent val="0"/>
              <c:showBubbleSize val="0"/>
            </c:dLbl>
            <c:dLbl>
              <c:idx val="15"/>
              <c:tx>
                <c:rich>
                  <a:bodyPr/>
                  <a:lstStyle/>
                  <a:p>
                    <a:r>
                      <a:rPr lang="ja-JP" altLang="en-US" sz="900">
                        <a:solidFill>
                          <a:schemeClr val="tx1"/>
                        </a:solidFill>
                      </a:rPr>
                      <a:t>社会保険・社会福祉</a:t>
                    </a:r>
                    <a:endParaRPr lang="ja-JP" altLang="en-US"/>
                  </a:p>
                </c:rich>
              </c:tx>
              <c:dLblPos val="r"/>
              <c:showLegendKey val="0"/>
              <c:showVal val="1"/>
              <c:showCatName val="0"/>
              <c:showSerName val="0"/>
              <c:showPercent val="0"/>
              <c:showBubbleSize val="0"/>
            </c:dLbl>
            <c:dLbl>
              <c:idx val="16"/>
              <c:tx>
                <c:rich>
                  <a:bodyPr/>
                  <a:lstStyle/>
                  <a:p>
                    <a:r>
                      <a:rPr lang="ja-JP" altLang="en-US" sz="900">
                        <a:solidFill>
                          <a:schemeClr val="tx1"/>
                        </a:solidFill>
                      </a:rPr>
                      <a:t>乗用車</a:t>
                    </a:r>
                    <a:endParaRPr lang="ja-JP" altLang="en-US"/>
                  </a:p>
                </c:rich>
              </c:tx>
              <c:dLblPos val="r"/>
              <c:showLegendKey val="0"/>
              <c:showVal val="1"/>
              <c:showCatName val="0"/>
              <c:showSerName val="0"/>
              <c:showPercent val="0"/>
              <c:showBubbleSize val="0"/>
            </c:dLbl>
            <c:dLbl>
              <c:idx val="17"/>
              <c:tx>
                <c:rich>
                  <a:bodyPr/>
                  <a:lstStyle/>
                  <a:p>
                    <a:r>
                      <a:rPr lang="ja-JP" altLang="en-US" sz="900">
                        <a:solidFill>
                          <a:schemeClr val="tx1"/>
                        </a:solidFill>
                      </a:rPr>
                      <a:t>光学機械・レンズ</a:t>
                    </a:r>
                    <a:endParaRPr lang="ja-JP" altLang="en-US"/>
                  </a:p>
                </c:rich>
              </c:tx>
              <c:dLblPos val="r"/>
              <c:showLegendKey val="0"/>
              <c:showVal val="1"/>
              <c:showCatName val="0"/>
              <c:showSerName val="0"/>
              <c:showPercent val="0"/>
              <c:showBubbleSize val="0"/>
            </c:dLbl>
            <c:txPr>
              <a:bodyPr rot="0" vert="horz"/>
              <a:lstStyle/>
              <a:p>
                <a:pPr>
                  <a:defRPr>
                    <a:solidFill>
                      <a:schemeClr val="tx1"/>
                    </a:solidFill>
                  </a:defRPr>
                </a:pPr>
                <a:endParaRPr lang="ja-JP"/>
              </a:p>
            </c:txPr>
            <c:dLblPos val="r"/>
            <c:showLegendKey val="0"/>
            <c:showVal val="0"/>
            <c:showCatName val="0"/>
            <c:showSerName val="0"/>
            <c:showPercent val="0"/>
            <c:showBubbleSize val="0"/>
          </c:dLbls>
          <c:xVal>
            <c:numRef>
              <c:f>'③　「②」の非表示を削除'!$B$2:$B$14</c:f>
              <c:numCache>
                <c:formatCode>0.00</c:formatCode>
                <c:ptCount val="13"/>
                <c:pt idx="0">
                  <c:v>0.747956589130085</c:v>
                </c:pt>
                <c:pt idx="1">
                  <c:v>0.747956589130085</c:v>
                </c:pt>
                <c:pt idx="2">
                  <c:v>0.753207277900658</c:v>
                </c:pt>
                <c:pt idx="3">
                  <c:v>0.77003152939212804</c:v>
                </c:pt>
                <c:pt idx="4">
                  <c:v>0.96059255687620859</c:v>
                </c:pt>
                <c:pt idx="5">
                  <c:v>0.86748139778704358</c:v>
                </c:pt>
                <c:pt idx="6">
                  <c:v>0.747956589130085</c:v>
                </c:pt>
                <c:pt idx="7">
                  <c:v>0.87211225939108605</c:v>
                </c:pt>
                <c:pt idx="8">
                  <c:v>0.7686430959903584</c:v>
                </c:pt>
                <c:pt idx="9">
                  <c:v>0.75998383079816845</c:v>
                </c:pt>
                <c:pt idx="10">
                  <c:v>0.76238252374427096</c:v>
                </c:pt>
                <c:pt idx="11">
                  <c:v>0.747956589130085</c:v>
                </c:pt>
                <c:pt idx="12">
                  <c:v>0.747956589130085</c:v>
                </c:pt>
              </c:numCache>
            </c:numRef>
          </c:xVal>
          <c:yVal>
            <c:numRef>
              <c:f>'③　「②」の非表示を削除'!$C$2:$C$14</c:f>
              <c:numCache>
                <c:formatCode>0.00</c:formatCode>
                <c:ptCount val="13"/>
                <c:pt idx="0">
                  <c:v>0.747956589130085</c:v>
                </c:pt>
                <c:pt idx="1">
                  <c:v>0.747956589130085</c:v>
                </c:pt>
                <c:pt idx="2">
                  <c:v>0.82732053979099951</c:v>
                </c:pt>
                <c:pt idx="3">
                  <c:v>0.88327322100630756</c:v>
                </c:pt>
                <c:pt idx="4">
                  <c:v>0.9065199182063296</c:v>
                </c:pt>
                <c:pt idx="5">
                  <c:v>0.92136065713314541</c:v>
                </c:pt>
                <c:pt idx="6">
                  <c:v>0.92888597303496601</c:v>
                </c:pt>
                <c:pt idx="7">
                  <c:v>0.95015406313683903</c:v>
                </c:pt>
                <c:pt idx="8">
                  <c:v>0.95886404723769003</c:v>
                </c:pt>
                <c:pt idx="9">
                  <c:v>0.96545670979963127</c:v>
                </c:pt>
                <c:pt idx="10">
                  <c:v>0.96981607328846142</c:v>
                </c:pt>
                <c:pt idx="11">
                  <c:v>0.99017637611484699</c:v>
                </c:pt>
                <c:pt idx="12">
                  <c:v>0.99091826042341802</c:v>
                </c:pt>
              </c:numCache>
            </c:numRef>
          </c:yVal>
          <c:smooth val="0"/>
        </c:ser>
        <c:dLbls>
          <c:showLegendKey val="0"/>
          <c:showVal val="0"/>
          <c:showCatName val="0"/>
          <c:showSerName val="0"/>
          <c:showPercent val="0"/>
          <c:showBubbleSize val="0"/>
        </c:dLbls>
        <c:axId val="85639168"/>
        <c:axId val="85640704"/>
      </c:scatterChart>
      <c:valAx>
        <c:axId val="85639168"/>
        <c:scaling>
          <c:orientation val="minMax"/>
          <c:max val="1"/>
          <c:min val="0.70000000000000051"/>
        </c:scaling>
        <c:delete val="1"/>
        <c:axPos val="b"/>
        <c:numFmt formatCode="0.00" sourceLinked="1"/>
        <c:majorTickMark val="out"/>
        <c:minorTickMark val="none"/>
        <c:tickLblPos val="none"/>
        <c:crossAx val="85640704"/>
        <c:crossesAt val="1"/>
        <c:crossBetween val="midCat"/>
        <c:majorUnit val="0.2"/>
      </c:valAx>
      <c:valAx>
        <c:axId val="85640704"/>
        <c:scaling>
          <c:orientation val="minMax"/>
          <c:max val="1"/>
          <c:min val="0.8"/>
        </c:scaling>
        <c:delete val="1"/>
        <c:axPos val="l"/>
        <c:numFmt formatCode="0.00" sourceLinked="1"/>
        <c:majorTickMark val="out"/>
        <c:minorTickMark val="none"/>
        <c:tickLblPos val="none"/>
        <c:crossAx val="85639168"/>
        <c:crossesAt val="1"/>
        <c:crossBetween val="midCat"/>
        <c:majorUnit val="0.2"/>
      </c:valAx>
    </c:plotArea>
    <c:plotVisOnly val="1"/>
    <c:dispBlanksAs val="gap"/>
    <c:showDLblsOverMax val="0"/>
  </c:chart>
  <c:txPr>
    <a:bodyPr/>
    <a:lstStyle/>
    <a:p>
      <a:pPr>
        <a:defRPr sz="1050"/>
      </a:pPr>
      <a:endParaRPr lang="ja-JP"/>
    </a:p>
  </c:txPr>
  <c:externalData r:id="rId1">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9363103260741105E-2"/>
          <c:y val="6.7068704647213304E-2"/>
          <c:w val="0.88227045943581373"/>
          <c:h val="0.72568967114404881"/>
        </c:manualLayout>
      </c:layout>
      <c:barChart>
        <c:barDir val="col"/>
        <c:grouping val="clustered"/>
        <c:varyColors val="0"/>
        <c:ser>
          <c:idx val="0"/>
          <c:order val="0"/>
          <c:invertIfNegative val="0"/>
          <c:dLbls>
            <c:dLbl>
              <c:idx val="1"/>
              <c:layout>
                <c:manualLayout>
                  <c:x val="-2.5473118750940469E-5"/>
                  <c:y val="-1.1764846704825483E-2"/>
                </c:manualLayout>
              </c:layout>
              <c:showLegendKey val="0"/>
              <c:showVal val="1"/>
              <c:showCatName val="0"/>
              <c:showSerName val="0"/>
              <c:showPercent val="0"/>
              <c:showBubbleSize val="0"/>
            </c:dLbl>
            <c:dLbl>
              <c:idx val="2"/>
              <c:layout>
                <c:manualLayout>
                  <c:x val="1.0207335645596106E-2"/>
                  <c:y val="1.8683200739526482E-2"/>
                </c:manualLayout>
              </c:layout>
              <c:showLegendKey val="0"/>
              <c:showVal val="1"/>
              <c:showCatName val="0"/>
              <c:showSerName val="0"/>
              <c:showPercent val="0"/>
              <c:showBubbleSize val="0"/>
            </c:dLbl>
            <c:dLbl>
              <c:idx val="3"/>
              <c:layout>
                <c:manualLayout>
                  <c:x val="-1.5301643193878869E-3"/>
                  <c:y val="3.9217205674871459E-3"/>
                </c:manualLayout>
              </c:layout>
              <c:showLegendKey val="0"/>
              <c:showVal val="1"/>
              <c:showCatName val="0"/>
              <c:showSerName val="0"/>
              <c:showPercent val="0"/>
              <c:showBubbleSize val="0"/>
            </c:dLbl>
            <c:dLbl>
              <c:idx val="4"/>
              <c:layout>
                <c:manualLayout>
                  <c:x val="-1.5994748983148644E-5"/>
                  <c:y val="7.8431261373383392E-3"/>
                </c:manualLayout>
              </c:layout>
              <c:showLegendKey val="0"/>
              <c:showVal val="1"/>
              <c:showCatName val="0"/>
              <c:showSerName val="0"/>
              <c:showPercent val="0"/>
              <c:showBubbleSize val="0"/>
            </c:dLbl>
            <c:dLbl>
              <c:idx val="9"/>
              <c:showLegendKey val="0"/>
              <c:showVal val="1"/>
              <c:showCatName val="0"/>
              <c:showSerName val="0"/>
              <c:showPercent val="0"/>
              <c:showBubbleSize val="0"/>
            </c:dLbl>
            <c:dLbl>
              <c:idx val="46"/>
              <c:layout>
                <c:manualLayout>
                  <c:x val="0"/>
                  <c:y val="2.3529411764705879E-2"/>
                </c:manualLayout>
              </c:layout>
              <c:showLegendKey val="0"/>
              <c:showVal val="1"/>
              <c:showCatName val="0"/>
              <c:showSerName val="0"/>
              <c:showPercent val="0"/>
              <c:showBubbleSize val="0"/>
            </c:dLbl>
            <c:txPr>
              <a:bodyPr/>
              <a:lstStyle/>
              <a:p>
                <a:pPr>
                  <a:defRPr sz="1050"/>
                </a:pPr>
                <a:endParaRPr lang="ja-JP"/>
              </a:p>
            </c:txPr>
            <c:showLegendKey val="0"/>
            <c:showVal val="0"/>
            <c:showCatName val="0"/>
            <c:showSerName val="0"/>
            <c:showPercent val="0"/>
            <c:showBubbleSize val="0"/>
          </c:dLbls>
          <c:cat>
            <c:strRef>
              <c:f>'[情報通信業関連情報（H26経済センサス）.xlsx]計算表（ソフト系IT産業３業種従業者数）'!$B$3:$B$12</c:f>
              <c:strCache>
                <c:ptCount val="10"/>
                <c:pt idx="0">
                  <c:v>東京都</c:v>
                </c:pt>
                <c:pt idx="1">
                  <c:v>神奈川県</c:v>
                </c:pt>
                <c:pt idx="2">
                  <c:v>大阪府</c:v>
                </c:pt>
                <c:pt idx="3">
                  <c:v>愛知県</c:v>
                </c:pt>
                <c:pt idx="4">
                  <c:v>福岡県</c:v>
                </c:pt>
                <c:pt idx="5">
                  <c:v>北海道</c:v>
                </c:pt>
                <c:pt idx="6">
                  <c:v>千葉県</c:v>
                </c:pt>
                <c:pt idx="7">
                  <c:v>兵庫県</c:v>
                </c:pt>
                <c:pt idx="8">
                  <c:v>埼玉県</c:v>
                </c:pt>
                <c:pt idx="9">
                  <c:v>静岡県</c:v>
                </c:pt>
              </c:strCache>
            </c:strRef>
          </c:cat>
          <c:val>
            <c:numRef>
              <c:f>'[情報通信業関連情報（H26経済センサス）.xlsx]計算表（ソフト系IT産業３業種従業者数）'!$C$3:$C$12</c:f>
              <c:numCache>
                <c:formatCode>General</c:formatCode>
                <c:ptCount val="10"/>
                <c:pt idx="1">
                  <c:v>110019</c:v>
                </c:pt>
                <c:pt idx="2">
                  <c:v>101847</c:v>
                </c:pt>
                <c:pt idx="3">
                  <c:v>52252</c:v>
                </c:pt>
                <c:pt idx="4">
                  <c:v>37106</c:v>
                </c:pt>
                <c:pt idx="5">
                  <c:v>25230</c:v>
                </c:pt>
                <c:pt idx="6">
                  <c:v>21750</c:v>
                </c:pt>
                <c:pt idx="7">
                  <c:v>18495</c:v>
                </c:pt>
                <c:pt idx="8">
                  <c:v>15016</c:v>
                </c:pt>
                <c:pt idx="9">
                  <c:v>13516</c:v>
                </c:pt>
              </c:numCache>
            </c:numRef>
          </c:val>
        </c:ser>
        <c:dLbls>
          <c:showLegendKey val="0"/>
          <c:showVal val="0"/>
          <c:showCatName val="0"/>
          <c:showSerName val="0"/>
          <c:showPercent val="0"/>
          <c:showBubbleSize val="0"/>
        </c:dLbls>
        <c:gapWidth val="150"/>
        <c:axId val="250506240"/>
        <c:axId val="250520320"/>
      </c:barChart>
      <c:barChart>
        <c:barDir val="col"/>
        <c:grouping val="clustered"/>
        <c:varyColors val="0"/>
        <c:ser>
          <c:idx val="1"/>
          <c:order val="1"/>
          <c:invertIfNegative val="0"/>
          <c:dLbls>
            <c:dLbl>
              <c:idx val="0"/>
              <c:layout>
                <c:manualLayout>
                  <c:x val="1.5015015015015032E-3"/>
                  <c:y val="0"/>
                </c:manualLayout>
              </c:layout>
              <c:showLegendKey val="0"/>
              <c:showVal val="1"/>
              <c:showCatName val="0"/>
              <c:showSerName val="0"/>
              <c:showPercent val="0"/>
              <c:showBubbleSize val="0"/>
            </c:dLbl>
            <c:txPr>
              <a:bodyPr/>
              <a:lstStyle/>
              <a:p>
                <a:pPr>
                  <a:defRPr sz="1050"/>
                </a:pPr>
                <a:endParaRPr lang="ja-JP"/>
              </a:p>
            </c:txPr>
            <c:showLegendKey val="0"/>
            <c:showVal val="1"/>
            <c:showCatName val="0"/>
            <c:showSerName val="0"/>
            <c:showPercent val="0"/>
            <c:showBubbleSize val="0"/>
            <c:showLeaderLines val="0"/>
          </c:dLbls>
          <c:cat>
            <c:strRef>
              <c:f>'[情報通信業関連情報（H26経済センサス）.xlsx]計算表（ソフト系IT産業３業種従業者数）'!$B$3:$B$12</c:f>
              <c:strCache>
                <c:ptCount val="10"/>
                <c:pt idx="0">
                  <c:v>東京都</c:v>
                </c:pt>
                <c:pt idx="1">
                  <c:v>神奈川県</c:v>
                </c:pt>
                <c:pt idx="2">
                  <c:v>大阪府</c:v>
                </c:pt>
                <c:pt idx="3">
                  <c:v>愛知県</c:v>
                </c:pt>
                <c:pt idx="4">
                  <c:v>福岡県</c:v>
                </c:pt>
                <c:pt idx="5">
                  <c:v>北海道</c:v>
                </c:pt>
                <c:pt idx="6">
                  <c:v>千葉県</c:v>
                </c:pt>
                <c:pt idx="7">
                  <c:v>兵庫県</c:v>
                </c:pt>
                <c:pt idx="8">
                  <c:v>埼玉県</c:v>
                </c:pt>
                <c:pt idx="9">
                  <c:v>静岡県</c:v>
                </c:pt>
              </c:strCache>
            </c:strRef>
          </c:cat>
          <c:val>
            <c:numRef>
              <c:f>'[情報通信業関連情報（H26経済センサス）.xlsx]計算表（ソフト系IT産業３業種従業者数）'!$D$3:$D$12</c:f>
              <c:numCache>
                <c:formatCode>General</c:formatCode>
                <c:ptCount val="10"/>
                <c:pt idx="0">
                  <c:v>596819</c:v>
                </c:pt>
              </c:numCache>
            </c:numRef>
          </c:val>
        </c:ser>
        <c:dLbls>
          <c:showLegendKey val="0"/>
          <c:showVal val="0"/>
          <c:showCatName val="0"/>
          <c:showSerName val="0"/>
          <c:showPercent val="0"/>
          <c:showBubbleSize val="0"/>
        </c:dLbls>
        <c:gapWidth val="150"/>
        <c:axId val="250540032"/>
        <c:axId val="250521856"/>
      </c:barChart>
      <c:catAx>
        <c:axId val="250506240"/>
        <c:scaling>
          <c:orientation val="minMax"/>
        </c:scaling>
        <c:delete val="0"/>
        <c:axPos val="b"/>
        <c:majorTickMark val="out"/>
        <c:minorTickMark val="none"/>
        <c:tickLblPos val="nextTo"/>
        <c:txPr>
          <a:bodyPr rot="0" vert="eaVert"/>
          <a:lstStyle/>
          <a:p>
            <a:pPr>
              <a:defRPr sz="1000"/>
            </a:pPr>
            <a:endParaRPr lang="ja-JP"/>
          </a:p>
        </c:txPr>
        <c:crossAx val="250520320"/>
        <c:crosses val="autoZero"/>
        <c:auto val="1"/>
        <c:lblAlgn val="ctr"/>
        <c:lblOffset val="100"/>
        <c:noMultiLvlLbl val="0"/>
      </c:catAx>
      <c:valAx>
        <c:axId val="250520320"/>
        <c:scaling>
          <c:orientation val="minMax"/>
          <c:max val="160000"/>
          <c:min val="0"/>
        </c:scaling>
        <c:delete val="0"/>
        <c:axPos val="l"/>
        <c:majorGridlines/>
        <c:numFmt formatCode="[=140000]&quot;500000&quot;;[=160000]&quot;600000&quot;;0" sourceLinked="0"/>
        <c:majorTickMark val="out"/>
        <c:minorTickMark val="none"/>
        <c:tickLblPos val="nextTo"/>
        <c:crossAx val="250506240"/>
        <c:crosses val="autoZero"/>
        <c:crossBetween val="between"/>
      </c:valAx>
      <c:valAx>
        <c:axId val="250521856"/>
        <c:scaling>
          <c:orientation val="minMax"/>
          <c:max val="600000"/>
          <c:min val="0"/>
        </c:scaling>
        <c:delete val="0"/>
        <c:axPos val="r"/>
        <c:numFmt formatCode="General" sourceLinked="1"/>
        <c:majorTickMark val="none"/>
        <c:minorTickMark val="none"/>
        <c:tickLblPos val="none"/>
        <c:crossAx val="250540032"/>
        <c:crosses val="max"/>
        <c:crossBetween val="between"/>
      </c:valAx>
      <c:catAx>
        <c:axId val="250540032"/>
        <c:scaling>
          <c:orientation val="minMax"/>
        </c:scaling>
        <c:delete val="1"/>
        <c:axPos val="b"/>
        <c:majorTickMark val="out"/>
        <c:minorTickMark val="none"/>
        <c:tickLblPos val="none"/>
        <c:crossAx val="250521856"/>
        <c:crosses val="autoZero"/>
        <c:auto val="1"/>
        <c:lblAlgn val="ctr"/>
        <c:lblOffset val="100"/>
        <c:noMultiLvlLbl val="0"/>
      </c:catAx>
    </c:plotArea>
    <c:plotVisOnly val="1"/>
    <c:dispBlanksAs val="gap"/>
    <c:showDLblsOverMax val="0"/>
  </c:chart>
  <c:externalData r:id="rId1">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294091430339031"/>
          <c:y val="0.26172724097065575"/>
          <c:w val="0.79671730507200433"/>
          <c:h val="0.52791792639842827"/>
        </c:manualLayout>
      </c:layout>
      <c:barChart>
        <c:barDir val="col"/>
        <c:grouping val="clustered"/>
        <c:varyColors val="0"/>
        <c:ser>
          <c:idx val="4"/>
          <c:order val="0"/>
          <c:tx>
            <c:strRef>
              <c:f>グラフ!$A$15</c:f>
              <c:strCache>
                <c:ptCount val="1"/>
                <c:pt idx="0">
                  <c:v>[実績]訪日外国人数（万人）</c:v>
                </c:pt>
              </c:strCache>
            </c:strRef>
          </c:tx>
          <c:invertIfNegative val="0"/>
          <c:cat>
            <c:numRef>
              <c:f>グラフ!$B$10:$I$10</c:f>
              <c:numCache>
                <c:formatCode>General</c:formatCode>
                <c:ptCount val="8"/>
                <c:pt idx="0">
                  <c:v>2010</c:v>
                </c:pt>
                <c:pt idx="1">
                  <c:v>2011</c:v>
                </c:pt>
                <c:pt idx="2">
                  <c:v>2012</c:v>
                </c:pt>
                <c:pt idx="3">
                  <c:v>2013</c:v>
                </c:pt>
                <c:pt idx="4">
                  <c:v>2014</c:v>
                </c:pt>
                <c:pt idx="5">
                  <c:v>2015</c:v>
                </c:pt>
                <c:pt idx="6">
                  <c:v>2016</c:v>
                </c:pt>
                <c:pt idx="7">
                  <c:v>2017</c:v>
                </c:pt>
              </c:numCache>
            </c:numRef>
          </c:cat>
          <c:val>
            <c:numRef>
              <c:f>グラフ!$B$15:$I$15</c:f>
              <c:numCache>
                <c:formatCode>#,##0_);[Red]\(#,##0\)</c:formatCode>
                <c:ptCount val="8"/>
                <c:pt idx="0">
                  <c:v>861.11749999999995</c:v>
                </c:pt>
                <c:pt idx="1">
                  <c:v>621.87519999999995</c:v>
                </c:pt>
                <c:pt idx="2">
                  <c:v>835.81050000000005</c:v>
                </c:pt>
                <c:pt idx="3">
                  <c:v>1036.3904</c:v>
                </c:pt>
                <c:pt idx="4">
                  <c:v>1341.3467000000001</c:v>
                </c:pt>
                <c:pt idx="5">
                  <c:v>1973.7409</c:v>
                </c:pt>
                <c:pt idx="6">
                  <c:v>2403.9052999999999</c:v>
                </c:pt>
                <c:pt idx="7">
                  <c:v>2869.1</c:v>
                </c:pt>
              </c:numCache>
            </c:numRef>
          </c:val>
        </c:ser>
        <c:ser>
          <c:idx val="5"/>
          <c:order val="1"/>
          <c:tx>
            <c:strRef>
              <c:f>グラフ!$A$16</c:f>
              <c:strCache>
                <c:ptCount val="1"/>
                <c:pt idx="0">
                  <c:v>[実績]来阪外国人数（万人）</c:v>
                </c:pt>
              </c:strCache>
            </c:strRef>
          </c:tx>
          <c:spPr>
            <a:pattFill prst="dkUpDiag">
              <a:fgClr>
                <a:schemeClr val="accent1"/>
              </a:fgClr>
              <a:bgClr>
                <a:schemeClr val="bg1"/>
              </a:bgClr>
            </a:pattFill>
            <a:ln>
              <a:solidFill>
                <a:schemeClr val="accent1"/>
              </a:solidFill>
            </a:ln>
          </c:spPr>
          <c:invertIfNegative val="0"/>
          <c:cat>
            <c:numRef>
              <c:f>グラフ!$B$10:$I$10</c:f>
              <c:numCache>
                <c:formatCode>General</c:formatCode>
                <c:ptCount val="8"/>
                <c:pt idx="0">
                  <c:v>2010</c:v>
                </c:pt>
                <c:pt idx="1">
                  <c:v>2011</c:v>
                </c:pt>
                <c:pt idx="2">
                  <c:v>2012</c:v>
                </c:pt>
                <c:pt idx="3">
                  <c:v>2013</c:v>
                </c:pt>
                <c:pt idx="4">
                  <c:v>2014</c:v>
                </c:pt>
                <c:pt idx="5">
                  <c:v>2015</c:v>
                </c:pt>
                <c:pt idx="6">
                  <c:v>2016</c:v>
                </c:pt>
                <c:pt idx="7">
                  <c:v>2017</c:v>
                </c:pt>
              </c:numCache>
            </c:numRef>
          </c:cat>
          <c:val>
            <c:numRef>
              <c:f>グラフ!$B$16:$I$16</c:f>
              <c:numCache>
                <c:formatCode>0</c:formatCode>
                <c:ptCount val="8"/>
                <c:pt idx="0">
                  <c:v>234.9</c:v>
                </c:pt>
                <c:pt idx="1">
                  <c:v>158.30000000000001</c:v>
                </c:pt>
                <c:pt idx="2">
                  <c:v>202.8</c:v>
                </c:pt>
                <c:pt idx="3">
                  <c:v>262.5</c:v>
                </c:pt>
                <c:pt idx="4">
                  <c:v>375.8</c:v>
                </c:pt>
                <c:pt idx="5">
                  <c:v>716.4</c:v>
                </c:pt>
                <c:pt idx="6">
                  <c:v>940</c:v>
                </c:pt>
                <c:pt idx="7">
                  <c:v>1111.4000000000001</c:v>
                </c:pt>
              </c:numCache>
            </c:numRef>
          </c:val>
        </c:ser>
        <c:dLbls>
          <c:showLegendKey val="0"/>
          <c:showVal val="0"/>
          <c:showCatName val="0"/>
          <c:showSerName val="0"/>
          <c:showPercent val="0"/>
          <c:showBubbleSize val="0"/>
        </c:dLbls>
        <c:gapWidth val="150"/>
        <c:axId val="251529472"/>
        <c:axId val="251555840"/>
      </c:barChart>
      <c:catAx>
        <c:axId val="251529472"/>
        <c:scaling>
          <c:orientation val="minMax"/>
        </c:scaling>
        <c:delete val="0"/>
        <c:axPos val="b"/>
        <c:numFmt formatCode="General" sourceLinked="1"/>
        <c:majorTickMark val="out"/>
        <c:minorTickMark val="none"/>
        <c:tickLblPos val="nextTo"/>
        <c:txPr>
          <a:bodyPr/>
          <a:lstStyle/>
          <a:p>
            <a:pPr>
              <a:defRPr sz="1000"/>
            </a:pPr>
            <a:endParaRPr lang="ja-JP"/>
          </a:p>
        </c:txPr>
        <c:crossAx val="251555840"/>
        <c:crosses val="autoZero"/>
        <c:auto val="1"/>
        <c:lblAlgn val="ctr"/>
        <c:lblOffset val="100"/>
        <c:noMultiLvlLbl val="0"/>
      </c:catAx>
      <c:valAx>
        <c:axId val="251555840"/>
        <c:scaling>
          <c:orientation val="minMax"/>
          <c:max val="3000"/>
          <c:min val="0"/>
        </c:scaling>
        <c:delete val="0"/>
        <c:axPos val="l"/>
        <c:majorGridlines/>
        <c:numFmt formatCode="#,##0_);[Red]\(#,##0\)" sourceLinked="1"/>
        <c:majorTickMark val="out"/>
        <c:minorTickMark val="none"/>
        <c:tickLblPos val="nextTo"/>
        <c:txPr>
          <a:bodyPr/>
          <a:lstStyle/>
          <a:p>
            <a:pPr>
              <a:defRPr sz="1000"/>
            </a:pPr>
            <a:endParaRPr lang="ja-JP"/>
          </a:p>
        </c:txPr>
        <c:crossAx val="251529472"/>
        <c:crosses val="autoZero"/>
        <c:crossBetween val="between"/>
      </c:valAx>
    </c:plotArea>
    <c:legend>
      <c:legendPos val="b"/>
      <c:layout>
        <c:manualLayout>
          <c:xMode val="edge"/>
          <c:yMode val="edge"/>
          <c:x val="3.2181475558159825E-2"/>
          <c:y val="0.8701635095042014"/>
          <c:w val="0.91748212411604491"/>
          <c:h val="8.5448042011397024E-2"/>
        </c:manualLayout>
      </c:layout>
      <c:overlay val="1"/>
      <c:spPr>
        <a:solidFill>
          <a:schemeClr val="bg1"/>
        </a:solidFill>
        <a:ln>
          <a:solidFill>
            <a:schemeClr val="accent1"/>
          </a:solidFill>
        </a:ln>
      </c:spPr>
      <c:txPr>
        <a:bodyPr/>
        <a:lstStyle/>
        <a:p>
          <a:pPr>
            <a:defRPr sz="900">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userShapes r:id="rId2"/>
</c:chartSpace>
</file>

<file path=ppt/charts/chart8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022907908140839"/>
          <c:y val="0.24576642817786165"/>
          <c:w val="0.82837969211357776"/>
          <c:h val="0.64008035841421107"/>
        </c:manualLayout>
      </c:layout>
      <c:barChart>
        <c:barDir val="col"/>
        <c:grouping val="clustered"/>
        <c:varyColors val="0"/>
        <c:ser>
          <c:idx val="0"/>
          <c:order val="0"/>
          <c:tx>
            <c:strRef>
              <c:f>Sheet1!$I$6:$J$6</c:f>
              <c:strCache>
                <c:ptCount val="1"/>
                <c:pt idx="0">
                  <c:v>売上高 IT投資あり</c:v>
                </c:pt>
              </c:strCache>
            </c:strRef>
          </c:tx>
          <c:invertIfNegative val="0"/>
          <c:dLbls>
            <c:dLbl>
              <c:idx val="0"/>
              <c:layout>
                <c:manualLayout>
                  <c:x val="-9.8509176090969732E-3"/>
                  <c:y val="0.24962292568683608"/>
                </c:manualLayout>
              </c:layout>
              <c:dLblPos val="outEnd"/>
              <c:showLegendKey val="0"/>
              <c:showVal val="1"/>
              <c:showCatName val="0"/>
              <c:showSerName val="0"/>
              <c:showPercent val="0"/>
              <c:showBubbleSize val="0"/>
            </c:dLbl>
            <c:dLbl>
              <c:idx val="1"/>
              <c:layout>
                <c:manualLayout>
                  <c:x val="-6.5672784060646491E-3"/>
                  <c:y val="0.23661339003423731"/>
                </c:manualLayout>
              </c:layout>
              <c:dLblPos val="outEnd"/>
              <c:showLegendKey val="0"/>
              <c:showVal val="1"/>
              <c:showCatName val="0"/>
              <c:showSerName val="0"/>
              <c:showPercent val="0"/>
              <c:showBubbleSize val="0"/>
            </c:dLbl>
            <c:dLbl>
              <c:idx val="2"/>
              <c:layout>
                <c:manualLayout>
                  <c:x val="-1.6418196015161621E-2"/>
                  <c:y val="0.39579779865175374"/>
                </c:manualLayout>
              </c:layout>
              <c:dLblPos val="outEnd"/>
              <c:showLegendKey val="0"/>
              <c:showVal val="1"/>
              <c:showCatName val="0"/>
              <c:showSerName val="0"/>
              <c:showPercent val="0"/>
              <c:showBubbleSize val="0"/>
            </c:dLbl>
            <c:dLbl>
              <c:idx val="3"/>
              <c:layout>
                <c:manualLayout>
                  <c:x val="-1.3134556812129237E-2"/>
                  <c:y val="0.24133403148927771"/>
                </c:manualLayout>
              </c:layout>
              <c:dLblPos val="outEnd"/>
              <c:showLegendKey val="0"/>
              <c:showVal val="1"/>
              <c:showCatName val="0"/>
              <c:showSerName val="0"/>
              <c:showPercent val="0"/>
              <c:showBubbleSize val="0"/>
            </c:dLbl>
            <c:dLbl>
              <c:idx val="4"/>
              <c:layout>
                <c:manualLayout>
                  <c:x val="-3.2836392030323245E-3"/>
                  <c:y val="0.18943987006102753"/>
                </c:manualLayout>
              </c:layout>
              <c:dLblPos val="outEnd"/>
              <c:showLegendKey val="0"/>
              <c:showVal val="1"/>
              <c:showCatName val="0"/>
              <c:showSerName val="0"/>
              <c:showPercent val="0"/>
              <c:showBubbleSize val="0"/>
            </c:dLbl>
            <c:dLbl>
              <c:idx val="5"/>
              <c:layout>
                <c:manualLayout>
                  <c:x val="0"/>
                  <c:y val="0.19796873289549394"/>
                </c:manualLayout>
              </c:layout>
              <c:dLblPos val="outEnd"/>
              <c:showLegendKey val="0"/>
              <c:showVal val="1"/>
              <c:showCatName val="0"/>
              <c:showSerName val="0"/>
              <c:showPercent val="0"/>
              <c:showBubbleSize val="0"/>
            </c:dLbl>
            <c:txPr>
              <a:bodyPr/>
              <a:lstStyle/>
              <a:p>
                <a:pPr>
                  <a:defRPr sz="700"/>
                </a:pPr>
                <a:endParaRPr lang="ja-JP"/>
              </a:p>
            </c:txPr>
            <c:dLblPos val="ctr"/>
            <c:showLegendKey val="0"/>
            <c:showVal val="1"/>
            <c:showCatName val="0"/>
            <c:showSerName val="0"/>
            <c:showPercent val="0"/>
            <c:showBubbleSize val="0"/>
            <c:showLeaderLines val="0"/>
          </c:dLbls>
          <c:cat>
            <c:strRef>
              <c:f>Sheet1!$K$5:$P$5</c:f>
              <c:strCache>
                <c:ptCount val="6"/>
                <c:pt idx="0">
                  <c:v>全体</c:v>
                </c:pt>
                <c:pt idx="1">
                  <c:v>製造業</c:v>
                </c:pt>
                <c:pt idx="2">
                  <c:v>卸売業</c:v>
                </c:pt>
                <c:pt idx="3">
                  <c:v>小売業</c:v>
                </c:pt>
                <c:pt idx="4">
                  <c:v>サービス業</c:v>
                </c:pt>
                <c:pt idx="5">
                  <c:v>その他</c:v>
                </c:pt>
              </c:strCache>
            </c:strRef>
          </c:cat>
          <c:val>
            <c:numRef>
              <c:f>Sheet1!$K$6:$P$6</c:f>
              <c:numCache>
                <c:formatCode>#,##0_ </c:formatCode>
                <c:ptCount val="6"/>
                <c:pt idx="0">
                  <c:v>2369</c:v>
                </c:pt>
                <c:pt idx="1">
                  <c:v>2292</c:v>
                </c:pt>
                <c:pt idx="2">
                  <c:v>3340</c:v>
                </c:pt>
                <c:pt idx="3">
                  <c:v>2351</c:v>
                </c:pt>
                <c:pt idx="4">
                  <c:v>1788</c:v>
                </c:pt>
                <c:pt idx="5">
                  <c:v>1809</c:v>
                </c:pt>
              </c:numCache>
            </c:numRef>
          </c:val>
        </c:ser>
        <c:ser>
          <c:idx val="1"/>
          <c:order val="1"/>
          <c:tx>
            <c:strRef>
              <c:f>Sheet1!$I$7:$J$7</c:f>
              <c:strCache>
                <c:ptCount val="1"/>
                <c:pt idx="0">
                  <c:v>売上高 IT投資なし</c:v>
                </c:pt>
              </c:strCache>
            </c:strRef>
          </c:tx>
          <c:spPr>
            <a:solidFill>
              <a:schemeClr val="accent3">
                <a:lumMod val="60000"/>
                <a:lumOff val="40000"/>
              </a:schemeClr>
            </a:solidFill>
          </c:spPr>
          <c:invertIfNegative val="0"/>
          <c:dLbls>
            <c:dLbl>
              <c:idx val="2"/>
              <c:layout>
                <c:manualLayout>
                  <c:x val="3.2836392030323848E-3"/>
                  <c:y val="0.22328245818479095"/>
                </c:manualLayout>
              </c:layout>
              <c:dLblPos val="outEnd"/>
              <c:showLegendKey val="0"/>
              <c:showVal val="1"/>
              <c:showCatName val="0"/>
              <c:showSerName val="0"/>
              <c:showPercent val="0"/>
              <c:showBubbleSize val="0"/>
            </c:dLbl>
            <c:txPr>
              <a:bodyPr/>
              <a:lstStyle/>
              <a:p>
                <a:pPr>
                  <a:defRPr sz="700"/>
                </a:pPr>
                <a:endParaRPr lang="ja-JP"/>
              </a:p>
            </c:txPr>
            <c:dLblPos val="ctr"/>
            <c:showLegendKey val="0"/>
            <c:showVal val="1"/>
            <c:showCatName val="0"/>
            <c:showSerName val="0"/>
            <c:showPercent val="0"/>
            <c:showBubbleSize val="0"/>
            <c:showLeaderLines val="0"/>
          </c:dLbls>
          <c:cat>
            <c:strRef>
              <c:f>Sheet1!$K$5:$P$5</c:f>
              <c:strCache>
                <c:ptCount val="6"/>
                <c:pt idx="0">
                  <c:v>全体</c:v>
                </c:pt>
                <c:pt idx="1">
                  <c:v>製造業</c:v>
                </c:pt>
                <c:pt idx="2">
                  <c:v>卸売業</c:v>
                </c:pt>
                <c:pt idx="3">
                  <c:v>小売業</c:v>
                </c:pt>
                <c:pt idx="4">
                  <c:v>サービス業</c:v>
                </c:pt>
                <c:pt idx="5">
                  <c:v>その他</c:v>
                </c:pt>
              </c:strCache>
            </c:strRef>
          </c:cat>
          <c:val>
            <c:numRef>
              <c:f>Sheet1!$K$7:$P$7</c:f>
              <c:numCache>
                <c:formatCode>#,##0_ </c:formatCode>
                <c:ptCount val="6"/>
                <c:pt idx="0">
                  <c:v>1140</c:v>
                </c:pt>
                <c:pt idx="1">
                  <c:v>876</c:v>
                </c:pt>
                <c:pt idx="2">
                  <c:v>1783</c:v>
                </c:pt>
                <c:pt idx="3">
                  <c:v>1229</c:v>
                </c:pt>
                <c:pt idx="4">
                  <c:v>1002</c:v>
                </c:pt>
                <c:pt idx="5">
                  <c:v>893</c:v>
                </c:pt>
              </c:numCache>
            </c:numRef>
          </c:val>
        </c:ser>
        <c:dLbls>
          <c:showLegendKey val="0"/>
          <c:showVal val="0"/>
          <c:showCatName val="0"/>
          <c:showSerName val="0"/>
          <c:showPercent val="0"/>
          <c:showBubbleSize val="0"/>
        </c:dLbls>
        <c:gapWidth val="80"/>
        <c:axId val="256600704"/>
        <c:axId val="256774528"/>
      </c:barChart>
      <c:lineChart>
        <c:grouping val="standard"/>
        <c:varyColors val="0"/>
        <c:ser>
          <c:idx val="2"/>
          <c:order val="2"/>
          <c:tx>
            <c:strRef>
              <c:f>Sheet1!$I$8:$J$8</c:f>
              <c:strCache>
                <c:ptCount val="1"/>
                <c:pt idx="0">
                  <c:v>経常利益率 IT投資あり</c:v>
                </c:pt>
              </c:strCache>
            </c:strRef>
          </c:tx>
          <c:spPr>
            <a:ln>
              <a:solidFill>
                <a:schemeClr val="accent3">
                  <a:lumMod val="75000"/>
                </a:schemeClr>
              </a:solidFill>
            </a:ln>
          </c:spPr>
          <c:marker>
            <c:spPr>
              <a:solidFill>
                <a:srgbClr val="9BBB59">
                  <a:lumMod val="50000"/>
                </a:srgbClr>
              </a:solidFill>
              <a:ln>
                <a:solidFill>
                  <a:srgbClr val="9BBB59">
                    <a:lumMod val="50000"/>
                  </a:srgbClr>
                </a:solidFill>
              </a:ln>
            </c:spPr>
          </c:marker>
          <c:dLbls>
            <c:dLbl>
              <c:idx val="0"/>
              <c:layout>
                <c:manualLayout>
                  <c:x val="-4.5970948842452543E-2"/>
                  <c:y val="-9.8766803688479052E-2"/>
                </c:manualLayout>
              </c:layout>
              <c:showLegendKey val="0"/>
              <c:showVal val="1"/>
              <c:showCatName val="0"/>
              <c:showSerName val="0"/>
              <c:showPercent val="0"/>
              <c:showBubbleSize val="0"/>
            </c:dLbl>
            <c:dLbl>
              <c:idx val="1"/>
              <c:layout>
                <c:manualLayout>
                  <c:x val="-3.2836392030323243E-2"/>
                  <c:y val="-8.4657260304410592E-2"/>
                </c:manualLayout>
              </c:layout>
              <c:showLegendKey val="0"/>
              <c:showVal val="1"/>
              <c:showCatName val="0"/>
              <c:showSerName val="0"/>
              <c:showPercent val="0"/>
              <c:showBubbleSize val="0"/>
            </c:dLbl>
            <c:dLbl>
              <c:idx val="2"/>
              <c:layout>
                <c:manualLayout>
                  <c:x val="-1.3134556812129298E-2"/>
                  <c:y val="-4.9383401844239526E-2"/>
                </c:manualLayout>
              </c:layout>
              <c:showLegendKey val="0"/>
              <c:showVal val="1"/>
              <c:showCatName val="0"/>
              <c:showSerName val="0"/>
              <c:showPercent val="0"/>
              <c:showBubbleSize val="0"/>
            </c:dLbl>
            <c:dLbl>
              <c:idx val="3"/>
              <c:layout>
                <c:manualLayout>
                  <c:x val="-3.2836392030323243E-2"/>
                  <c:y val="-0.10582157538051321"/>
                </c:manualLayout>
              </c:layout>
              <c:showLegendKey val="0"/>
              <c:showVal val="1"/>
              <c:showCatName val="0"/>
              <c:showSerName val="0"/>
              <c:showPercent val="0"/>
              <c:showBubbleSize val="0"/>
            </c:dLbl>
            <c:dLbl>
              <c:idx val="4"/>
              <c:layout>
                <c:manualLayout>
                  <c:x val="-8.2090980075808118E-2"/>
                  <c:y val="-3.5273858460171094E-2"/>
                </c:manualLayout>
              </c:layout>
              <c:showLegendKey val="0"/>
              <c:showVal val="1"/>
              <c:showCatName val="0"/>
              <c:showSerName val="0"/>
              <c:showPercent val="0"/>
              <c:showBubbleSize val="0"/>
            </c:dLbl>
            <c:dLbl>
              <c:idx val="5"/>
              <c:layout>
                <c:manualLayout>
                  <c:x val="-1.9701835218193946E-2"/>
                  <c:y val="-4.232863015220531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Sheet1!$K$5:$P$5</c:f>
              <c:strCache>
                <c:ptCount val="6"/>
                <c:pt idx="0">
                  <c:v>全体</c:v>
                </c:pt>
                <c:pt idx="1">
                  <c:v>製造業</c:v>
                </c:pt>
                <c:pt idx="2">
                  <c:v>卸売業</c:v>
                </c:pt>
                <c:pt idx="3">
                  <c:v>小売業</c:v>
                </c:pt>
                <c:pt idx="4">
                  <c:v>サービス業</c:v>
                </c:pt>
                <c:pt idx="5">
                  <c:v>その他</c:v>
                </c:pt>
              </c:strCache>
            </c:strRef>
          </c:cat>
          <c:val>
            <c:numRef>
              <c:f>Sheet1!$K$8:$P$8</c:f>
              <c:numCache>
                <c:formatCode>0.0_ </c:formatCode>
                <c:ptCount val="6"/>
                <c:pt idx="0">
                  <c:v>3</c:v>
                </c:pt>
                <c:pt idx="1">
                  <c:v>2.9</c:v>
                </c:pt>
                <c:pt idx="2">
                  <c:v>2.1</c:v>
                </c:pt>
                <c:pt idx="3">
                  <c:v>2</c:v>
                </c:pt>
                <c:pt idx="4">
                  <c:v>3.8</c:v>
                </c:pt>
                <c:pt idx="5">
                  <c:v>3.8</c:v>
                </c:pt>
              </c:numCache>
            </c:numRef>
          </c:val>
          <c:smooth val="0"/>
        </c:ser>
        <c:ser>
          <c:idx val="3"/>
          <c:order val="3"/>
          <c:tx>
            <c:strRef>
              <c:f>Sheet1!$I$9:$J$9</c:f>
              <c:strCache>
                <c:ptCount val="1"/>
                <c:pt idx="0">
                  <c:v>経常利益率 IT投資なし</c:v>
                </c:pt>
              </c:strCache>
            </c:strRef>
          </c:tx>
          <c:spPr>
            <a:ln>
              <a:prstDash val="sysDash"/>
            </a:ln>
          </c:spPr>
          <c:marker>
            <c:symbol val="diamond"/>
            <c:size val="7"/>
            <c:spPr>
              <a:solidFill>
                <a:srgbClr val="9BBB59">
                  <a:lumMod val="75000"/>
                </a:srgbClr>
              </a:solidFill>
              <a:ln>
                <a:solidFill>
                  <a:srgbClr val="9BBB59">
                    <a:lumMod val="60000"/>
                    <a:lumOff val="40000"/>
                  </a:srgbClr>
                </a:solidFill>
              </a:ln>
            </c:spPr>
          </c:marker>
          <c:dLbls>
            <c:dLbl>
              <c:idx val="0"/>
              <c:layout>
                <c:manualLayout>
                  <c:x val="-1.3134556812129298E-2"/>
                  <c:y val="2.8219086768136874E-2"/>
                </c:manualLayout>
              </c:layout>
              <c:showLegendKey val="0"/>
              <c:showVal val="1"/>
              <c:showCatName val="0"/>
              <c:showSerName val="0"/>
              <c:showPercent val="0"/>
              <c:showBubbleSize val="0"/>
            </c:dLbl>
            <c:dLbl>
              <c:idx val="1"/>
              <c:layout>
                <c:manualLayout>
                  <c:x val="-1.3134556812129298E-2"/>
                  <c:y val="7.0547716920342186E-3"/>
                </c:manualLayout>
              </c:layout>
              <c:showLegendKey val="0"/>
              <c:showVal val="1"/>
              <c:showCatName val="0"/>
              <c:showSerName val="0"/>
              <c:showPercent val="0"/>
              <c:showBubbleSize val="0"/>
            </c:dLbl>
            <c:dLbl>
              <c:idx val="2"/>
              <c:layout>
                <c:manualLayout>
                  <c:x val="-9.8509176090969732E-3"/>
                  <c:y val="1.4109543384068437E-2"/>
                </c:manualLayout>
              </c:layout>
              <c:showLegendKey val="0"/>
              <c:showVal val="1"/>
              <c:showCatName val="0"/>
              <c:showSerName val="0"/>
              <c:showPercent val="0"/>
              <c:showBubbleSize val="0"/>
            </c:dLbl>
            <c:dLbl>
              <c:idx val="3"/>
              <c:layout>
                <c:manualLayout>
                  <c:x val="0"/>
                  <c:y val="-2.1164315076102655E-2"/>
                </c:manualLayout>
              </c:layout>
              <c:showLegendKey val="0"/>
              <c:showVal val="1"/>
              <c:showCatName val="0"/>
              <c:showSerName val="0"/>
              <c:showPercent val="0"/>
              <c:showBubbleSize val="0"/>
            </c:dLbl>
            <c:dLbl>
              <c:idx val="4"/>
              <c:layout>
                <c:manualLayout>
                  <c:x val="-6.5672784060646491E-3"/>
                  <c:y val="4.232863015220531E-2"/>
                </c:manualLayout>
              </c:layout>
              <c:showLegendKey val="0"/>
              <c:showVal val="1"/>
              <c:showCatName val="0"/>
              <c:showSerName val="0"/>
              <c:showPercent val="0"/>
              <c:showBubbleSize val="0"/>
            </c:dLbl>
            <c:dLbl>
              <c:idx val="5"/>
              <c:layout>
                <c:manualLayout>
                  <c:x val="-2.6269113624258596E-2"/>
                  <c:y val="4.9383401844239526E-2"/>
                </c:manualLayout>
              </c:layout>
              <c:showLegendKey val="0"/>
              <c:showVal val="1"/>
              <c:showCatName val="0"/>
              <c:showSerName val="0"/>
              <c:showPercent val="0"/>
              <c:showBubbleSize val="0"/>
            </c:dLbl>
            <c:txPr>
              <a:bodyPr/>
              <a:lstStyle/>
              <a:p>
                <a:pPr>
                  <a:defRPr sz="800"/>
                </a:pPr>
                <a:endParaRPr lang="ja-JP"/>
              </a:p>
            </c:txPr>
            <c:showLegendKey val="0"/>
            <c:showVal val="1"/>
            <c:showCatName val="0"/>
            <c:showSerName val="0"/>
            <c:showPercent val="0"/>
            <c:showBubbleSize val="0"/>
            <c:showLeaderLines val="0"/>
          </c:dLbls>
          <c:cat>
            <c:strRef>
              <c:f>Sheet1!$K$5:$P$5</c:f>
              <c:strCache>
                <c:ptCount val="6"/>
                <c:pt idx="0">
                  <c:v>全体</c:v>
                </c:pt>
                <c:pt idx="1">
                  <c:v>製造業</c:v>
                </c:pt>
                <c:pt idx="2">
                  <c:v>卸売業</c:v>
                </c:pt>
                <c:pt idx="3">
                  <c:v>小売業</c:v>
                </c:pt>
                <c:pt idx="4">
                  <c:v>サービス業</c:v>
                </c:pt>
                <c:pt idx="5">
                  <c:v>その他</c:v>
                </c:pt>
              </c:strCache>
            </c:strRef>
          </c:cat>
          <c:val>
            <c:numRef>
              <c:f>Sheet1!$K$9:$P$9</c:f>
              <c:numCache>
                <c:formatCode>0.0_ </c:formatCode>
                <c:ptCount val="6"/>
                <c:pt idx="0">
                  <c:v>2.7</c:v>
                </c:pt>
                <c:pt idx="1">
                  <c:v>2.2999999999999998</c:v>
                </c:pt>
                <c:pt idx="2">
                  <c:v>1.6</c:v>
                </c:pt>
                <c:pt idx="3">
                  <c:v>1.6</c:v>
                </c:pt>
                <c:pt idx="4">
                  <c:v>3.3</c:v>
                </c:pt>
                <c:pt idx="5">
                  <c:v>3.6</c:v>
                </c:pt>
              </c:numCache>
            </c:numRef>
          </c:val>
          <c:smooth val="0"/>
        </c:ser>
        <c:dLbls>
          <c:showLegendKey val="0"/>
          <c:showVal val="0"/>
          <c:showCatName val="0"/>
          <c:showSerName val="0"/>
          <c:showPercent val="0"/>
          <c:showBubbleSize val="0"/>
        </c:dLbls>
        <c:marker val="1"/>
        <c:smooth val="0"/>
        <c:axId val="256778240"/>
        <c:axId val="256776064"/>
      </c:lineChart>
      <c:catAx>
        <c:axId val="256600704"/>
        <c:scaling>
          <c:orientation val="minMax"/>
        </c:scaling>
        <c:delete val="0"/>
        <c:axPos val="b"/>
        <c:majorTickMark val="out"/>
        <c:minorTickMark val="none"/>
        <c:tickLblPos val="nextTo"/>
        <c:txPr>
          <a:bodyPr/>
          <a:lstStyle/>
          <a:p>
            <a:pPr>
              <a:defRPr sz="800">
                <a:latin typeface="HGｺﾞｼｯｸM" panose="020B0609000000000000" pitchFamily="49" charset="-128"/>
                <a:ea typeface="HGｺﾞｼｯｸM" panose="020B0609000000000000" pitchFamily="49" charset="-128"/>
              </a:defRPr>
            </a:pPr>
            <a:endParaRPr lang="ja-JP"/>
          </a:p>
        </c:txPr>
        <c:crossAx val="256774528"/>
        <c:crosses val="autoZero"/>
        <c:auto val="1"/>
        <c:lblAlgn val="ctr"/>
        <c:lblOffset val="100"/>
        <c:noMultiLvlLbl val="0"/>
      </c:catAx>
      <c:valAx>
        <c:axId val="256774528"/>
        <c:scaling>
          <c:orientation val="minMax"/>
        </c:scaling>
        <c:delete val="0"/>
        <c:axPos val="l"/>
        <c:numFmt formatCode="#,##0_ " sourceLinked="1"/>
        <c:majorTickMark val="out"/>
        <c:minorTickMark val="none"/>
        <c:tickLblPos val="nextTo"/>
        <c:txPr>
          <a:bodyPr/>
          <a:lstStyle/>
          <a:p>
            <a:pPr>
              <a:defRPr sz="800"/>
            </a:pPr>
            <a:endParaRPr lang="ja-JP"/>
          </a:p>
        </c:txPr>
        <c:crossAx val="256600704"/>
        <c:crosses val="autoZero"/>
        <c:crossBetween val="between"/>
      </c:valAx>
      <c:valAx>
        <c:axId val="256776064"/>
        <c:scaling>
          <c:orientation val="minMax"/>
        </c:scaling>
        <c:delete val="0"/>
        <c:axPos val="r"/>
        <c:title>
          <c:tx>
            <c:rich>
              <a:bodyPr rot="0" vert="horz"/>
              <a:lstStyle/>
              <a:p>
                <a:pPr>
                  <a:defRPr sz="800"/>
                </a:pPr>
                <a:r>
                  <a:rPr lang="ja-JP" sz="800"/>
                  <a:t>（％）</a:t>
                </a:r>
              </a:p>
            </c:rich>
          </c:tx>
          <c:layout>
            <c:manualLayout>
              <c:xMode val="edge"/>
              <c:yMode val="edge"/>
              <c:x val="0.92584711286089239"/>
              <c:y val="7.7867089530475345E-2"/>
            </c:manualLayout>
          </c:layout>
          <c:overlay val="0"/>
        </c:title>
        <c:numFmt formatCode="0.0_ " sourceLinked="1"/>
        <c:majorTickMark val="out"/>
        <c:minorTickMark val="none"/>
        <c:tickLblPos val="nextTo"/>
        <c:txPr>
          <a:bodyPr/>
          <a:lstStyle/>
          <a:p>
            <a:pPr>
              <a:defRPr sz="800"/>
            </a:pPr>
            <a:endParaRPr lang="ja-JP"/>
          </a:p>
        </c:txPr>
        <c:crossAx val="256778240"/>
        <c:crosses val="max"/>
        <c:crossBetween val="between"/>
      </c:valAx>
      <c:catAx>
        <c:axId val="256778240"/>
        <c:scaling>
          <c:orientation val="minMax"/>
        </c:scaling>
        <c:delete val="1"/>
        <c:axPos val="b"/>
        <c:title>
          <c:tx>
            <c:rich>
              <a:bodyPr/>
              <a:lstStyle/>
              <a:p>
                <a:pPr>
                  <a:defRPr sz="800"/>
                </a:pPr>
                <a:r>
                  <a:rPr lang="ja-JP" sz="800"/>
                  <a:t>（千円）</a:t>
                </a:r>
              </a:p>
            </c:rich>
          </c:tx>
          <c:layout>
            <c:manualLayout>
              <c:xMode val="edge"/>
              <c:yMode val="edge"/>
              <c:x val="7.5207786526684276E-3"/>
              <c:y val="6.4814814814814811E-2"/>
            </c:manualLayout>
          </c:layout>
          <c:overlay val="0"/>
        </c:title>
        <c:majorTickMark val="out"/>
        <c:minorTickMark val="none"/>
        <c:tickLblPos val="nextTo"/>
        <c:crossAx val="256776064"/>
        <c:crosses val="autoZero"/>
        <c:auto val="1"/>
        <c:lblAlgn val="ctr"/>
        <c:lblOffset val="100"/>
        <c:noMultiLvlLbl val="0"/>
      </c:catAx>
    </c:plotArea>
    <c:legend>
      <c:legendPos val="r"/>
      <c:layout>
        <c:manualLayout>
          <c:xMode val="edge"/>
          <c:yMode val="edge"/>
          <c:x val="0.10536111111111111"/>
          <c:y val="3.7336962881435544E-2"/>
          <c:w val="0.82519444444444434"/>
          <c:h val="0.14475393508120377"/>
        </c:manualLayout>
      </c:layout>
      <c:overlay val="0"/>
      <c:txPr>
        <a:bodyPr/>
        <a:lstStyle/>
        <a:p>
          <a:pPr>
            <a:defRPr sz="700"/>
          </a:pPr>
          <a:endParaRPr lang="ja-JP"/>
        </a:p>
      </c:txPr>
    </c:legend>
    <c:plotVisOnly val="1"/>
    <c:dispBlanksAs val="gap"/>
    <c:showDLblsOverMax val="0"/>
  </c:chart>
  <c:spPr>
    <a:ln>
      <a:noFill/>
    </a:ln>
  </c:spPr>
  <c:txPr>
    <a:bodyPr/>
    <a:lstStyle/>
    <a:p>
      <a:pPr>
        <a:defRPr sz="1800"/>
      </a:pPr>
      <a:endParaRPr lang="ja-JP"/>
    </a:p>
  </c:txPr>
  <c:externalData r:id="rId2">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7.9803878681831433E-2"/>
          <c:y val="8.3751888845594591E-2"/>
          <c:w val="0.82713954907590914"/>
          <c:h val="0.56861855297796104"/>
        </c:manualLayout>
      </c:layout>
      <c:barChart>
        <c:barDir val="col"/>
        <c:grouping val="clustered"/>
        <c:varyColors val="0"/>
        <c:ser>
          <c:idx val="0"/>
          <c:order val="0"/>
          <c:tx>
            <c:strRef>
              <c:f>Sheet1!$A$53</c:f>
              <c:strCache>
                <c:ptCount val="1"/>
                <c:pt idx="0">
                  <c:v>全体
(n=4,079)</c:v>
                </c:pt>
              </c:strCache>
            </c:strRef>
          </c:tx>
          <c:invertIfNegative val="0"/>
          <c:dLbls>
            <c:numFmt formatCode="#,##0.0_);[Red]\(#,##0.0\)" sourceLinked="0"/>
            <c:txPr>
              <a:bodyPr/>
              <a:lstStyle/>
              <a:p>
                <a:pPr>
                  <a:defRPr sz="1050"/>
                </a:pPr>
                <a:endParaRPr lang="ja-JP"/>
              </a:p>
            </c:txPr>
            <c:dLblPos val="outEnd"/>
            <c:showLegendKey val="0"/>
            <c:showVal val="1"/>
            <c:showCatName val="0"/>
            <c:showSerName val="0"/>
            <c:showPercent val="0"/>
            <c:showBubbleSize val="0"/>
            <c:showLeaderLines val="0"/>
          </c:dLbls>
          <c:cat>
            <c:strRef>
              <c:f>Sheet1!$B$52:$J$52</c:f>
              <c:strCache>
                <c:ptCount val="9"/>
                <c:pt idx="0">
                  <c:v>財務・会計</c:v>
                </c:pt>
                <c:pt idx="1">
                  <c:v>人事・給与</c:v>
                </c:pt>
                <c:pt idx="2">
                  <c:v>販売</c:v>
                </c:pt>
                <c:pt idx="3">
                  <c:v>調達・仕入</c:v>
                </c:pt>
                <c:pt idx="4">
                  <c:v>社内の
情報共有</c:v>
                </c:pt>
                <c:pt idx="5">
                  <c:v>生産</c:v>
                </c:pt>
                <c:pt idx="6">
                  <c:v>開発・設計</c:v>
                </c:pt>
                <c:pt idx="7">
                  <c:v>物流</c:v>
                </c:pt>
                <c:pt idx="8">
                  <c:v>カスタマー
サポート</c:v>
                </c:pt>
              </c:strCache>
            </c:strRef>
          </c:cat>
          <c:val>
            <c:numRef>
              <c:f>Sheet1!$B$53:$J$53</c:f>
              <c:numCache>
                <c:formatCode>0_);[Red]\(0\)</c:formatCode>
                <c:ptCount val="9"/>
                <c:pt idx="0">
                  <c:v>81.8</c:v>
                </c:pt>
                <c:pt idx="1">
                  <c:v>77.2</c:v>
                </c:pt>
                <c:pt idx="2">
                  <c:v>75.7</c:v>
                </c:pt>
                <c:pt idx="3">
                  <c:v>66</c:v>
                </c:pt>
                <c:pt idx="4">
                  <c:v>58.3</c:v>
                </c:pt>
                <c:pt idx="5">
                  <c:v>45.7</c:v>
                </c:pt>
                <c:pt idx="6">
                  <c:v>29.9</c:v>
                </c:pt>
                <c:pt idx="7">
                  <c:v>29.5</c:v>
                </c:pt>
                <c:pt idx="8">
                  <c:v>27.8</c:v>
                </c:pt>
              </c:numCache>
            </c:numRef>
          </c:val>
        </c:ser>
        <c:dLbls>
          <c:dLblPos val="inEnd"/>
          <c:showLegendKey val="0"/>
          <c:showVal val="1"/>
          <c:showCatName val="0"/>
          <c:showSerName val="0"/>
          <c:showPercent val="0"/>
          <c:showBubbleSize val="0"/>
        </c:dLbls>
        <c:gapWidth val="60"/>
        <c:axId val="256782336"/>
        <c:axId val="256800640"/>
      </c:barChart>
      <c:catAx>
        <c:axId val="256782336"/>
        <c:scaling>
          <c:orientation val="minMax"/>
        </c:scaling>
        <c:delete val="0"/>
        <c:axPos val="b"/>
        <c:majorTickMark val="out"/>
        <c:minorTickMark val="none"/>
        <c:tickLblPos val="nextTo"/>
        <c:txPr>
          <a:bodyPr rot="0" vert="eaVert"/>
          <a:lstStyle/>
          <a:p>
            <a:pPr>
              <a:defRPr sz="800">
                <a:latin typeface="HGｺﾞｼｯｸM" panose="020B0609000000000000" pitchFamily="49" charset="-128"/>
                <a:ea typeface="HGｺﾞｼｯｸM" panose="020B0609000000000000" pitchFamily="49" charset="-128"/>
              </a:defRPr>
            </a:pPr>
            <a:endParaRPr lang="ja-JP"/>
          </a:p>
        </c:txPr>
        <c:crossAx val="256800640"/>
        <c:crosses val="autoZero"/>
        <c:auto val="1"/>
        <c:lblAlgn val="ctr"/>
        <c:lblOffset val="100"/>
        <c:noMultiLvlLbl val="0"/>
      </c:catAx>
      <c:valAx>
        <c:axId val="256800640"/>
        <c:scaling>
          <c:orientation val="minMax"/>
          <c:max val="100"/>
        </c:scaling>
        <c:delete val="0"/>
        <c:axPos val="l"/>
        <c:numFmt formatCode="0_);[Red]\(0\)" sourceLinked="1"/>
        <c:majorTickMark val="out"/>
        <c:minorTickMark val="none"/>
        <c:tickLblPos val="nextTo"/>
        <c:txPr>
          <a:bodyPr/>
          <a:lstStyle/>
          <a:p>
            <a:pPr>
              <a:defRPr sz="1000"/>
            </a:pPr>
            <a:endParaRPr lang="ja-JP"/>
          </a:p>
        </c:txPr>
        <c:crossAx val="256782336"/>
        <c:crosses val="autoZero"/>
        <c:crossBetween val="between"/>
      </c:valAx>
    </c:plotArea>
    <c:plotVisOnly val="1"/>
    <c:dispBlanksAs val="gap"/>
    <c:showDLblsOverMax val="0"/>
  </c:chart>
  <c:spPr>
    <a:ln>
      <a:noFill/>
    </a:ln>
  </c:spPr>
  <c:txPr>
    <a:bodyPr/>
    <a:lstStyle/>
    <a:p>
      <a:pPr>
        <a:defRPr sz="1800"/>
      </a:pPr>
      <a:endParaRPr lang="ja-JP"/>
    </a:p>
  </c:txPr>
  <c:externalData r:id="rId1">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0.11717565777285696"/>
          <c:y val="6.324872679710758E-2"/>
          <c:w val="0.78313895371515907"/>
          <c:h val="0.45342961893122985"/>
        </c:manualLayout>
      </c:layout>
      <c:barChart>
        <c:barDir val="col"/>
        <c:grouping val="clustered"/>
        <c:varyColors val="0"/>
        <c:ser>
          <c:idx val="0"/>
          <c:order val="0"/>
          <c:tx>
            <c:strRef>
              <c:f>Sheet1!$A$86</c:f>
              <c:strCache>
                <c:ptCount val="1"/>
                <c:pt idx="0">
                  <c:v>重要である
(n=171)</c:v>
                </c:pt>
              </c:strCache>
            </c:strRef>
          </c:tx>
          <c:invertIfNegative val="0"/>
          <c:dLbls>
            <c:txPr>
              <a:bodyPr/>
              <a:lstStyle/>
              <a:p>
                <a:pPr>
                  <a:defRPr sz="1000"/>
                </a:pPr>
                <a:endParaRPr lang="ja-JP"/>
              </a:p>
            </c:txPr>
            <c:dLblPos val="outEnd"/>
            <c:showLegendKey val="0"/>
            <c:showVal val="1"/>
            <c:showCatName val="0"/>
            <c:showSerName val="0"/>
            <c:showPercent val="0"/>
            <c:showBubbleSize val="0"/>
            <c:showLeaderLines val="0"/>
          </c:dLbls>
          <c:cat>
            <c:strRef>
              <c:f>Sheet1!$B$85:$J$85</c:f>
              <c:strCache>
                <c:ptCount val="9"/>
                <c:pt idx="0">
                  <c:v>ＩＴを導入
できる人材がいない</c:v>
                </c:pt>
                <c:pt idx="1">
                  <c:v>導入効果が分からない､評価できない</c:v>
                </c:pt>
                <c:pt idx="2">
                  <c:v>コストが負担できない</c:v>
                </c:pt>
                <c:pt idx="3">
                  <c:v>業務内容にあったITがない</c:v>
                </c:pt>
                <c:pt idx="4">
                  <c:v>社員がＩＴを使いこなせない</c:v>
                </c:pt>
                <c:pt idx="5">
                  <c:v>適切なアドバイザー等がいない</c:v>
                </c:pt>
                <c:pt idx="6">
                  <c:v>個人情報漏えいの恐れがある</c:v>
                </c:pt>
                <c:pt idx="7">
                  <c:v>技術・ノウハウ流出の恐れがある</c:v>
                </c:pt>
                <c:pt idx="8">
                  <c:v>ＩＴが経営に
必要ない</c:v>
                </c:pt>
              </c:strCache>
            </c:strRef>
          </c:cat>
          <c:val>
            <c:numRef>
              <c:f>Sheet1!$B$86:$J$86</c:f>
              <c:numCache>
                <c:formatCode>0.0_ </c:formatCode>
                <c:ptCount val="9"/>
                <c:pt idx="0">
                  <c:v>43.3</c:v>
                </c:pt>
                <c:pt idx="1">
                  <c:v>39.799999999999997</c:v>
                </c:pt>
                <c:pt idx="2">
                  <c:v>26.3</c:v>
                </c:pt>
                <c:pt idx="3">
                  <c:v>25.7</c:v>
                </c:pt>
                <c:pt idx="4">
                  <c:v>25.7</c:v>
                </c:pt>
                <c:pt idx="5">
                  <c:v>19.3</c:v>
                </c:pt>
                <c:pt idx="6">
                  <c:v>7</c:v>
                </c:pt>
                <c:pt idx="7">
                  <c:v>4.7</c:v>
                </c:pt>
                <c:pt idx="8">
                  <c:v>8.1999999999999993</c:v>
                </c:pt>
              </c:numCache>
            </c:numRef>
          </c:val>
        </c:ser>
        <c:dLbls>
          <c:showLegendKey val="0"/>
          <c:showVal val="0"/>
          <c:showCatName val="0"/>
          <c:showSerName val="0"/>
          <c:showPercent val="0"/>
          <c:showBubbleSize val="0"/>
        </c:dLbls>
        <c:gapWidth val="70"/>
        <c:axId val="256837120"/>
        <c:axId val="256838656"/>
      </c:barChart>
      <c:catAx>
        <c:axId val="256837120"/>
        <c:scaling>
          <c:orientation val="minMax"/>
        </c:scaling>
        <c:delete val="0"/>
        <c:axPos val="b"/>
        <c:majorTickMark val="out"/>
        <c:minorTickMark val="none"/>
        <c:tickLblPos val="nextTo"/>
        <c:txPr>
          <a:bodyPr rot="0" vert="eaVert"/>
          <a:lstStyle/>
          <a:p>
            <a:pPr>
              <a:defRPr sz="700">
                <a:latin typeface="HGｺﾞｼｯｸM" panose="020B0609000000000000" pitchFamily="49" charset="-128"/>
                <a:ea typeface="HGｺﾞｼｯｸM" panose="020B0609000000000000" pitchFamily="49" charset="-128"/>
              </a:defRPr>
            </a:pPr>
            <a:endParaRPr lang="ja-JP"/>
          </a:p>
        </c:txPr>
        <c:crossAx val="256838656"/>
        <c:crosses val="autoZero"/>
        <c:auto val="1"/>
        <c:lblAlgn val="ctr"/>
        <c:lblOffset val="100"/>
        <c:noMultiLvlLbl val="0"/>
      </c:catAx>
      <c:valAx>
        <c:axId val="256838656"/>
        <c:scaling>
          <c:orientation val="minMax"/>
        </c:scaling>
        <c:delete val="0"/>
        <c:axPos val="l"/>
        <c:numFmt formatCode="0.0_ " sourceLinked="1"/>
        <c:majorTickMark val="out"/>
        <c:minorTickMark val="none"/>
        <c:tickLblPos val="nextTo"/>
        <c:txPr>
          <a:bodyPr/>
          <a:lstStyle/>
          <a:p>
            <a:pPr>
              <a:defRPr sz="1000"/>
            </a:pPr>
            <a:endParaRPr lang="ja-JP"/>
          </a:p>
        </c:txPr>
        <c:crossAx val="256837120"/>
        <c:crosses val="autoZero"/>
        <c:crossBetween val="between"/>
        <c:majorUnit val="10"/>
      </c:valAx>
    </c:plotArea>
    <c:plotVisOnly val="1"/>
    <c:dispBlanksAs val="gap"/>
    <c:showDLblsOverMax val="0"/>
  </c:chart>
  <c:spPr>
    <a:ln>
      <a:noFill/>
    </a:ln>
  </c:spPr>
  <c:txPr>
    <a:bodyPr/>
    <a:lstStyle/>
    <a:p>
      <a:pPr>
        <a:defRPr sz="1800"/>
      </a:pPr>
      <a:endParaRPr lang="ja-JP"/>
    </a:p>
  </c:txPr>
  <c:externalData r:id="rId1">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002405949256338E-2"/>
          <c:y val="0.26937700495771361"/>
          <c:w val="0.85516817575824899"/>
          <c:h val="0.61381780402449682"/>
        </c:manualLayout>
      </c:layout>
      <c:lineChart>
        <c:grouping val="standard"/>
        <c:varyColors val="0"/>
        <c:ser>
          <c:idx val="0"/>
          <c:order val="0"/>
          <c:tx>
            <c:strRef>
              <c:f>[IT投資.xlsx]Sheet1!$C$7</c:f>
              <c:strCache>
                <c:ptCount val="1"/>
                <c:pt idx="0">
                  <c:v>IT投資開始企業</c:v>
                </c:pt>
              </c:strCache>
            </c:strRef>
          </c:tx>
          <c:spPr>
            <a:ln w="31750">
              <a:solidFill>
                <a:schemeClr val="accent3">
                  <a:lumMod val="50000"/>
                </a:schemeClr>
              </a:solidFill>
            </a:ln>
          </c:spPr>
          <c:marker>
            <c:symbol val="diamond"/>
            <c:size val="7"/>
            <c:spPr>
              <a:solidFill>
                <a:schemeClr val="accent3">
                  <a:lumMod val="50000"/>
                </a:schemeClr>
              </a:solidFill>
            </c:spPr>
          </c:marker>
          <c:dLbls>
            <c:dLbl>
              <c:idx val="0"/>
              <c:layout>
                <c:manualLayout>
                  <c:x val="-8.3333333333333329E-2"/>
                  <c:y val="8.3333333333333412E-2"/>
                </c:manualLayout>
              </c:layout>
              <c:showLegendKey val="0"/>
              <c:showVal val="1"/>
              <c:showCatName val="0"/>
              <c:showSerName val="0"/>
              <c:showPercent val="0"/>
              <c:showBubbleSize val="0"/>
            </c:dLbl>
            <c:dLbl>
              <c:idx val="1"/>
              <c:layout>
                <c:manualLayout>
                  <c:x val="-5.2777777777777778E-2"/>
                  <c:y val="-7.4074074074073987E-2"/>
                </c:manualLayout>
              </c:layout>
              <c:showLegendKey val="0"/>
              <c:showVal val="1"/>
              <c:showCatName val="0"/>
              <c:showSerName val="0"/>
              <c:showPercent val="0"/>
              <c:showBubbleSize val="0"/>
            </c:dLbl>
            <c:dLbl>
              <c:idx val="2"/>
              <c:layout>
                <c:manualLayout>
                  <c:x val="1.6666666666666666E-2"/>
                  <c:y val="-1.3888888888888888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[IT投資.xlsx]Sheet1!$D$6:$F$6</c:f>
              <c:strCache>
                <c:ptCount val="3"/>
                <c:pt idx="0">
                  <c:v>2007年</c:v>
                </c:pt>
                <c:pt idx="1">
                  <c:v>2010年</c:v>
                </c:pt>
                <c:pt idx="2">
                  <c:v>2013年</c:v>
                </c:pt>
              </c:strCache>
            </c:strRef>
          </c:cat>
          <c:val>
            <c:numRef>
              <c:f>[IT投資.xlsx]Sheet1!$D$7:$F$7</c:f>
              <c:numCache>
                <c:formatCode>0.0</c:formatCode>
                <c:ptCount val="3"/>
                <c:pt idx="0">
                  <c:v>2.6</c:v>
                </c:pt>
                <c:pt idx="1">
                  <c:v>2.6</c:v>
                </c:pt>
                <c:pt idx="2">
                  <c:v>3.8</c:v>
                </c:pt>
              </c:numCache>
            </c:numRef>
          </c:val>
          <c:smooth val="0"/>
        </c:ser>
        <c:ser>
          <c:idx val="1"/>
          <c:order val="1"/>
          <c:tx>
            <c:strRef>
              <c:f>[IT投資.xlsx]Sheet1!$C$8</c:f>
              <c:strCache>
                <c:ptCount val="1"/>
                <c:pt idx="0">
                  <c:v>IT投資非開始企業</c:v>
                </c:pt>
              </c:strCache>
            </c:strRef>
          </c:tx>
          <c:spPr>
            <a:ln w="31750">
              <a:solidFill>
                <a:schemeClr val="accent3">
                  <a:lumMod val="60000"/>
                  <a:lumOff val="40000"/>
                </a:schemeClr>
              </a:solidFill>
              <a:prstDash val="dash"/>
            </a:ln>
          </c:spPr>
          <c:marker>
            <c:symbol val="square"/>
            <c:size val="7"/>
            <c:spPr>
              <a:solidFill>
                <a:schemeClr val="accent3">
                  <a:lumMod val="60000"/>
                  <a:lumOff val="40000"/>
                </a:schemeClr>
              </a:solidFill>
            </c:spPr>
          </c:marker>
          <c:dPt>
            <c:idx val="2"/>
            <c:bubble3D val="0"/>
          </c:dPt>
          <c:dLbls>
            <c:dLbl>
              <c:idx val="0"/>
              <c:layout>
                <c:manualLayout>
                  <c:x val="-9.166666666666666E-2"/>
                  <c:y val="-4.1666666666666664E-2"/>
                </c:manualLayout>
              </c:layout>
              <c:showLegendKey val="0"/>
              <c:showVal val="1"/>
              <c:showCatName val="0"/>
              <c:showSerName val="0"/>
              <c:showPercent val="0"/>
              <c:showBubbleSize val="0"/>
            </c:dLbl>
            <c:dLbl>
              <c:idx val="1"/>
              <c:layout>
                <c:manualLayout>
                  <c:x val="-4.7222222222222221E-2"/>
                  <c:y val="8.3333333333333412E-2"/>
                </c:manualLayout>
              </c:layout>
              <c:showLegendKey val="0"/>
              <c:showVal val="1"/>
              <c:showCatName val="0"/>
              <c:showSerName val="0"/>
              <c:showPercent val="0"/>
              <c:showBubbleSize val="0"/>
            </c:dLbl>
            <c:dLbl>
              <c:idx val="2"/>
              <c:layout>
                <c:manualLayout>
                  <c:x val="0"/>
                  <c:y val="8.333333333333332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[IT投資.xlsx]Sheet1!$D$6:$F$6</c:f>
              <c:strCache>
                <c:ptCount val="3"/>
                <c:pt idx="0">
                  <c:v>2007年</c:v>
                </c:pt>
                <c:pt idx="1">
                  <c:v>2010年</c:v>
                </c:pt>
                <c:pt idx="2">
                  <c:v>2013年</c:v>
                </c:pt>
              </c:strCache>
            </c:strRef>
          </c:cat>
          <c:val>
            <c:numRef>
              <c:f>[IT投資.xlsx]Sheet1!$D$8:$F$8</c:f>
              <c:numCache>
                <c:formatCode>0.0</c:formatCode>
                <c:ptCount val="3"/>
                <c:pt idx="0">
                  <c:v>3</c:v>
                </c:pt>
                <c:pt idx="1">
                  <c:v>2.6</c:v>
                </c:pt>
                <c:pt idx="2">
                  <c:v>3</c:v>
                </c:pt>
              </c:numCache>
            </c:numRef>
          </c:val>
          <c:smooth val="1"/>
        </c:ser>
        <c:dLbls>
          <c:showLegendKey val="0"/>
          <c:showVal val="0"/>
          <c:showCatName val="0"/>
          <c:showSerName val="0"/>
          <c:showPercent val="0"/>
          <c:showBubbleSize val="0"/>
        </c:dLbls>
        <c:marker val="1"/>
        <c:smooth val="0"/>
        <c:axId val="256909312"/>
        <c:axId val="256910848"/>
      </c:lineChart>
      <c:catAx>
        <c:axId val="256909312"/>
        <c:scaling>
          <c:orientation val="minMax"/>
        </c:scaling>
        <c:delete val="0"/>
        <c:axPos val="b"/>
        <c:majorTickMark val="out"/>
        <c:minorTickMark val="none"/>
        <c:tickLblPos val="nextTo"/>
        <c:txPr>
          <a:bodyPr/>
          <a:lstStyle/>
          <a:p>
            <a:pPr>
              <a:defRPr sz="800">
                <a:latin typeface="HGｺﾞｼｯｸM" panose="020B0609000000000000" pitchFamily="49" charset="-128"/>
                <a:ea typeface="HGｺﾞｼｯｸM" panose="020B0609000000000000" pitchFamily="49" charset="-128"/>
              </a:defRPr>
            </a:pPr>
            <a:endParaRPr lang="ja-JP"/>
          </a:p>
        </c:txPr>
        <c:crossAx val="256910848"/>
        <c:crosses val="autoZero"/>
        <c:auto val="1"/>
        <c:lblAlgn val="ctr"/>
        <c:lblOffset val="100"/>
        <c:noMultiLvlLbl val="0"/>
      </c:catAx>
      <c:valAx>
        <c:axId val="256910848"/>
        <c:scaling>
          <c:orientation val="minMax"/>
          <c:min val="2"/>
        </c:scaling>
        <c:delete val="0"/>
        <c:axPos val="l"/>
        <c:majorGridlines/>
        <c:title>
          <c:tx>
            <c:rich>
              <a:bodyPr rot="0" vert="horz"/>
              <a:lstStyle/>
              <a:p>
                <a:pPr>
                  <a:defRPr sz="800" b="0"/>
                </a:pPr>
                <a:r>
                  <a:rPr lang="ja-JP" altLang="en-US" sz="800" b="0" dirty="0" smtClean="0"/>
                  <a:t>（％）</a:t>
                </a:r>
                <a:endParaRPr lang="ja-JP" altLang="en-US" sz="800" b="0" dirty="0"/>
              </a:p>
            </c:rich>
          </c:tx>
          <c:layout>
            <c:manualLayout>
              <c:xMode val="edge"/>
              <c:yMode val="edge"/>
              <c:x val="4.9971299485242378E-2"/>
              <c:y val="0.13058790383170549"/>
            </c:manualLayout>
          </c:layout>
          <c:overlay val="0"/>
        </c:title>
        <c:numFmt formatCode="0.0" sourceLinked="1"/>
        <c:majorTickMark val="out"/>
        <c:minorTickMark val="none"/>
        <c:tickLblPos val="nextTo"/>
        <c:txPr>
          <a:bodyPr/>
          <a:lstStyle/>
          <a:p>
            <a:pPr>
              <a:defRPr sz="800">
                <a:latin typeface="HGｺﾞｼｯｸM" panose="020B0609000000000000" pitchFamily="49" charset="-128"/>
                <a:ea typeface="HGｺﾞｼｯｸM" panose="020B0609000000000000" pitchFamily="49" charset="-128"/>
              </a:defRPr>
            </a:pPr>
            <a:endParaRPr lang="ja-JP"/>
          </a:p>
        </c:txPr>
        <c:crossAx val="256909312"/>
        <c:crosses val="autoZero"/>
        <c:crossBetween val="between"/>
        <c:majorUnit val="0.5"/>
      </c:valAx>
    </c:plotArea>
    <c:legend>
      <c:legendPos val="t"/>
      <c:layout>
        <c:manualLayout>
          <c:xMode val="edge"/>
          <c:yMode val="edge"/>
          <c:x val="3.1745315335333112E-2"/>
          <c:y val="3.9054651911320314E-2"/>
          <c:w val="0.94238834573936237"/>
          <c:h val="0.10198030661489448"/>
        </c:manualLayout>
      </c:layout>
      <c:overlay val="0"/>
      <c:txPr>
        <a:bodyPr/>
        <a:lstStyle/>
        <a:p>
          <a:pPr>
            <a:defRPr sz="800"/>
          </a:pPr>
          <a:endParaRPr lang="ja-JP"/>
        </a:p>
      </c:txPr>
    </c:legend>
    <c:plotVisOnly val="1"/>
    <c:dispBlanksAs val="gap"/>
    <c:showDLblsOverMax val="0"/>
  </c:chart>
  <c:externalData r:id="rId1">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958507075502802"/>
          <c:y val="7.4590805094813667E-2"/>
          <c:w val="0.58076088245648061"/>
          <c:h val="0.75553437610958574"/>
        </c:manualLayout>
      </c:layout>
      <c:barChart>
        <c:barDir val="bar"/>
        <c:grouping val="clustered"/>
        <c:varyColors val="0"/>
        <c:ser>
          <c:idx val="0"/>
          <c:order val="0"/>
          <c:tx>
            <c:strRef>
              <c:f>計算表その２!$C$4</c:f>
              <c:strCache>
                <c:ptCount val="1"/>
                <c:pt idx="0">
                  <c:v>全体</c:v>
                </c:pt>
              </c:strCache>
            </c:strRef>
          </c:tx>
          <c:invertIfNegative val="0"/>
          <c:cat>
            <c:strRef>
              <c:f>計算表その２!$B$5:$B$15</c:f>
              <c:strCache>
                <c:ptCount val="11"/>
                <c:pt idx="0">
                  <c:v>その他</c:v>
                </c:pt>
                <c:pt idx="1">
                  <c:v>無回答</c:v>
                </c:pt>
                <c:pt idx="2">
                  <c:v>知的財産や自社の情報を保護する法整備が不十分</c:v>
                </c:pt>
                <c:pt idx="3">
                  <c:v>相談する外部専門家が不足している</c:v>
                </c:pt>
                <c:pt idx="4">
                  <c:v>ハッカーからの攻撃リスクがある</c:v>
                </c:pt>
                <c:pt idx="5">
                  <c:v>情報の取得方法、取得した情報の利活用のルールが未整備</c:v>
                </c:pt>
                <c:pt idx="6">
                  <c:v>新しいことに挑戦する余裕がない</c:v>
                </c:pt>
                <c:pt idx="7">
                  <c:v>導入コストが高い</c:v>
                </c:pt>
                <c:pt idx="8">
                  <c:v>情報漏えいなどのリスクがある</c:v>
                </c:pt>
                <c:pt idx="9">
                  <c:v>社内に活用できる人材がいない</c:v>
                </c:pt>
                <c:pt idx="10">
                  <c:v>メリット、費用対効果がわからない</c:v>
                </c:pt>
              </c:strCache>
            </c:strRef>
          </c:cat>
          <c:val>
            <c:numRef>
              <c:f>計算表その２!$C$5:$C$15</c:f>
              <c:numCache>
                <c:formatCode>General</c:formatCode>
                <c:ptCount val="11"/>
                <c:pt idx="0">
                  <c:v>11</c:v>
                </c:pt>
                <c:pt idx="1">
                  <c:v>11</c:v>
                </c:pt>
                <c:pt idx="2">
                  <c:v>28</c:v>
                </c:pt>
                <c:pt idx="3">
                  <c:v>33</c:v>
                </c:pt>
                <c:pt idx="4">
                  <c:v>35</c:v>
                </c:pt>
                <c:pt idx="5">
                  <c:v>49</c:v>
                </c:pt>
                <c:pt idx="6">
                  <c:v>51</c:v>
                </c:pt>
                <c:pt idx="7">
                  <c:v>109</c:v>
                </c:pt>
                <c:pt idx="8">
                  <c:v>117</c:v>
                </c:pt>
                <c:pt idx="9">
                  <c:v>166</c:v>
                </c:pt>
                <c:pt idx="10">
                  <c:v>206</c:v>
                </c:pt>
              </c:numCache>
            </c:numRef>
          </c:val>
        </c:ser>
        <c:dLbls>
          <c:showLegendKey val="0"/>
          <c:showVal val="0"/>
          <c:showCatName val="0"/>
          <c:showSerName val="0"/>
          <c:showPercent val="0"/>
          <c:showBubbleSize val="0"/>
        </c:dLbls>
        <c:gapWidth val="65"/>
        <c:axId val="257136896"/>
        <c:axId val="257138688"/>
      </c:barChart>
      <c:catAx>
        <c:axId val="257136896"/>
        <c:scaling>
          <c:orientation val="minMax"/>
        </c:scaling>
        <c:delete val="0"/>
        <c:axPos val="l"/>
        <c:majorTickMark val="out"/>
        <c:minorTickMark val="none"/>
        <c:tickLblPos val="nextTo"/>
        <c:txPr>
          <a:bodyPr/>
          <a:lstStyle/>
          <a:p>
            <a:pPr>
              <a:defRPr sz="800"/>
            </a:pPr>
            <a:endParaRPr lang="ja-JP"/>
          </a:p>
        </c:txPr>
        <c:crossAx val="257138688"/>
        <c:crosses val="autoZero"/>
        <c:auto val="1"/>
        <c:lblAlgn val="ctr"/>
        <c:lblOffset val="100"/>
        <c:noMultiLvlLbl val="0"/>
      </c:catAx>
      <c:valAx>
        <c:axId val="257138688"/>
        <c:scaling>
          <c:orientation val="minMax"/>
        </c:scaling>
        <c:delete val="1"/>
        <c:axPos val="b"/>
        <c:numFmt formatCode="General" sourceLinked="1"/>
        <c:majorTickMark val="out"/>
        <c:minorTickMark val="none"/>
        <c:tickLblPos val="none"/>
        <c:crossAx val="257136896"/>
        <c:crosses val="autoZero"/>
        <c:crossBetween val="between"/>
      </c:valAx>
    </c:plotArea>
    <c:plotVisOnly val="1"/>
    <c:dispBlanksAs val="gap"/>
    <c:showDLblsOverMax val="0"/>
  </c:chart>
  <c:externalData r:id="rId1">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0281774787998651E-2"/>
          <c:y val="5.3450878502365295E-2"/>
          <c:w val="0.47993831707551332"/>
          <c:h val="0.94654912149763459"/>
        </c:manualLayout>
      </c:layout>
      <c:pieChart>
        <c:varyColors val="1"/>
        <c:ser>
          <c:idx val="0"/>
          <c:order val="0"/>
          <c:tx>
            <c:strRef>
              <c:f>計算表その１!$B$3</c:f>
              <c:strCache>
                <c:ptCount val="1"/>
                <c:pt idx="0">
                  <c:v>全体</c:v>
                </c:pt>
              </c:strCache>
            </c:strRef>
          </c:tx>
          <c:dPt>
            <c:idx val="0"/>
            <c:bubble3D val="0"/>
            <c:spPr>
              <a:pattFill prst="pct25">
                <a:fgClr>
                  <a:schemeClr val="tx1"/>
                </a:fgClr>
                <a:bgClr>
                  <a:schemeClr val="bg1"/>
                </a:bgClr>
              </a:pattFill>
            </c:spPr>
          </c:dPt>
          <c:dPt>
            <c:idx val="1"/>
            <c:bubble3D val="0"/>
            <c:spPr>
              <a:pattFill prst="pct40">
                <a:fgClr>
                  <a:schemeClr val="tx1"/>
                </a:fgClr>
                <a:bgClr>
                  <a:schemeClr val="bg1"/>
                </a:bgClr>
              </a:pattFill>
            </c:spPr>
          </c:dPt>
          <c:dPt>
            <c:idx val="2"/>
            <c:bubble3D val="0"/>
            <c:spPr>
              <a:pattFill prst="dkUpDiag">
                <a:fgClr>
                  <a:schemeClr val="accent5">
                    <a:lumMod val="75000"/>
                  </a:schemeClr>
                </a:fgClr>
                <a:bgClr>
                  <a:schemeClr val="bg1"/>
                </a:bgClr>
              </a:pattFill>
            </c:spPr>
          </c:dPt>
          <c:dLbls>
            <c:dLbl>
              <c:idx val="0"/>
              <c:layout>
                <c:manualLayout>
                  <c:x val="-2.0969738273367372E-2"/>
                  <c:y val="0"/>
                </c:manualLayout>
              </c:layout>
              <c:showLegendKey val="0"/>
              <c:showVal val="0"/>
              <c:showCatName val="0"/>
              <c:showSerName val="0"/>
              <c:showPercent val="1"/>
              <c:showBubbleSize val="0"/>
            </c:dLbl>
            <c:dLbl>
              <c:idx val="1"/>
              <c:layout>
                <c:manualLayout>
                  <c:x val="-5.6454797245862082E-2"/>
                  <c:y val="0.13185963245913879"/>
                </c:manualLayout>
              </c:layout>
              <c:showLegendKey val="0"/>
              <c:showVal val="0"/>
              <c:showCatName val="0"/>
              <c:showSerName val="0"/>
              <c:showPercent val="1"/>
              <c:showBubbleSize val="0"/>
            </c:dLbl>
            <c:dLbl>
              <c:idx val="2"/>
              <c:showLegendKey val="0"/>
              <c:showVal val="0"/>
              <c:showCatName val="0"/>
              <c:showSerName val="0"/>
              <c:showPercent val="1"/>
              <c:showBubbleSize val="0"/>
            </c:dLbl>
            <c:dLbl>
              <c:idx val="3"/>
              <c:showLegendKey val="0"/>
              <c:showVal val="0"/>
              <c:showCatName val="0"/>
              <c:showSerName val="0"/>
              <c:showPercent val="1"/>
              <c:showBubbleSize val="0"/>
            </c:dLbl>
            <c:dLbl>
              <c:idx val="4"/>
              <c:layout>
                <c:manualLayout>
                  <c:x val="-2.9036747716667824E-2"/>
                  <c:y val="0"/>
                </c:manualLayout>
              </c:layout>
              <c:showLegendKey val="0"/>
              <c:showVal val="0"/>
              <c:showCatName val="0"/>
              <c:showSerName val="0"/>
              <c:showPercent val="1"/>
              <c:showBubbleSize val="0"/>
            </c:dLbl>
            <c:spPr>
              <a:solidFill>
                <a:schemeClr val="bg1"/>
              </a:solidFill>
            </c:spPr>
            <c:txPr>
              <a:bodyPr/>
              <a:lstStyle/>
              <a:p>
                <a:pPr>
                  <a:defRPr sz="1200"/>
                </a:pPr>
                <a:endParaRPr lang="ja-JP"/>
              </a:p>
            </c:txPr>
            <c:showLegendKey val="0"/>
            <c:showVal val="1"/>
            <c:showCatName val="0"/>
            <c:showSerName val="0"/>
            <c:showPercent val="0"/>
            <c:showBubbleSize val="0"/>
            <c:showLeaderLines val="0"/>
          </c:dLbls>
          <c:cat>
            <c:strRef>
              <c:f>計算表その１!$A$4:$A$8</c:f>
              <c:strCache>
                <c:ptCount val="5"/>
                <c:pt idx="0">
                  <c:v>①関心があり、すでに活用している</c:v>
                </c:pt>
                <c:pt idx="1">
                  <c:v>②関心があり、近く活用する予定</c:v>
                </c:pt>
                <c:pt idx="2">
                  <c:v>③関心はあるが、活用する方法がわからない</c:v>
                </c:pt>
                <c:pt idx="3">
                  <c:v>④関心はない</c:v>
                </c:pt>
                <c:pt idx="4">
                  <c:v>無回答</c:v>
                </c:pt>
              </c:strCache>
            </c:strRef>
          </c:cat>
          <c:val>
            <c:numRef>
              <c:f>計算表その１!$B$4:$B$8</c:f>
              <c:numCache>
                <c:formatCode>General</c:formatCode>
                <c:ptCount val="5"/>
                <c:pt idx="0">
                  <c:v>23</c:v>
                </c:pt>
                <c:pt idx="1">
                  <c:v>27</c:v>
                </c:pt>
                <c:pt idx="2">
                  <c:v>284</c:v>
                </c:pt>
                <c:pt idx="3">
                  <c:v>100</c:v>
                </c:pt>
                <c:pt idx="4">
                  <c:v>5</c:v>
                </c:pt>
              </c:numCache>
            </c:numRef>
          </c:val>
        </c:ser>
        <c:dLbls>
          <c:showLegendKey val="0"/>
          <c:showVal val="0"/>
          <c:showCatName val="0"/>
          <c:showSerName val="0"/>
          <c:showPercent val="0"/>
          <c:showBubbleSize val="0"/>
          <c:showLeaderLines val="0"/>
        </c:dLbls>
        <c:firstSliceAng val="0"/>
      </c:pieChart>
    </c:plotArea>
    <c:legend>
      <c:legendPos val="r"/>
      <c:layout>
        <c:manualLayout>
          <c:xMode val="edge"/>
          <c:yMode val="edge"/>
          <c:x val="0.54766042812322102"/>
          <c:y val="0.13351743600868526"/>
          <c:w val="0.45114163118316553"/>
          <c:h val="0.72646908719743353"/>
        </c:manualLayout>
      </c:layout>
      <c:overlay val="0"/>
      <c:txPr>
        <a:bodyPr/>
        <a:lstStyle/>
        <a:p>
          <a:pPr>
            <a:defRPr sz="1000"/>
          </a:pPr>
          <a:endParaRPr lang="ja-JP"/>
        </a:p>
      </c:txPr>
    </c:legend>
    <c:plotVisOnly val="1"/>
    <c:dispBlanksAs val="zero"/>
    <c:showDLblsOverMax val="0"/>
  </c:chart>
  <c:externalData r:id="rId1">
    <c:autoUpdate val="0"/>
  </c:externalData>
  <c:userShapes r:id="rId2"/>
</c:chartSpace>
</file>

<file path=ppt/charts/chart8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52102384473261243"/>
          <c:y val="5.9928274820687105E-2"/>
          <c:w val="0.45235096898936272"/>
          <c:h val="0.8035896907924085"/>
        </c:manualLayout>
      </c:layout>
      <c:barChart>
        <c:barDir val="bar"/>
        <c:grouping val="clustered"/>
        <c:varyColors val="0"/>
        <c:ser>
          <c:idx val="0"/>
          <c:order val="0"/>
          <c:invertIfNegative val="0"/>
          <c:cat>
            <c:strRef>
              <c:f>計算表その１!$A$18:$A$28</c:f>
              <c:strCache>
                <c:ptCount val="11"/>
                <c:pt idx="0">
                  <c:v>その他</c:v>
                </c:pt>
                <c:pt idx="1">
                  <c:v>無回答</c:v>
                </c:pt>
                <c:pt idx="2">
                  <c:v>生産部門のセキュリティ強化</c:v>
                </c:pt>
                <c:pt idx="3">
                  <c:v>共同研究や共同開発等のパートナー開拓</c:v>
                </c:pt>
                <c:pt idx="4">
                  <c:v>特に期待することはない</c:v>
                </c:pt>
                <c:pt idx="5">
                  <c:v>外部（関連会社、取引先など）との情報共有</c:v>
                </c:pt>
                <c:pt idx="6">
                  <c:v>新たなビジネスモデルの創造</c:v>
                </c:pt>
                <c:pt idx="7">
                  <c:v>自社の生産部門と他の部門との情報共有</c:v>
                </c:pt>
                <c:pt idx="8">
                  <c:v>製品・サービスの付加価値向上</c:v>
                </c:pt>
                <c:pt idx="9">
                  <c:v>新しい製品・サービスの開発</c:v>
                </c:pt>
                <c:pt idx="10">
                  <c:v>生産工程、生産ラインの効率化</c:v>
                </c:pt>
              </c:strCache>
            </c:strRef>
          </c:cat>
          <c:val>
            <c:numRef>
              <c:f>計算表その１!$B$18:$B$28</c:f>
              <c:numCache>
                <c:formatCode>General</c:formatCode>
                <c:ptCount val="11"/>
                <c:pt idx="0">
                  <c:v>3</c:v>
                </c:pt>
                <c:pt idx="1">
                  <c:v>11</c:v>
                </c:pt>
                <c:pt idx="2">
                  <c:v>18</c:v>
                </c:pt>
                <c:pt idx="3">
                  <c:v>24</c:v>
                </c:pt>
                <c:pt idx="4">
                  <c:v>67</c:v>
                </c:pt>
                <c:pt idx="5">
                  <c:v>76</c:v>
                </c:pt>
                <c:pt idx="6">
                  <c:v>85</c:v>
                </c:pt>
                <c:pt idx="7">
                  <c:v>94</c:v>
                </c:pt>
                <c:pt idx="8">
                  <c:v>104</c:v>
                </c:pt>
                <c:pt idx="9">
                  <c:v>105</c:v>
                </c:pt>
                <c:pt idx="10">
                  <c:v>181</c:v>
                </c:pt>
              </c:numCache>
            </c:numRef>
          </c:val>
        </c:ser>
        <c:dLbls>
          <c:showLegendKey val="0"/>
          <c:showVal val="0"/>
          <c:showCatName val="0"/>
          <c:showSerName val="0"/>
          <c:showPercent val="0"/>
          <c:showBubbleSize val="0"/>
        </c:dLbls>
        <c:gapWidth val="55"/>
        <c:axId val="257203584"/>
        <c:axId val="257205376"/>
      </c:barChart>
      <c:catAx>
        <c:axId val="257203584"/>
        <c:scaling>
          <c:orientation val="minMax"/>
        </c:scaling>
        <c:delete val="0"/>
        <c:axPos val="l"/>
        <c:majorTickMark val="out"/>
        <c:minorTickMark val="none"/>
        <c:tickLblPos val="nextTo"/>
        <c:txPr>
          <a:bodyPr/>
          <a:lstStyle/>
          <a:p>
            <a:pPr>
              <a:defRPr sz="800"/>
            </a:pPr>
            <a:endParaRPr lang="ja-JP"/>
          </a:p>
        </c:txPr>
        <c:crossAx val="257205376"/>
        <c:crosses val="autoZero"/>
        <c:auto val="1"/>
        <c:lblAlgn val="l"/>
        <c:lblOffset val="100"/>
        <c:noMultiLvlLbl val="0"/>
      </c:catAx>
      <c:valAx>
        <c:axId val="257205376"/>
        <c:scaling>
          <c:orientation val="minMax"/>
        </c:scaling>
        <c:delete val="1"/>
        <c:axPos val="b"/>
        <c:numFmt formatCode="General" sourceLinked="1"/>
        <c:majorTickMark val="out"/>
        <c:minorTickMark val="none"/>
        <c:tickLblPos val="none"/>
        <c:crossAx val="257203584"/>
        <c:crosses val="autoZero"/>
        <c:crossBetween val="between"/>
      </c:valAx>
    </c:plotArea>
    <c:plotVisOnly val="1"/>
    <c:dispBlanksAs val="gap"/>
    <c:showDLblsOverMax val="0"/>
  </c:chart>
  <c:externalData r:id="rId1">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49490013003970357"/>
          <c:y val="8.8184646150427842E-2"/>
          <c:w val="0.50509986996029654"/>
          <c:h val="0.82363070769914515"/>
        </c:manualLayout>
      </c:layout>
      <c:barChart>
        <c:barDir val="bar"/>
        <c:grouping val="clustered"/>
        <c:varyColors val="0"/>
        <c:ser>
          <c:idx val="0"/>
          <c:order val="0"/>
          <c:invertIfNegative val="0"/>
          <c:cat>
            <c:strRef>
              <c:f>計算表その２!$B$20:$B$24</c:f>
              <c:strCache>
                <c:ptCount val="5"/>
                <c:pt idx="0">
                  <c:v>無回答</c:v>
                </c:pt>
                <c:pt idx="1">
                  <c:v>自社の生産設備の情報が他社（外部）とネットワーク等でつながっている</c:v>
                </c:pt>
                <c:pt idx="2">
                  <c:v>工場内の生産設備の情報が自社の他の部門とネットワーク等でつながっている</c:v>
                </c:pt>
                <c:pt idx="3">
                  <c:v>工場内の複数の生産設備がネットワーク等でつながっている</c:v>
                </c:pt>
                <c:pt idx="4">
                  <c:v>特につながっていない</c:v>
                </c:pt>
              </c:strCache>
            </c:strRef>
          </c:cat>
          <c:val>
            <c:numRef>
              <c:f>計算表その２!$C$20:$C$24</c:f>
              <c:numCache>
                <c:formatCode>General</c:formatCode>
                <c:ptCount val="5"/>
                <c:pt idx="0">
                  <c:v>15</c:v>
                </c:pt>
                <c:pt idx="1">
                  <c:v>16</c:v>
                </c:pt>
                <c:pt idx="2">
                  <c:v>72</c:v>
                </c:pt>
                <c:pt idx="3">
                  <c:v>73</c:v>
                </c:pt>
                <c:pt idx="4">
                  <c:v>318</c:v>
                </c:pt>
              </c:numCache>
            </c:numRef>
          </c:val>
        </c:ser>
        <c:dLbls>
          <c:showLegendKey val="0"/>
          <c:showVal val="0"/>
          <c:showCatName val="0"/>
          <c:showSerName val="0"/>
          <c:showPercent val="0"/>
          <c:showBubbleSize val="0"/>
        </c:dLbls>
        <c:gapWidth val="42"/>
        <c:axId val="257220992"/>
        <c:axId val="257222528"/>
      </c:barChart>
      <c:catAx>
        <c:axId val="257220992"/>
        <c:scaling>
          <c:orientation val="minMax"/>
        </c:scaling>
        <c:delete val="0"/>
        <c:axPos val="l"/>
        <c:majorTickMark val="out"/>
        <c:minorTickMark val="none"/>
        <c:tickLblPos val="nextTo"/>
        <c:txPr>
          <a:bodyPr/>
          <a:lstStyle/>
          <a:p>
            <a:pPr algn="just">
              <a:defRPr sz="700"/>
            </a:pPr>
            <a:endParaRPr lang="ja-JP"/>
          </a:p>
        </c:txPr>
        <c:crossAx val="257222528"/>
        <c:crosses val="autoZero"/>
        <c:auto val="1"/>
        <c:lblAlgn val="ctr"/>
        <c:lblOffset val="100"/>
        <c:noMultiLvlLbl val="0"/>
      </c:catAx>
      <c:valAx>
        <c:axId val="257222528"/>
        <c:scaling>
          <c:orientation val="minMax"/>
        </c:scaling>
        <c:delete val="1"/>
        <c:axPos val="b"/>
        <c:numFmt formatCode="General" sourceLinked="1"/>
        <c:majorTickMark val="out"/>
        <c:minorTickMark val="none"/>
        <c:tickLblPos val="none"/>
        <c:crossAx val="257220992"/>
        <c:crosses val="autoZero"/>
        <c:crossBetween val="between"/>
      </c:valAx>
    </c:plotArea>
    <c:plotVisOnly val="1"/>
    <c:dispBlanksAs val="gap"/>
    <c:showDLblsOverMax val="0"/>
  </c:chart>
  <c:txPr>
    <a:bodyPr/>
    <a:lstStyle/>
    <a:p>
      <a:pPr>
        <a:defRPr sz="700"/>
      </a:pPr>
      <a:endParaRPr lang="ja-JP"/>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5187445319335081E-2"/>
          <c:y val="5.1400554097404488E-2"/>
          <c:w val="0.88962510936132988"/>
          <c:h val="0.8326195683872849"/>
        </c:manualLayout>
      </c:layout>
      <c:scatterChart>
        <c:scatterStyle val="lineMarker"/>
        <c:varyColors val="0"/>
        <c:ser>
          <c:idx val="0"/>
          <c:order val="0"/>
          <c:spPr>
            <a:ln w="28575">
              <a:noFill/>
            </a:ln>
          </c:spPr>
          <c:dLbls>
            <c:dLbl>
              <c:idx val="0"/>
              <c:layout/>
              <c:tx>
                <c:rich>
                  <a:bodyPr/>
                  <a:lstStyle/>
                  <a:p>
                    <a:r>
                      <a:rPr lang="ja-JP" altLang="en-US" sz="800"/>
                      <a:t>保健衛生</a:t>
                    </a:r>
                    <a:endParaRPr lang="ja-JP" altLang="en-US"/>
                  </a:p>
                </c:rich>
              </c:tx>
              <c:showLegendKey val="0"/>
              <c:showVal val="1"/>
              <c:showCatName val="0"/>
              <c:showSerName val="0"/>
              <c:showPercent val="0"/>
              <c:showBubbleSize val="0"/>
            </c:dLbl>
            <c:dLbl>
              <c:idx val="1"/>
              <c:layout/>
              <c:tx>
                <c:rich>
                  <a:bodyPr/>
                  <a:lstStyle/>
                  <a:p>
                    <a:r>
                      <a:rPr lang="ja-JP" altLang="en-US" sz="800"/>
                      <a:t>民生用電子機器</a:t>
                    </a:r>
                    <a:endParaRPr lang="ja-JP" altLang="en-US"/>
                  </a:p>
                </c:rich>
              </c:tx>
              <c:dLblPos val="b"/>
              <c:showLegendKey val="0"/>
              <c:showVal val="1"/>
              <c:showCatName val="0"/>
              <c:showSerName val="0"/>
              <c:showPercent val="0"/>
              <c:showBubbleSize val="0"/>
            </c:dLbl>
            <c:dLbl>
              <c:idx val="3"/>
              <c:layout>
                <c:manualLayout>
                  <c:x val="3.6111111111111135E-2"/>
                  <c:y val="1.8518518518518531E-2"/>
                </c:manualLayout>
              </c:layout>
              <c:tx>
                <c:rich>
                  <a:bodyPr/>
                  <a:lstStyle/>
                  <a:p>
                    <a:r>
                      <a:rPr lang="ja-JP" altLang="en-US" sz="800"/>
                      <a:t>住宅建築</a:t>
                    </a:r>
                    <a:endParaRPr lang="ja-JP" altLang="en-US"/>
                  </a:p>
                </c:rich>
              </c:tx>
              <c:showLegendKey val="0"/>
              <c:showVal val="1"/>
              <c:showCatName val="0"/>
              <c:showSerName val="0"/>
              <c:showPercent val="0"/>
              <c:showBubbleSize val="0"/>
            </c:dLbl>
            <c:dLbl>
              <c:idx val="4"/>
              <c:layout/>
              <c:tx>
                <c:rich>
                  <a:bodyPr/>
                  <a:lstStyle/>
                  <a:p>
                    <a:r>
                      <a:rPr lang="ja-JP" altLang="en-US" sz="800"/>
                      <a:t>農業用機械</a:t>
                    </a:r>
                    <a:endParaRPr lang="ja-JP" altLang="en-US"/>
                  </a:p>
                </c:rich>
              </c:tx>
              <c:showLegendKey val="0"/>
              <c:showVal val="1"/>
              <c:showCatName val="0"/>
              <c:showSerName val="0"/>
              <c:showPercent val="0"/>
              <c:showBubbleSize val="0"/>
            </c:dLbl>
            <c:dLbl>
              <c:idx val="5"/>
              <c:layout/>
              <c:tx>
                <c:rich>
                  <a:bodyPr/>
                  <a:lstStyle/>
                  <a:p>
                    <a:r>
                      <a:rPr lang="ja-JP" altLang="en-US" sz="800"/>
                      <a:t>産業用電気機器</a:t>
                    </a:r>
                    <a:endParaRPr lang="ja-JP" altLang="en-US"/>
                  </a:p>
                </c:rich>
              </c:tx>
              <c:dLblPos val="l"/>
              <c:showLegendKey val="0"/>
              <c:showVal val="1"/>
              <c:showCatName val="0"/>
              <c:showSerName val="0"/>
              <c:showPercent val="0"/>
              <c:showBubbleSize val="0"/>
            </c:dLbl>
            <c:dLbl>
              <c:idx val="6"/>
              <c:layout>
                <c:manualLayout>
                  <c:x val="-0.10138888888888888"/>
                  <c:y val="4.7222222222222263E-2"/>
                </c:manualLayout>
              </c:layout>
              <c:tx>
                <c:rich>
                  <a:bodyPr/>
                  <a:lstStyle/>
                  <a:p>
                    <a:pPr>
                      <a:defRPr sz="800" b="0">
                        <a:solidFill>
                          <a:schemeClr val="tx1"/>
                        </a:solidFill>
                      </a:defRPr>
                    </a:pPr>
                    <a:r>
                      <a:rPr lang="ja-JP" altLang="en-US" sz="800" b="0">
                        <a:solidFill>
                          <a:schemeClr val="tx1"/>
                        </a:solidFill>
                      </a:rPr>
                      <a:t>宿泊業</a:t>
                    </a:r>
                  </a:p>
                </c:rich>
              </c:tx>
              <c:spPr/>
              <c:dLblPos val="r"/>
              <c:showLegendKey val="0"/>
              <c:showVal val="1"/>
              <c:showCatName val="0"/>
              <c:showSerName val="0"/>
              <c:showPercent val="0"/>
              <c:showBubbleSize val="0"/>
            </c:dLbl>
            <c:dLbl>
              <c:idx val="7"/>
              <c:layout>
                <c:manualLayout>
                  <c:x val="-0.25555555555555554"/>
                  <c:y val="-1.8518518518518531E-2"/>
                </c:manualLayout>
              </c:layout>
              <c:tx>
                <c:rich>
                  <a:bodyPr/>
                  <a:lstStyle/>
                  <a:p>
                    <a:pPr>
                      <a:defRPr sz="700" b="0">
                        <a:solidFill>
                          <a:schemeClr val="tx1"/>
                        </a:solidFill>
                      </a:defRPr>
                    </a:pPr>
                    <a:r>
                      <a:rPr lang="ja-JP" altLang="en-US" sz="700" b="0">
                        <a:solidFill>
                          <a:schemeClr val="tx1"/>
                        </a:solidFill>
                      </a:rPr>
                      <a:t>生活関連産業用機械</a:t>
                    </a:r>
                  </a:p>
                </c:rich>
              </c:tx>
              <c:spPr/>
              <c:dLblPos val="r"/>
              <c:showLegendKey val="0"/>
              <c:showVal val="1"/>
              <c:showCatName val="0"/>
              <c:showSerName val="0"/>
              <c:showPercent val="0"/>
              <c:showBubbleSize val="0"/>
            </c:dLbl>
            <c:dLbl>
              <c:idx val="8"/>
              <c:layout>
                <c:manualLayout>
                  <c:x val="1.5111111111111122E-2"/>
                  <c:y val="-6.5740740740740738E-2"/>
                </c:manualLayout>
              </c:layout>
              <c:tx>
                <c:rich>
                  <a:bodyPr/>
                  <a:lstStyle/>
                  <a:p>
                    <a:pPr>
                      <a:defRPr sz="800" b="1">
                        <a:solidFill>
                          <a:schemeClr val="tx1"/>
                        </a:solidFill>
                      </a:defRPr>
                    </a:pPr>
                    <a:r>
                      <a:rPr lang="ja-JP" altLang="en-US" sz="800" b="1">
                        <a:solidFill>
                          <a:schemeClr val="tx1"/>
                        </a:solidFill>
                      </a:rPr>
                      <a:t>通信機械</a:t>
                    </a:r>
                    <a:endParaRPr lang="ja-JP" altLang="en-US" b="1">
                      <a:solidFill>
                        <a:schemeClr val="tx1"/>
                      </a:solidFill>
                    </a:endParaRPr>
                  </a:p>
                </c:rich>
              </c:tx>
              <c:spPr/>
              <c:dLblPos val="r"/>
              <c:showLegendKey val="0"/>
              <c:showVal val="1"/>
              <c:showCatName val="0"/>
              <c:showSerName val="0"/>
              <c:showPercent val="0"/>
              <c:showBubbleSize val="0"/>
            </c:dLbl>
            <c:dLbl>
              <c:idx val="9"/>
              <c:layout/>
              <c:tx>
                <c:rich>
                  <a:bodyPr/>
                  <a:lstStyle/>
                  <a:p>
                    <a:pPr>
                      <a:defRPr sz="800" b="0">
                        <a:solidFill>
                          <a:schemeClr val="tx1"/>
                        </a:solidFill>
                      </a:defRPr>
                    </a:pPr>
                    <a:r>
                      <a:rPr lang="ja-JP" altLang="en-US" sz="800" b="0">
                        <a:solidFill>
                          <a:schemeClr val="tx1"/>
                        </a:solidFill>
                      </a:rPr>
                      <a:t>民生用電気機器</a:t>
                    </a:r>
                    <a:endParaRPr lang="ja-JP" altLang="en-US" b="0">
                      <a:solidFill>
                        <a:schemeClr val="tx1"/>
                      </a:solidFill>
                    </a:endParaRPr>
                  </a:p>
                </c:rich>
              </c:tx>
              <c:spPr/>
              <c:dLblPos val="r"/>
              <c:showLegendKey val="0"/>
              <c:showVal val="1"/>
              <c:showCatName val="0"/>
              <c:showSerName val="0"/>
              <c:showPercent val="0"/>
              <c:showBubbleSize val="0"/>
            </c:dLbl>
            <c:dLbl>
              <c:idx val="10"/>
              <c:layout>
                <c:manualLayout>
                  <c:x val="0.18055555555555561"/>
                  <c:y val="-6.4814814814814797E-2"/>
                </c:manualLayout>
              </c:layout>
              <c:tx>
                <c:rich>
                  <a:bodyPr/>
                  <a:lstStyle/>
                  <a:p>
                    <a:pPr>
                      <a:defRPr sz="1100">
                        <a:solidFill>
                          <a:schemeClr val="dk1"/>
                        </a:solidFill>
                        <a:latin typeface="+mn-lt"/>
                        <a:ea typeface="+mn-ea"/>
                        <a:cs typeface="+mn-cs"/>
                      </a:defRPr>
                    </a:pPr>
                    <a:r>
                      <a:rPr lang="ja-JP" altLang="en-US" sz="1100" b="1">
                        <a:solidFill>
                          <a:schemeClr val="dk1"/>
                        </a:solidFill>
                        <a:latin typeface="+mn-lt"/>
                        <a:ea typeface="+mn-ea"/>
                        <a:cs typeface="+mn-cs"/>
                      </a:rPr>
                      <a:t>医療用機械器具</a:t>
                    </a:r>
                    <a:endParaRPr lang="ja-JP" altLang="en-US" sz="1100" b="1">
                      <a:solidFill>
                        <a:srgbClr val="FF0000"/>
                      </a:solidFill>
                    </a:endParaRPr>
                  </a:p>
                </c:rich>
              </c:tx>
              <c:spPr>
                <a:solidFill>
                  <a:schemeClr val="lt1"/>
                </a:solidFill>
                <a:ln w="12700" cap="flat" cmpd="sng" algn="ctr">
                  <a:solidFill>
                    <a:schemeClr val="accent6"/>
                  </a:solidFill>
                  <a:prstDash val="sysDash"/>
                </a:ln>
                <a:effectLst/>
              </c:spPr>
              <c:dLblPos val="r"/>
              <c:showLegendKey val="0"/>
              <c:showVal val="1"/>
              <c:showCatName val="0"/>
              <c:showSerName val="0"/>
              <c:showPercent val="0"/>
              <c:showBubbleSize val="0"/>
            </c:dLbl>
            <c:dLbl>
              <c:idx val="11"/>
              <c:layout/>
              <c:tx>
                <c:rich>
                  <a:bodyPr/>
                  <a:lstStyle/>
                  <a:p>
                    <a:r>
                      <a:rPr lang="ja-JP" altLang="en-US" sz="800"/>
                      <a:t>公共事業</a:t>
                    </a:r>
                    <a:endParaRPr lang="ja-JP" altLang="en-US"/>
                  </a:p>
                </c:rich>
              </c:tx>
              <c:dLblPos val="t"/>
              <c:showLegendKey val="0"/>
              <c:showVal val="1"/>
              <c:showCatName val="0"/>
              <c:showSerName val="0"/>
              <c:showPercent val="0"/>
              <c:showBubbleSize val="0"/>
            </c:dLbl>
            <c:dLbl>
              <c:idx val="12"/>
              <c:layout/>
              <c:tx>
                <c:rich>
                  <a:bodyPr/>
                  <a:lstStyle/>
                  <a:p>
                    <a:r>
                      <a:rPr lang="ja-JP" altLang="en-US" sz="800"/>
                      <a:t>自動車部品・同附属品</a:t>
                    </a:r>
                    <a:endParaRPr lang="ja-JP" altLang="en-US"/>
                  </a:p>
                </c:rich>
              </c:tx>
              <c:showLegendKey val="0"/>
              <c:showVal val="1"/>
              <c:showCatName val="0"/>
              <c:showSerName val="0"/>
              <c:showPercent val="0"/>
              <c:showBubbleSize val="0"/>
            </c:dLbl>
            <c:dLbl>
              <c:idx val="14"/>
              <c:layout/>
              <c:tx>
                <c:rich>
                  <a:bodyPr/>
                  <a:lstStyle/>
                  <a:p>
                    <a:r>
                      <a:rPr lang="ja-JP" altLang="en-US" sz="800"/>
                      <a:t>運搬機械</a:t>
                    </a:r>
                    <a:endParaRPr lang="ja-JP" altLang="en-US"/>
                  </a:p>
                </c:rich>
              </c:tx>
              <c:showLegendKey val="0"/>
              <c:showVal val="1"/>
              <c:showCatName val="0"/>
              <c:showSerName val="0"/>
              <c:showPercent val="0"/>
              <c:showBubbleSize val="0"/>
            </c:dLbl>
            <c:dLbl>
              <c:idx val="15"/>
              <c:layout/>
              <c:tx>
                <c:rich>
                  <a:bodyPr/>
                  <a:lstStyle/>
                  <a:p>
                    <a:r>
                      <a:rPr lang="ja-JP" altLang="en-US" sz="800"/>
                      <a:t>航空輸送</a:t>
                    </a:r>
                    <a:endParaRPr lang="ja-JP" altLang="en-US"/>
                  </a:p>
                </c:rich>
              </c:tx>
              <c:showLegendKey val="0"/>
              <c:showVal val="1"/>
              <c:showCatName val="0"/>
              <c:showSerName val="0"/>
              <c:showPercent val="0"/>
              <c:showBubbleSize val="0"/>
            </c:dLbl>
            <c:dLbl>
              <c:idx val="16"/>
              <c:layout/>
              <c:tx>
                <c:rich>
                  <a:bodyPr/>
                  <a:lstStyle/>
                  <a:p>
                    <a:pPr>
                      <a:defRPr sz="1200">
                        <a:solidFill>
                          <a:schemeClr val="dk1"/>
                        </a:solidFill>
                        <a:latin typeface="+mn-lt"/>
                        <a:ea typeface="+mn-ea"/>
                        <a:cs typeface="+mn-cs"/>
                      </a:defRPr>
                    </a:pPr>
                    <a:r>
                      <a:rPr lang="ja-JP" altLang="en-US" sz="1200" b="1">
                        <a:solidFill>
                          <a:schemeClr val="dk1"/>
                        </a:solidFill>
                        <a:latin typeface="+mn-lt"/>
                        <a:ea typeface="+mn-ea"/>
                        <a:cs typeface="+mn-cs"/>
                      </a:rPr>
                      <a:t>医薬品</a:t>
                    </a:r>
                    <a:endParaRPr lang="ja-JP" altLang="en-US" sz="1200" b="1">
                      <a:solidFill>
                        <a:srgbClr val="FF0000"/>
                      </a:solidFill>
                    </a:endParaRPr>
                  </a:p>
                </c:rich>
              </c:tx>
              <c:spPr>
                <a:solidFill>
                  <a:schemeClr val="lt1"/>
                </a:solidFill>
                <a:ln w="12700" cap="flat" cmpd="sng" algn="ctr">
                  <a:solidFill>
                    <a:schemeClr val="accent6"/>
                  </a:solidFill>
                  <a:prstDash val="sysDot"/>
                </a:ln>
                <a:effectLst/>
              </c:spPr>
              <c:dLblPos val="l"/>
              <c:showLegendKey val="0"/>
              <c:showVal val="1"/>
              <c:showCatName val="0"/>
              <c:showSerName val="0"/>
              <c:showPercent val="0"/>
              <c:showBubbleSize val="0"/>
            </c:dLbl>
            <c:dLbl>
              <c:idx val="17"/>
              <c:layout/>
              <c:tx>
                <c:rich>
                  <a:bodyPr/>
                  <a:lstStyle/>
                  <a:p>
                    <a:pPr>
                      <a:defRPr sz="800">
                        <a:solidFill>
                          <a:schemeClr val="tx1"/>
                        </a:solidFill>
                      </a:defRPr>
                    </a:pPr>
                    <a:r>
                      <a:rPr lang="ja-JP" altLang="en-US" sz="800">
                        <a:solidFill>
                          <a:schemeClr val="tx1"/>
                        </a:solidFill>
                      </a:rPr>
                      <a:t>サービス用機器</a:t>
                    </a:r>
                    <a:endParaRPr lang="ja-JP" altLang="en-US">
                      <a:solidFill>
                        <a:schemeClr val="tx1"/>
                      </a:solidFill>
                    </a:endParaRPr>
                  </a:p>
                </c:rich>
              </c:tx>
              <c:spPr/>
              <c:showLegendKey val="0"/>
              <c:showVal val="1"/>
              <c:showCatName val="0"/>
              <c:showSerName val="0"/>
              <c:showPercent val="0"/>
              <c:showBubbleSize val="0"/>
            </c:dLbl>
            <c:dLbl>
              <c:idx val="18"/>
              <c:layout/>
              <c:tx>
                <c:rich>
                  <a:bodyPr/>
                  <a:lstStyle/>
                  <a:p>
                    <a:r>
                      <a:rPr lang="ja-JP" altLang="en-US" sz="800"/>
                      <a:t>電子デバイス</a:t>
                    </a:r>
                    <a:endParaRPr lang="ja-JP" altLang="en-US"/>
                  </a:p>
                </c:rich>
              </c:tx>
              <c:showLegendKey val="0"/>
              <c:showVal val="1"/>
              <c:showCatName val="0"/>
              <c:showSerName val="0"/>
              <c:showPercent val="0"/>
              <c:showBubbleSize val="0"/>
            </c:dLbl>
            <c:dLbl>
              <c:idx val="19"/>
              <c:layout>
                <c:manualLayout>
                  <c:x val="-0.21186111111111125"/>
                  <c:y val="-9.2592592592592744E-3"/>
                </c:manualLayout>
              </c:layout>
              <c:tx>
                <c:rich>
                  <a:bodyPr/>
                  <a:lstStyle/>
                  <a:p>
                    <a:r>
                      <a:rPr lang="ja-JP" altLang="en-US" sz="800"/>
                      <a:t>インターネット附随サービス</a:t>
                    </a:r>
                    <a:endParaRPr lang="ja-JP" altLang="en-US"/>
                  </a:p>
                </c:rich>
              </c:tx>
              <c:dLblPos val="r"/>
              <c:showLegendKey val="0"/>
              <c:showVal val="1"/>
              <c:showCatName val="0"/>
              <c:showSerName val="0"/>
              <c:showPercent val="0"/>
              <c:showBubbleSize val="0"/>
            </c:dLbl>
            <c:txPr>
              <a:bodyPr/>
              <a:lstStyle/>
              <a:p>
                <a:pPr>
                  <a:defRPr sz="800"/>
                </a:pPr>
                <a:endParaRPr lang="ja-JP"/>
              </a:p>
            </c:txPr>
            <c:showLegendKey val="0"/>
            <c:showVal val="0"/>
            <c:showCatName val="0"/>
            <c:showSerName val="0"/>
            <c:showPercent val="0"/>
            <c:showBubbleSize val="0"/>
          </c:dLbls>
          <c:xVal>
            <c:numRef>
              <c:f>'③　「②」の非表示を削除'!$B$15:$B$34</c:f>
              <c:numCache>
                <c:formatCode>0.00</c:formatCode>
                <c:ptCount val="20"/>
                <c:pt idx="0">
                  <c:v>0.8340507996323675</c:v>
                </c:pt>
                <c:pt idx="1">
                  <c:v>0.74994462318944688</c:v>
                </c:pt>
                <c:pt idx="2">
                  <c:v>0.75874043070417208</c:v>
                </c:pt>
                <c:pt idx="3">
                  <c:v>0.747956589130085</c:v>
                </c:pt>
                <c:pt idx="4">
                  <c:v>0.82998390691911705</c:v>
                </c:pt>
                <c:pt idx="5">
                  <c:v>0.8183053673581494</c:v>
                </c:pt>
                <c:pt idx="6">
                  <c:v>0.747956589130085</c:v>
                </c:pt>
                <c:pt idx="7">
                  <c:v>0.77372977669551235</c:v>
                </c:pt>
                <c:pt idx="8">
                  <c:v>0.74977006854456274</c:v>
                </c:pt>
                <c:pt idx="9">
                  <c:v>0.76696394403783397</c:v>
                </c:pt>
                <c:pt idx="10">
                  <c:v>0.752417828029039</c:v>
                </c:pt>
                <c:pt idx="11">
                  <c:v>0.747956589130085</c:v>
                </c:pt>
                <c:pt idx="12">
                  <c:v>0.96249082602181146</c:v>
                </c:pt>
                <c:pt idx="13">
                  <c:v>0.81059208279384898</c:v>
                </c:pt>
                <c:pt idx="14">
                  <c:v>0.76324437110119858</c:v>
                </c:pt>
                <c:pt idx="15">
                  <c:v>0.93222779588176929</c:v>
                </c:pt>
                <c:pt idx="16">
                  <c:v>0.75207491548503946</c:v>
                </c:pt>
                <c:pt idx="17">
                  <c:v>0.75398768159590701</c:v>
                </c:pt>
                <c:pt idx="18">
                  <c:v>0.86404633430021405</c:v>
                </c:pt>
                <c:pt idx="19">
                  <c:v>0.86270885212456405</c:v>
                </c:pt>
              </c:numCache>
            </c:numRef>
          </c:xVal>
          <c:yVal>
            <c:numRef>
              <c:f>'③　「②」の非表示を削除'!$C$15:$C$34</c:f>
              <c:numCache>
                <c:formatCode>0.00</c:formatCode>
                <c:ptCount val="20"/>
                <c:pt idx="0">
                  <c:v>1.00348014023331</c:v>
                </c:pt>
                <c:pt idx="1">
                  <c:v>1.0139611226458598</c:v>
                </c:pt>
                <c:pt idx="2">
                  <c:v>1.0167947758135298</c:v>
                </c:pt>
                <c:pt idx="3">
                  <c:v>1.0182444543671498</c:v>
                </c:pt>
                <c:pt idx="4">
                  <c:v>1.0285142203781599</c:v>
                </c:pt>
                <c:pt idx="5">
                  <c:v>1.0365117172937499</c:v>
                </c:pt>
                <c:pt idx="6">
                  <c:v>1.04332856644453</c:v>
                </c:pt>
                <c:pt idx="7">
                  <c:v>1.0516623522232991</c:v>
                </c:pt>
                <c:pt idx="8">
                  <c:v>1.0688039793347301</c:v>
                </c:pt>
                <c:pt idx="9">
                  <c:v>1.07085032233401</c:v>
                </c:pt>
                <c:pt idx="10">
                  <c:v>1.0861211684415009</c:v>
                </c:pt>
                <c:pt idx="11">
                  <c:v>1.0993298613750799</c:v>
                </c:pt>
                <c:pt idx="12">
                  <c:v>1.1053935351719699</c:v>
                </c:pt>
                <c:pt idx="13">
                  <c:v>1.12394612252311</c:v>
                </c:pt>
                <c:pt idx="14">
                  <c:v>1.14965869811124</c:v>
                </c:pt>
                <c:pt idx="15">
                  <c:v>1.1569085213608612</c:v>
                </c:pt>
                <c:pt idx="16">
                  <c:v>1.1923407871215501</c:v>
                </c:pt>
                <c:pt idx="17">
                  <c:v>1.2196993544637891</c:v>
                </c:pt>
                <c:pt idx="18">
                  <c:v>1.4123786499851199</c:v>
                </c:pt>
                <c:pt idx="19">
                  <c:v>1.417869354363209</c:v>
                </c:pt>
              </c:numCache>
            </c:numRef>
          </c:yVal>
          <c:smooth val="0"/>
        </c:ser>
        <c:dLbls>
          <c:showLegendKey val="0"/>
          <c:showVal val="0"/>
          <c:showCatName val="0"/>
          <c:showSerName val="0"/>
          <c:showPercent val="0"/>
          <c:showBubbleSize val="0"/>
        </c:dLbls>
        <c:axId val="85680512"/>
        <c:axId val="85682048"/>
      </c:scatterChart>
      <c:valAx>
        <c:axId val="85680512"/>
        <c:scaling>
          <c:orientation val="minMax"/>
          <c:max val="1"/>
          <c:min val="0.70000000000000051"/>
        </c:scaling>
        <c:delete val="1"/>
        <c:axPos val="b"/>
        <c:numFmt formatCode="0.00" sourceLinked="1"/>
        <c:majorTickMark val="out"/>
        <c:minorTickMark val="none"/>
        <c:tickLblPos val="none"/>
        <c:crossAx val="85682048"/>
        <c:crossesAt val="1"/>
        <c:crossBetween val="midCat"/>
        <c:majorUnit val="0.2"/>
      </c:valAx>
      <c:valAx>
        <c:axId val="85682048"/>
        <c:scaling>
          <c:orientation val="minMax"/>
          <c:max val="1.5"/>
          <c:min val="1"/>
        </c:scaling>
        <c:delete val="1"/>
        <c:axPos val="l"/>
        <c:numFmt formatCode="0.00" sourceLinked="1"/>
        <c:majorTickMark val="none"/>
        <c:minorTickMark val="none"/>
        <c:tickLblPos val="none"/>
        <c:crossAx val="85680512"/>
        <c:crossesAt val="1"/>
        <c:crossBetween val="midCat"/>
        <c:majorUnit val="0.25"/>
      </c:valAx>
      <c:spPr>
        <a:noFill/>
        <a:ln w="25400">
          <a:noFill/>
        </a:ln>
      </c:spPr>
    </c:plotArea>
    <c:plotVisOnly val="1"/>
    <c:dispBlanksAs val="gap"/>
    <c:showDLblsOverMax val="0"/>
  </c:chart>
  <c:externalData r:id="rId1">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smtClean="0"/>
              <a:t>男性</a:t>
            </a:r>
            <a:endParaRPr lang="ja-JP" altLang="en-US" dirty="0"/>
          </a:p>
        </c:rich>
      </c:tx>
      <c:overlay val="1"/>
    </c:title>
    <c:autoTitleDeleted val="0"/>
    <c:plotArea>
      <c:layout>
        <c:manualLayout>
          <c:layoutTarget val="inner"/>
          <c:xMode val="edge"/>
          <c:yMode val="edge"/>
          <c:x val="0.10502090226578011"/>
          <c:y val="9.9219170952169755E-2"/>
          <c:w val="0.78259149931879846"/>
          <c:h val="0.60343945986166647"/>
        </c:manualLayout>
      </c:layout>
      <c:barChart>
        <c:barDir val="col"/>
        <c:grouping val="percentStacked"/>
        <c:varyColors val="0"/>
        <c:ser>
          <c:idx val="1"/>
          <c:order val="1"/>
          <c:tx>
            <c:strRef>
              <c:f>'[大阪の男女別・年齢階級別就業者数と就業率の推移　171101_ver.01.xlsx]大阪府＿元データ＿就業率追加'!$I$84</c:f>
              <c:strCache>
                <c:ptCount val="1"/>
                <c:pt idx="0">
                  <c:v>15～24歳</c:v>
                </c:pt>
              </c:strCache>
            </c:strRef>
          </c:tx>
          <c:spPr>
            <a:pattFill prst="pct40">
              <a:fgClr>
                <a:srgbClr val="002060"/>
              </a:fgClr>
              <a:bgClr>
                <a:schemeClr val="bg1"/>
              </a:bgClr>
            </a:patt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171101_ver.01.xlsx]大阪府＿元データ＿就業率追加'!$I$85:$I$96</c:f>
              <c:numCache>
                <c:formatCode>#,##0_);[Red]\(#,##0\)</c:formatCode>
                <c:ptCount val="12"/>
                <c:pt idx="0">
                  <c:v>183</c:v>
                </c:pt>
                <c:pt idx="1">
                  <c:v>190</c:v>
                </c:pt>
                <c:pt idx="2">
                  <c:v>187</c:v>
                </c:pt>
                <c:pt idx="3">
                  <c:v>189</c:v>
                </c:pt>
                <c:pt idx="4">
                  <c:v>176</c:v>
                </c:pt>
                <c:pt idx="5">
                  <c:v>168</c:v>
                </c:pt>
                <c:pt idx="6">
                  <c:v>150</c:v>
                </c:pt>
                <c:pt idx="7">
                  <c:v>153</c:v>
                </c:pt>
                <c:pt idx="8">
                  <c:v>176</c:v>
                </c:pt>
                <c:pt idx="9">
                  <c:v>170</c:v>
                </c:pt>
                <c:pt idx="10">
                  <c:v>173</c:v>
                </c:pt>
                <c:pt idx="11">
                  <c:v>172</c:v>
                </c:pt>
              </c:numCache>
            </c:numRef>
          </c:val>
        </c:ser>
        <c:ser>
          <c:idx val="2"/>
          <c:order val="2"/>
          <c:tx>
            <c:strRef>
              <c:f>'[大阪の男女別・年齢階級別就業者数と就業率の推移　171101_ver.01.xlsx]大阪府＿元データ＿就業率追加'!$J$84</c:f>
              <c:strCache>
                <c:ptCount val="1"/>
                <c:pt idx="0">
                  <c:v>25～34歳</c:v>
                </c:pt>
              </c:strCache>
            </c:strRef>
          </c:tx>
          <c:spPr>
            <a:solidFill>
              <a:srgbClr val="FFFF00"/>
            </a:solid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171101_ver.01.xlsx]大阪府＿元データ＿就業率追加'!$J$85:$J$96</c:f>
              <c:numCache>
                <c:formatCode>#,##0_);[Red]\(#,##0\)</c:formatCode>
                <c:ptCount val="12"/>
                <c:pt idx="0">
                  <c:v>606</c:v>
                </c:pt>
                <c:pt idx="1">
                  <c:v>590</c:v>
                </c:pt>
                <c:pt idx="2">
                  <c:v>544</c:v>
                </c:pt>
                <c:pt idx="3">
                  <c:v>525</c:v>
                </c:pt>
                <c:pt idx="4">
                  <c:v>491</c:v>
                </c:pt>
                <c:pt idx="5">
                  <c:v>474</c:v>
                </c:pt>
                <c:pt idx="6">
                  <c:v>461</c:v>
                </c:pt>
                <c:pt idx="7">
                  <c:v>449</c:v>
                </c:pt>
                <c:pt idx="8">
                  <c:v>455</c:v>
                </c:pt>
                <c:pt idx="9">
                  <c:v>452</c:v>
                </c:pt>
                <c:pt idx="10">
                  <c:v>434</c:v>
                </c:pt>
                <c:pt idx="11">
                  <c:v>432</c:v>
                </c:pt>
              </c:numCache>
            </c:numRef>
          </c:val>
        </c:ser>
        <c:ser>
          <c:idx val="3"/>
          <c:order val="3"/>
          <c:tx>
            <c:strRef>
              <c:f>'[大阪の男女別・年齢階級別就業者数と就業率の推移　171101_ver.01.xlsx]大阪府＿元データ＿就業率追加'!$K$84</c:f>
              <c:strCache>
                <c:ptCount val="1"/>
                <c:pt idx="0">
                  <c:v>35～44歳</c:v>
                </c:pt>
              </c:strCache>
            </c:strRef>
          </c:tx>
          <c:spPr>
            <a:pattFill prst="wdUpDiag">
              <a:fgClr>
                <a:srgbClr val="00B050"/>
              </a:fgClr>
              <a:bgClr>
                <a:schemeClr val="bg1"/>
              </a:bgClr>
            </a:patt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171101_ver.01.xlsx]大阪府＿元データ＿就業率追加'!$K$85:$K$96</c:f>
              <c:numCache>
                <c:formatCode>#,##0_);[Red]\(#,##0\)</c:formatCode>
                <c:ptCount val="12"/>
                <c:pt idx="0">
                  <c:v>560</c:v>
                </c:pt>
                <c:pt idx="1">
                  <c:v>576</c:v>
                </c:pt>
                <c:pt idx="2">
                  <c:v>587</c:v>
                </c:pt>
                <c:pt idx="3">
                  <c:v>600</c:v>
                </c:pt>
                <c:pt idx="4">
                  <c:v>599</c:v>
                </c:pt>
                <c:pt idx="5">
                  <c:v>604</c:v>
                </c:pt>
                <c:pt idx="6">
                  <c:v>616</c:v>
                </c:pt>
                <c:pt idx="7">
                  <c:v>621</c:v>
                </c:pt>
                <c:pt idx="8">
                  <c:v>618</c:v>
                </c:pt>
                <c:pt idx="9">
                  <c:v>606</c:v>
                </c:pt>
                <c:pt idx="10">
                  <c:v>587</c:v>
                </c:pt>
                <c:pt idx="11">
                  <c:v>567</c:v>
                </c:pt>
              </c:numCache>
            </c:numRef>
          </c:val>
        </c:ser>
        <c:ser>
          <c:idx val="4"/>
          <c:order val="4"/>
          <c:tx>
            <c:strRef>
              <c:f>'[大阪の男女別・年齢階級別就業者数と就業率の推移　171101_ver.01.xlsx]大阪府＿元データ＿就業率追加'!$L$84</c:f>
              <c:strCache>
                <c:ptCount val="1"/>
                <c:pt idx="0">
                  <c:v>45～54歳</c:v>
                </c:pt>
              </c:strCache>
            </c:strRef>
          </c:tx>
          <c:spPr>
            <a:pattFill prst="wave">
              <a:fgClr>
                <a:srgbClr val="7030A0"/>
              </a:fgClr>
              <a:bgClr>
                <a:schemeClr val="bg1"/>
              </a:bgClr>
            </a:patt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171101_ver.01.xlsx]大阪府＿元データ＿就業率追加'!$L$85:$L$96</c:f>
              <c:numCache>
                <c:formatCode>#,##0_);[Red]\(#,##0\)</c:formatCode>
                <c:ptCount val="12"/>
                <c:pt idx="0">
                  <c:v>469</c:v>
                </c:pt>
                <c:pt idx="1">
                  <c:v>458</c:v>
                </c:pt>
                <c:pt idx="2">
                  <c:v>448</c:v>
                </c:pt>
                <c:pt idx="3">
                  <c:v>446</c:v>
                </c:pt>
                <c:pt idx="4">
                  <c:v>452</c:v>
                </c:pt>
                <c:pt idx="5">
                  <c:v>451</c:v>
                </c:pt>
                <c:pt idx="6">
                  <c:v>461</c:v>
                </c:pt>
                <c:pt idx="7">
                  <c:v>482</c:v>
                </c:pt>
                <c:pt idx="8">
                  <c:v>499</c:v>
                </c:pt>
                <c:pt idx="9">
                  <c:v>520</c:v>
                </c:pt>
                <c:pt idx="10">
                  <c:v>537</c:v>
                </c:pt>
                <c:pt idx="11">
                  <c:v>561</c:v>
                </c:pt>
              </c:numCache>
            </c:numRef>
          </c:val>
        </c:ser>
        <c:ser>
          <c:idx val="5"/>
          <c:order val="5"/>
          <c:tx>
            <c:strRef>
              <c:f>'[大阪の男女別・年齢階級別就業者数と就業率の推移　171101_ver.01.xlsx]大阪府＿元データ＿就業率追加'!$M$84</c:f>
              <c:strCache>
                <c:ptCount val="1"/>
                <c:pt idx="0">
                  <c:v>55～64歳</c:v>
                </c:pt>
              </c:strCache>
            </c:strRef>
          </c:tx>
          <c:spPr>
            <a:solidFill>
              <a:schemeClr val="accent5"/>
            </a:solid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171101_ver.01.xlsx]大阪府＿元データ＿就業率追加'!$M$85:$M$96</c:f>
              <c:numCache>
                <c:formatCode>#,##0_);[Red]\(#,##0\)</c:formatCode>
                <c:ptCount val="12"/>
                <c:pt idx="0">
                  <c:v>501</c:v>
                </c:pt>
                <c:pt idx="1">
                  <c:v>487</c:v>
                </c:pt>
                <c:pt idx="2">
                  <c:v>500</c:v>
                </c:pt>
                <c:pt idx="3">
                  <c:v>493</c:v>
                </c:pt>
                <c:pt idx="4">
                  <c:v>467</c:v>
                </c:pt>
                <c:pt idx="5">
                  <c:v>441</c:v>
                </c:pt>
                <c:pt idx="6">
                  <c:v>440</c:v>
                </c:pt>
                <c:pt idx="7">
                  <c:v>432</c:v>
                </c:pt>
                <c:pt idx="8">
                  <c:v>424</c:v>
                </c:pt>
                <c:pt idx="9">
                  <c:v>406</c:v>
                </c:pt>
                <c:pt idx="10">
                  <c:v>390</c:v>
                </c:pt>
                <c:pt idx="11">
                  <c:v>387</c:v>
                </c:pt>
              </c:numCache>
            </c:numRef>
          </c:val>
        </c:ser>
        <c:ser>
          <c:idx val="6"/>
          <c:order val="6"/>
          <c:tx>
            <c:strRef>
              <c:f>'[大阪の男女別・年齢階級別就業者数と就業率の推移　171101_ver.01.xlsx]大阪府＿元データ＿就業率追加'!$N$84</c:f>
              <c:strCache>
                <c:ptCount val="1"/>
                <c:pt idx="0">
                  <c:v>65歳以上</c:v>
                </c:pt>
              </c:strCache>
            </c:strRef>
          </c:tx>
          <c:spPr>
            <a:pattFill prst="dotGrid">
              <a:fgClr>
                <a:srgbClr val="FFC000"/>
              </a:fgClr>
              <a:bgClr>
                <a:schemeClr val="bg1"/>
              </a:bgClr>
            </a:pattFill>
            <a:ln>
              <a:solidFill>
                <a:schemeClr val="tx1"/>
              </a:solidFill>
            </a:ln>
          </c:spPr>
          <c:invertIfNegative val="0"/>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171101_ver.01.xlsx]大阪府＿元データ＿就業率追加'!$N$85:$N$96</c:f>
              <c:numCache>
                <c:formatCode>#,##0_);[Red]\(#,##0\)</c:formatCode>
                <c:ptCount val="12"/>
                <c:pt idx="0">
                  <c:v>179</c:v>
                </c:pt>
                <c:pt idx="1">
                  <c:v>181</c:v>
                </c:pt>
                <c:pt idx="2">
                  <c:v>193</c:v>
                </c:pt>
                <c:pt idx="3">
                  <c:v>192</c:v>
                </c:pt>
                <c:pt idx="4">
                  <c:v>198</c:v>
                </c:pt>
                <c:pt idx="5">
                  <c:v>211</c:v>
                </c:pt>
                <c:pt idx="6">
                  <c:v>222</c:v>
                </c:pt>
                <c:pt idx="7">
                  <c:v>228</c:v>
                </c:pt>
                <c:pt idx="8">
                  <c:v>238</c:v>
                </c:pt>
                <c:pt idx="9">
                  <c:v>255</c:v>
                </c:pt>
                <c:pt idx="10">
                  <c:v>273</c:v>
                </c:pt>
                <c:pt idx="11">
                  <c:v>268</c:v>
                </c:pt>
              </c:numCache>
            </c:numRef>
          </c:val>
        </c:ser>
        <c:dLbls>
          <c:showLegendKey val="0"/>
          <c:showVal val="0"/>
          <c:showCatName val="0"/>
          <c:showSerName val="0"/>
          <c:showPercent val="0"/>
          <c:showBubbleSize val="0"/>
        </c:dLbls>
        <c:gapWidth val="150"/>
        <c:overlap val="100"/>
        <c:serLines/>
        <c:axId val="257447808"/>
        <c:axId val="257470464"/>
      </c:barChart>
      <c:lineChart>
        <c:grouping val="standard"/>
        <c:varyColors val="0"/>
        <c:ser>
          <c:idx val="0"/>
          <c:order val="0"/>
          <c:tx>
            <c:strRef>
              <c:f>'[大阪の男女別・年齢階級別就業者数と就業率の推移　171101_ver.01.xlsx]大阪府＿元データ＿就業率追加'!$H$84</c:f>
              <c:strCache>
                <c:ptCount val="1"/>
                <c:pt idx="0">
                  <c:v>就業者数合計</c:v>
                </c:pt>
              </c:strCache>
            </c:strRef>
          </c:tx>
          <c:spPr>
            <a:ln w="25400">
              <a:solidFill>
                <a:schemeClr val="tx1"/>
              </a:solidFill>
            </a:ln>
          </c:spPr>
          <c:marker>
            <c:symbol val="square"/>
            <c:size val="6"/>
            <c:spPr>
              <a:solidFill>
                <a:schemeClr val="tx1"/>
              </a:solidFill>
              <a:ln>
                <a:solidFill>
                  <a:schemeClr val="tx1"/>
                </a:solidFill>
              </a:ln>
            </c:spPr>
          </c:marker>
          <c:cat>
            <c:strRef>
              <c:f>'[大阪の男女別・年齢階級別就業者数と就業率の推移　171101_ver.01.xlsx]大阪府＿元データ＿就業率追加'!$G$85:$G$96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171101_ver.01.xlsx]大阪府＿元データ＿就業率追加'!$H$85:$H$96</c:f>
              <c:numCache>
                <c:formatCode>#,##0_);[Red]\(#,##0\)</c:formatCode>
                <c:ptCount val="12"/>
                <c:pt idx="0">
                  <c:v>2499</c:v>
                </c:pt>
                <c:pt idx="1">
                  <c:v>2483</c:v>
                </c:pt>
                <c:pt idx="2">
                  <c:v>2459</c:v>
                </c:pt>
                <c:pt idx="3">
                  <c:v>2445</c:v>
                </c:pt>
                <c:pt idx="4">
                  <c:v>2384</c:v>
                </c:pt>
                <c:pt idx="5">
                  <c:v>2349</c:v>
                </c:pt>
                <c:pt idx="6">
                  <c:v>2350</c:v>
                </c:pt>
                <c:pt idx="7">
                  <c:v>2365</c:v>
                </c:pt>
                <c:pt idx="8">
                  <c:v>2411</c:v>
                </c:pt>
                <c:pt idx="9">
                  <c:v>2409</c:v>
                </c:pt>
                <c:pt idx="10">
                  <c:v>2394</c:v>
                </c:pt>
                <c:pt idx="11">
                  <c:v>2386</c:v>
                </c:pt>
              </c:numCache>
            </c:numRef>
          </c:val>
          <c:smooth val="0"/>
        </c:ser>
        <c:dLbls>
          <c:showLegendKey val="0"/>
          <c:showVal val="0"/>
          <c:showCatName val="0"/>
          <c:showSerName val="0"/>
          <c:showPercent val="0"/>
          <c:showBubbleSize val="0"/>
        </c:dLbls>
        <c:marker val="1"/>
        <c:smooth val="0"/>
        <c:axId val="257473536"/>
        <c:axId val="257472000"/>
      </c:lineChart>
      <c:catAx>
        <c:axId val="257447808"/>
        <c:scaling>
          <c:orientation val="minMax"/>
        </c:scaling>
        <c:delete val="0"/>
        <c:axPos val="b"/>
        <c:majorTickMark val="out"/>
        <c:minorTickMark val="none"/>
        <c:tickLblPos val="nextTo"/>
        <c:crossAx val="257470464"/>
        <c:crosses val="autoZero"/>
        <c:auto val="1"/>
        <c:lblAlgn val="ctr"/>
        <c:lblOffset val="100"/>
        <c:noMultiLvlLbl val="0"/>
      </c:catAx>
      <c:valAx>
        <c:axId val="257470464"/>
        <c:scaling>
          <c:orientation val="minMax"/>
        </c:scaling>
        <c:delete val="0"/>
        <c:axPos val="l"/>
        <c:majorGridlines/>
        <c:numFmt formatCode="0%" sourceLinked="1"/>
        <c:majorTickMark val="out"/>
        <c:minorTickMark val="none"/>
        <c:tickLblPos val="nextTo"/>
        <c:crossAx val="257447808"/>
        <c:crosses val="autoZero"/>
        <c:crossBetween val="between"/>
      </c:valAx>
      <c:valAx>
        <c:axId val="257472000"/>
        <c:scaling>
          <c:orientation val="minMax"/>
          <c:max val="2500"/>
          <c:min val="1600"/>
        </c:scaling>
        <c:delete val="0"/>
        <c:axPos val="r"/>
        <c:numFmt formatCode="#,##0_);[Red]\(#,##0\)" sourceLinked="0"/>
        <c:majorTickMark val="out"/>
        <c:minorTickMark val="none"/>
        <c:tickLblPos val="nextTo"/>
        <c:crossAx val="257473536"/>
        <c:crosses val="max"/>
        <c:crossBetween val="between"/>
        <c:majorUnit val="100"/>
      </c:valAx>
      <c:catAx>
        <c:axId val="257473536"/>
        <c:scaling>
          <c:orientation val="minMax"/>
        </c:scaling>
        <c:delete val="1"/>
        <c:axPos val="b"/>
        <c:majorTickMark val="out"/>
        <c:minorTickMark val="none"/>
        <c:tickLblPos val="none"/>
        <c:crossAx val="257472000"/>
        <c:crosses val="autoZero"/>
        <c:auto val="1"/>
        <c:lblAlgn val="ctr"/>
        <c:lblOffset val="100"/>
        <c:noMultiLvlLbl val="0"/>
      </c:catAx>
    </c:plotArea>
    <c:legend>
      <c:legendPos val="b"/>
      <c:legendEntry>
        <c:idx val="6"/>
        <c:txPr>
          <a:bodyPr/>
          <a:lstStyle/>
          <a:p>
            <a:pPr>
              <a:defRPr>
                <a:latin typeface="ＭＳ Ｐゴシック" panose="020B0600070205080204" pitchFamily="50" charset="-128"/>
                <a:ea typeface="ＭＳ Ｐゴシック" panose="020B0600070205080204" pitchFamily="50" charset="-128"/>
              </a:defRPr>
            </a:pPr>
            <a:endParaRPr lang="ja-JP"/>
          </a:p>
        </c:txPr>
      </c:legendEntry>
      <c:layout>
        <c:manualLayout>
          <c:xMode val="edge"/>
          <c:yMode val="edge"/>
          <c:x val="0.10068952865764715"/>
          <c:y val="0.82907417555228924"/>
          <c:w val="0.79586686127309669"/>
          <c:h val="0.15346919569384845"/>
        </c:manualLayout>
      </c:layout>
      <c:overlay val="0"/>
    </c:legend>
    <c:plotVisOnly val="1"/>
    <c:dispBlanksAs val="gap"/>
    <c:showDLblsOverMax val="0"/>
  </c:chart>
  <c:externalData r:id="rId1">
    <c:autoUpdate val="0"/>
  </c:externalData>
  <c:userShapes r:id="rId2"/>
</c:chartSpace>
</file>

<file path=ppt/charts/chart9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ja-JP" altLang="en-US" dirty="0" smtClean="0"/>
              <a:t>女性</a:t>
            </a:r>
            <a:endParaRPr lang="ja-JP" altLang="en-US" dirty="0"/>
          </a:p>
        </c:rich>
      </c:tx>
      <c:overlay val="1"/>
    </c:title>
    <c:autoTitleDeleted val="0"/>
    <c:plotArea>
      <c:layout>
        <c:manualLayout>
          <c:layoutTarget val="inner"/>
          <c:xMode val="edge"/>
          <c:yMode val="edge"/>
          <c:x val="0.10686080218026264"/>
          <c:y val="9.9355272945449574E-2"/>
          <c:w val="0.7787826396234323"/>
          <c:h val="0.61953383459680145"/>
        </c:manualLayout>
      </c:layout>
      <c:barChart>
        <c:barDir val="col"/>
        <c:grouping val="percentStacked"/>
        <c:varyColors val="0"/>
        <c:ser>
          <c:idx val="1"/>
          <c:order val="1"/>
          <c:tx>
            <c:strRef>
              <c:f>'[大阪の男女別・年齢階級別就業者数と就業率の推移　171101_ver.01.xlsx]大阪府＿元データ＿就業率追加'!$Q$84</c:f>
              <c:strCache>
                <c:ptCount val="1"/>
                <c:pt idx="0">
                  <c:v>15～24歳</c:v>
                </c:pt>
              </c:strCache>
            </c:strRef>
          </c:tx>
          <c:spPr>
            <a:pattFill prst="pct40">
              <a:fgClr>
                <a:srgbClr val="002060"/>
              </a:fgClr>
              <a:bgClr>
                <a:schemeClr val="bg1"/>
              </a:bgClr>
            </a:patt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171101_ver.01.xlsx]大阪府＿元データ＿就業率追加'!$Q$85:$Q$96</c:f>
              <c:numCache>
                <c:formatCode>General</c:formatCode>
                <c:ptCount val="12"/>
                <c:pt idx="0">
                  <c:v>198</c:v>
                </c:pt>
                <c:pt idx="1">
                  <c:v>192</c:v>
                </c:pt>
                <c:pt idx="2">
                  <c:v>204</c:v>
                </c:pt>
                <c:pt idx="3">
                  <c:v>199</c:v>
                </c:pt>
                <c:pt idx="4">
                  <c:v>188</c:v>
                </c:pt>
                <c:pt idx="5">
                  <c:v>171</c:v>
                </c:pt>
                <c:pt idx="6">
                  <c:v>166</c:v>
                </c:pt>
                <c:pt idx="7">
                  <c:v>179</c:v>
                </c:pt>
                <c:pt idx="8">
                  <c:v>176</c:v>
                </c:pt>
                <c:pt idx="9">
                  <c:v>187</c:v>
                </c:pt>
                <c:pt idx="10">
                  <c:v>170</c:v>
                </c:pt>
                <c:pt idx="11">
                  <c:v>190</c:v>
                </c:pt>
              </c:numCache>
            </c:numRef>
          </c:val>
        </c:ser>
        <c:ser>
          <c:idx val="2"/>
          <c:order val="2"/>
          <c:tx>
            <c:strRef>
              <c:f>'[大阪の男女別・年齢階級別就業者数と就業率の推移　171101_ver.01.xlsx]大阪府＿元データ＿就業率追加'!$R$84</c:f>
              <c:strCache>
                <c:ptCount val="1"/>
                <c:pt idx="0">
                  <c:v>25～34歳</c:v>
                </c:pt>
              </c:strCache>
            </c:strRef>
          </c:tx>
          <c:spPr>
            <a:solidFill>
              <a:srgbClr val="FFFF00"/>
            </a:solid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171101_ver.01.xlsx]大阪府＿元データ＿就業率追加'!$R$85:$R$96</c:f>
              <c:numCache>
                <c:formatCode>General</c:formatCode>
                <c:ptCount val="12"/>
                <c:pt idx="0">
                  <c:v>422</c:v>
                </c:pt>
                <c:pt idx="1">
                  <c:v>410</c:v>
                </c:pt>
                <c:pt idx="2">
                  <c:v>390</c:v>
                </c:pt>
                <c:pt idx="3">
                  <c:v>370</c:v>
                </c:pt>
                <c:pt idx="4">
                  <c:v>361</c:v>
                </c:pt>
                <c:pt idx="5">
                  <c:v>370</c:v>
                </c:pt>
                <c:pt idx="6">
                  <c:v>358</c:v>
                </c:pt>
                <c:pt idx="7">
                  <c:v>357</c:v>
                </c:pt>
                <c:pt idx="8">
                  <c:v>366</c:v>
                </c:pt>
                <c:pt idx="9">
                  <c:v>352</c:v>
                </c:pt>
                <c:pt idx="10">
                  <c:v>351</c:v>
                </c:pt>
                <c:pt idx="11">
                  <c:v>364</c:v>
                </c:pt>
              </c:numCache>
            </c:numRef>
          </c:val>
        </c:ser>
        <c:ser>
          <c:idx val="3"/>
          <c:order val="3"/>
          <c:tx>
            <c:strRef>
              <c:f>'[大阪の男女別・年齢階級別就業者数と就業率の推移　171101_ver.01.xlsx]大阪府＿元データ＿就業率追加'!$S$84</c:f>
              <c:strCache>
                <c:ptCount val="1"/>
                <c:pt idx="0">
                  <c:v>35～44歳</c:v>
                </c:pt>
              </c:strCache>
            </c:strRef>
          </c:tx>
          <c:spPr>
            <a:pattFill prst="wdUpDiag">
              <a:fgClr>
                <a:srgbClr val="00B050"/>
              </a:fgClr>
              <a:bgClr>
                <a:schemeClr val="bg1"/>
              </a:bgClr>
            </a:patt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171101_ver.01.xlsx]大阪府＿元データ＿就業率追加'!$S$85:$S$96</c:f>
              <c:numCache>
                <c:formatCode>General</c:formatCode>
                <c:ptCount val="12"/>
                <c:pt idx="0">
                  <c:v>343</c:v>
                </c:pt>
                <c:pt idx="1">
                  <c:v>360</c:v>
                </c:pt>
                <c:pt idx="2">
                  <c:v>376</c:v>
                </c:pt>
                <c:pt idx="3">
                  <c:v>395</c:v>
                </c:pt>
                <c:pt idx="4">
                  <c:v>391</c:v>
                </c:pt>
                <c:pt idx="5">
                  <c:v>408</c:v>
                </c:pt>
                <c:pt idx="6">
                  <c:v>426</c:v>
                </c:pt>
                <c:pt idx="7">
                  <c:v>433</c:v>
                </c:pt>
                <c:pt idx="8">
                  <c:v>438</c:v>
                </c:pt>
                <c:pt idx="9">
                  <c:v>441</c:v>
                </c:pt>
                <c:pt idx="10">
                  <c:v>439</c:v>
                </c:pt>
                <c:pt idx="11">
                  <c:v>430</c:v>
                </c:pt>
              </c:numCache>
            </c:numRef>
          </c:val>
        </c:ser>
        <c:ser>
          <c:idx val="4"/>
          <c:order val="4"/>
          <c:tx>
            <c:strRef>
              <c:f>'[大阪の男女別・年齢階級別就業者数と就業率の推移　171101_ver.01.xlsx]大阪府＿元データ＿就業率追加'!$T$84</c:f>
              <c:strCache>
                <c:ptCount val="1"/>
                <c:pt idx="0">
                  <c:v>45～54歳</c:v>
                </c:pt>
              </c:strCache>
            </c:strRef>
          </c:tx>
          <c:spPr>
            <a:pattFill prst="wave">
              <a:fgClr>
                <a:srgbClr val="7030A0"/>
              </a:fgClr>
              <a:bgClr>
                <a:schemeClr val="bg1"/>
              </a:bgClr>
            </a:patt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171101_ver.01.xlsx]大阪府＿元データ＿就業率追加'!$T$85:$T$96</c:f>
              <c:numCache>
                <c:formatCode>General</c:formatCode>
                <c:ptCount val="12"/>
                <c:pt idx="0">
                  <c:v>321</c:v>
                </c:pt>
                <c:pt idx="1">
                  <c:v>315</c:v>
                </c:pt>
                <c:pt idx="2">
                  <c:v>313</c:v>
                </c:pt>
                <c:pt idx="3">
                  <c:v>318</c:v>
                </c:pt>
                <c:pt idx="4">
                  <c:v>328</c:v>
                </c:pt>
                <c:pt idx="5">
                  <c:v>330</c:v>
                </c:pt>
                <c:pt idx="6">
                  <c:v>349</c:v>
                </c:pt>
                <c:pt idx="7">
                  <c:v>369</c:v>
                </c:pt>
                <c:pt idx="8">
                  <c:v>388</c:v>
                </c:pt>
                <c:pt idx="9">
                  <c:v>401</c:v>
                </c:pt>
                <c:pt idx="10">
                  <c:v>429</c:v>
                </c:pt>
                <c:pt idx="11">
                  <c:v>456</c:v>
                </c:pt>
              </c:numCache>
            </c:numRef>
          </c:val>
        </c:ser>
        <c:ser>
          <c:idx val="5"/>
          <c:order val="5"/>
          <c:tx>
            <c:strRef>
              <c:f>'[大阪の男女別・年齢階級別就業者数と就業率の推移　171101_ver.01.xlsx]大阪府＿元データ＿就業率追加'!$U$84</c:f>
              <c:strCache>
                <c:ptCount val="1"/>
                <c:pt idx="0">
                  <c:v>55～64歳</c:v>
                </c:pt>
              </c:strCache>
            </c:strRef>
          </c:tx>
          <c:spPr>
            <a:solidFill>
              <a:schemeClr val="accent5"/>
            </a:solid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171101_ver.01.xlsx]大阪府＿元データ＿就業率追加'!$U$85:$U$96</c:f>
              <c:numCache>
                <c:formatCode>General</c:formatCode>
                <c:ptCount val="12"/>
                <c:pt idx="0">
                  <c:v>306</c:v>
                </c:pt>
                <c:pt idx="1">
                  <c:v>302</c:v>
                </c:pt>
                <c:pt idx="2">
                  <c:v>311</c:v>
                </c:pt>
                <c:pt idx="3">
                  <c:v>295</c:v>
                </c:pt>
                <c:pt idx="4">
                  <c:v>301</c:v>
                </c:pt>
                <c:pt idx="5">
                  <c:v>292</c:v>
                </c:pt>
                <c:pt idx="6">
                  <c:v>296</c:v>
                </c:pt>
                <c:pt idx="7">
                  <c:v>290</c:v>
                </c:pt>
                <c:pt idx="8">
                  <c:v>280</c:v>
                </c:pt>
                <c:pt idx="9">
                  <c:v>275</c:v>
                </c:pt>
                <c:pt idx="10">
                  <c:v>274</c:v>
                </c:pt>
                <c:pt idx="11">
                  <c:v>274</c:v>
                </c:pt>
              </c:numCache>
            </c:numRef>
          </c:val>
        </c:ser>
        <c:ser>
          <c:idx val="6"/>
          <c:order val="6"/>
          <c:tx>
            <c:strRef>
              <c:f>'[大阪の男女別・年齢階級別就業者数と就業率の推移　171101_ver.01.xlsx]大阪府＿元データ＿就業率追加'!$V$84</c:f>
              <c:strCache>
                <c:ptCount val="1"/>
                <c:pt idx="0">
                  <c:v>65歳以上</c:v>
                </c:pt>
              </c:strCache>
            </c:strRef>
          </c:tx>
          <c:spPr>
            <a:pattFill prst="dotGrid">
              <a:fgClr>
                <a:srgbClr val="FFC000"/>
              </a:fgClr>
              <a:bgClr>
                <a:schemeClr val="bg1"/>
              </a:bgClr>
            </a:pattFill>
            <a:ln>
              <a:solidFill>
                <a:schemeClr val="tx1"/>
              </a:solidFill>
            </a:ln>
          </c:spPr>
          <c:invertIfNegative val="0"/>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171101_ver.01.xlsx]大阪府＿元データ＿就業率追加'!$V$85:$V$96</c:f>
              <c:numCache>
                <c:formatCode>General</c:formatCode>
                <c:ptCount val="12"/>
                <c:pt idx="0">
                  <c:v>103</c:v>
                </c:pt>
                <c:pt idx="1">
                  <c:v>113</c:v>
                </c:pt>
                <c:pt idx="2">
                  <c:v>108</c:v>
                </c:pt>
                <c:pt idx="3">
                  <c:v>98</c:v>
                </c:pt>
                <c:pt idx="4">
                  <c:v>108</c:v>
                </c:pt>
                <c:pt idx="5">
                  <c:v>125</c:v>
                </c:pt>
                <c:pt idx="6">
                  <c:v>130</c:v>
                </c:pt>
                <c:pt idx="7">
                  <c:v>136</c:v>
                </c:pt>
                <c:pt idx="8">
                  <c:v>147</c:v>
                </c:pt>
                <c:pt idx="9">
                  <c:v>150</c:v>
                </c:pt>
                <c:pt idx="10">
                  <c:v>165</c:v>
                </c:pt>
                <c:pt idx="11">
                  <c:v>179</c:v>
                </c:pt>
              </c:numCache>
            </c:numRef>
          </c:val>
        </c:ser>
        <c:dLbls>
          <c:showLegendKey val="0"/>
          <c:showVal val="0"/>
          <c:showCatName val="0"/>
          <c:showSerName val="0"/>
          <c:showPercent val="0"/>
          <c:showBubbleSize val="0"/>
        </c:dLbls>
        <c:gapWidth val="150"/>
        <c:overlap val="100"/>
        <c:serLines/>
        <c:axId val="257526400"/>
        <c:axId val="257544960"/>
      </c:barChart>
      <c:lineChart>
        <c:grouping val="standard"/>
        <c:varyColors val="0"/>
        <c:ser>
          <c:idx val="0"/>
          <c:order val="0"/>
          <c:tx>
            <c:strRef>
              <c:f>'[大阪の男女別・年齢階級別就業者数と就業率の推移　171101_ver.01.xlsx]大阪府＿元データ＿就業率追加'!$P$84</c:f>
              <c:strCache>
                <c:ptCount val="1"/>
                <c:pt idx="0">
                  <c:v>就業者数合計</c:v>
                </c:pt>
              </c:strCache>
            </c:strRef>
          </c:tx>
          <c:spPr>
            <a:ln w="25400">
              <a:solidFill>
                <a:schemeClr val="tx1"/>
              </a:solidFill>
            </a:ln>
          </c:spPr>
          <c:marker>
            <c:symbol val="square"/>
            <c:size val="6"/>
            <c:spPr>
              <a:solidFill>
                <a:schemeClr val="tx1"/>
              </a:solidFill>
              <a:ln>
                <a:solidFill>
                  <a:schemeClr val="tx1"/>
                </a:solidFill>
              </a:ln>
            </c:spPr>
          </c:marker>
          <c:cat>
            <c:strRef>
              <c:f>'[大阪の男女別・年齢階級別就業者数と就業率の推移　171101_ver.01.xlsx]大阪府＿元データ＿就業率追加'!$O$85:$O$96</c:f>
              <c:strCache>
                <c:ptCount val="12"/>
                <c:pt idx="0">
                  <c:v>2005年</c:v>
                </c:pt>
                <c:pt idx="1">
                  <c:v>2006年</c:v>
                </c:pt>
                <c:pt idx="2">
                  <c:v>2007年</c:v>
                </c:pt>
                <c:pt idx="3">
                  <c:v>2008年</c:v>
                </c:pt>
                <c:pt idx="4">
                  <c:v>2009年</c:v>
                </c:pt>
                <c:pt idx="5">
                  <c:v>2010年</c:v>
                </c:pt>
                <c:pt idx="6">
                  <c:v>2011年</c:v>
                </c:pt>
                <c:pt idx="7">
                  <c:v>2012年</c:v>
                </c:pt>
                <c:pt idx="8">
                  <c:v>2013年</c:v>
                </c:pt>
                <c:pt idx="9">
                  <c:v>2014年</c:v>
                </c:pt>
                <c:pt idx="10">
                  <c:v>2015年</c:v>
                </c:pt>
                <c:pt idx="11">
                  <c:v>2016年</c:v>
                </c:pt>
              </c:strCache>
            </c:strRef>
          </c:cat>
          <c:val>
            <c:numRef>
              <c:f>'[大阪の男女別・年齢階級別就業者数と就業率の推移　171101_ver.01.xlsx]大阪府＿元データ＿就業率追加'!$P$85:$P$96</c:f>
              <c:numCache>
                <c:formatCode>#,##0_);[Red]\(#,##0\)</c:formatCode>
                <c:ptCount val="12"/>
                <c:pt idx="0">
                  <c:v>1693</c:v>
                </c:pt>
                <c:pt idx="1">
                  <c:v>1692</c:v>
                </c:pt>
                <c:pt idx="2">
                  <c:v>1702</c:v>
                </c:pt>
                <c:pt idx="3">
                  <c:v>1675</c:v>
                </c:pt>
                <c:pt idx="4">
                  <c:v>1677</c:v>
                </c:pt>
                <c:pt idx="5">
                  <c:v>1695</c:v>
                </c:pt>
                <c:pt idx="6">
                  <c:v>1725</c:v>
                </c:pt>
                <c:pt idx="7">
                  <c:v>1765</c:v>
                </c:pt>
                <c:pt idx="8">
                  <c:v>1795</c:v>
                </c:pt>
                <c:pt idx="9">
                  <c:v>1806</c:v>
                </c:pt>
                <c:pt idx="10">
                  <c:v>1828</c:v>
                </c:pt>
                <c:pt idx="11">
                  <c:v>1892</c:v>
                </c:pt>
              </c:numCache>
            </c:numRef>
          </c:val>
          <c:smooth val="0"/>
        </c:ser>
        <c:dLbls>
          <c:showLegendKey val="0"/>
          <c:showVal val="0"/>
          <c:showCatName val="0"/>
          <c:showSerName val="0"/>
          <c:showPercent val="0"/>
          <c:showBubbleSize val="0"/>
        </c:dLbls>
        <c:marker val="1"/>
        <c:smooth val="0"/>
        <c:axId val="257552384"/>
        <c:axId val="257546496"/>
      </c:lineChart>
      <c:catAx>
        <c:axId val="257526400"/>
        <c:scaling>
          <c:orientation val="minMax"/>
        </c:scaling>
        <c:delete val="0"/>
        <c:axPos val="b"/>
        <c:majorTickMark val="out"/>
        <c:minorTickMark val="none"/>
        <c:tickLblPos val="nextTo"/>
        <c:crossAx val="257544960"/>
        <c:crosses val="autoZero"/>
        <c:auto val="1"/>
        <c:lblAlgn val="ctr"/>
        <c:lblOffset val="100"/>
        <c:noMultiLvlLbl val="0"/>
      </c:catAx>
      <c:valAx>
        <c:axId val="257544960"/>
        <c:scaling>
          <c:orientation val="minMax"/>
        </c:scaling>
        <c:delete val="0"/>
        <c:axPos val="l"/>
        <c:majorGridlines/>
        <c:numFmt formatCode="0%" sourceLinked="1"/>
        <c:majorTickMark val="out"/>
        <c:minorTickMark val="none"/>
        <c:tickLblPos val="nextTo"/>
        <c:crossAx val="257526400"/>
        <c:crosses val="autoZero"/>
        <c:crossBetween val="between"/>
      </c:valAx>
      <c:valAx>
        <c:axId val="257546496"/>
        <c:scaling>
          <c:orientation val="minMax"/>
          <c:max val="2500"/>
          <c:min val="1600"/>
        </c:scaling>
        <c:delete val="0"/>
        <c:axPos val="r"/>
        <c:numFmt formatCode="#,##0_);[Red]\(#,##0\)" sourceLinked="1"/>
        <c:majorTickMark val="out"/>
        <c:minorTickMark val="none"/>
        <c:tickLblPos val="nextTo"/>
        <c:crossAx val="257552384"/>
        <c:crosses val="max"/>
        <c:crossBetween val="between"/>
        <c:majorUnit val="100"/>
      </c:valAx>
      <c:catAx>
        <c:axId val="257552384"/>
        <c:scaling>
          <c:orientation val="minMax"/>
        </c:scaling>
        <c:delete val="1"/>
        <c:axPos val="b"/>
        <c:majorTickMark val="out"/>
        <c:minorTickMark val="none"/>
        <c:tickLblPos val="none"/>
        <c:crossAx val="257546496"/>
        <c:crosses val="autoZero"/>
        <c:auto val="1"/>
        <c:lblAlgn val="ctr"/>
        <c:lblOffset val="100"/>
        <c:noMultiLvlLbl val="0"/>
      </c:catAx>
    </c:plotArea>
    <c:legend>
      <c:legendPos val="b"/>
      <c:legendEntry>
        <c:idx val="6"/>
        <c:txPr>
          <a:bodyPr/>
          <a:lstStyle/>
          <a:p>
            <a:pPr>
              <a:defRPr>
                <a:latin typeface="ＭＳ Ｐゴシック" panose="020B0600070205080204" pitchFamily="50" charset="-128"/>
                <a:ea typeface="ＭＳ Ｐゴシック" panose="020B0600070205080204" pitchFamily="50" charset="-128"/>
              </a:defRPr>
            </a:pPr>
            <a:endParaRPr lang="ja-JP"/>
          </a:p>
        </c:txPr>
      </c:legendEntry>
      <c:layout>
        <c:manualLayout>
          <c:xMode val="edge"/>
          <c:yMode val="edge"/>
          <c:x val="0.10210030320159889"/>
          <c:y val="0.85137315326747065"/>
          <c:w val="0.7929972830559685"/>
          <c:h val="0.13344760922029131"/>
        </c:manualLayout>
      </c:layout>
      <c:overlay val="0"/>
    </c:legend>
    <c:plotVisOnly val="1"/>
    <c:dispBlanksAs val="gap"/>
    <c:showDLblsOverMax val="0"/>
  </c:chart>
  <c:externalData r:id="rId1">
    <c:autoUpdate val="0"/>
  </c:externalData>
  <c:userShapes r:id="rId2"/>
</c:chartSpace>
</file>

<file path=ppt/charts/chart9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dirty="0" smtClean="0"/>
              <a:t>男性</a:t>
            </a:r>
            <a:endParaRPr lang="ja-JP" altLang="en-US" sz="1400" dirty="0"/>
          </a:p>
        </c:rich>
      </c:tx>
      <c:overlay val="1"/>
    </c:title>
    <c:autoTitleDeleted val="0"/>
    <c:plotArea>
      <c:layout>
        <c:manualLayout>
          <c:layoutTarget val="inner"/>
          <c:xMode val="edge"/>
          <c:yMode val="edge"/>
          <c:x val="0.10643925094016295"/>
          <c:y val="7.6502919497609012E-2"/>
          <c:w val="0.78712149811967491"/>
          <c:h val="0.80736402998066803"/>
        </c:manualLayout>
      </c:layout>
      <c:barChart>
        <c:barDir val="col"/>
        <c:grouping val="stacked"/>
        <c:varyColors val="0"/>
        <c:ser>
          <c:idx val="1"/>
          <c:order val="1"/>
          <c:tx>
            <c:strRef>
              <c:f>'[大阪の男女別・年齢階級別就業者数と就業率の推移　171101_ver.01.xlsx]大阪府＿元データ＿就業率追加'!$AA$100:$AA$101</c:f>
              <c:strCache>
                <c:ptCount val="1"/>
                <c:pt idx="0">
                  <c:v>15～24歳</c:v>
                </c:pt>
              </c:strCache>
            </c:strRef>
          </c:tx>
          <c:spPr>
            <a:pattFill prst="pct40">
              <a:fgClr>
                <a:srgbClr val="002060"/>
              </a:fgClr>
              <a:bgClr>
                <a:schemeClr val="bg1"/>
              </a:bgClr>
            </a:patt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171101_ver.01.xlsx]大阪府＿元データ＿就業率追加'!$AA$102:$AA$112</c:f>
              <c:numCache>
                <c:formatCode>0.0%</c:formatCode>
                <c:ptCount val="11"/>
                <c:pt idx="0">
                  <c:v>2.8011204481792752E-3</c:v>
                </c:pt>
                <c:pt idx="1">
                  <c:v>-1.2082158679017343E-3</c:v>
                </c:pt>
                <c:pt idx="2">
                  <c:v>8.1333875559170502E-4</c:v>
                </c:pt>
                <c:pt idx="3">
                  <c:v>-5.3169734151329324E-3</c:v>
                </c:pt>
                <c:pt idx="4">
                  <c:v>-3.3557046979865806E-3</c:v>
                </c:pt>
                <c:pt idx="5">
                  <c:v>-7.6628352490421452E-3</c:v>
                </c:pt>
                <c:pt idx="6">
                  <c:v>1.2765957446808525E-3</c:v>
                </c:pt>
                <c:pt idx="7">
                  <c:v>9.7251585623678704E-3</c:v>
                </c:pt>
                <c:pt idx="8">
                  <c:v>-2.488593944421406E-3</c:v>
                </c:pt>
                <c:pt idx="9">
                  <c:v>1.2453300124532999E-3</c:v>
                </c:pt>
                <c:pt idx="10">
                  <c:v>-4.1771094402673386E-4</c:v>
                </c:pt>
              </c:numCache>
            </c:numRef>
          </c:val>
        </c:ser>
        <c:ser>
          <c:idx val="2"/>
          <c:order val="2"/>
          <c:tx>
            <c:strRef>
              <c:f>'[大阪の男女別・年齢階級別就業者数と就業率の推移　171101_ver.01.xlsx]大阪府＿元データ＿就業率追加'!$AB$100:$AB$101</c:f>
              <c:strCache>
                <c:ptCount val="1"/>
                <c:pt idx="0">
                  <c:v>25～34歳</c:v>
                </c:pt>
              </c:strCache>
            </c:strRef>
          </c:tx>
          <c:spPr>
            <a:solidFill>
              <a:srgbClr val="FFFF00"/>
            </a:solid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171101_ver.01.xlsx]大阪府＿元データ＿就業率追加'!$AB$102:$AB$112</c:f>
              <c:numCache>
                <c:formatCode>0.0%</c:formatCode>
                <c:ptCount val="11"/>
                <c:pt idx="0">
                  <c:v>-6.4025610244097713E-3</c:v>
                </c:pt>
                <c:pt idx="1">
                  <c:v>-1.8525976641159903E-2</c:v>
                </c:pt>
                <c:pt idx="2">
                  <c:v>-7.7267181781211919E-3</c:v>
                </c:pt>
                <c:pt idx="3">
                  <c:v>-1.3905930470347648E-2</c:v>
                </c:pt>
                <c:pt idx="4">
                  <c:v>-7.1308724832214844E-3</c:v>
                </c:pt>
                <c:pt idx="5">
                  <c:v>-5.5342699020859993E-3</c:v>
                </c:pt>
                <c:pt idx="6">
                  <c:v>-5.1063829787234075E-3</c:v>
                </c:pt>
                <c:pt idx="7">
                  <c:v>2.5369978858350972E-3</c:v>
                </c:pt>
                <c:pt idx="8">
                  <c:v>-1.2442969722107019E-3</c:v>
                </c:pt>
                <c:pt idx="9">
                  <c:v>-7.4719800747198089E-3</c:v>
                </c:pt>
                <c:pt idx="10">
                  <c:v>-8.3542188805346706E-4</c:v>
                </c:pt>
              </c:numCache>
            </c:numRef>
          </c:val>
        </c:ser>
        <c:ser>
          <c:idx val="3"/>
          <c:order val="3"/>
          <c:tx>
            <c:strRef>
              <c:f>'[大阪の男女別・年齢階級別就業者数と就業率の推移　171101_ver.01.xlsx]大阪府＿元データ＿就業率追加'!$AC$100:$AC$101</c:f>
              <c:strCache>
                <c:ptCount val="1"/>
                <c:pt idx="0">
                  <c:v>35～44歳</c:v>
                </c:pt>
              </c:strCache>
            </c:strRef>
          </c:tx>
          <c:spPr>
            <a:pattFill prst="wdUpDiag">
              <a:fgClr>
                <a:srgbClr val="00B050"/>
              </a:fgClr>
              <a:bgClr>
                <a:schemeClr val="bg1"/>
              </a:bgClr>
            </a:patt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171101_ver.01.xlsx]大阪府＿元データ＿就業率追加'!$AC$102:$AC$112</c:f>
              <c:numCache>
                <c:formatCode>0.0%</c:formatCode>
                <c:ptCount val="11"/>
                <c:pt idx="0">
                  <c:v>6.4025610244097713E-3</c:v>
                </c:pt>
                <c:pt idx="1">
                  <c:v>4.4301248489730174E-3</c:v>
                </c:pt>
                <c:pt idx="2">
                  <c:v>5.2867019113460806E-3</c:v>
                </c:pt>
                <c:pt idx="3">
                  <c:v>-4.0899795501022512E-4</c:v>
                </c:pt>
                <c:pt idx="4">
                  <c:v>2.0973154362416112E-3</c:v>
                </c:pt>
                <c:pt idx="5">
                  <c:v>5.1085568326947675E-3</c:v>
                </c:pt>
                <c:pt idx="6">
                  <c:v>2.1276595744680851E-3</c:v>
                </c:pt>
                <c:pt idx="7">
                  <c:v>-1.2684989429175481E-3</c:v>
                </c:pt>
                <c:pt idx="8">
                  <c:v>-4.9771878888428076E-3</c:v>
                </c:pt>
                <c:pt idx="9">
                  <c:v>-7.8870900788709005E-3</c:v>
                </c:pt>
                <c:pt idx="10">
                  <c:v>-8.3542188805346695E-3</c:v>
                </c:pt>
              </c:numCache>
            </c:numRef>
          </c:val>
        </c:ser>
        <c:ser>
          <c:idx val="4"/>
          <c:order val="4"/>
          <c:tx>
            <c:strRef>
              <c:f>'[大阪の男女別・年齢階級別就業者数と就業率の推移　171101_ver.01.xlsx]大阪府＿元データ＿就業率追加'!$AD$100:$AD$101</c:f>
              <c:strCache>
                <c:ptCount val="1"/>
                <c:pt idx="0">
                  <c:v>45～54歳</c:v>
                </c:pt>
              </c:strCache>
            </c:strRef>
          </c:tx>
          <c:spPr>
            <a:pattFill prst="wave">
              <a:fgClr>
                <a:srgbClr val="7030A0"/>
              </a:fgClr>
              <a:bgClr>
                <a:schemeClr val="bg1"/>
              </a:bgClr>
            </a:patt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171101_ver.01.xlsx]大阪府＿元データ＿就業率追加'!$AD$102:$AD$112</c:f>
              <c:numCache>
                <c:formatCode>0.0%</c:formatCode>
                <c:ptCount val="11"/>
                <c:pt idx="0">
                  <c:v>-4.4017607042817208E-3</c:v>
                </c:pt>
                <c:pt idx="1">
                  <c:v>-4.0273862263391046E-3</c:v>
                </c:pt>
                <c:pt idx="2">
                  <c:v>-8.1333875559170502E-4</c:v>
                </c:pt>
                <c:pt idx="3">
                  <c:v>2.4539877300613546E-3</c:v>
                </c:pt>
                <c:pt idx="4">
                  <c:v>-4.1946308724832208E-4</c:v>
                </c:pt>
                <c:pt idx="5">
                  <c:v>4.2571306939123083E-3</c:v>
                </c:pt>
                <c:pt idx="6">
                  <c:v>8.9361702127659683E-3</c:v>
                </c:pt>
                <c:pt idx="7">
                  <c:v>7.1881606765327724E-3</c:v>
                </c:pt>
                <c:pt idx="8">
                  <c:v>8.7100788054749051E-3</c:v>
                </c:pt>
                <c:pt idx="9">
                  <c:v>7.0568700705687043E-3</c:v>
                </c:pt>
                <c:pt idx="10">
                  <c:v>1.0025062656641598E-2</c:v>
                </c:pt>
              </c:numCache>
            </c:numRef>
          </c:val>
        </c:ser>
        <c:ser>
          <c:idx val="5"/>
          <c:order val="5"/>
          <c:tx>
            <c:strRef>
              <c:f>'[大阪の男女別・年齢階級別就業者数と就業率の推移　171101_ver.01.xlsx]大阪府＿元データ＿就業率追加'!$AE$100:$AE$101</c:f>
              <c:strCache>
                <c:ptCount val="1"/>
                <c:pt idx="0">
                  <c:v>55～64歳</c:v>
                </c:pt>
              </c:strCache>
            </c:strRef>
          </c:tx>
          <c:spPr>
            <a:solidFill>
              <a:schemeClr val="accent5">
                <a:lumMod val="75000"/>
              </a:schemeClr>
            </a:solid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171101_ver.01.xlsx]大阪府＿元データ＿就業率追加'!$AE$102:$AE$112</c:f>
              <c:numCache>
                <c:formatCode>0.0%</c:formatCode>
                <c:ptCount val="11"/>
                <c:pt idx="0">
                  <c:v>-5.6022408963585469E-3</c:v>
                </c:pt>
                <c:pt idx="1">
                  <c:v>5.2356020942408493E-3</c:v>
                </c:pt>
                <c:pt idx="2">
                  <c:v>-2.8466856445709642E-3</c:v>
                </c:pt>
                <c:pt idx="3">
                  <c:v>-1.063394683026584E-2</c:v>
                </c:pt>
                <c:pt idx="4">
                  <c:v>-1.0906040268456386E-2</c:v>
                </c:pt>
                <c:pt idx="5">
                  <c:v>-4.2571306939123075E-4</c:v>
                </c:pt>
                <c:pt idx="6">
                  <c:v>-3.4042553191489361E-3</c:v>
                </c:pt>
                <c:pt idx="7">
                  <c:v>-3.3826638477801284E-3</c:v>
                </c:pt>
                <c:pt idx="8">
                  <c:v>-7.4657818332642088E-3</c:v>
                </c:pt>
                <c:pt idx="9">
                  <c:v>-6.6417600664176058E-3</c:v>
                </c:pt>
                <c:pt idx="10">
                  <c:v>-1.2531328320802013E-3</c:v>
                </c:pt>
              </c:numCache>
            </c:numRef>
          </c:val>
        </c:ser>
        <c:ser>
          <c:idx val="6"/>
          <c:order val="6"/>
          <c:tx>
            <c:strRef>
              <c:f>'[大阪の男女別・年齢階級別就業者数と就業率の推移　171101_ver.01.xlsx]大阪府＿元データ＿就業率追加'!$AF$100:$AF$101</c:f>
              <c:strCache>
                <c:ptCount val="1"/>
                <c:pt idx="0">
                  <c:v>65歳以上</c:v>
                </c:pt>
              </c:strCache>
            </c:strRef>
          </c:tx>
          <c:spPr>
            <a:pattFill prst="lgGrid">
              <a:fgClr>
                <a:srgbClr val="FFC000"/>
              </a:fgClr>
              <a:bgClr>
                <a:schemeClr val="bg1"/>
              </a:bgClr>
            </a:pattFill>
            <a:ln>
              <a:solidFill>
                <a:schemeClr val="tx1"/>
              </a:solidFill>
            </a:ln>
          </c:spPr>
          <c:invertIfNegative val="0"/>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171101_ver.01.xlsx]大阪府＿元データ＿就業率追加'!$AF$102:$AF$112</c:f>
              <c:numCache>
                <c:formatCode>0.0%</c:formatCode>
                <c:ptCount val="11"/>
                <c:pt idx="0">
                  <c:v>8.0032012805122065E-4</c:v>
                </c:pt>
                <c:pt idx="1">
                  <c:v>4.8328634716069321E-3</c:v>
                </c:pt>
                <c:pt idx="2">
                  <c:v>-4.0666937779585251E-4</c:v>
                </c:pt>
                <c:pt idx="3">
                  <c:v>2.4539877300613546E-3</c:v>
                </c:pt>
                <c:pt idx="4">
                  <c:v>5.4530201342281931E-3</c:v>
                </c:pt>
                <c:pt idx="5">
                  <c:v>4.6828437633035392E-3</c:v>
                </c:pt>
                <c:pt idx="6">
                  <c:v>2.553191489361705E-3</c:v>
                </c:pt>
                <c:pt idx="7">
                  <c:v>4.2283298097251631E-3</c:v>
                </c:pt>
                <c:pt idx="8">
                  <c:v>7.051016175860644E-3</c:v>
                </c:pt>
                <c:pt idx="9">
                  <c:v>7.4719800747198089E-3</c:v>
                </c:pt>
                <c:pt idx="10">
                  <c:v>-2.0885547201336691E-3</c:v>
                </c:pt>
              </c:numCache>
            </c:numRef>
          </c:val>
        </c:ser>
        <c:dLbls>
          <c:showLegendKey val="0"/>
          <c:showVal val="0"/>
          <c:showCatName val="0"/>
          <c:showSerName val="0"/>
          <c:showPercent val="0"/>
          <c:showBubbleSize val="0"/>
        </c:dLbls>
        <c:gapWidth val="150"/>
        <c:overlap val="100"/>
        <c:axId val="257651072"/>
        <c:axId val="257652608"/>
      </c:barChart>
      <c:lineChart>
        <c:grouping val="standard"/>
        <c:varyColors val="0"/>
        <c:ser>
          <c:idx val="0"/>
          <c:order val="0"/>
          <c:tx>
            <c:strRef>
              <c:f>'[大阪の男女別・年齢階級別就業者数と就業率の推移　171101_ver.01.xlsx]大阪府＿元データ＿就業率追加'!$Z$100:$Z$101</c:f>
              <c:strCache>
                <c:ptCount val="1"/>
                <c:pt idx="0">
                  <c:v>就業者合計</c:v>
                </c:pt>
              </c:strCache>
            </c:strRef>
          </c:tx>
          <c:spPr>
            <a:ln w="12700">
              <a:solidFill>
                <a:schemeClr val="tx1"/>
              </a:solidFill>
            </a:ln>
          </c:spPr>
          <c:marker>
            <c:symbol val="none"/>
          </c:marker>
          <c:cat>
            <c:strRef>
              <c:f>'[大阪の男女別・年齢階級別就業者数と就業率の推移　171101_ver.01.xlsx]大阪府＿元データ＿就業率追加'!$Y$102:$Y$112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171101_ver.01.xlsx]大阪府＿元データ＿就業率追加'!$Z$102:$Z$112</c:f>
              <c:numCache>
                <c:formatCode>0.0%</c:formatCode>
                <c:ptCount val="11"/>
                <c:pt idx="0">
                  <c:v>-6.4025610244097713E-3</c:v>
                </c:pt>
                <c:pt idx="1">
                  <c:v>-9.6657269432138624E-3</c:v>
                </c:pt>
                <c:pt idx="2">
                  <c:v>-5.6933712891419309E-3</c:v>
                </c:pt>
                <c:pt idx="3">
                  <c:v>-2.494887525562375E-2</c:v>
                </c:pt>
                <c:pt idx="4">
                  <c:v>-1.4681208053691275E-2</c:v>
                </c:pt>
                <c:pt idx="5">
                  <c:v>4.2571306939123075E-4</c:v>
                </c:pt>
                <c:pt idx="6">
                  <c:v>6.3829787234042602E-3</c:v>
                </c:pt>
                <c:pt idx="7">
                  <c:v>1.945031712473573E-2</c:v>
                </c:pt>
                <c:pt idx="8">
                  <c:v>-8.2953131480713381E-4</c:v>
                </c:pt>
                <c:pt idx="9">
                  <c:v>-6.2266500622665004E-3</c:v>
                </c:pt>
                <c:pt idx="10">
                  <c:v>-3.3416875522138691E-3</c:v>
                </c:pt>
              </c:numCache>
            </c:numRef>
          </c:val>
          <c:smooth val="0"/>
        </c:ser>
        <c:dLbls>
          <c:showLegendKey val="0"/>
          <c:showVal val="0"/>
          <c:showCatName val="0"/>
          <c:showSerName val="0"/>
          <c:showPercent val="0"/>
          <c:showBubbleSize val="0"/>
        </c:dLbls>
        <c:marker val="1"/>
        <c:smooth val="0"/>
        <c:axId val="257651072"/>
        <c:axId val="257652608"/>
      </c:lineChart>
      <c:catAx>
        <c:axId val="257651072"/>
        <c:scaling>
          <c:orientation val="minMax"/>
        </c:scaling>
        <c:delete val="0"/>
        <c:axPos val="b"/>
        <c:majorTickMark val="out"/>
        <c:minorTickMark val="none"/>
        <c:tickLblPos val="nextTo"/>
        <c:crossAx val="257652608"/>
        <c:crosses val="autoZero"/>
        <c:auto val="1"/>
        <c:lblAlgn val="ctr"/>
        <c:lblOffset val="100"/>
        <c:noMultiLvlLbl val="0"/>
      </c:catAx>
      <c:valAx>
        <c:axId val="257652608"/>
        <c:scaling>
          <c:orientation val="minMax"/>
          <c:max val="4.5000000000000012E-2"/>
          <c:min val="-3.500000000000001E-2"/>
        </c:scaling>
        <c:delete val="0"/>
        <c:axPos val="l"/>
        <c:majorGridlines/>
        <c:numFmt formatCode="0.0%" sourceLinked="1"/>
        <c:majorTickMark val="out"/>
        <c:minorTickMark val="none"/>
        <c:tickLblPos val="nextTo"/>
        <c:crossAx val="257651072"/>
        <c:crosses val="autoZero"/>
        <c:crossBetween val="between"/>
        <c:majorUnit val="1.0000000000000005E-2"/>
      </c:valAx>
    </c:plotArea>
    <c:legend>
      <c:legendPos val="b"/>
      <c:overlay val="0"/>
    </c:legend>
    <c:plotVisOnly val="1"/>
    <c:dispBlanksAs val="gap"/>
    <c:showDLblsOverMax val="0"/>
  </c:chart>
  <c:externalData r:id="rId1">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00"/>
            </a:pPr>
            <a:r>
              <a:rPr lang="ja-JP" altLang="en-US" sz="1400" dirty="0" smtClean="0"/>
              <a:t>女性</a:t>
            </a:r>
            <a:endParaRPr lang="ja-JP" altLang="en-US" sz="1400" dirty="0"/>
          </a:p>
        </c:rich>
      </c:tx>
      <c:overlay val="1"/>
    </c:title>
    <c:autoTitleDeleted val="0"/>
    <c:plotArea>
      <c:layout>
        <c:manualLayout>
          <c:layoutTarget val="inner"/>
          <c:xMode val="edge"/>
          <c:yMode val="edge"/>
          <c:x val="0.10839315722181626"/>
          <c:y val="7.2313821645228135E-2"/>
          <c:w val="0.78321368555636717"/>
          <c:h val="0.81107330779924758"/>
        </c:manualLayout>
      </c:layout>
      <c:barChart>
        <c:barDir val="col"/>
        <c:grouping val="stacked"/>
        <c:varyColors val="0"/>
        <c:ser>
          <c:idx val="1"/>
          <c:order val="1"/>
          <c:tx>
            <c:strRef>
              <c:f>'[大阪の男女別・年齢階級別就業者数と就業率の推移　171101_ver.01.xlsx]大阪府＿元データ＿就業率追加'!$AI$100:$AI$101</c:f>
              <c:strCache>
                <c:ptCount val="1"/>
                <c:pt idx="0">
                  <c:v>15～24歳</c:v>
                </c:pt>
              </c:strCache>
            </c:strRef>
          </c:tx>
          <c:spPr>
            <a:pattFill prst="pct40">
              <a:fgClr>
                <a:srgbClr val="002060"/>
              </a:fgClr>
              <a:bgClr>
                <a:schemeClr val="bg1"/>
              </a:bgClr>
            </a:patt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171101_ver.01.xlsx]大阪府＿元データ＿就業率追加'!$AI$102:$AI$112</c:f>
              <c:numCache>
                <c:formatCode>0.0%</c:formatCode>
                <c:ptCount val="11"/>
                <c:pt idx="0">
                  <c:v>-3.5440047253396381E-3</c:v>
                </c:pt>
                <c:pt idx="1">
                  <c:v>7.092198581560287E-3</c:v>
                </c:pt>
                <c:pt idx="2">
                  <c:v>-2.9377203290246782E-3</c:v>
                </c:pt>
                <c:pt idx="3">
                  <c:v>-6.5671641791044772E-3</c:v>
                </c:pt>
                <c:pt idx="4">
                  <c:v>-1.0137149672033392E-2</c:v>
                </c:pt>
                <c:pt idx="5">
                  <c:v>-2.9498525073746312E-3</c:v>
                </c:pt>
                <c:pt idx="6">
                  <c:v>7.5362318840579779E-3</c:v>
                </c:pt>
                <c:pt idx="7">
                  <c:v>-1.6997167138810216E-3</c:v>
                </c:pt>
                <c:pt idx="8">
                  <c:v>6.1281337047353794E-3</c:v>
                </c:pt>
                <c:pt idx="9">
                  <c:v>-9.4130675526024506E-3</c:v>
                </c:pt>
                <c:pt idx="10">
                  <c:v>1.0940919037199124E-2</c:v>
                </c:pt>
              </c:numCache>
            </c:numRef>
          </c:val>
        </c:ser>
        <c:ser>
          <c:idx val="2"/>
          <c:order val="2"/>
          <c:tx>
            <c:strRef>
              <c:f>'[大阪の男女別・年齢階級別就業者数と就業率の推移　171101_ver.01.xlsx]大阪府＿元データ＿就業率追加'!$AJ$100:$AJ$101</c:f>
              <c:strCache>
                <c:ptCount val="1"/>
                <c:pt idx="0">
                  <c:v>25～34歳</c:v>
                </c:pt>
              </c:strCache>
            </c:strRef>
          </c:tx>
          <c:spPr>
            <a:solidFill>
              <a:srgbClr val="FFFF00"/>
            </a:solid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171101_ver.01.xlsx]大阪府＿元データ＿就業率追加'!$AJ$102:$AJ$112</c:f>
              <c:numCache>
                <c:formatCode>0.0%</c:formatCode>
                <c:ptCount val="11"/>
                <c:pt idx="0">
                  <c:v>-7.0880094506792753E-3</c:v>
                </c:pt>
                <c:pt idx="1">
                  <c:v>-1.182033096926716E-2</c:v>
                </c:pt>
                <c:pt idx="2">
                  <c:v>-1.1750881316098723E-2</c:v>
                </c:pt>
                <c:pt idx="3">
                  <c:v>-5.3731343283582086E-3</c:v>
                </c:pt>
                <c:pt idx="4">
                  <c:v>5.3667262969588564E-3</c:v>
                </c:pt>
                <c:pt idx="5">
                  <c:v>-7.0796460176991254E-3</c:v>
                </c:pt>
                <c:pt idx="6">
                  <c:v>-5.7971014492753622E-4</c:v>
                </c:pt>
                <c:pt idx="7">
                  <c:v>5.0991501416430629E-3</c:v>
                </c:pt>
                <c:pt idx="8">
                  <c:v>-7.7994428969359372E-3</c:v>
                </c:pt>
                <c:pt idx="9">
                  <c:v>-5.5370985603543795E-4</c:v>
                </c:pt>
                <c:pt idx="10">
                  <c:v>7.1115973741794312E-3</c:v>
                </c:pt>
              </c:numCache>
            </c:numRef>
          </c:val>
        </c:ser>
        <c:ser>
          <c:idx val="3"/>
          <c:order val="3"/>
          <c:tx>
            <c:strRef>
              <c:f>'[大阪の男女別・年齢階級別就業者数と就業率の推移　171101_ver.01.xlsx]大阪府＿元データ＿就業率追加'!$AK$100:$AK$101</c:f>
              <c:strCache>
                <c:ptCount val="1"/>
                <c:pt idx="0">
                  <c:v>35～44歳</c:v>
                </c:pt>
              </c:strCache>
            </c:strRef>
          </c:tx>
          <c:spPr>
            <a:pattFill prst="wdUpDiag">
              <a:fgClr>
                <a:srgbClr val="00B050"/>
              </a:fgClr>
              <a:bgClr>
                <a:schemeClr val="bg1"/>
              </a:bgClr>
            </a:patt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171101_ver.01.xlsx]大阪府＿元データ＿就業率追加'!$AK$102:$AK$112</c:f>
              <c:numCache>
                <c:formatCode>0.0%</c:formatCode>
                <c:ptCount val="11"/>
                <c:pt idx="0">
                  <c:v>1.0041346721795623E-2</c:v>
                </c:pt>
                <c:pt idx="1">
                  <c:v>9.4562647754137218E-3</c:v>
                </c:pt>
                <c:pt idx="2">
                  <c:v>1.1163337250293779E-2</c:v>
                </c:pt>
                <c:pt idx="3">
                  <c:v>-2.3880597014925395E-3</c:v>
                </c:pt>
                <c:pt idx="4">
                  <c:v>1.0137149672033392E-2</c:v>
                </c:pt>
                <c:pt idx="5">
                  <c:v>1.0619469026548672E-2</c:v>
                </c:pt>
                <c:pt idx="6">
                  <c:v>4.0579710144927538E-3</c:v>
                </c:pt>
                <c:pt idx="7">
                  <c:v>2.8328611898016981E-3</c:v>
                </c:pt>
                <c:pt idx="8">
                  <c:v>1.6713091922005579E-3</c:v>
                </c:pt>
                <c:pt idx="9">
                  <c:v>-1.1074197120708748E-3</c:v>
                </c:pt>
                <c:pt idx="10">
                  <c:v>-4.9234135667396064E-3</c:v>
                </c:pt>
              </c:numCache>
            </c:numRef>
          </c:val>
        </c:ser>
        <c:ser>
          <c:idx val="4"/>
          <c:order val="4"/>
          <c:tx>
            <c:strRef>
              <c:f>'[大阪の男女別・年齢階級別就業者数と就業率の推移　171101_ver.01.xlsx]大阪府＿元データ＿就業率追加'!$AL$100:$AL$101</c:f>
              <c:strCache>
                <c:ptCount val="1"/>
                <c:pt idx="0">
                  <c:v>45～54歳</c:v>
                </c:pt>
              </c:strCache>
            </c:strRef>
          </c:tx>
          <c:spPr>
            <a:pattFill prst="wave">
              <a:fgClr>
                <a:srgbClr val="7030A0"/>
              </a:fgClr>
              <a:bgClr>
                <a:schemeClr val="bg1"/>
              </a:bgClr>
            </a:patt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171101_ver.01.xlsx]大阪府＿元データ＿就業率追加'!$AL$102:$AL$112</c:f>
              <c:numCache>
                <c:formatCode>0.0%</c:formatCode>
                <c:ptCount val="11"/>
                <c:pt idx="0">
                  <c:v>-3.5440047253396381E-3</c:v>
                </c:pt>
                <c:pt idx="1">
                  <c:v>-1.1820330969267165E-3</c:v>
                </c:pt>
                <c:pt idx="2">
                  <c:v>2.9377203290246782E-3</c:v>
                </c:pt>
                <c:pt idx="3">
                  <c:v>5.9701492537313511E-3</c:v>
                </c:pt>
                <c:pt idx="4">
                  <c:v>1.1926058437686361E-3</c:v>
                </c:pt>
                <c:pt idx="5">
                  <c:v>1.12094395280236E-2</c:v>
                </c:pt>
                <c:pt idx="6">
                  <c:v>1.1594202898550725E-2</c:v>
                </c:pt>
                <c:pt idx="7">
                  <c:v>1.0764872521246459E-2</c:v>
                </c:pt>
                <c:pt idx="8">
                  <c:v>7.2423398328690857E-3</c:v>
                </c:pt>
                <c:pt idx="9">
                  <c:v>1.5503875968992267E-2</c:v>
                </c:pt>
                <c:pt idx="10">
                  <c:v>1.4770240700218819E-2</c:v>
                </c:pt>
              </c:numCache>
            </c:numRef>
          </c:val>
        </c:ser>
        <c:ser>
          <c:idx val="5"/>
          <c:order val="5"/>
          <c:tx>
            <c:strRef>
              <c:f>'[大阪の男女別・年齢階級別就業者数と就業率の推移　171101_ver.01.xlsx]大阪府＿元データ＿就業率追加'!$AM$100:$AM$101</c:f>
              <c:strCache>
                <c:ptCount val="1"/>
                <c:pt idx="0">
                  <c:v>55～64歳</c:v>
                </c:pt>
              </c:strCache>
            </c:strRef>
          </c:tx>
          <c:spPr>
            <a:solidFill>
              <a:schemeClr val="accent5">
                <a:lumMod val="75000"/>
              </a:schemeClr>
            </a:solid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171101_ver.01.xlsx]大阪府＿元データ＿就業率追加'!$AM$102:$AM$112</c:f>
              <c:numCache>
                <c:formatCode>0.0%</c:formatCode>
                <c:ptCount val="11"/>
                <c:pt idx="0">
                  <c:v>-2.3626698168930887E-3</c:v>
                </c:pt>
                <c:pt idx="1">
                  <c:v>5.3191489361702126E-3</c:v>
                </c:pt>
                <c:pt idx="2">
                  <c:v>-9.400705052878976E-3</c:v>
                </c:pt>
                <c:pt idx="3">
                  <c:v>3.582089552238809E-3</c:v>
                </c:pt>
                <c:pt idx="4">
                  <c:v>-5.3667262969588564E-3</c:v>
                </c:pt>
                <c:pt idx="5">
                  <c:v>2.3598820058997037E-3</c:v>
                </c:pt>
                <c:pt idx="6">
                  <c:v>-3.4782608695652193E-3</c:v>
                </c:pt>
                <c:pt idx="7">
                  <c:v>-5.6657223796033997E-3</c:v>
                </c:pt>
                <c:pt idx="8">
                  <c:v>-2.7855153203342618E-3</c:v>
                </c:pt>
                <c:pt idx="9">
                  <c:v>-5.5370985603543795E-4</c:v>
                </c:pt>
                <c:pt idx="10">
                  <c:v>0</c:v>
                </c:pt>
              </c:numCache>
            </c:numRef>
          </c:val>
        </c:ser>
        <c:ser>
          <c:idx val="6"/>
          <c:order val="6"/>
          <c:tx>
            <c:strRef>
              <c:f>'[大阪の男女別・年齢階級別就業者数と就業率の推移　171101_ver.01.xlsx]大阪府＿元データ＿就業率追加'!$AN$100:$AN$101</c:f>
              <c:strCache>
                <c:ptCount val="1"/>
                <c:pt idx="0">
                  <c:v>65歳以上</c:v>
                </c:pt>
              </c:strCache>
            </c:strRef>
          </c:tx>
          <c:spPr>
            <a:pattFill prst="lgGrid">
              <a:fgClr>
                <a:srgbClr val="FFC000"/>
              </a:fgClr>
              <a:bgClr>
                <a:schemeClr val="bg1"/>
              </a:bgClr>
            </a:pattFill>
            <a:ln>
              <a:solidFill>
                <a:schemeClr val="tx1"/>
              </a:solidFill>
            </a:ln>
          </c:spPr>
          <c:invertIfNegative val="0"/>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171101_ver.01.xlsx]大阪府＿元データ＿就業率追加'!$AN$102:$AN$112</c:f>
              <c:numCache>
                <c:formatCode>0.0%</c:formatCode>
                <c:ptCount val="11"/>
                <c:pt idx="0">
                  <c:v>5.9066745422327307E-3</c:v>
                </c:pt>
                <c:pt idx="1">
                  <c:v>-2.9550827423167852E-3</c:v>
                </c:pt>
                <c:pt idx="2">
                  <c:v>-5.8754406580493537E-3</c:v>
                </c:pt>
                <c:pt idx="3">
                  <c:v>5.9701492537313511E-3</c:v>
                </c:pt>
                <c:pt idx="4">
                  <c:v>1.0137149672033392E-2</c:v>
                </c:pt>
                <c:pt idx="5">
                  <c:v>2.9498525073746312E-3</c:v>
                </c:pt>
                <c:pt idx="6">
                  <c:v>3.4782608695652193E-3</c:v>
                </c:pt>
                <c:pt idx="7">
                  <c:v>6.2322946175637425E-3</c:v>
                </c:pt>
                <c:pt idx="8">
                  <c:v>1.6713091922005579E-3</c:v>
                </c:pt>
                <c:pt idx="9">
                  <c:v>8.305647840531569E-3</c:v>
                </c:pt>
                <c:pt idx="10">
                  <c:v>7.6586433260393931E-3</c:v>
                </c:pt>
              </c:numCache>
            </c:numRef>
          </c:val>
        </c:ser>
        <c:dLbls>
          <c:showLegendKey val="0"/>
          <c:showVal val="0"/>
          <c:showCatName val="0"/>
          <c:showSerName val="0"/>
          <c:showPercent val="0"/>
          <c:showBubbleSize val="0"/>
        </c:dLbls>
        <c:gapWidth val="150"/>
        <c:overlap val="100"/>
        <c:axId val="257686528"/>
        <c:axId val="257712896"/>
      </c:barChart>
      <c:lineChart>
        <c:grouping val="standard"/>
        <c:varyColors val="0"/>
        <c:ser>
          <c:idx val="0"/>
          <c:order val="0"/>
          <c:tx>
            <c:strRef>
              <c:f>'[大阪の男女別・年齢階級別就業者数と就業率の推移　171101_ver.01.xlsx]大阪府＿元データ＿就業率追加'!$AH$100:$AH$101</c:f>
              <c:strCache>
                <c:ptCount val="1"/>
                <c:pt idx="0">
                  <c:v>就業者合計</c:v>
                </c:pt>
              </c:strCache>
            </c:strRef>
          </c:tx>
          <c:spPr>
            <a:ln w="12700">
              <a:solidFill>
                <a:schemeClr val="tx1"/>
              </a:solidFill>
            </a:ln>
          </c:spPr>
          <c:marker>
            <c:symbol val="none"/>
          </c:marker>
          <c:cat>
            <c:strRef>
              <c:f>'[大阪の男女別・年齢階級別就業者数と就業率の推移　171101_ver.01.xlsx]大阪府＿元データ＿就業率追加'!$AG$102:$AG$112</c:f>
              <c:strCache>
                <c:ptCount val="11"/>
                <c:pt idx="0">
                  <c:v>H17⇒H18</c:v>
                </c:pt>
                <c:pt idx="1">
                  <c:v>H18⇒H19</c:v>
                </c:pt>
                <c:pt idx="2">
                  <c:v>H19⇒H20</c:v>
                </c:pt>
                <c:pt idx="3">
                  <c:v>H20⇒H21</c:v>
                </c:pt>
                <c:pt idx="4">
                  <c:v>H21⇒H22</c:v>
                </c:pt>
                <c:pt idx="5">
                  <c:v>H22⇒H23</c:v>
                </c:pt>
                <c:pt idx="6">
                  <c:v>H23⇒H24</c:v>
                </c:pt>
                <c:pt idx="7">
                  <c:v>H24⇒H25</c:v>
                </c:pt>
                <c:pt idx="8">
                  <c:v>H25⇒H26</c:v>
                </c:pt>
                <c:pt idx="9">
                  <c:v>H26⇒H27</c:v>
                </c:pt>
                <c:pt idx="10">
                  <c:v>H27⇒H28</c:v>
                </c:pt>
              </c:strCache>
            </c:strRef>
          </c:cat>
          <c:val>
            <c:numRef>
              <c:f>'[大阪の男女別・年齢階級別就業者数と就業率の推移　171101_ver.01.xlsx]大阪府＿元データ＿就業率追加'!$AH$102:$AH$112</c:f>
              <c:numCache>
                <c:formatCode>0.0%</c:formatCode>
                <c:ptCount val="11"/>
                <c:pt idx="0">
                  <c:v>-5.9066745422327305E-4</c:v>
                </c:pt>
                <c:pt idx="1">
                  <c:v>5.9101654846335809E-3</c:v>
                </c:pt>
                <c:pt idx="2">
                  <c:v>-1.5863689776733261E-2</c:v>
                </c:pt>
                <c:pt idx="3">
                  <c:v>1.1940298507462695E-3</c:v>
                </c:pt>
                <c:pt idx="4">
                  <c:v>1.0733452593917718E-2</c:v>
                </c:pt>
                <c:pt idx="5">
                  <c:v>1.7699115044247787E-2</c:v>
                </c:pt>
                <c:pt idx="6">
                  <c:v>2.3188405797101432E-2</c:v>
                </c:pt>
                <c:pt idx="7">
                  <c:v>1.6997167138810203E-2</c:v>
                </c:pt>
                <c:pt idx="8">
                  <c:v>6.1281337047353794E-3</c:v>
                </c:pt>
                <c:pt idx="9">
                  <c:v>1.2181616832779615E-2</c:v>
                </c:pt>
                <c:pt idx="10">
                  <c:v>3.5010940919037205E-2</c:v>
                </c:pt>
              </c:numCache>
            </c:numRef>
          </c:val>
          <c:smooth val="0"/>
        </c:ser>
        <c:dLbls>
          <c:showLegendKey val="0"/>
          <c:showVal val="0"/>
          <c:showCatName val="0"/>
          <c:showSerName val="0"/>
          <c:showPercent val="0"/>
          <c:showBubbleSize val="0"/>
        </c:dLbls>
        <c:marker val="1"/>
        <c:smooth val="0"/>
        <c:axId val="257686528"/>
        <c:axId val="257712896"/>
      </c:lineChart>
      <c:catAx>
        <c:axId val="257686528"/>
        <c:scaling>
          <c:orientation val="minMax"/>
        </c:scaling>
        <c:delete val="0"/>
        <c:axPos val="b"/>
        <c:majorTickMark val="out"/>
        <c:minorTickMark val="none"/>
        <c:tickLblPos val="nextTo"/>
        <c:crossAx val="257712896"/>
        <c:crosses val="autoZero"/>
        <c:auto val="1"/>
        <c:lblAlgn val="ctr"/>
        <c:lblOffset val="100"/>
        <c:noMultiLvlLbl val="0"/>
      </c:catAx>
      <c:valAx>
        <c:axId val="257712896"/>
        <c:scaling>
          <c:orientation val="minMax"/>
          <c:max val="4.5000000000000012E-2"/>
          <c:min val="-3.500000000000001E-2"/>
        </c:scaling>
        <c:delete val="0"/>
        <c:axPos val="l"/>
        <c:majorGridlines/>
        <c:numFmt formatCode="0.0%" sourceLinked="1"/>
        <c:majorTickMark val="out"/>
        <c:minorTickMark val="none"/>
        <c:tickLblPos val="nextTo"/>
        <c:crossAx val="257686528"/>
        <c:crosses val="autoZero"/>
        <c:crossBetween val="between"/>
        <c:minorUnit val="1.0000000000000005E-2"/>
      </c:valAx>
    </c:plotArea>
    <c:legend>
      <c:legendPos val="b"/>
      <c:overlay val="0"/>
    </c:legend>
    <c:plotVisOnly val="1"/>
    <c:dispBlanksAs val="gap"/>
    <c:showDLblsOverMax val="0"/>
  </c:chart>
  <c:externalData r:id="rId1">
    <c:autoUpdate val="0"/>
  </c:externalData>
</c:chartSpace>
</file>

<file path=ppt/charts/chart94.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2340349630654217"/>
          <c:y val="2.5843111709805109E-2"/>
          <c:w val="0.8314246068280019"/>
          <c:h val="0.88490861508307295"/>
        </c:manualLayout>
      </c:layout>
      <c:barChart>
        <c:barDir val="col"/>
        <c:grouping val="stacked"/>
        <c:varyColors val="0"/>
        <c:ser>
          <c:idx val="7"/>
          <c:order val="0"/>
          <c:tx>
            <c:strRef>
              <c:f>'産業別新規求人数の推移（原本）'!$A$35</c:f>
              <c:strCache>
                <c:ptCount val="1"/>
                <c:pt idx="0">
                  <c:v>その他の産業</c:v>
                </c:pt>
              </c:strCache>
            </c:strRef>
          </c:tx>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'産業別新規求人数の推移（原本）'!$B$35:$H$35</c:f>
              <c:numCache>
                <c:formatCode>General</c:formatCode>
                <c:ptCount val="7"/>
                <c:pt idx="0">
                  <c:v>181306</c:v>
                </c:pt>
                <c:pt idx="1">
                  <c:v>201949</c:v>
                </c:pt>
                <c:pt idx="2">
                  <c:v>213853</c:v>
                </c:pt>
                <c:pt idx="3">
                  <c:v>237038</c:v>
                </c:pt>
                <c:pt idx="4">
                  <c:v>225515</c:v>
                </c:pt>
                <c:pt idx="5">
                  <c:v>219398</c:v>
                </c:pt>
                <c:pt idx="6">
                  <c:v>235870</c:v>
                </c:pt>
              </c:numCache>
            </c:numRef>
          </c:val>
        </c:ser>
        <c:ser>
          <c:idx val="6"/>
          <c:order val="1"/>
          <c:tx>
            <c:strRef>
              <c:f>'産業別新規求人数の推移（原本）'!$A$34</c:f>
              <c:strCache>
                <c:ptCount val="1"/>
                <c:pt idx="0">
                  <c:v>医療，福祉</c:v>
                </c:pt>
              </c:strCache>
            </c:strRef>
          </c:tx>
          <c:spPr>
            <a:pattFill prst="pct25">
              <a:fgClr>
                <a:srgbClr val="00B0F0"/>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'産業別新規求人数の推移（原本）'!$B$34:$H$34</c:f>
              <c:numCache>
                <c:formatCode>General</c:formatCode>
                <c:ptCount val="7"/>
                <c:pt idx="0">
                  <c:v>109326</c:v>
                </c:pt>
                <c:pt idx="1">
                  <c:v>123012</c:v>
                </c:pt>
                <c:pt idx="2">
                  <c:v>142041</c:v>
                </c:pt>
                <c:pt idx="3">
                  <c:v>153419</c:v>
                </c:pt>
                <c:pt idx="4">
                  <c:v>172751</c:v>
                </c:pt>
                <c:pt idx="5">
                  <c:v>194163</c:v>
                </c:pt>
                <c:pt idx="6">
                  <c:v>216208</c:v>
                </c:pt>
              </c:numCache>
            </c:numRef>
          </c:val>
        </c:ser>
        <c:ser>
          <c:idx val="5"/>
          <c:order val="2"/>
          <c:tx>
            <c:strRef>
              <c:f>'産業別新規求人数の推移（原本）'!$A$33</c:f>
              <c:strCache>
                <c:ptCount val="1"/>
                <c:pt idx="0">
                  <c:v>宿泊業，飲食サービス業</c:v>
                </c:pt>
              </c:strCache>
            </c:strRef>
          </c:tx>
          <c:spPr>
            <a:pattFill prst="dkUpDiag">
              <a:fgClr>
                <a:schemeClr val="accent3">
                  <a:lumMod val="75000"/>
                </a:schemeClr>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'産業別新規求人数の推移（原本）'!$B$33:$H$33</c:f>
              <c:numCache>
                <c:formatCode>General</c:formatCode>
                <c:ptCount val="7"/>
                <c:pt idx="0">
                  <c:v>39788</c:v>
                </c:pt>
                <c:pt idx="1">
                  <c:v>44529</c:v>
                </c:pt>
                <c:pt idx="2">
                  <c:v>62962</c:v>
                </c:pt>
                <c:pt idx="3">
                  <c:v>67796</c:v>
                </c:pt>
                <c:pt idx="4">
                  <c:v>61494</c:v>
                </c:pt>
                <c:pt idx="5">
                  <c:v>71350</c:v>
                </c:pt>
                <c:pt idx="6">
                  <c:v>80711</c:v>
                </c:pt>
              </c:numCache>
            </c:numRef>
          </c:val>
        </c:ser>
        <c:ser>
          <c:idx val="4"/>
          <c:order val="3"/>
          <c:tx>
            <c:strRef>
              <c:f>'産業別新規求人数の推移（原本）'!$A$32</c:f>
              <c:strCache>
                <c:ptCount val="1"/>
                <c:pt idx="0">
                  <c:v>卸売業，小売業</c:v>
                </c:pt>
              </c:strCache>
            </c:strRef>
          </c:tx>
          <c:spPr>
            <a:pattFill prst="pct90">
              <a:fgClr>
                <a:srgbClr val="0070C0"/>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'産業別新規求人数の推移（原本）'!$B$32:$H$32</c:f>
              <c:numCache>
                <c:formatCode>General</c:formatCode>
                <c:ptCount val="7"/>
                <c:pt idx="0">
                  <c:v>76904</c:v>
                </c:pt>
                <c:pt idx="1">
                  <c:v>87299</c:v>
                </c:pt>
                <c:pt idx="2">
                  <c:v>103296</c:v>
                </c:pt>
                <c:pt idx="3">
                  <c:v>111796</c:v>
                </c:pt>
                <c:pt idx="4">
                  <c:v>118105</c:v>
                </c:pt>
                <c:pt idx="5">
                  <c:v>122032</c:v>
                </c:pt>
                <c:pt idx="6">
                  <c:v>119038</c:v>
                </c:pt>
              </c:numCache>
            </c:numRef>
          </c:val>
        </c:ser>
        <c:ser>
          <c:idx val="3"/>
          <c:order val="4"/>
          <c:tx>
            <c:strRef>
              <c:f>'産業別新規求人数の推移（原本）'!$A$31</c:f>
              <c:strCache>
                <c:ptCount val="1"/>
                <c:pt idx="0">
                  <c:v>運輸業，郵便業</c:v>
                </c:pt>
              </c:strCache>
            </c:strRef>
          </c:tx>
          <c:spPr>
            <a:pattFill prst="narVert">
              <a:fgClr>
                <a:srgbClr val="0070C0"/>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'産業別新規求人数の推移（原本）'!$B$31:$H$31</c:f>
              <c:numCache>
                <c:formatCode>General</c:formatCode>
                <c:ptCount val="7"/>
                <c:pt idx="0">
                  <c:v>38545</c:v>
                </c:pt>
                <c:pt idx="1">
                  <c:v>41165</c:v>
                </c:pt>
                <c:pt idx="2">
                  <c:v>47383</c:v>
                </c:pt>
                <c:pt idx="3">
                  <c:v>52341</c:v>
                </c:pt>
                <c:pt idx="4">
                  <c:v>52434</c:v>
                </c:pt>
                <c:pt idx="5">
                  <c:v>54122</c:v>
                </c:pt>
                <c:pt idx="6">
                  <c:v>56478</c:v>
                </c:pt>
              </c:numCache>
            </c:numRef>
          </c:val>
        </c:ser>
        <c:ser>
          <c:idx val="2"/>
          <c:order val="5"/>
          <c:tx>
            <c:strRef>
              <c:f>'産業別新規求人数の推移（原本）'!$A$30</c:f>
              <c:strCache>
                <c:ptCount val="1"/>
                <c:pt idx="0">
                  <c:v>情報通信業</c:v>
                </c:pt>
              </c:strCache>
            </c:strRef>
          </c:tx>
          <c:spPr>
            <a:pattFill prst="trellis">
              <a:fgClr>
                <a:schemeClr val="accent2">
                  <a:lumMod val="75000"/>
                </a:schemeClr>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'産業別新規求人数の推移（原本）'!$B$30:$H$30</c:f>
              <c:numCache>
                <c:formatCode>General</c:formatCode>
                <c:ptCount val="7"/>
                <c:pt idx="0">
                  <c:v>22560</c:v>
                </c:pt>
                <c:pt idx="1">
                  <c:v>26222</c:v>
                </c:pt>
                <c:pt idx="2">
                  <c:v>34360</c:v>
                </c:pt>
                <c:pt idx="3">
                  <c:v>42754</c:v>
                </c:pt>
                <c:pt idx="4">
                  <c:v>37868</c:v>
                </c:pt>
                <c:pt idx="5">
                  <c:v>37458</c:v>
                </c:pt>
                <c:pt idx="6">
                  <c:v>36647</c:v>
                </c:pt>
              </c:numCache>
            </c:numRef>
          </c:val>
        </c:ser>
        <c:ser>
          <c:idx val="1"/>
          <c:order val="6"/>
          <c:tx>
            <c:strRef>
              <c:f>'産業別新規求人数の推移（原本）'!$A$29</c:f>
              <c:strCache>
                <c:ptCount val="1"/>
                <c:pt idx="0">
                  <c:v>製造業</c:v>
                </c:pt>
              </c:strCache>
            </c:strRef>
          </c:tx>
          <c:spPr>
            <a:pattFill prst="horzBrick">
              <a:fgClr>
                <a:schemeClr val="bg1"/>
              </a:fgClr>
              <a:bgClr>
                <a:schemeClr val="accent6">
                  <a:lumMod val="75000"/>
                </a:schemeClr>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'産業別新規求人数の推移（原本）'!$B$29:$H$29</c:f>
              <c:numCache>
                <c:formatCode>General</c:formatCode>
                <c:ptCount val="7"/>
                <c:pt idx="0">
                  <c:v>48823</c:v>
                </c:pt>
                <c:pt idx="1">
                  <c:v>53676</c:v>
                </c:pt>
                <c:pt idx="2">
                  <c:v>55797</c:v>
                </c:pt>
                <c:pt idx="3">
                  <c:v>62579</c:v>
                </c:pt>
                <c:pt idx="4">
                  <c:v>65688</c:v>
                </c:pt>
                <c:pt idx="5">
                  <c:v>64063</c:v>
                </c:pt>
                <c:pt idx="6">
                  <c:v>66375</c:v>
                </c:pt>
              </c:numCache>
            </c:numRef>
          </c:val>
        </c:ser>
        <c:ser>
          <c:idx val="0"/>
          <c:order val="7"/>
          <c:tx>
            <c:strRef>
              <c:f>'産業別新規求人数の推移（原本）'!$A$28</c:f>
              <c:strCache>
                <c:ptCount val="1"/>
                <c:pt idx="0">
                  <c:v>建設業</c:v>
                </c:pt>
              </c:strCache>
            </c:strRef>
          </c:tx>
          <c:spPr>
            <a:pattFill prst="pct30">
              <a:fgClr>
                <a:schemeClr val="accent1"/>
              </a:fgClr>
              <a:bgClr>
                <a:schemeClr val="bg1"/>
              </a:bgClr>
            </a:pattFill>
          </c:spPr>
          <c:invertIfNegative val="0"/>
          <c:cat>
            <c:numRef>
              <c:f>'産業別新規求人数の推移（原本）'!$B$27:$H$27</c:f>
              <c:numCache>
                <c:formatCode>General</c:formatCode>
                <c:ptCount val="7"/>
                <c:pt idx="0">
                  <c:v>2010</c:v>
                </c:pt>
                <c:pt idx="1">
                  <c:v>2011</c:v>
                </c:pt>
                <c:pt idx="2">
                  <c:v>2012</c:v>
                </c:pt>
                <c:pt idx="3">
                  <c:v>2013</c:v>
                </c:pt>
                <c:pt idx="4">
                  <c:v>2014</c:v>
                </c:pt>
                <c:pt idx="5">
                  <c:v>2015</c:v>
                </c:pt>
                <c:pt idx="6">
                  <c:v>2016</c:v>
                </c:pt>
              </c:numCache>
            </c:numRef>
          </c:cat>
          <c:val>
            <c:numRef>
              <c:f>'産業別新規求人数の推移（原本）'!$B$28:$H$28</c:f>
              <c:numCache>
                <c:formatCode>General</c:formatCode>
                <c:ptCount val="7"/>
                <c:pt idx="0">
                  <c:v>34060</c:v>
                </c:pt>
                <c:pt idx="1">
                  <c:v>41752</c:v>
                </c:pt>
                <c:pt idx="2">
                  <c:v>47251</c:v>
                </c:pt>
                <c:pt idx="3">
                  <c:v>55992</c:v>
                </c:pt>
                <c:pt idx="4">
                  <c:v>52450</c:v>
                </c:pt>
                <c:pt idx="5">
                  <c:v>51886</c:v>
                </c:pt>
                <c:pt idx="6">
                  <c:v>54544</c:v>
                </c:pt>
              </c:numCache>
            </c:numRef>
          </c:val>
        </c:ser>
        <c:dLbls>
          <c:showLegendKey val="0"/>
          <c:showVal val="0"/>
          <c:showCatName val="0"/>
          <c:showSerName val="0"/>
          <c:showPercent val="0"/>
          <c:showBubbleSize val="0"/>
        </c:dLbls>
        <c:gapWidth val="150"/>
        <c:overlap val="100"/>
        <c:serLines/>
        <c:axId val="257762816"/>
        <c:axId val="257764352"/>
      </c:barChart>
      <c:catAx>
        <c:axId val="257762816"/>
        <c:scaling>
          <c:orientation val="minMax"/>
        </c:scaling>
        <c:delete val="0"/>
        <c:axPos val="b"/>
        <c:numFmt formatCode="General" sourceLinked="1"/>
        <c:majorTickMark val="out"/>
        <c:minorTickMark val="none"/>
        <c:tickLblPos val="nextTo"/>
        <c:crossAx val="257764352"/>
        <c:crosses val="autoZero"/>
        <c:auto val="1"/>
        <c:lblAlgn val="ctr"/>
        <c:lblOffset val="100"/>
        <c:noMultiLvlLbl val="0"/>
      </c:catAx>
      <c:valAx>
        <c:axId val="257764352"/>
        <c:scaling>
          <c:orientation val="minMax"/>
          <c:max val="900000"/>
        </c:scaling>
        <c:delete val="0"/>
        <c:axPos val="l"/>
        <c:majorGridlines/>
        <c:numFmt formatCode="General" sourceLinked="1"/>
        <c:majorTickMark val="out"/>
        <c:minorTickMark val="none"/>
        <c:tickLblPos val="nextTo"/>
        <c:crossAx val="257762816"/>
        <c:crosses val="autoZero"/>
        <c:crossBetween val="between"/>
      </c:valAx>
    </c:plotArea>
    <c:plotVisOnly val="1"/>
    <c:dispBlanksAs val="gap"/>
    <c:showDLblsOverMax val="0"/>
  </c:chart>
  <c:externalData r:id="rId1">
    <c:autoUpdate val="0"/>
  </c:externalData>
</c:chartSpace>
</file>

<file path=ppt/charts/chart95.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5080243010581059E-2"/>
          <c:y val="9.5649695333015788E-2"/>
          <c:w val="0.80241340204801981"/>
          <c:h val="0.51954447702671136"/>
        </c:manualLayout>
      </c:layout>
      <c:barChart>
        <c:barDir val="col"/>
        <c:grouping val="clustered"/>
        <c:varyColors val="0"/>
        <c:ser>
          <c:idx val="0"/>
          <c:order val="0"/>
          <c:tx>
            <c:strRef>
              <c:f>'[有効求人数有効求職者数推移（2012⇒2016）.xlsx]新（求人・求職・倍率）職種別大阪'!$B$4</c:f>
              <c:strCache>
                <c:ptCount val="1"/>
                <c:pt idx="0">
                  <c:v>有効求人数 (2012)</c:v>
                </c:pt>
              </c:strCache>
            </c:strRef>
          </c:tx>
          <c:spPr>
            <a:pattFill prst="pct75">
              <a:fgClr>
                <a:schemeClr val="accent6">
                  <a:lumMod val="50000"/>
                </a:schemeClr>
              </a:fgClr>
              <a:bgClr>
                <a:schemeClr val="bg1"/>
              </a:bgClr>
            </a:pattFill>
          </c:spPr>
          <c:invertIfNegative val="0"/>
          <c:cat>
            <c:strRef>
              <c:f>'[有効求人数有効求職者数推移（2012⇒2016）.xlsx]新（求人・求職・倍率）職種別大阪'!$A$5:$A$15</c:f>
              <c:strCache>
                <c:ptCount val="11"/>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strCache>
            </c:strRef>
          </c:cat>
          <c:val>
            <c:numRef>
              <c:f>'[有効求人数有効求職者数推移（2012⇒2016）.xlsx]新（求人・求職・倍率）職種別大阪'!$B$5:$B$15</c:f>
              <c:numCache>
                <c:formatCode>#,##0</c:formatCode>
                <c:ptCount val="11"/>
                <c:pt idx="0">
                  <c:v>5637</c:v>
                </c:pt>
                <c:pt idx="1">
                  <c:v>392675</c:v>
                </c:pt>
                <c:pt idx="2">
                  <c:v>163630</c:v>
                </c:pt>
                <c:pt idx="3">
                  <c:v>245607</c:v>
                </c:pt>
                <c:pt idx="4">
                  <c:v>388630</c:v>
                </c:pt>
                <c:pt idx="5">
                  <c:v>53386</c:v>
                </c:pt>
                <c:pt idx="6">
                  <c:v>2523</c:v>
                </c:pt>
                <c:pt idx="7">
                  <c:v>114875</c:v>
                </c:pt>
                <c:pt idx="8">
                  <c:v>94696</c:v>
                </c:pt>
                <c:pt idx="9">
                  <c:v>68079</c:v>
                </c:pt>
                <c:pt idx="10">
                  <c:v>139345</c:v>
                </c:pt>
              </c:numCache>
            </c:numRef>
          </c:val>
        </c:ser>
        <c:ser>
          <c:idx val="1"/>
          <c:order val="1"/>
          <c:tx>
            <c:strRef>
              <c:f>'[有効求人数有効求職者数推移（2012⇒2016）.xlsx]新（求人・求職・倍率）職種別大阪'!$C$4</c:f>
              <c:strCache>
                <c:ptCount val="1"/>
                <c:pt idx="0">
                  <c:v>有効求人数 (2016)</c:v>
                </c:pt>
              </c:strCache>
            </c:strRef>
          </c:tx>
          <c:spPr>
            <a:pattFill prst="horzBrick">
              <a:fgClr>
                <a:schemeClr val="bg1"/>
              </a:fgClr>
              <a:bgClr>
                <a:schemeClr val="accent5"/>
              </a:bgClr>
            </a:pattFill>
          </c:spPr>
          <c:invertIfNegative val="0"/>
          <c:cat>
            <c:strRef>
              <c:f>'[有効求人数有効求職者数推移（2012⇒2016）.xlsx]新（求人・求職・倍率）職種別大阪'!$A$5:$A$15</c:f>
              <c:strCache>
                <c:ptCount val="11"/>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strCache>
            </c:strRef>
          </c:cat>
          <c:val>
            <c:numRef>
              <c:f>'[有効求人数有効求職者数推移（2012⇒2016）.xlsx]新（求人・求職・倍率）職種別大阪'!$C$5:$C$15</c:f>
              <c:numCache>
                <c:formatCode>#,##0</c:formatCode>
                <c:ptCount val="11"/>
                <c:pt idx="0">
                  <c:v>10964</c:v>
                </c:pt>
                <c:pt idx="1">
                  <c:v>485184</c:v>
                </c:pt>
                <c:pt idx="2">
                  <c:v>228042</c:v>
                </c:pt>
                <c:pt idx="3">
                  <c:v>251926</c:v>
                </c:pt>
                <c:pt idx="4">
                  <c:v>625121</c:v>
                </c:pt>
                <c:pt idx="5">
                  <c:v>66326</c:v>
                </c:pt>
                <c:pt idx="6">
                  <c:v>3916</c:v>
                </c:pt>
                <c:pt idx="7">
                  <c:v>141281</c:v>
                </c:pt>
                <c:pt idx="8">
                  <c:v>108256</c:v>
                </c:pt>
                <c:pt idx="9">
                  <c:v>70778</c:v>
                </c:pt>
                <c:pt idx="10">
                  <c:v>239422</c:v>
                </c:pt>
              </c:numCache>
            </c:numRef>
          </c:val>
        </c:ser>
        <c:dLbls>
          <c:showLegendKey val="0"/>
          <c:showVal val="0"/>
          <c:showCatName val="0"/>
          <c:showSerName val="0"/>
          <c:showPercent val="0"/>
          <c:showBubbleSize val="0"/>
        </c:dLbls>
        <c:gapWidth val="150"/>
        <c:axId val="257978752"/>
        <c:axId val="257980288"/>
      </c:barChart>
      <c:lineChart>
        <c:grouping val="standard"/>
        <c:varyColors val="0"/>
        <c:ser>
          <c:idx val="2"/>
          <c:order val="2"/>
          <c:tx>
            <c:strRef>
              <c:f>'[有効求人数有効求職者数推移（2012⇒2016）.xlsx]新（求人・求職・倍率）職種別大阪'!$D$4</c:f>
              <c:strCache>
                <c:ptCount val="1"/>
                <c:pt idx="0">
                  <c:v>増減率</c:v>
                </c:pt>
              </c:strCache>
            </c:strRef>
          </c:tx>
          <c:spPr>
            <a:ln w="19050"/>
          </c:spPr>
          <c:marker>
            <c:symbol val="triangle"/>
            <c:size val="4"/>
          </c:marker>
          <c:dLbls>
            <c:txPr>
              <a:bodyPr/>
              <a:lstStyle/>
              <a:p>
                <a:pPr>
                  <a:defRPr sz="800"/>
                </a:pPr>
                <a:endParaRPr lang="ja-JP"/>
              </a:p>
            </c:txPr>
            <c:dLblPos val="t"/>
            <c:showLegendKey val="0"/>
            <c:showVal val="1"/>
            <c:showCatName val="0"/>
            <c:showSerName val="0"/>
            <c:showPercent val="0"/>
            <c:showBubbleSize val="0"/>
            <c:showLeaderLines val="0"/>
          </c:dLbls>
          <c:cat>
            <c:strRef>
              <c:f>'[有効求人数有効求職者数推移（2012⇒2016）.xlsx]新（求人・求職・倍率）職種別大阪'!$A$5:$A$15</c:f>
              <c:strCache>
                <c:ptCount val="11"/>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strCache>
            </c:strRef>
          </c:cat>
          <c:val>
            <c:numRef>
              <c:f>'[有効求人数有効求職者数推移（2012⇒2016）.xlsx]新（求人・求職・倍率）職種別大阪'!$D$5:$D$15</c:f>
              <c:numCache>
                <c:formatCode>0.0%</c:formatCode>
                <c:ptCount val="11"/>
                <c:pt idx="0">
                  <c:v>0.94500620897640597</c:v>
                </c:pt>
                <c:pt idx="1">
                  <c:v>0.23558668109759984</c:v>
                </c:pt>
                <c:pt idx="2">
                  <c:v>0.39364419727433891</c:v>
                </c:pt>
                <c:pt idx="3">
                  <c:v>2.5728094068980134E-2</c:v>
                </c:pt>
                <c:pt idx="4">
                  <c:v>0.60852481795023561</c:v>
                </c:pt>
                <c:pt idx="5">
                  <c:v>0.24238564417637601</c:v>
                </c:pt>
                <c:pt idx="6">
                  <c:v>0.55212049147839926</c:v>
                </c:pt>
                <c:pt idx="7">
                  <c:v>0.22986724700761718</c:v>
                </c:pt>
                <c:pt idx="8">
                  <c:v>0.14319506631747914</c:v>
                </c:pt>
                <c:pt idx="9">
                  <c:v>3.964511817153607E-2</c:v>
                </c:pt>
                <c:pt idx="10">
                  <c:v>0.71819584484552779</c:v>
                </c:pt>
              </c:numCache>
            </c:numRef>
          </c:val>
          <c:smooth val="0"/>
        </c:ser>
        <c:dLbls>
          <c:showLegendKey val="0"/>
          <c:showVal val="0"/>
          <c:showCatName val="0"/>
          <c:showSerName val="0"/>
          <c:showPercent val="0"/>
          <c:showBubbleSize val="0"/>
        </c:dLbls>
        <c:marker val="1"/>
        <c:smooth val="0"/>
        <c:axId val="257991808"/>
        <c:axId val="257981824"/>
      </c:lineChart>
      <c:catAx>
        <c:axId val="257978752"/>
        <c:scaling>
          <c:orientation val="minMax"/>
        </c:scaling>
        <c:delete val="0"/>
        <c:axPos val="b"/>
        <c:majorTickMark val="out"/>
        <c:minorTickMark val="none"/>
        <c:tickLblPos val="nextTo"/>
        <c:txPr>
          <a:bodyPr/>
          <a:lstStyle/>
          <a:p>
            <a:pPr>
              <a:defRPr sz="600">
                <a:latin typeface="HG丸ｺﾞｼｯｸM-PRO" panose="020F0600000000000000" pitchFamily="50" charset="-128"/>
                <a:ea typeface="HG丸ｺﾞｼｯｸM-PRO" panose="020F0600000000000000" pitchFamily="50" charset="-128"/>
              </a:defRPr>
            </a:pPr>
            <a:endParaRPr lang="ja-JP"/>
          </a:p>
        </c:txPr>
        <c:crossAx val="257980288"/>
        <c:crosses val="autoZero"/>
        <c:auto val="1"/>
        <c:lblAlgn val="ctr"/>
        <c:lblOffset val="100"/>
        <c:noMultiLvlLbl val="0"/>
      </c:catAx>
      <c:valAx>
        <c:axId val="257980288"/>
        <c:scaling>
          <c:orientation val="minMax"/>
        </c:scaling>
        <c:delete val="0"/>
        <c:axPos val="l"/>
        <c:majorGridlines/>
        <c:numFmt formatCode="#,##0" sourceLinked="1"/>
        <c:majorTickMark val="out"/>
        <c:minorTickMark val="none"/>
        <c:tickLblPos val="nextTo"/>
        <c:txPr>
          <a:bodyPr/>
          <a:lstStyle/>
          <a:p>
            <a:pPr>
              <a:defRPr sz="800"/>
            </a:pPr>
            <a:endParaRPr lang="ja-JP"/>
          </a:p>
        </c:txPr>
        <c:crossAx val="257978752"/>
        <c:crosses val="autoZero"/>
        <c:crossBetween val="between"/>
      </c:valAx>
      <c:valAx>
        <c:axId val="257981824"/>
        <c:scaling>
          <c:orientation val="minMax"/>
        </c:scaling>
        <c:delete val="0"/>
        <c:axPos val="r"/>
        <c:numFmt formatCode="0.0%" sourceLinked="1"/>
        <c:majorTickMark val="out"/>
        <c:minorTickMark val="none"/>
        <c:tickLblPos val="nextTo"/>
        <c:txPr>
          <a:bodyPr/>
          <a:lstStyle/>
          <a:p>
            <a:pPr>
              <a:defRPr sz="800"/>
            </a:pPr>
            <a:endParaRPr lang="ja-JP"/>
          </a:p>
        </c:txPr>
        <c:crossAx val="257991808"/>
        <c:crosses val="max"/>
        <c:crossBetween val="between"/>
      </c:valAx>
      <c:catAx>
        <c:axId val="257991808"/>
        <c:scaling>
          <c:orientation val="minMax"/>
        </c:scaling>
        <c:delete val="1"/>
        <c:axPos val="b"/>
        <c:majorTickMark val="out"/>
        <c:minorTickMark val="none"/>
        <c:tickLblPos val="none"/>
        <c:crossAx val="257981824"/>
        <c:crosses val="autoZero"/>
        <c:auto val="1"/>
        <c:lblAlgn val="ctr"/>
        <c:lblOffset val="100"/>
        <c:noMultiLvlLbl val="0"/>
      </c:catAx>
    </c:plotArea>
    <c:legend>
      <c:legendPos val="r"/>
      <c:layout>
        <c:manualLayout>
          <c:xMode val="edge"/>
          <c:yMode val="edge"/>
          <c:x val="0.19591775412728044"/>
          <c:y val="0.85590411047202264"/>
          <c:w val="0.55178113149587205"/>
          <c:h val="0.13907530912460669"/>
        </c:manualLayout>
      </c:layout>
      <c:overlay val="0"/>
      <c:txPr>
        <a:bodyPr/>
        <a:lstStyle/>
        <a:p>
          <a:pPr>
            <a:defRPr sz="700"/>
          </a:pPr>
          <a:endParaRPr lang="ja-JP"/>
        </a:p>
      </c:txPr>
    </c:legend>
    <c:plotVisOnly val="1"/>
    <c:dispBlanksAs val="gap"/>
    <c:showDLblsOverMax val="0"/>
  </c:chart>
  <c:spPr>
    <a:ln>
      <a:solidFill>
        <a:sysClr val="windowText" lastClr="000000"/>
      </a:solidFill>
    </a:ln>
  </c:spPr>
  <c:externalData r:id="rId1">
    <c:autoUpdate val="0"/>
  </c:externalData>
</c:chartSpace>
</file>

<file path=ppt/charts/chart96.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4431163442224344E-2"/>
          <c:y val="0.10921441186411363"/>
          <c:w val="0.82871538127888389"/>
          <c:h val="0.52574408563589825"/>
        </c:manualLayout>
      </c:layout>
      <c:barChart>
        <c:barDir val="col"/>
        <c:grouping val="clustered"/>
        <c:varyColors val="0"/>
        <c:ser>
          <c:idx val="0"/>
          <c:order val="0"/>
          <c:tx>
            <c:strRef>
              <c:f>'新（求人・求職・倍率）職種別大阪'!$B$19</c:f>
              <c:strCache>
                <c:ptCount val="1"/>
                <c:pt idx="0">
                  <c:v>有効求職者数（2012）</c:v>
                </c:pt>
              </c:strCache>
            </c:strRef>
          </c:tx>
          <c:spPr>
            <a:pattFill prst="pct75">
              <a:fgClr>
                <a:schemeClr val="accent6">
                  <a:lumMod val="50000"/>
                </a:schemeClr>
              </a:fgClr>
              <a:bgClr>
                <a:schemeClr val="bg1"/>
              </a:bgClr>
            </a:pattFill>
          </c:spPr>
          <c:invertIfNegative val="0"/>
          <c:cat>
            <c:strRef>
              <c:f>'新（求人・求職・倍率）職種別大阪'!$A$20:$A$31</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'新（求人・求職・倍率）職種別大阪'!$B$20:$B$31</c:f>
              <c:numCache>
                <c:formatCode>#,##0</c:formatCode>
                <c:ptCount val="12"/>
                <c:pt idx="0">
                  <c:v>7607</c:v>
                </c:pt>
                <c:pt idx="1">
                  <c:v>287789</c:v>
                </c:pt>
                <c:pt idx="2">
                  <c:v>670975</c:v>
                </c:pt>
                <c:pt idx="3">
                  <c:v>283009</c:v>
                </c:pt>
                <c:pt idx="4">
                  <c:v>245284</c:v>
                </c:pt>
                <c:pt idx="5">
                  <c:v>18613</c:v>
                </c:pt>
                <c:pt idx="6">
                  <c:v>5783</c:v>
                </c:pt>
                <c:pt idx="7">
                  <c:v>161705</c:v>
                </c:pt>
                <c:pt idx="8">
                  <c:v>68510</c:v>
                </c:pt>
                <c:pt idx="9">
                  <c:v>30863</c:v>
                </c:pt>
                <c:pt idx="10">
                  <c:v>370593</c:v>
                </c:pt>
                <c:pt idx="11">
                  <c:v>136025</c:v>
                </c:pt>
              </c:numCache>
            </c:numRef>
          </c:val>
        </c:ser>
        <c:ser>
          <c:idx val="1"/>
          <c:order val="1"/>
          <c:tx>
            <c:strRef>
              <c:f>'新（求人・求職・倍率）職種別大阪'!$C$19</c:f>
              <c:strCache>
                <c:ptCount val="1"/>
                <c:pt idx="0">
                  <c:v>有効求職者数（2016）</c:v>
                </c:pt>
              </c:strCache>
            </c:strRef>
          </c:tx>
          <c:spPr>
            <a:pattFill prst="horzBrick">
              <a:fgClr>
                <a:schemeClr val="bg1"/>
              </a:fgClr>
              <a:bgClr>
                <a:schemeClr val="accent5"/>
              </a:bgClr>
            </a:pattFill>
          </c:spPr>
          <c:invertIfNegative val="0"/>
          <c:cat>
            <c:strRef>
              <c:f>'新（求人・求職・倍率）職種別大阪'!$A$20:$A$31</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'新（求人・求職・倍率）職種別大阪'!$C$20:$C$31</c:f>
              <c:numCache>
                <c:formatCode>#,##0</c:formatCode>
                <c:ptCount val="12"/>
                <c:pt idx="0">
                  <c:v>6663</c:v>
                </c:pt>
                <c:pt idx="1">
                  <c:v>223387</c:v>
                </c:pt>
                <c:pt idx="2">
                  <c:v>508985</c:v>
                </c:pt>
                <c:pt idx="3">
                  <c:v>157245</c:v>
                </c:pt>
                <c:pt idx="4">
                  <c:v>173321</c:v>
                </c:pt>
                <c:pt idx="5">
                  <c:v>10727</c:v>
                </c:pt>
                <c:pt idx="6">
                  <c:v>4224</c:v>
                </c:pt>
                <c:pt idx="7">
                  <c:v>92886</c:v>
                </c:pt>
                <c:pt idx="8">
                  <c:v>44071</c:v>
                </c:pt>
                <c:pt idx="9">
                  <c:v>16705</c:v>
                </c:pt>
                <c:pt idx="10">
                  <c:v>306390</c:v>
                </c:pt>
                <c:pt idx="11">
                  <c:v>169250</c:v>
                </c:pt>
              </c:numCache>
            </c:numRef>
          </c:val>
        </c:ser>
        <c:dLbls>
          <c:showLegendKey val="0"/>
          <c:showVal val="0"/>
          <c:showCatName val="0"/>
          <c:showSerName val="0"/>
          <c:showPercent val="0"/>
          <c:showBubbleSize val="0"/>
        </c:dLbls>
        <c:gapWidth val="150"/>
        <c:axId val="258179072"/>
        <c:axId val="258180608"/>
      </c:barChart>
      <c:lineChart>
        <c:grouping val="standard"/>
        <c:varyColors val="0"/>
        <c:ser>
          <c:idx val="2"/>
          <c:order val="2"/>
          <c:tx>
            <c:strRef>
              <c:f>'新（求人・求職・倍率）職種別大阪'!$D$19</c:f>
              <c:strCache>
                <c:ptCount val="1"/>
                <c:pt idx="0">
                  <c:v>増減率</c:v>
                </c:pt>
              </c:strCache>
            </c:strRef>
          </c:tx>
          <c:spPr>
            <a:ln w="19050"/>
          </c:spPr>
          <c:marker>
            <c:symbol val="triangle"/>
            <c:size val="4"/>
          </c:marker>
          <c:dLbls>
            <c:txPr>
              <a:bodyPr/>
              <a:lstStyle/>
              <a:p>
                <a:pPr>
                  <a:defRPr sz="800"/>
                </a:pPr>
                <a:endParaRPr lang="ja-JP"/>
              </a:p>
            </c:txPr>
            <c:dLblPos val="t"/>
            <c:showLegendKey val="0"/>
            <c:showVal val="1"/>
            <c:showCatName val="0"/>
            <c:showSerName val="0"/>
            <c:showPercent val="0"/>
            <c:showBubbleSize val="0"/>
            <c:showLeaderLines val="0"/>
          </c:dLbls>
          <c:cat>
            <c:strRef>
              <c:f>'新（求人・求職・倍率）職種別大阪'!$A$20:$A$31</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'新（求人・求職・倍率）職種別大阪'!$D$20:$D$31</c:f>
              <c:numCache>
                <c:formatCode>0.0%</c:formatCode>
                <c:ptCount val="12"/>
                <c:pt idx="0">
                  <c:v>-0.12409622715919554</c:v>
                </c:pt>
                <c:pt idx="1">
                  <c:v>-0.22378200695648554</c:v>
                </c:pt>
                <c:pt idx="2">
                  <c:v>-0.24142479227989133</c:v>
                </c:pt>
                <c:pt idx="3">
                  <c:v>-0.44438162743941023</c:v>
                </c:pt>
                <c:pt idx="4">
                  <c:v>-0.2933864418388486</c:v>
                </c:pt>
                <c:pt idx="5">
                  <c:v>-0.42368237253532481</c:v>
                </c:pt>
                <c:pt idx="6">
                  <c:v>-0.26958326128307142</c:v>
                </c:pt>
                <c:pt idx="7">
                  <c:v>-0.42558362450140685</c:v>
                </c:pt>
                <c:pt idx="8">
                  <c:v>-0.35672164647496718</c:v>
                </c:pt>
                <c:pt idx="9">
                  <c:v>-0.45873699899556097</c:v>
                </c:pt>
                <c:pt idx="10">
                  <c:v>-0.1732439630538084</c:v>
                </c:pt>
                <c:pt idx="11">
                  <c:v>0.24425657048336713</c:v>
                </c:pt>
              </c:numCache>
            </c:numRef>
          </c:val>
          <c:smooth val="0"/>
        </c:ser>
        <c:dLbls>
          <c:showLegendKey val="0"/>
          <c:showVal val="0"/>
          <c:showCatName val="0"/>
          <c:showSerName val="0"/>
          <c:showPercent val="0"/>
          <c:showBubbleSize val="0"/>
        </c:dLbls>
        <c:marker val="1"/>
        <c:smooth val="0"/>
        <c:axId val="258192128"/>
        <c:axId val="258182144"/>
      </c:lineChart>
      <c:catAx>
        <c:axId val="258179072"/>
        <c:scaling>
          <c:orientation val="minMax"/>
        </c:scaling>
        <c:delete val="0"/>
        <c:axPos val="b"/>
        <c:majorTickMark val="out"/>
        <c:minorTickMark val="none"/>
        <c:tickLblPos val="nextTo"/>
        <c:txPr>
          <a:bodyPr/>
          <a:lstStyle/>
          <a:p>
            <a:pPr>
              <a:defRPr sz="700">
                <a:latin typeface="HG丸ｺﾞｼｯｸM-PRO" panose="020F0600000000000000" pitchFamily="50" charset="-128"/>
                <a:ea typeface="HG丸ｺﾞｼｯｸM-PRO" panose="020F0600000000000000" pitchFamily="50" charset="-128"/>
              </a:defRPr>
            </a:pPr>
            <a:endParaRPr lang="ja-JP"/>
          </a:p>
        </c:txPr>
        <c:crossAx val="258180608"/>
        <c:crosses val="autoZero"/>
        <c:auto val="1"/>
        <c:lblAlgn val="ctr"/>
        <c:lblOffset val="100"/>
        <c:noMultiLvlLbl val="0"/>
      </c:catAx>
      <c:valAx>
        <c:axId val="258180608"/>
        <c:scaling>
          <c:orientation val="minMax"/>
          <c:max val="700000"/>
        </c:scaling>
        <c:delete val="0"/>
        <c:axPos val="l"/>
        <c:majorGridlines/>
        <c:numFmt formatCode="#,##0" sourceLinked="1"/>
        <c:majorTickMark val="out"/>
        <c:minorTickMark val="none"/>
        <c:tickLblPos val="nextTo"/>
        <c:txPr>
          <a:bodyPr/>
          <a:lstStyle/>
          <a:p>
            <a:pPr>
              <a:defRPr sz="800"/>
            </a:pPr>
            <a:endParaRPr lang="ja-JP"/>
          </a:p>
        </c:txPr>
        <c:crossAx val="258179072"/>
        <c:crosses val="autoZero"/>
        <c:crossBetween val="between"/>
      </c:valAx>
      <c:valAx>
        <c:axId val="258182144"/>
        <c:scaling>
          <c:orientation val="minMax"/>
        </c:scaling>
        <c:delete val="0"/>
        <c:axPos val="r"/>
        <c:numFmt formatCode="0.0%" sourceLinked="1"/>
        <c:majorTickMark val="out"/>
        <c:minorTickMark val="none"/>
        <c:tickLblPos val="nextTo"/>
        <c:txPr>
          <a:bodyPr/>
          <a:lstStyle/>
          <a:p>
            <a:pPr>
              <a:defRPr sz="800"/>
            </a:pPr>
            <a:endParaRPr lang="ja-JP"/>
          </a:p>
        </c:txPr>
        <c:crossAx val="258192128"/>
        <c:crosses val="max"/>
        <c:crossBetween val="between"/>
      </c:valAx>
      <c:catAx>
        <c:axId val="258192128"/>
        <c:scaling>
          <c:orientation val="minMax"/>
        </c:scaling>
        <c:delete val="1"/>
        <c:axPos val="b"/>
        <c:majorTickMark val="out"/>
        <c:minorTickMark val="none"/>
        <c:tickLblPos val="none"/>
        <c:crossAx val="258182144"/>
        <c:crosses val="autoZero"/>
        <c:auto val="1"/>
        <c:lblAlgn val="ctr"/>
        <c:lblOffset val="100"/>
        <c:noMultiLvlLbl val="0"/>
      </c:catAx>
    </c:plotArea>
    <c:legend>
      <c:legendPos val="b"/>
      <c:layout>
        <c:manualLayout>
          <c:xMode val="edge"/>
          <c:yMode val="edge"/>
          <c:x val="0.12425392061700746"/>
          <c:y val="0.92106710060091701"/>
          <c:w val="0.74220956443436115"/>
          <c:h val="7.8932899399082518E-2"/>
        </c:manualLayout>
      </c:layout>
      <c:overlay val="0"/>
      <c:txPr>
        <a:bodyPr/>
        <a:lstStyle/>
        <a:p>
          <a:pPr>
            <a:defRPr sz="800"/>
          </a:pPr>
          <a:endParaRPr lang="ja-JP"/>
        </a:p>
      </c:txPr>
    </c:legend>
    <c:plotVisOnly val="1"/>
    <c:dispBlanksAs val="gap"/>
    <c:showDLblsOverMax val="0"/>
  </c:chart>
  <c:spPr>
    <a:ln>
      <a:solidFill>
        <a:sysClr val="windowText" lastClr="000000"/>
      </a:solidFill>
    </a:ln>
  </c:spPr>
  <c:externalData r:id="rId1">
    <c:autoUpdate val="0"/>
  </c:externalData>
</c:chartSpace>
</file>

<file path=ppt/charts/chart97.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2480277572140987E-2"/>
          <c:y val="0.10016827690254446"/>
          <c:w val="0.82447914096208053"/>
          <c:h val="0.50898899032151812"/>
        </c:manualLayout>
      </c:layout>
      <c:barChart>
        <c:barDir val="col"/>
        <c:grouping val="clustered"/>
        <c:varyColors val="0"/>
        <c:ser>
          <c:idx val="0"/>
          <c:order val="0"/>
          <c:tx>
            <c:strRef>
              <c:f>'新（求人・求職・倍率）職種別大阪'!$B$51</c:f>
              <c:strCache>
                <c:ptCount val="1"/>
                <c:pt idx="0">
                  <c:v>有効求職者数 男性（2012）</c:v>
                </c:pt>
              </c:strCache>
            </c:strRef>
          </c:tx>
          <c:spPr>
            <a:pattFill prst="pct75">
              <a:fgClr>
                <a:schemeClr val="accent6">
                  <a:lumMod val="50000"/>
                </a:schemeClr>
              </a:fgClr>
              <a:bgClr>
                <a:schemeClr val="bg1"/>
              </a:bgClr>
            </a:pattFill>
          </c:spPr>
          <c:invertIfNegative val="0"/>
          <c:cat>
            <c:strRef>
              <c:f>'新（求人・求職・倍率）職種別大阪'!$A$52:$A$63</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'新（求人・求職・倍率）職種別大阪'!$B$52:$B$63</c:f>
              <c:numCache>
                <c:formatCode>#,##0_);[Red]\(#,##0\)</c:formatCode>
                <c:ptCount val="12"/>
                <c:pt idx="0">
                  <c:v>7118</c:v>
                </c:pt>
                <c:pt idx="1">
                  <c:v>151270</c:v>
                </c:pt>
                <c:pt idx="2">
                  <c:v>163901</c:v>
                </c:pt>
                <c:pt idx="3">
                  <c:v>188120</c:v>
                </c:pt>
                <c:pt idx="4">
                  <c:v>101548</c:v>
                </c:pt>
                <c:pt idx="5">
                  <c:v>18145</c:v>
                </c:pt>
                <c:pt idx="6">
                  <c:v>4897</c:v>
                </c:pt>
                <c:pt idx="7">
                  <c:v>130040</c:v>
                </c:pt>
                <c:pt idx="8">
                  <c:v>67016</c:v>
                </c:pt>
                <c:pt idx="9">
                  <c:v>30606</c:v>
                </c:pt>
                <c:pt idx="10">
                  <c:v>234533</c:v>
                </c:pt>
                <c:pt idx="11">
                  <c:v>85379</c:v>
                </c:pt>
              </c:numCache>
            </c:numRef>
          </c:val>
        </c:ser>
        <c:ser>
          <c:idx val="1"/>
          <c:order val="1"/>
          <c:tx>
            <c:strRef>
              <c:f>'新（求人・求職・倍率）職種別大阪'!$C$51</c:f>
              <c:strCache>
                <c:ptCount val="1"/>
                <c:pt idx="0">
                  <c:v>有効求職者数 男性（2016）</c:v>
                </c:pt>
              </c:strCache>
            </c:strRef>
          </c:tx>
          <c:spPr>
            <a:pattFill prst="horzBrick">
              <a:fgClr>
                <a:schemeClr val="bg1"/>
              </a:fgClr>
              <a:bgClr>
                <a:srgbClr val="00B0F0"/>
              </a:bgClr>
            </a:pattFill>
          </c:spPr>
          <c:invertIfNegative val="0"/>
          <c:cat>
            <c:strRef>
              <c:f>'新（求人・求職・倍率）職種別大阪'!$A$52:$A$63</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'新（求人・求職・倍率）職種別大阪'!$C$52:$C$63</c:f>
              <c:numCache>
                <c:formatCode>#,##0_);[Red]\(#,##0\)</c:formatCode>
                <c:ptCount val="12"/>
                <c:pt idx="0">
                  <c:v>5984</c:v>
                </c:pt>
                <c:pt idx="1">
                  <c:v>103049</c:v>
                </c:pt>
                <c:pt idx="2">
                  <c:v>121791</c:v>
                </c:pt>
                <c:pt idx="3">
                  <c:v>98612</c:v>
                </c:pt>
                <c:pt idx="4">
                  <c:v>67155</c:v>
                </c:pt>
                <c:pt idx="5">
                  <c:v>10542</c:v>
                </c:pt>
                <c:pt idx="6">
                  <c:v>3392</c:v>
                </c:pt>
                <c:pt idx="7">
                  <c:v>73638</c:v>
                </c:pt>
                <c:pt idx="8">
                  <c:v>43076</c:v>
                </c:pt>
                <c:pt idx="9">
                  <c:v>16508</c:v>
                </c:pt>
                <c:pt idx="10">
                  <c:v>189104</c:v>
                </c:pt>
                <c:pt idx="11">
                  <c:v>96321</c:v>
                </c:pt>
              </c:numCache>
            </c:numRef>
          </c:val>
        </c:ser>
        <c:dLbls>
          <c:showLegendKey val="0"/>
          <c:showVal val="0"/>
          <c:showCatName val="0"/>
          <c:showSerName val="0"/>
          <c:showPercent val="0"/>
          <c:showBubbleSize val="0"/>
        </c:dLbls>
        <c:gapWidth val="150"/>
        <c:axId val="258483328"/>
        <c:axId val="258484864"/>
      </c:barChart>
      <c:lineChart>
        <c:grouping val="standard"/>
        <c:varyColors val="0"/>
        <c:ser>
          <c:idx val="2"/>
          <c:order val="2"/>
          <c:tx>
            <c:strRef>
              <c:f>'新（求人・求職・倍率）職種別大阪'!$D$51</c:f>
              <c:strCache>
                <c:ptCount val="1"/>
                <c:pt idx="0">
                  <c:v>増減率</c:v>
                </c:pt>
              </c:strCache>
            </c:strRef>
          </c:tx>
          <c:dLbls>
            <c:dLbl>
              <c:idx val="3"/>
              <c:layout>
                <c:manualLayout>
                  <c:x val="-4.8955945540043337E-2"/>
                  <c:y val="-0.11857377645113229"/>
                </c:manualLayout>
              </c:layout>
              <c:dLblPos val="r"/>
              <c:showLegendKey val="0"/>
              <c:showVal val="1"/>
              <c:showCatName val="0"/>
              <c:showSerName val="0"/>
              <c:showPercent val="0"/>
              <c:showBubbleSize val="0"/>
            </c:dLbl>
            <c:txPr>
              <a:bodyPr/>
              <a:lstStyle/>
              <a:p>
                <a:pPr>
                  <a:defRPr sz="800"/>
                </a:pPr>
                <a:endParaRPr lang="ja-JP"/>
              </a:p>
            </c:txPr>
            <c:dLblPos val="t"/>
            <c:showLegendKey val="0"/>
            <c:showVal val="1"/>
            <c:showCatName val="0"/>
            <c:showSerName val="0"/>
            <c:showPercent val="0"/>
            <c:showBubbleSize val="0"/>
            <c:showLeaderLines val="0"/>
          </c:dLbls>
          <c:cat>
            <c:strRef>
              <c:f>'新（求人・求職・倍率）職種別大阪'!$A$52:$A$63</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'新（求人・求職・倍率）職種別大阪'!$D$52:$D$63</c:f>
              <c:numCache>
                <c:formatCode>0.0%</c:formatCode>
                <c:ptCount val="12"/>
                <c:pt idx="0">
                  <c:v>-0.15931441416128145</c:v>
                </c:pt>
                <c:pt idx="1">
                  <c:v>-0.31877437694189242</c:v>
                </c:pt>
                <c:pt idx="2">
                  <c:v>-0.25692338667854381</c:v>
                </c:pt>
                <c:pt idx="3">
                  <c:v>-0.47580267914097429</c:v>
                </c:pt>
                <c:pt idx="4">
                  <c:v>-0.33868712333083906</c:v>
                </c:pt>
                <c:pt idx="5">
                  <c:v>-0.41901350234224344</c:v>
                </c:pt>
                <c:pt idx="6">
                  <c:v>-0.30733101899121906</c:v>
                </c:pt>
                <c:pt idx="7">
                  <c:v>-0.4337280836665644</c:v>
                </c:pt>
                <c:pt idx="8">
                  <c:v>-0.3572281246269548</c:v>
                </c:pt>
                <c:pt idx="9">
                  <c:v>-0.46062863490818795</c:v>
                </c:pt>
                <c:pt idx="10">
                  <c:v>-0.19369982049434409</c:v>
                </c:pt>
                <c:pt idx="11">
                  <c:v>0.12815797795710887</c:v>
                </c:pt>
              </c:numCache>
            </c:numRef>
          </c:val>
          <c:smooth val="0"/>
        </c:ser>
        <c:dLbls>
          <c:showLegendKey val="0"/>
          <c:showVal val="0"/>
          <c:showCatName val="0"/>
          <c:showSerName val="0"/>
          <c:showPercent val="0"/>
          <c:showBubbleSize val="0"/>
        </c:dLbls>
        <c:marker val="1"/>
        <c:smooth val="0"/>
        <c:axId val="258488192"/>
        <c:axId val="258486656"/>
      </c:lineChart>
      <c:catAx>
        <c:axId val="258483328"/>
        <c:scaling>
          <c:orientation val="minMax"/>
        </c:scaling>
        <c:delete val="0"/>
        <c:axPos val="b"/>
        <c:majorTickMark val="out"/>
        <c:minorTickMark val="none"/>
        <c:tickLblPos val="nextTo"/>
        <c:txPr>
          <a:bodyPr/>
          <a:lstStyle/>
          <a:p>
            <a:pPr>
              <a:defRPr sz="700">
                <a:latin typeface="HG丸ｺﾞｼｯｸM-PRO" panose="020F0600000000000000" pitchFamily="50" charset="-128"/>
                <a:ea typeface="HG丸ｺﾞｼｯｸM-PRO" panose="020F0600000000000000" pitchFamily="50" charset="-128"/>
              </a:defRPr>
            </a:pPr>
            <a:endParaRPr lang="ja-JP"/>
          </a:p>
        </c:txPr>
        <c:crossAx val="258484864"/>
        <c:crosses val="autoZero"/>
        <c:auto val="1"/>
        <c:lblAlgn val="ctr"/>
        <c:lblOffset val="100"/>
        <c:noMultiLvlLbl val="0"/>
      </c:catAx>
      <c:valAx>
        <c:axId val="258484864"/>
        <c:scaling>
          <c:orientation val="minMax"/>
          <c:max val="600000"/>
        </c:scaling>
        <c:delete val="0"/>
        <c:axPos val="l"/>
        <c:majorGridlines/>
        <c:numFmt formatCode="#,##0_);[Red]\(#,##0\)" sourceLinked="1"/>
        <c:majorTickMark val="out"/>
        <c:minorTickMark val="none"/>
        <c:tickLblPos val="nextTo"/>
        <c:crossAx val="258483328"/>
        <c:crosses val="autoZero"/>
        <c:crossBetween val="between"/>
        <c:majorUnit val="100000"/>
      </c:valAx>
      <c:valAx>
        <c:axId val="258486656"/>
        <c:scaling>
          <c:orientation val="minMax"/>
        </c:scaling>
        <c:delete val="0"/>
        <c:axPos val="r"/>
        <c:numFmt formatCode="0.0%" sourceLinked="1"/>
        <c:majorTickMark val="out"/>
        <c:minorTickMark val="none"/>
        <c:tickLblPos val="nextTo"/>
        <c:crossAx val="258488192"/>
        <c:crosses val="max"/>
        <c:crossBetween val="between"/>
        <c:majorUnit val="0.2"/>
      </c:valAx>
      <c:catAx>
        <c:axId val="258488192"/>
        <c:scaling>
          <c:orientation val="minMax"/>
        </c:scaling>
        <c:delete val="1"/>
        <c:axPos val="b"/>
        <c:majorTickMark val="out"/>
        <c:minorTickMark val="none"/>
        <c:tickLblPos val="none"/>
        <c:crossAx val="258486656"/>
        <c:crosses val="autoZero"/>
        <c:auto val="1"/>
        <c:lblAlgn val="ctr"/>
        <c:lblOffset val="100"/>
        <c:noMultiLvlLbl val="0"/>
      </c:catAx>
    </c:plotArea>
    <c:legend>
      <c:legendPos val="b"/>
      <c:layout>
        <c:manualLayout>
          <c:xMode val="edge"/>
          <c:yMode val="edge"/>
          <c:x val="1.2098794799787052E-2"/>
          <c:y val="0.91510421733320413"/>
          <c:w val="0.9322490607909486"/>
          <c:h val="8.4895782666796468E-2"/>
        </c:manualLayout>
      </c:layout>
      <c:overlay val="0"/>
      <c:txPr>
        <a:bodyPr/>
        <a:lstStyle/>
        <a:p>
          <a:pPr>
            <a:defRPr sz="800"/>
          </a:pPr>
          <a:endParaRPr lang="ja-JP"/>
        </a:p>
      </c:txPr>
    </c:legend>
    <c:plotVisOnly val="1"/>
    <c:dispBlanksAs val="gap"/>
    <c:showDLblsOverMax val="0"/>
  </c:chart>
  <c:spPr>
    <a:ln>
      <a:solidFill>
        <a:schemeClr val="tx1"/>
      </a:solidFill>
    </a:ln>
  </c:spPr>
  <c:externalData r:id="rId1">
    <c:autoUpdate val="0"/>
  </c:externalData>
</c:chartSpace>
</file>

<file path=ppt/charts/chart98.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7322054861828915E-2"/>
          <c:y val="9.6263823438869023E-2"/>
          <c:w val="0.85298347198454783"/>
          <c:h val="0.52439378152454474"/>
        </c:manualLayout>
      </c:layout>
      <c:barChart>
        <c:barDir val="col"/>
        <c:grouping val="clustered"/>
        <c:varyColors val="0"/>
        <c:ser>
          <c:idx val="0"/>
          <c:order val="0"/>
          <c:tx>
            <c:strRef>
              <c:f>'新（求人・求職・倍率）職種別大阪'!$B$35</c:f>
              <c:strCache>
                <c:ptCount val="1"/>
                <c:pt idx="0">
                  <c:v>有効求職者数 女性（2012）</c:v>
                </c:pt>
              </c:strCache>
            </c:strRef>
          </c:tx>
          <c:spPr>
            <a:pattFill prst="pct75">
              <a:fgClr>
                <a:schemeClr val="accent6">
                  <a:lumMod val="50000"/>
                </a:schemeClr>
              </a:fgClr>
              <a:bgClr>
                <a:schemeClr val="bg1"/>
              </a:bgClr>
            </a:pattFill>
          </c:spPr>
          <c:invertIfNegative val="0"/>
          <c:cat>
            <c:strRef>
              <c:f>'新（求人・求職・倍率）職種別大阪'!$A$36:$A$47</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'新（求人・求職・倍率）職種別大阪'!$B$36:$B$47</c:f>
              <c:numCache>
                <c:formatCode>#,##0_);[Red]\(#,##0\)</c:formatCode>
                <c:ptCount val="12"/>
                <c:pt idx="0">
                  <c:v>479</c:v>
                </c:pt>
                <c:pt idx="1">
                  <c:v>136211</c:v>
                </c:pt>
                <c:pt idx="2">
                  <c:v>506312</c:v>
                </c:pt>
                <c:pt idx="3">
                  <c:v>94597</c:v>
                </c:pt>
                <c:pt idx="4">
                  <c:v>143420</c:v>
                </c:pt>
                <c:pt idx="5">
                  <c:v>443</c:v>
                </c:pt>
                <c:pt idx="6">
                  <c:v>883</c:v>
                </c:pt>
                <c:pt idx="7">
                  <c:v>31453</c:v>
                </c:pt>
                <c:pt idx="8">
                  <c:v>1393</c:v>
                </c:pt>
                <c:pt idx="9">
                  <c:v>216</c:v>
                </c:pt>
                <c:pt idx="10">
                  <c:v>135297</c:v>
                </c:pt>
                <c:pt idx="11">
                  <c:v>50201</c:v>
                </c:pt>
              </c:numCache>
            </c:numRef>
          </c:val>
        </c:ser>
        <c:ser>
          <c:idx val="1"/>
          <c:order val="1"/>
          <c:tx>
            <c:strRef>
              <c:f>'新（求人・求職・倍率）職種別大阪'!$C$35</c:f>
              <c:strCache>
                <c:ptCount val="1"/>
                <c:pt idx="0">
                  <c:v>有効求職者数 女性（2016）</c:v>
                </c:pt>
              </c:strCache>
            </c:strRef>
          </c:tx>
          <c:spPr>
            <a:pattFill prst="horzBrick">
              <a:fgClr>
                <a:schemeClr val="bg1"/>
              </a:fgClr>
              <a:bgClr>
                <a:schemeClr val="accent5"/>
              </a:bgClr>
            </a:pattFill>
          </c:spPr>
          <c:invertIfNegative val="0"/>
          <c:cat>
            <c:strRef>
              <c:f>'新（求人・求職・倍率）職種別大阪'!$A$36:$A$47</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'新（求人・求職・倍率）職種別大阪'!$C$36:$C$47</c:f>
              <c:numCache>
                <c:formatCode>#,##0_);[Red]\(#,##0\)</c:formatCode>
                <c:ptCount val="12"/>
                <c:pt idx="0">
                  <c:v>662</c:v>
                </c:pt>
                <c:pt idx="1">
                  <c:v>120113</c:v>
                </c:pt>
                <c:pt idx="2">
                  <c:v>386711</c:v>
                </c:pt>
                <c:pt idx="3">
                  <c:v>58449</c:v>
                </c:pt>
                <c:pt idx="4">
                  <c:v>105994</c:v>
                </c:pt>
                <c:pt idx="5">
                  <c:v>175</c:v>
                </c:pt>
                <c:pt idx="6">
                  <c:v>829</c:v>
                </c:pt>
                <c:pt idx="7">
                  <c:v>19166</c:v>
                </c:pt>
                <c:pt idx="8">
                  <c:v>939</c:v>
                </c:pt>
                <c:pt idx="9">
                  <c:v>182</c:v>
                </c:pt>
                <c:pt idx="10">
                  <c:v>116721</c:v>
                </c:pt>
                <c:pt idx="11">
                  <c:v>72296</c:v>
                </c:pt>
              </c:numCache>
            </c:numRef>
          </c:val>
        </c:ser>
        <c:dLbls>
          <c:showLegendKey val="0"/>
          <c:showVal val="0"/>
          <c:showCatName val="0"/>
          <c:showSerName val="0"/>
          <c:showPercent val="0"/>
          <c:showBubbleSize val="0"/>
        </c:dLbls>
        <c:gapWidth val="150"/>
        <c:axId val="258536192"/>
        <c:axId val="258537728"/>
      </c:barChart>
      <c:lineChart>
        <c:grouping val="standard"/>
        <c:varyColors val="0"/>
        <c:ser>
          <c:idx val="2"/>
          <c:order val="2"/>
          <c:tx>
            <c:strRef>
              <c:f>'新（求人・求職・倍率）職種別大阪'!$D$35</c:f>
              <c:strCache>
                <c:ptCount val="1"/>
                <c:pt idx="0">
                  <c:v>増減率</c:v>
                </c:pt>
              </c:strCache>
            </c:strRef>
          </c:tx>
          <c:spPr>
            <a:ln w="19050"/>
          </c:spPr>
          <c:marker>
            <c:symbol val="triangle"/>
            <c:size val="4"/>
          </c:marker>
          <c:dLbls>
            <c:dLbl>
              <c:idx val="9"/>
              <c:layout>
                <c:manualLayout>
                  <c:x val="-5.2518434384289381E-2"/>
                  <c:y val="-4.9085739282589684E-2"/>
                </c:manualLayout>
              </c:layout>
              <c:dLblPos val="r"/>
              <c:showLegendKey val="0"/>
              <c:showVal val="1"/>
              <c:showCatName val="0"/>
              <c:showSerName val="0"/>
              <c:showPercent val="0"/>
              <c:showBubbleSize val="0"/>
            </c:dLbl>
            <c:dLbl>
              <c:idx val="11"/>
              <c:layout>
                <c:manualLayout>
                  <c:x val="-6.8832792606807289E-2"/>
                  <c:y val="-3.4276546584439266E-2"/>
                </c:manualLayout>
              </c:layout>
              <c:dLblPos val="r"/>
              <c:showLegendKey val="0"/>
              <c:showVal val="1"/>
              <c:showCatName val="0"/>
              <c:showSerName val="0"/>
              <c:showPercent val="0"/>
              <c:showBubbleSize val="0"/>
            </c:dLbl>
            <c:txPr>
              <a:bodyPr/>
              <a:lstStyle/>
              <a:p>
                <a:pPr>
                  <a:defRPr sz="800"/>
                </a:pPr>
                <a:endParaRPr lang="ja-JP"/>
              </a:p>
            </c:txPr>
            <c:dLblPos val="t"/>
            <c:showLegendKey val="0"/>
            <c:showVal val="1"/>
            <c:showCatName val="0"/>
            <c:showSerName val="0"/>
            <c:showPercent val="0"/>
            <c:showBubbleSize val="0"/>
            <c:showLeaderLines val="0"/>
          </c:dLbls>
          <c:cat>
            <c:strRef>
              <c:f>'新（求人・求職・倍率）職種別大阪'!$A$36:$A$47</c:f>
              <c:strCache>
                <c:ptCount val="12"/>
                <c:pt idx="0">
                  <c:v>Ａ管理的職業</c:v>
                </c:pt>
                <c:pt idx="1">
                  <c:v>Ｂ専門的・技術的職業</c:v>
                </c:pt>
                <c:pt idx="2">
                  <c:v>Ｃ事務的職業</c:v>
                </c:pt>
                <c:pt idx="3">
                  <c:v>Ｄ販売の職業</c:v>
                </c:pt>
                <c:pt idx="4">
                  <c:v>Ｅサービスの職業</c:v>
                </c:pt>
                <c:pt idx="5">
                  <c:v>Ｆ保安の職業</c:v>
                </c:pt>
                <c:pt idx="6">
                  <c:v>Ｇ農林漁業の職業</c:v>
                </c:pt>
                <c:pt idx="7">
                  <c:v>Ｈ生産工程の職業</c:v>
                </c:pt>
                <c:pt idx="8">
                  <c:v>Ｉ輸送・機械運転の職業</c:v>
                </c:pt>
                <c:pt idx="9">
                  <c:v>Ｊ建設・採掘の職業</c:v>
                </c:pt>
                <c:pt idx="10">
                  <c:v>Ｋ運搬・清掃等の職業</c:v>
                </c:pt>
                <c:pt idx="11">
                  <c:v>分類不能な職業</c:v>
                </c:pt>
              </c:strCache>
            </c:strRef>
          </c:cat>
          <c:val>
            <c:numRef>
              <c:f>'新（求人・求職・倍率）職種別大阪'!$D$36:$D$47</c:f>
              <c:numCache>
                <c:formatCode>0.0%</c:formatCode>
                <c:ptCount val="12"/>
                <c:pt idx="0">
                  <c:v>0.38204592901878931</c:v>
                </c:pt>
                <c:pt idx="1">
                  <c:v>-0.11818428761260102</c:v>
                </c:pt>
                <c:pt idx="2">
                  <c:v>-0.23621995923462225</c:v>
                </c:pt>
                <c:pt idx="3">
                  <c:v>-0.38212628307451668</c:v>
                </c:pt>
                <c:pt idx="4">
                  <c:v>-0.26095384186305981</c:v>
                </c:pt>
                <c:pt idx="5">
                  <c:v>-0.60496613995485327</c:v>
                </c:pt>
                <c:pt idx="6">
                  <c:v>-6.1155152887882154E-2</c:v>
                </c:pt>
                <c:pt idx="7">
                  <c:v>-0.39064636123740243</c:v>
                </c:pt>
                <c:pt idx="8">
                  <c:v>-0.32591529073941183</c:v>
                </c:pt>
                <c:pt idx="9">
                  <c:v>-0.15740740740740775</c:v>
                </c:pt>
                <c:pt idx="10">
                  <c:v>-0.13729794452205163</c:v>
                </c:pt>
                <c:pt idx="11">
                  <c:v>0.4401306746877553</c:v>
                </c:pt>
              </c:numCache>
            </c:numRef>
          </c:val>
          <c:smooth val="0"/>
        </c:ser>
        <c:dLbls>
          <c:showLegendKey val="0"/>
          <c:showVal val="0"/>
          <c:showCatName val="0"/>
          <c:showSerName val="0"/>
          <c:showPercent val="0"/>
          <c:showBubbleSize val="0"/>
        </c:dLbls>
        <c:marker val="1"/>
        <c:smooth val="0"/>
        <c:axId val="258561536"/>
        <c:axId val="258560000"/>
      </c:lineChart>
      <c:catAx>
        <c:axId val="258536192"/>
        <c:scaling>
          <c:orientation val="minMax"/>
        </c:scaling>
        <c:delete val="0"/>
        <c:axPos val="b"/>
        <c:majorTickMark val="out"/>
        <c:minorTickMark val="none"/>
        <c:tickLblPos val="nextTo"/>
        <c:txPr>
          <a:bodyPr/>
          <a:lstStyle/>
          <a:p>
            <a:pPr>
              <a:defRPr sz="700">
                <a:latin typeface="HG丸ｺﾞｼｯｸM-PRO" panose="020F0600000000000000" pitchFamily="50" charset="-128"/>
                <a:ea typeface="HG丸ｺﾞｼｯｸM-PRO" panose="020F0600000000000000" pitchFamily="50" charset="-128"/>
              </a:defRPr>
            </a:pPr>
            <a:endParaRPr lang="ja-JP"/>
          </a:p>
        </c:txPr>
        <c:crossAx val="258537728"/>
        <c:crosses val="autoZero"/>
        <c:auto val="1"/>
        <c:lblAlgn val="ctr"/>
        <c:lblOffset val="100"/>
        <c:noMultiLvlLbl val="0"/>
      </c:catAx>
      <c:valAx>
        <c:axId val="258537728"/>
        <c:scaling>
          <c:orientation val="minMax"/>
        </c:scaling>
        <c:delete val="0"/>
        <c:axPos val="l"/>
        <c:majorGridlines/>
        <c:numFmt formatCode="#,##0_);[Red]\(#,##0\)" sourceLinked="1"/>
        <c:majorTickMark val="out"/>
        <c:minorTickMark val="none"/>
        <c:tickLblPos val="nextTo"/>
        <c:txPr>
          <a:bodyPr/>
          <a:lstStyle/>
          <a:p>
            <a:pPr>
              <a:defRPr sz="900"/>
            </a:pPr>
            <a:endParaRPr lang="ja-JP"/>
          </a:p>
        </c:txPr>
        <c:crossAx val="258536192"/>
        <c:crosses val="autoZero"/>
        <c:crossBetween val="between"/>
      </c:valAx>
      <c:valAx>
        <c:axId val="258560000"/>
        <c:scaling>
          <c:orientation val="minMax"/>
        </c:scaling>
        <c:delete val="0"/>
        <c:axPos val="r"/>
        <c:numFmt formatCode="0.0%" sourceLinked="1"/>
        <c:majorTickMark val="out"/>
        <c:minorTickMark val="none"/>
        <c:tickLblPos val="nextTo"/>
        <c:txPr>
          <a:bodyPr/>
          <a:lstStyle/>
          <a:p>
            <a:pPr>
              <a:defRPr sz="800"/>
            </a:pPr>
            <a:endParaRPr lang="ja-JP"/>
          </a:p>
        </c:txPr>
        <c:crossAx val="258561536"/>
        <c:crosses val="max"/>
        <c:crossBetween val="between"/>
      </c:valAx>
      <c:catAx>
        <c:axId val="258561536"/>
        <c:scaling>
          <c:orientation val="minMax"/>
        </c:scaling>
        <c:delete val="1"/>
        <c:axPos val="b"/>
        <c:majorTickMark val="out"/>
        <c:minorTickMark val="none"/>
        <c:tickLblPos val="none"/>
        <c:crossAx val="258560000"/>
        <c:crosses val="autoZero"/>
        <c:auto val="1"/>
        <c:lblAlgn val="ctr"/>
        <c:lblOffset val="100"/>
        <c:noMultiLvlLbl val="0"/>
      </c:catAx>
    </c:plotArea>
    <c:legend>
      <c:legendPos val="b"/>
      <c:layout>
        <c:manualLayout>
          <c:xMode val="edge"/>
          <c:yMode val="edge"/>
          <c:x val="9.9078471708592866E-2"/>
          <c:y val="0.9158605460702357"/>
          <c:w val="0.78757824716247271"/>
          <c:h val="8.4139453929763977E-2"/>
        </c:manualLayout>
      </c:layout>
      <c:overlay val="0"/>
      <c:txPr>
        <a:bodyPr/>
        <a:lstStyle/>
        <a:p>
          <a:pPr>
            <a:defRPr sz="800"/>
          </a:pPr>
          <a:endParaRPr lang="ja-JP"/>
        </a:p>
      </c:txPr>
    </c:legend>
    <c:plotVisOnly val="1"/>
    <c:dispBlanksAs val="gap"/>
    <c:showDLblsOverMax val="0"/>
  </c:chart>
  <c:spPr>
    <a:ln>
      <a:solidFill>
        <a:sysClr val="windowText" lastClr="000000"/>
      </a:solidFill>
    </a:ln>
  </c:spPr>
  <c:externalData r:id="rId1">
    <c:autoUpdate val="0"/>
  </c:externalData>
</c:chartSpace>
</file>

<file path=ppt/charts/chart99.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3581611564524076E-2"/>
          <c:y val="4.3914980557774631E-2"/>
          <c:w val="0.55685232281033548"/>
          <c:h val="0.85699554160262492"/>
        </c:manualLayout>
      </c:layout>
      <c:lineChart>
        <c:grouping val="standard"/>
        <c:varyColors val="0"/>
        <c:ser>
          <c:idx val="0"/>
          <c:order val="0"/>
          <c:tx>
            <c:strRef>
              <c:f>Sheet1!$A$5</c:f>
              <c:strCache>
                <c:ptCount val="1"/>
                <c:pt idx="0">
                  <c:v>Ａ管理的職業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Sheet1!$B$5:$G$5</c:f>
              <c:numCache>
                <c:formatCode>0.0%</c:formatCode>
                <c:ptCount val="6"/>
                <c:pt idx="0">
                  <c:v>0.24700000000000011</c:v>
                </c:pt>
                <c:pt idx="1">
                  <c:v>0.2070000000000001</c:v>
                </c:pt>
                <c:pt idx="2">
                  <c:v>0.21900000000000011</c:v>
                </c:pt>
                <c:pt idx="3">
                  <c:v>0.16500000000000001</c:v>
                </c:pt>
                <c:pt idx="4">
                  <c:v>0.10700000000000005</c:v>
                </c:pt>
                <c:pt idx="5">
                  <c:v>0.11700000000000002</c:v>
                </c:pt>
              </c:numCache>
            </c:numRef>
          </c:val>
          <c:smooth val="0"/>
        </c:ser>
        <c:ser>
          <c:idx val="1"/>
          <c:order val="1"/>
          <c:tx>
            <c:strRef>
              <c:f>Sheet1!$A$6</c:f>
              <c:strCache>
                <c:ptCount val="1"/>
                <c:pt idx="0">
                  <c:v>Ｂ専門的・技術的職業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Sheet1!$B$6:$G$6</c:f>
              <c:numCache>
                <c:formatCode>0.0%</c:formatCode>
                <c:ptCount val="6"/>
                <c:pt idx="0">
                  <c:v>0.19600000000000001</c:v>
                </c:pt>
                <c:pt idx="1">
                  <c:v>0.17100000000000001</c:v>
                </c:pt>
                <c:pt idx="2">
                  <c:v>0.127</c:v>
                </c:pt>
                <c:pt idx="3">
                  <c:v>0.11799999999999998</c:v>
                </c:pt>
                <c:pt idx="4">
                  <c:v>0.10600000000000002</c:v>
                </c:pt>
                <c:pt idx="5">
                  <c:v>9.5000000000000043E-2</c:v>
                </c:pt>
              </c:numCache>
            </c:numRef>
          </c:val>
          <c:smooth val="0"/>
        </c:ser>
        <c:ser>
          <c:idx val="2"/>
          <c:order val="2"/>
          <c:tx>
            <c:strRef>
              <c:f>Sheet1!$A$7</c:f>
              <c:strCache>
                <c:ptCount val="1"/>
                <c:pt idx="0">
                  <c:v>Ｃ事務的職業</c:v>
                </c:pt>
              </c:strCache>
            </c:strRef>
          </c:tx>
          <c:dLbls>
            <c:dLbl>
              <c:idx val="5"/>
              <c:layout>
                <c:manualLayout>
                  <c:x val="-4.3606254407300454E-2"/>
                  <c:y val="-5.933110024152901E-2"/>
                </c:manualLayout>
              </c:layout>
              <c:showLegendKey val="0"/>
              <c:showVal val="1"/>
              <c:showCatName val="0"/>
              <c:showSerName val="0"/>
              <c:showPercent val="0"/>
              <c:showBubbleSize val="0"/>
            </c:dLbl>
            <c:showLegendKey val="0"/>
            <c:showVal val="0"/>
            <c:showCatName val="0"/>
            <c:showSerName val="0"/>
            <c:showPercent val="0"/>
            <c:showBubbleSize val="0"/>
          </c:dLbls>
          <c:cat>
            <c:numRef>
              <c:f>Sheet1!$B$4:$G$4</c:f>
              <c:numCache>
                <c:formatCode>General</c:formatCode>
                <c:ptCount val="6"/>
                <c:pt idx="0">
                  <c:v>2011</c:v>
                </c:pt>
                <c:pt idx="1">
                  <c:v>2012</c:v>
                </c:pt>
                <c:pt idx="2">
                  <c:v>2013</c:v>
                </c:pt>
                <c:pt idx="3">
                  <c:v>2014</c:v>
                </c:pt>
                <c:pt idx="4">
                  <c:v>2015</c:v>
                </c:pt>
                <c:pt idx="5">
                  <c:v>2016</c:v>
                </c:pt>
              </c:numCache>
            </c:numRef>
          </c:cat>
          <c:val>
            <c:numRef>
              <c:f>Sheet1!$B$7:$G$7</c:f>
              <c:numCache>
                <c:formatCode>0.0%</c:formatCode>
                <c:ptCount val="6"/>
                <c:pt idx="0">
                  <c:v>0.4790000000000002</c:v>
                </c:pt>
                <c:pt idx="1">
                  <c:v>0.46</c:v>
                </c:pt>
                <c:pt idx="2">
                  <c:v>0.42900000000000027</c:v>
                </c:pt>
                <c:pt idx="3">
                  <c:v>0.4</c:v>
                </c:pt>
                <c:pt idx="4">
                  <c:v>0.3490000000000002</c:v>
                </c:pt>
                <c:pt idx="5">
                  <c:v>0.32700000000000023</c:v>
                </c:pt>
              </c:numCache>
            </c:numRef>
          </c:val>
          <c:smooth val="0"/>
        </c:ser>
        <c:ser>
          <c:idx val="3"/>
          <c:order val="3"/>
          <c:tx>
            <c:strRef>
              <c:f>Sheet1!$A$8</c:f>
              <c:strCache>
                <c:ptCount val="1"/>
                <c:pt idx="0">
                  <c:v>Ｄ販売の職業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Sheet1!$B$8:$G$8</c:f>
              <c:numCache>
                <c:formatCode>0.0%</c:formatCode>
                <c:ptCount val="6"/>
                <c:pt idx="0">
                  <c:v>0.20500000000000004</c:v>
                </c:pt>
                <c:pt idx="1">
                  <c:v>0.16900000000000001</c:v>
                </c:pt>
                <c:pt idx="2">
                  <c:v>0.15200000000000011</c:v>
                </c:pt>
                <c:pt idx="3">
                  <c:v>0.13700000000000001</c:v>
                </c:pt>
                <c:pt idx="4">
                  <c:v>0.115</c:v>
                </c:pt>
                <c:pt idx="5">
                  <c:v>0.10500000000000002</c:v>
                </c:pt>
              </c:numCache>
            </c:numRef>
          </c:val>
          <c:smooth val="0"/>
        </c:ser>
        <c:ser>
          <c:idx val="4"/>
          <c:order val="4"/>
          <c:tx>
            <c:strRef>
              <c:f>Sheet1!$A$9</c:f>
              <c:strCache>
                <c:ptCount val="1"/>
                <c:pt idx="0">
                  <c:v>Ｅサービスの職業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Sheet1!$B$9:$G$9</c:f>
              <c:numCache>
                <c:formatCode>0.0%</c:formatCode>
                <c:ptCount val="6"/>
                <c:pt idx="0">
                  <c:v>0.23400000000000001</c:v>
                </c:pt>
                <c:pt idx="1">
                  <c:v>0.19900000000000001</c:v>
                </c:pt>
                <c:pt idx="2">
                  <c:v>0.19900000000000001</c:v>
                </c:pt>
                <c:pt idx="3">
                  <c:v>0.16500000000000001</c:v>
                </c:pt>
                <c:pt idx="4">
                  <c:v>0.127</c:v>
                </c:pt>
                <c:pt idx="5">
                  <c:v>0.10500000000000002</c:v>
                </c:pt>
              </c:numCache>
            </c:numRef>
          </c:val>
          <c:smooth val="0"/>
        </c:ser>
        <c:ser>
          <c:idx val="5"/>
          <c:order val="5"/>
          <c:tx>
            <c:strRef>
              <c:f>Sheet1!$A$10</c:f>
              <c:strCache>
                <c:ptCount val="1"/>
                <c:pt idx="0">
                  <c:v>Ｆ保安の職業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Sheet1!$B$10:$G$10</c:f>
              <c:numCache>
                <c:formatCode>0.0%</c:formatCode>
                <c:ptCount val="6"/>
                <c:pt idx="0">
                  <c:v>0.34300000000000008</c:v>
                </c:pt>
                <c:pt idx="1">
                  <c:v>0.27700000000000002</c:v>
                </c:pt>
                <c:pt idx="2">
                  <c:v>0.23400000000000001</c:v>
                </c:pt>
                <c:pt idx="3">
                  <c:v>0.2</c:v>
                </c:pt>
                <c:pt idx="4">
                  <c:v>0.17</c:v>
                </c:pt>
                <c:pt idx="5">
                  <c:v>0.125</c:v>
                </c:pt>
              </c:numCache>
            </c:numRef>
          </c:val>
          <c:smooth val="0"/>
        </c:ser>
        <c:ser>
          <c:idx val="6"/>
          <c:order val="6"/>
          <c:tx>
            <c:strRef>
              <c:f>Sheet1!$A$11</c:f>
              <c:strCache>
                <c:ptCount val="1"/>
                <c:pt idx="0">
                  <c:v>Ｇ農林漁業の職業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Sheet1!$B$11:$G$11</c:f>
              <c:numCache>
                <c:formatCode>0.0%</c:formatCode>
                <c:ptCount val="6"/>
                <c:pt idx="0">
                  <c:v>0.53900000000000003</c:v>
                </c:pt>
                <c:pt idx="1">
                  <c:v>0.46900000000000008</c:v>
                </c:pt>
                <c:pt idx="2">
                  <c:v>0.42800000000000027</c:v>
                </c:pt>
                <c:pt idx="3">
                  <c:v>0.3510000000000002</c:v>
                </c:pt>
                <c:pt idx="4">
                  <c:v>0.32700000000000023</c:v>
                </c:pt>
                <c:pt idx="5">
                  <c:v>0.26100000000000001</c:v>
                </c:pt>
              </c:numCache>
            </c:numRef>
          </c:val>
          <c:smooth val="0"/>
        </c:ser>
        <c:ser>
          <c:idx val="7"/>
          <c:order val="7"/>
          <c:tx>
            <c:strRef>
              <c:f>Sheet1!$A$12</c:f>
              <c:strCache>
                <c:ptCount val="1"/>
                <c:pt idx="0">
                  <c:v>Ｈ生産工程の職業</c:v>
                </c:pt>
              </c:strCache>
            </c:strRef>
          </c:tx>
          <c:dLbls>
            <c:dLbl>
              <c:idx val="5"/>
              <c:layout>
                <c:manualLayout>
                  <c:x val="-3.2704690805475362E-2"/>
                  <c:y val="-3.1643253462148808E-2"/>
                </c:manualLayout>
              </c:layout>
              <c:showLegendKey val="0"/>
              <c:showVal val="1"/>
              <c:showCatName val="0"/>
              <c:showSerName val="0"/>
              <c:showPercent val="0"/>
              <c:showBubbleSize val="0"/>
            </c:dLbl>
            <c:showLegendKey val="0"/>
            <c:showVal val="0"/>
            <c:showCatName val="0"/>
            <c:showSerName val="0"/>
            <c:showPercent val="0"/>
            <c:showBubbleSize val="0"/>
          </c:dLbls>
          <c:cat>
            <c:numRef>
              <c:f>Sheet1!$B$4:$G$4</c:f>
              <c:numCache>
                <c:formatCode>General</c:formatCode>
                <c:ptCount val="6"/>
                <c:pt idx="0">
                  <c:v>2011</c:v>
                </c:pt>
                <c:pt idx="1">
                  <c:v>2012</c:v>
                </c:pt>
                <c:pt idx="2">
                  <c:v>2013</c:v>
                </c:pt>
                <c:pt idx="3">
                  <c:v>2014</c:v>
                </c:pt>
                <c:pt idx="4">
                  <c:v>2015</c:v>
                </c:pt>
                <c:pt idx="5">
                  <c:v>2016</c:v>
                </c:pt>
              </c:numCache>
            </c:numRef>
          </c:cat>
          <c:val>
            <c:numRef>
              <c:f>Sheet1!$B$12:$G$12</c:f>
              <c:numCache>
                <c:formatCode>0.0%</c:formatCode>
                <c:ptCount val="6"/>
                <c:pt idx="0">
                  <c:v>0.38900000000000023</c:v>
                </c:pt>
                <c:pt idx="1">
                  <c:v>0.34400000000000008</c:v>
                </c:pt>
                <c:pt idx="2">
                  <c:v>0.34200000000000008</c:v>
                </c:pt>
                <c:pt idx="3">
                  <c:v>0.3460000000000002</c:v>
                </c:pt>
                <c:pt idx="4">
                  <c:v>0.29700000000000026</c:v>
                </c:pt>
                <c:pt idx="5">
                  <c:v>0.27700000000000002</c:v>
                </c:pt>
              </c:numCache>
            </c:numRef>
          </c:val>
          <c:smooth val="0"/>
        </c:ser>
        <c:ser>
          <c:idx val="8"/>
          <c:order val="8"/>
          <c:tx>
            <c:strRef>
              <c:f>Sheet1!$A$13</c:f>
              <c:strCache>
                <c:ptCount val="1"/>
                <c:pt idx="0">
                  <c:v>Ｉ輸送・機械運転の職業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Sheet1!$B$13:$G$13</c:f>
              <c:numCache>
                <c:formatCode>General</c:formatCode>
                <c:ptCount val="6"/>
                <c:pt idx="2" formatCode="0.0%">
                  <c:v>0.252</c:v>
                </c:pt>
                <c:pt idx="3" formatCode="0.0%">
                  <c:v>0.23300000000000001</c:v>
                </c:pt>
                <c:pt idx="4" formatCode="0.0%">
                  <c:v>0.19900000000000001</c:v>
                </c:pt>
                <c:pt idx="5" formatCode="0.0%">
                  <c:v>0.17</c:v>
                </c:pt>
              </c:numCache>
            </c:numRef>
          </c:val>
          <c:smooth val="0"/>
        </c:ser>
        <c:ser>
          <c:idx val="9"/>
          <c:order val="9"/>
          <c:tx>
            <c:strRef>
              <c:f>Sheet1!$A$14</c:f>
              <c:strCache>
                <c:ptCount val="1"/>
                <c:pt idx="0">
                  <c:v>Ｊ建設・採掘の職業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Sheet1!$B$14:$G$14</c:f>
              <c:numCache>
                <c:formatCode>General</c:formatCode>
                <c:ptCount val="6"/>
                <c:pt idx="2" formatCode="0.0%">
                  <c:v>0.14400000000000004</c:v>
                </c:pt>
                <c:pt idx="3" formatCode="0.0%">
                  <c:v>0.12400000000000005</c:v>
                </c:pt>
                <c:pt idx="4" formatCode="0.0%">
                  <c:v>0.10600000000000002</c:v>
                </c:pt>
                <c:pt idx="5" formatCode="0.0%">
                  <c:v>9.2000000000000026E-2</c:v>
                </c:pt>
              </c:numCache>
            </c:numRef>
          </c:val>
          <c:smooth val="0"/>
        </c:ser>
        <c:ser>
          <c:idx val="10"/>
          <c:order val="10"/>
          <c:tx>
            <c:strRef>
              <c:f>Sheet1!$A$15</c:f>
              <c:strCache>
                <c:ptCount val="1"/>
                <c:pt idx="0">
                  <c:v>Ｋ運搬・清掃等の職業</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Sheet1!$B$15:$G$15</c:f>
              <c:numCache>
                <c:formatCode>General</c:formatCode>
                <c:ptCount val="6"/>
                <c:pt idx="2" formatCode="0.0%">
                  <c:v>0.42200000000000026</c:v>
                </c:pt>
                <c:pt idx="3" formatCode="0.0%">
                  <c:v>0.35600000000000021</c:v>
                </c:pt>
                <c:pt idx="4" formatCode="0.0%">
                  <c:v>0.2910000000000002</c:v>
                </c:pt>
                <c:pt idx="5" formatCode="0.0%">
                  <c:v>0.26</c:v>
                </c:pt>
              </c:numCache>
            </c:numRef>
          </c:val>
          <c:smooth val="0"/>
        </c:ser>
        <c:ser>
          <c:idx val="11"/>
          <c:order val="11"/>
          <c:tx>
            <c:strRef>
              <c:f>Sheet1!$A$16</c:f>
              <c:strCache>
                <c:ptCount val="1"/>
                <c:pt idx="0">
                  <c:v>全体</c:v>
                </c:pt>
              </c:strCache>
            </c:strRef>
          </c:tx>
          <c:cat>
            <c:numRef>
              <c:f>Sheet1!$B$4:$G$4</c:f>
              <c:numCache>
                <c:formatCode>General</c:formatCode>
                <c:ptCount val="6"/>
                <c:pt idx="0">
                  <c:v>2011</c:v>
                </c:pt>
                <c:pt idx="1">
                  <c:v>2012</c:v>
                </c:pt>
                <c:pt idx="2">
                  <c:v>2013</c:v>
                </c:pt>
                <c:pt idx="3">
                  <c:v>2014</c:v>
                </c:pt>
                <c:pt idx="4">
                  <c:v>2015</c:v>
                </c:pt>
                <c:pt idx="5">
                  <c:v>2016</c:v>
                </c:pt>
              </c:numCache>
            </c:numRef>
          </c:cat>
          <c:val>
            <c:numRef>
              <c:f>Sheet1!$B$16:$G$16</c:f>
              <c:numCache>
                <c:formatCode>0.0%</c:formatCode>
                <c:ptCount val="6"/>
                <c:pt idx="0">
                  <c:v>0.28200000000000008</c:v>
                </c:pt>
                <c:pt idx="1">
                  <c:v>0.24800000000000011</c:v>
                </c:pt>
                <c:pt idx="2">
                  <c:v>0.223</c:v>
                </c:pt>
                <c:pt idx="3">
                  <c:v>0.20500000000000004</c:v>
                </c:pt>
                <c:pt idx="4">
                  <c:v>0.17300000000000001</c:v>
                </c:pt>
                <c:pt idx="5">
                  <c:v>0.15400000000000011</c:v>
                </c:pt>
              </c:numCache>
            </c:numRef>
          </c:val>
          <c:smooth val="0"/>
        </c:ser>
        <c:dLbls>
          <c:showLegendKey val="0"/>
          <c:showVal val="0"/>
          <c:showCatName val="0"/>
          <c:showSerName val="0"/>
          <c:showPercent val="0"/>
          <c:showBubbleSize val="0"/>
        </c:dLbls>
        <c:marker val="1"/>
        <c:smooth val="0"/>
        <c:axId val="258950272"/>
        <c:axId val="258951808"/>
      </c:lineChart>
      <c:catAx>
        <c:axId val="258950272"/>
        <c:scaling>
          <c:orientation val="minMax"/>
        </c:scaling>
        <c:delete val="0"/>
        <c:axPos val="b"/>
        <c:numFmt formatCode="General" sourceLinked="1"/>
        <c:majorTickMark val="out"/>
        <c:minorTickMark val="none"/>
        <c:tickLblPos val="nextTo"/>
        <c:crossAx val="258951808"/>
        <c:crosses val="autoZero"/>
        <c:auto val="1"/>
        <c:lblAlgn val="ctr"/>
        <c:lblOffset val="100"/>
        <c:noMultiLvlLbl val="0"/>
      </c:catAx>
      <c:valAx>
        <c:axId val="258951808"/>
        <c:scaling>
          <c:orientation val="minMax"/>
          <c:min val="9.0000000000000024E-2"/>
        </c:scaling>
        <c:delete val="0"/>
        <c:axPos val="l"/>
        <c:majorGridlines/>
        <c:numFmt formatCode="0.0%" sourceLinked="1"/>
        <c:majorTickMark val="out"/>
        <c:minorTickMark val="none"/>
        <c:tickLblPos val="nextTo"/>
        <c:crossAx val="258950272"/>
        <c:crosses val="autoZero"/>
        <c:crossBetween val="between"/>
      </c:valAx>
    </c:plotArea>
    <c:legend>
      <c:legendPos val="r"/>
      <c:layout>
        <c:manualLayout>
          <c:xMode val="edge"/>
          <c:yMode val="edge"/>
          <c:x val="0.69924061792215575"/>
          <c:y val="3.7395411416798655E-2"/>
          <c:w val="0.29885498603438798"/>
          <c:h val="0.90746486483141886"/>
        </c:manualLayout>
      </c:layout>
      <c:overlay val="0"/>
      <c:txPr>
        <a:bodyPr/>
        <a:lstStyle/>
        <a:p>
          <a:pPr>
            <a:defRPr>
              <a:latin typeface="ＭＳ Ｐゴシック" panose="020B0600070205080204" pitchFamily="50" charset="-128"/>
              <a:ea typeface="ＭＳ Ｐゴシック" panose="020B0600070205080204" pitchFamily="50" charset="-128"/>
            </a:defRPr>
          </a:pPr>
          <a:endParaRPr lang="ja-JP"/>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9.emf"/></Relationships>
</file>

<file path=ppt/drawings/drawing1.xml><?xml version="1.0" encoding="utf-8"?>
<c:userShapes xmlns:c="http://schemas.openxmlformats.org/drawingml/2006/chart">
  <cdr:relSizeAnchor xmlns:cdr="http://schemas.openxmlformats.org/drawingml/2006/chartDrawing">
    <cdr:from>
      <cdr:x>0</cdr:x>
      <cdr:y>0.80871</cdr:y>
    </cdr:from>
    <cdr:to>
      <cdr:x>0.09756</cdr:x>
      <cdr:y>0.97128</cdr:y>
    </cdr:to>
    <cdr:sp macro="" textlink="">
      <cdr:nvSpPr>
        <cdr:cNvPr id="2" name="テキスト ボックス 1"/>
        <cdr:cNvSpPr txBox="1"/>
      </cdr:nvSpPr>
      <cdr:spPr>
        <a:xfrm xmlns:a="http://schemas.openxmlformats.org/drawingml/2006/main">
          <a:off x="-107504" y="791914"/>
          <a:ext cx="432048" cy="15919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altLang="ja-JP" sz="700" dirty="0"/>
            <a:t>(%)</a:t>
          </a:r>
          <a:endParaRPr lang="ja-JP" altLang="en-US" sz="700" dirty="0"/>
        </a:p>
      </cdr:txBody>
    </cdr:sp>
  </cdr:relSizeAnchor>
</c:userShapes>
</file>

<file path=ppt/drawings/drawing10.xml><?xml version="1.0" encoding="utf-8"?>
<c:userShapes xmlns:c="http://schemas.openxmlformats.org/drawingml/2006/chart">
  <cdr:relSizeAnchor xmlns:cdr="http://schemas.openxmlformats.org/drawingml/2006/chartDrawing">
    <cdr:from>
      <cdr:x>0.11203</cdr:x>
      <cdr:y>0.0825</cdr:y>
    </cdr:from>
    <cdr:to>
      <cdr:x>0.2622</cdr:x>
      <cdr:y>0.13836</cdr:y>
    </cdr:to>
    <cdr:sp macro="" textlink="">
      <cdr:nvSpPr>
        <cdr:cNvPr id="2" name="テキスト ボックス 1"/>
        <cdr:cNvSpPr txBox="1"/>
      </cdr:nvSpPr>
      <cdr:spPr>
        <a:xfrm xmlns:a="http://schemas.openxmlformats.org/drawingml/2006/main">
          <a:off x="324394" y="326887"/>
          <a:ext cx="434845" cy="221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700"/>
            <a:t>（人）</a:t>
          </a:r>
        </a:p>
      </cdr:txBody>
    </cdr:sp>
  </cdr:relSizeAnchor>
  <cdr:relSizeAnchor xmlns:cdr="http://schemas.openxmlformats.org/drawingml/2006/chartDrawing">
    <cdr:from>
      <cdr:x>0.12132</cdr:x>
      <cdr:y>0.54888</cdr:y>
    </cdr:from>
    <cdr:to>
      <cdr:x>0.18846</cdr:x>
      <cdr:y>0.59215</cdr:y>
    </cdr:to>
    <cdr:sp macro="" textlink="">
      <cdr:nvSpPr>
        <cdr:cNvPr id="3" name="正方形/長方形 2"/>
        <cdr:cNvSpPr/>
      </cdr:nvSpPr>
      <cdr:spPr>
        <a:xfrm xmlns:a="http://schemas.openxmlformats.org/drawingml/2006/main">
          <a:off x="327025" y="2174875"/>
          <a:ext cx="180975" cy="171450"/>
        </a:xfrm>
        <a:prstGeom xmlns:a="http://schemas.openxmlformats.org/drawingml/2006/main" prst="rect">
          <a:avLst/>
        </a:prstGeom>
        <a:noFill xmlns:a="http://schemas.openxmlformats.org/drawingml/2006/main"/>
        <a:ln xmlns:a="http://schemas.openxmlformats.org/drawingml/2006/main" w="158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0.19906</cdr:x>
      <cdr:y>0.57452</cdr:y>
    </cdr:from>
    <cdr:to>
      <cdr:x>0.94346</cdr:x>
      <cdr:y>0.57452</cdr:y>
    </cdr:to>
    <cdr:cxnSp macro="">
      <cdr:nvCxnSpPr>
        <cdr:cNvPr id="4" name="直線コネクタ 3"/>
        <cdr:cNvCxnSpPr/>
      </cdr:nvCxnSpPr>
      <cdr:spPr>
        <a:xfrm xmlns:a="http://schemas.openxmlformats.org/drawingml/2006/main" flipV="1">
          <a:off x="536575" y="2276476"/>
          <a:ext cx="2006600" cy="0"/>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0.47343</cdr:x>
      <cdr:y>0.71874</cdr:y>
    </cdr:from>
    <cdr:to>
      <cdr:x>0.75972</cdr:x>
      <cdr:y>0.76923</cdr:y>
    </cdr:to>
    <cdr:sp macro="" textlink="">
      <cdr:nvSpPr>
        <cdr:cNvPr id="6" name="テキスト ボックス 39"/>
        <cdr:cNvSpPr txBox="1"/>
      </cdr:nvSpPr>
      <cdr:spPr>
        <a:xfrm xmlns:a="http://schemas.openxmlformats.org/drawingml/2006/main">
          <a:off x="1276166" y="2847946"/>
          <a:ext cx="77170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東部大阪地域</a:t>
          </a:r>
          <a:endParaRPr kumimoji="1" lang="ja-JP" altLang="en-US" sz="700" dirty="0"/>
        </a:p>
      </cdr:txBody>
    </cdr:sp>
  </cdr:relSizeAnchor>
  <cdr:relSizeAnchor xmlns:cdr="http://schemas.openxmlformats.org/drawingml/2006/chartDrawing">
    <cdr:from>
      <cdr:x>0.60525</cdr:x>
      <cdr:y>0.81746</cdr:y>
    </cdr:from>
    <cdr:to>
      <cdr:x>0.85159</cdr:x>
      <cdr:y>0.86795</cdr:y>
    </cdr:to>
    <cdr:sp macro="" textlink="">
      <cdr:nvSpPr>
        <cdr:cNvPr id="7" name="テキスト ボックス 26"/>
        <cdr:cNvSpPr txBox="1"/>
      </cdr:nvSpPr>
      <cdr:spPr>
        <a:xfrm xmlns:a="http://schemas.openxmlformats.org/drawingml/2006/main">
          <a:off x="1631494" y="3239119"/>
          <a:ext cx="6640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大阪市地域</a:t>
          </a:r>
          <a:endParaRPr kumimoji="1" lang="ja-JP" altLang="en-US" sz="700" dirty="0"/>
        </a:p>
      </cdr:txBody>
    </cdr:sp>
  </cdr:relSizeAnchor>
  <cdr:relSizeAnchor xmlns:cdr="http://schemas.openxmlformats.org/drawingml/2006/chartDrawing">
    <cdr:from>
      <cdr:x>0.73263</cdr:x>
      <cdr:y>0.37821</cdr:y>
    </cdr:from>
    <cdr:to>
      <cdr:x>0.96649</cdr:x>
      <cdr:y>0.42869</cdr:y>
    </cdr:to>
    <cdr:sp macro="" textlink="">
      <cdr:nvSpPr>
        <cdr:cNvPr id="8" name="テキスト ボックス 30"/>
        <cdr:cNvSpPr txBox="1"/>
      </cdr:nvSpPr>
      <cdr:spPr>
        <a:xfrm xmlns:a="http://schemas.openxmlformats.org/drawingml/2006/main">
          <a:off x="1974850" y="1498600"/>
          <a:ext cx="630402"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北大阪地域</a:t>
          </a:r>
        </a:p>
      </cdr:txBody>
    </cdr:sp>
  </cdr:relSizeAnchor>
  <cdr:relSizeAnchor xmlns:cdr="http://schemas.openxmlformats.org/drawingml/2006/chartDrawing">
    <cdr:from>
      <cdr:x>0.60895</cdr:x>
      <cdr:y>0.42869</cdr:y>
    </cdr:from>
    <cdr:to>
      <cdr:x>0.86273</cdr:x>
      <cdr:y>0.47917</cdr:y>
    </cdr:to>
    <cdr:sp macro="" textlink="">
      <cdr:nvSpPr>
        <cdr:cNvPr id="9" name="テキスト ボックス 34"/>
        <cdr:cNvSpPr txBox="1"/>
      </cdr:nvSpPr>
      <cdr:spPr>
        <a:xfrm xmlns:a="http://schemas.openxmlformats.org/drawingml/2006/main">
          <a:off x="1641475" y="1698625"/>
          <a:ext cx="684076"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泉州地域</a:t>
          </a:r>
        </a:p>
      </cdr:txBody>
    </cdr:sp>
  </cdr:relSizeAnchor>
  <cdr:relSizeAnchor xmlns:cdr="http://schemas.openxmlformats.org/drawingml/2006/chartDrawing">
    <cdr:from>
      <cdr:x>0.74062</cdr:x>
      <cdr:y>0.69952</cdr:y>
    </cdr:from>
    <cdr:to>
      <cdr:x>0.80919</cdr:x>
      <cdr:y>0.81954</cdr:y>
    </cdr:to>
    <cdr:cxnSp macro="">
      <cdr:nvCxnSpPr>
        <cdr:cNvPr id="10" name="直線コネクタ 9"/>
        <cdr:cNvCxnSpPr/>
      </cdr:nvCxnSpPr>
      <cdr:spPr>
        <a:xfrm xmlns:a="http://schemas.openxmlformats.org/drawingml/2006/main" flipV="1">
          <a:off x="1996397" y="2771775"/>
          <a:ext cx="184828" cy="475576"/>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0.20259</cdr:x>
      <cdr:y>0.59695</cdr:y>
    </cdr:from>
    <cdr:to>
      <cdr:x>0.45637</cdr:x>
      <cdr:y>0.64743</cdr:y>
    </cdr:to>
    <cdr:sp macro="" textlink="">
      <cdr:nvSpPr>
        <cdr:cNvPr id="12" name="テキスト ボックス 34"/>
        <cdr:cNvSpPr txBox="1"/>
      </cdr:nvSpPr>
      <cdr:spPr>
        <a:xfrm xmlns:a="http://schemas.openxmlformats.org/drawingml/2006/main">
          <a:off x="546100" y="2365375"/>
          <a:ext cx="684085" cy="2000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南河内地域</a:t>
          </a:r>
        </a:p>
      </cdr:txBody>
    </cdr:sp>
  </cdr:relSizeAnchor>
</c:userShapes>
</file>

<file path=ppt/drawings/drawing11.xml><?xml version="1.0" encoding="utf-8"?>
<c:userShapes xmlns:c="http://schemas.openxmlformats.org/drawingml/2006/chart">
  <cdr:relSizeAnchor xmlns:cdr="http://schemas.openxmlformats.org/drawingml/2006/chartDrawing">
    <cdr:from>
      <cdr:x>0.1875</cdr:x>
      <cdr:y>0.68019</cdr:y>
    </cdr:from>
    <cdr:to>
      <cdr:x>0.75253</cdr:x>
      <cdr:y>0.80904</cdr:y>
    </cdr:to>
    <cdr:sp macro="" textlink="">
      <cdr:nvSpPr>
        <cdr:cNvPr id="2" name="テキスト ボックス 1"/>
        <cdr:cNvSpPr txBox="1"/>
      </cdr:nvSpPr>
      <cdr:spPr>
        <a:xfrm xmlns:a="http://schemas.openxmlformats.org/drawingml/2006/main">
          <a:off x="840407" y="1684671"/>
          <a:ext cx="2532595" cy="31912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800" dirty="0">
              <a:latin typeface="Meiryo UI" panose="020B0604030504040204" pitchFamily="50" charset="-128"/>
              <a:ea typeface="Meiryo UI" panose="020B0604030504040204" pitchFamily="50" charset="-128"/>
              <a:cs typeface="Meiryo UI" panose="020B0604030504040204" pitchFamily="50" charset="-128"/>
            </a:rPr>
            <a:t>潜在的有業率</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＝（有</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業者数＋就職</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希望者数）／</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人口</a:t>
          </a:r>
        </a:p>
      </cdr:txBody>
    </cdr:sp>
  </cdr:relSizeAnchor>
  <cdr:relSizeAnchor xmlns:cdr="http://schemas.openxmlformats.org/drawingml/2006/chartDrawing">
    <cdr:from>
      <cdr:x>0</cdr:x>
      <cdr:y>0.00033</cdr:y>
    </cdr:from>
    <cdr:to>
      <cdr:x>1</cdr:x>
      <cdr:y>0.102</cdr:y>
    </cdr:to>
    <cdr:sp macro="" textlink="">
      <cdr:nvSpPr>
        <cdr:cNvPr id="3" name="テキスト プレースホルダー 2"/>
        <cdr:cNvSpPr>
          <a:spLocks xmlns:a="http://schemas.openxmlformats.org/drawingml/2006/main" noGrp="1"/>
        </cdr:cNvSpPr>
      </cdr:nvSpPr>
      <cdr:spPr>
        <a:xfrm xmlns:a="http://schemas.openxmlformats.org/drawingml/2006/main">
          <a:off x="0" y="935"/>
          <a:ext cx="8496944" cy="287933"/>
        </a:xfrm>
        <a:prstGeom xmlns:a="http://schemas.openxmlformats.org/drawingml/2006/main" prst="rect">
          <a:avLst/>
        </a:prstGeom>
      </cdr:spPr>
      <cdr:txBody>
        <a:bodyPr xmlns:a="http://schemas.openxmlformats.org/drawingml/2006/main" vert="horz" lIns="117824" tIns="58912" rIns="117824" bIns="58912" rtlCol="0" anchor="ctr" anchorCtr="0">
          <a:normAutofit/>
        </a:bodyPr>
        <a:lstStyle xmlns:a="http://schemas.openxmlformats.org/drawingml/2006/main">
          <a:lvl1pPr marL="0" indent="0" algn="l" defTabSz="1178242" rtl="0" eaLnBrk="1" latinLnBrk="0" hangingPunct="1">
            <a:spcBef>
              <a:spcPct val="20000"/>
            </a:spcBef>
            <a:buFont typeface="Arial" panose="020B0604020202020204" pitchFamily="34" charset="0"/>
            <a:buNone/>
            <a:defRPr kumimoji="1" sz="3100" b="1" kern="1200">
              <a:solidFill>
                <a:schemeClr val="tx1"/>
              </a:solidFill>
              <a:latin typeface="+mn-lt"/>
              <a:ea typeface="+mn-ea"/>
              <a:cs typeface="+mn-cs"/>
            </a:defRPr>
          </a:lvl1pPr>
          <a:lvl2pPr marL="589122" indent="0" algn="l" defTabSz="1178242" rtl="0" eaLnBrk="1" latinLnBrk="0" hangingPunct="1">
            <a:spcBef>
              <a:spcPct val="20000"/>
            </a:spcBef>
            <a:buFont typeface="Arial" panose="020B0604020202020204" pitchFamily="34" charset="0"/>
            <a:buNone/>
            <a:defRPr kumimoji="1" sz="2500" b="1" kern="1200">
              <a:solidFill>
                <a:schemeClr val="tx1"/>
              </a:solidFill>
              <a:latin typeface="+mn-lt"/>
              <a:ea typeface="+mn-ea"/>
              <a:cs typeface="+mn-cs"/>
            </a:defRPr>
          </a:lvl2pPr>
          <a:lvl3pPr marL="1178242" indent="0" algn="l" defTabSz="1178242" rtl="0" eaLnBrk="1" latinLnBrk="0" hangingPunct="1">
            <a:spcBef>
              <a:spcPct val="20000"/>
            </a:spcBef>
            <a:buFont typeface="Arial" panose="020B0604020202020204" pitchFamily="34" charset="0"/>
            <a:buNone/>
            <a:defRPr kumimoji="1" sz="2300" b="1" kern="1200">
              <a:solidFill>
                <a:schemeClr val="tx1"/>
              </a:solidFill>
              <a:latin typeface="+mn-lt"/>
              <a:ea typeface="+mn-ea"/>
              <a:cs typeface="+mn-cs"/>
            </a:defRPr>
          </a:lvl3pPr>
          <a:lvl4pPr marL="1767363"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4pPr>
          <a:lvl5pPr marL="2356485"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5pPr>
          <a:lvl6pPr marL="2945605"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6pPr>
          <a:lvl7pPr marL="3534727"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7pPr>
          <a:lvl8pPr marL="4123847"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8pPr>
          <a:lvl9pPr marL="4712969" indent="0" algn="l" defTabSz="1178242" rtl="0" eaLnBrk="1" latinLnBrk="0" hangingPunct="1">
            <a:spcBef>
              <a:spcPct val="20000"/>
            </a:spcBef>
            <a:buFont typeface="Arial" panose="020B0604020202020204" pitchFamily="34" charset="0"/>
            <a:buNone/>
            <a:defRPr kumimoji="1" sz="2100" b="1" kern="1200">
              <a:solidFill>
                <a:schemeClr val="tx1"/>
              </a:solidFill>
              <a:latin typeface="+mn-lt"/>
              <a:ea typeface="+mn-ea"/>
              <a:cs typeface="+mn-cs"/>
            </a:defRPr>
          </a:lvl9pPr>
        </a:lstStyle>
        <a:p xmlns:a="http://schemas.openxmlformats.org/drawingml/2006/main">
          <a:pPr algn="ctr"/>
          <a:r>
            <a:rPr lang="ja-JP" altLang="en-US" sz="1400" b="0" u="sng" dirty="0"/>
            <a:t>　　　</a:t>
          </a:r>
        </a:p>
      </cdr:txBody>
    </cdr:sp>
  </cdr:relSizeAnchor>
</c:userShapes>
</file>

<file path=ppt/drawings/drawing12.xml><?xml version="1.0" encoding="utf-8"?>
<c:userShapes xmlns:c="http://schemas.openxmlformats.org/drawingml/2006/chart">
  <cdr:relSizeAnchor xmlns:cdr="http://schemas.openxmlformats.org/drawingml/2006/chartDrawing">
    <cdr:from>
      <cdr:x>0.39944</cdr:x>
      <cdr:y>0.10778</cdr:y>
    </cdr:from>
    <cdr:to>
      <cdr:x>0.54711</cdr:x>
      <cdr:y>0.39185</cdr:y>
    </cdr:to>
    <cdr:sp macro="" textlink="">
      <cdr:nvSpPr>
        <cdr:cNvPr id="2" name="角丸四角形吹き出し 1"/>
        <cdr:cNvSpPr/>
      </cdr:nvSpPr>
      <cdr:spPr>
        <a:xfrm xmlns:a="http://schemas.openxmlformats.org/drawingml/2006/main">
          <a:off x="3344433" y="229076"/>
          <a:ext cx="1236377" cy="603762"/>
        </a:xfrm>
        <a:prstGeom xmlns:a="http://schemas.openxmlformats.org/drawingml/2006/main" prst="wedgeRoundRectCallout">
          <a:avLst>
            <a:gd name="adj1" fmla="val -89119"/>
            <a:gd name="adj2" fmla="val 61995"/>
            <a:gd name="adj3" fmla="val 16667"/>
          </a:avLst>
        </a:prstGeom>
        <a:ln xmlns:a="http://schemas.openxmlformats.org/drawingml/2006/main">
          <a:solidFill>
            <a:srgbClr val="FF0000"/>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vertOverflow="clip" anchor="ctr"/>
        <a:lstStyle xmlns:a="http://schemas.openxmlformats.org/drawingml/2006/main"/>
        <a:p xmlns:a="http://schemas.openxmlformats.org/drawingml/2006/main">
          <a:r>
            <a:rPr lang="ja-JP" altLang="en-US" dirty="0" smtClean="0"/>
            <a:t>事務的職種の</a:t>
          </a:r>
          <a:endParaRPr lang="en-US" altLang="ja-JP" dirty="0" smtClean="0"/>
        </a:p>
        <a:p xmlns:a="http://schemas.openxmlformats.org/drawingml/2006/main">
          <a:r>
            <a:rPr lang="ja-JP" altLang="en-US" dirty="0" smtClean="0"/>
            <a:t>人気が高い</a:t>
          </a:r>
          <a:endParaRPr lang="ja-JP" dirty="0"/>
        </a:p>
      </cdr:txBody>
    </cdr:sp>
  </cdr:relSizeAnchor>
</c:userShapes>
</file>

<file path=ppt/drawings/drawing13.xml><?xml version="1.0" encoding="utf-8"?>
<c:userShapes xmlns:c="http://schemas.openxmlformats.org/drawingml/2006/chart">
  <cdr:relSizeAnchor xmlns:cdr="http://schemas.openxmlformats.org/drawingml/2006/chartDrawing">
    <cdr:from>
      <cdr:x>0</cdr:x>
      <cdr:y>0.53983</cdr:y>
    </cdr:from>
    <cdr:to>
      <cdr:x>0.0583</cdr:x>
      <cdr:y>0.6126</cdr:y>
    </cdr:to>
    <cdr:sp macro="" textlink="">
      <cdr:nvSpPr>
        <cdr:cNvPr id="2" name="正方形/長方形 1"/>
        <cdr:cNvSpPr/>
      </cdr:nvSpPr>
      <cdr:spPr>
        <a:xfrm xmlns:a="http://schemas.openxmlformats.org/drawingml/2006/main">
          <a:off x="-104877" y="1008112"/>
          <a:ext cx="526981" cy="135895"/>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vertOverflow="clip"/>
        <a:lstStyle xmlns:a="http://schemas.openxmlformats.org/drawingml/2006/main"/>
        <a:p xmlns:a="http://schemas.openxmlformats.org/drawingml/2006/main">
          <a:r>
            <a:rPr lang="ja-JP" altLang="en-US" sz="800" dirty="0"/>
            <a:t>（千人）</a:t>
          </a:r>
          <a:endParaRPr lang="ja-JP" sz="800" dirty="0"/>
        </a:p>
      </cdr:txBody>
    </cdr:sp>
  </cdr:relSizeAnchor>
</c:userShapes>
</file>

<file path=ppt/drawings/drawing14.xml><?xml version="1.0" encoding="utf-8"?>
<c:userShapes xmlns:c="http://schemas.openxmlformats.org/drawingml/2006/chart">
  <cdr:relSizeAnchor xmlns:cdr="http://schemas.openxmlformats.org/drawingml/2006/chartDrawing">
    <cdr:from>
      <cdr:x>0</cdr:x>
      <cdr:y>0</cdr:y>
    </cdr:from>
    <cdr:to>
      <cdr:x>0.10451</cdr:x>
      <cdr:y>0.08215</cdr:y>
    </cdr:to>
    <cdr:sp macro="" textlink="">
      <cdr:nvSpPr>
        <cdr:cNvPr id="2" name="正方形/長方形 1"/>
        <cdr:cNvSpPr/>
      </cdr:nvSpPr>
      <cdr:spPr>
        <a:xfrm xmlns:a="http://schemas.openxmlformats.org/drawingml/2006/main">
          <a:off x="-343884" y="-2214563"/>
          <a:ext cx="477838" cy="28733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fontAlgn="auto">
            <a:spcBef>
              <a:spcPts val="0"/>
            </a:spcBef>
            <a:spcAft>
              <a:spcPts val="0"/>
            </a:spcAft>
            <a:defRPr/>
          </a:pPr>
          <a:r>
            <a:rPr lang="ja-JP" altLang="en-US" sz="700" dirty="0" smtClean="0"/>
            <a:t>（者）</a:t>
          </a:r>
          <a:endParaRPr lang="ja-JP" altLang="en-US" sz="700" dirty="0"/>
        </a:p>
      </cdr:txBody>
    </cdr:sp>
  </cdr:relSizeAnchor>
  <cdr:relSizeAnchor xmlns:cdr="http://schemas.openxmlformats.org/drawingml/2006/chartDrawing">
    <cdr:from>
      <cdr:x>0.69538</cdr:x>
      <cdr:y>0.00356</cdr:y>
    </cdr:from>
    <cdr:to>
      <cdr:x>0.79989</cdr:x>
      <cdr:y>0.08571</cdr:y>
    </cdr:to>
    <cdr:sp macro="" textlink="">
      <cdr:nvSpPr>
        <cdr:cNvPr id="3" name="正方形/長方形 2"/>
        <cdr:cNvSpPr/>
      </cdr:nvSpPr>
      <cdr:spPr>
        <a:xfrm xmlns:a="http://schemas.openxmlformats.org/drawingml/2006/main">
          <a:off x="3026876" y="10258"/>
          <a:ext cx="454918" cy="236592"/>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fontAlgn="auto">
            <a:spcBef>
              <a:spcPts val="0"/>
            </a:spcBef>
            <a:spcAft>
              <a:spcPts val="0"/>
            </a:spcAft>
            <a:defRPr/>
          </a:pPr>
          <a:r>
            <a:rPr lang="ja-JP" altLang="en-US" sz="700" dirty="0" smtClean="0"/>
            <a:t>（者）</a:t>
          </a:r>
          <a:endParaRPr lang="ja-JP" altLang="en-US" sz="700" dirty="0"/>
        </a:p>
      </cdr:txBody>
    </cdr:sp>
  </cdr:relSizeAnchor>
  <cdr:relSizeAnchor xmlns:cdr="http://schemas.openxmlformats.org/drawingml/2006/chartDrawing">
    <cdr:from>
      <cdr:x>0.76329</cdr:x>
      <cdr:y>0.67502</cdr:y>
    </cdr:from>
    <cdr:to>
      <cdr:x>0.98576</cdr:x>
      <cdr:y>0.75003</cdr:y>
    </cdr:to>
    <cdr:sp macro="" textlink="">
      <cdr:nvSpPr>
        <cdr:cNvPr id="4" name="正方形/長方形 3"/>
        <cdr:cNvSpPr/>
      </cdr:nvSpPr>
      <cdr:spPr>
        <a:xfrm xmlns:a="http://schemas.openxmlformats.org/drawingml/2006/main">
          <a:off x="3322507" y="1944058"/>
          <a:ext cx="968355" cy="216028"/>
        </a:xfrm>
        <a:prstGeom xmlns:a="http://schemas.openxmlformats.org/drawingml/2006/main" prst="rect">
          <a:avLst/>
        </a:prstGeom>
        <a:noFill xmlns:a="http://schemas.openxmlformats.org/drawingml/2006/main"/>
        <a:ln xmlns:a="http://schemas.openxmlformats.org/drawingml/2006/main" w="6350">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fontAlgn="auto">
            <a:spcBef>
              <a:spcPts val="0"/>
            </a:spcBef>
            <a:spcAft>
              <a:spcPts val="0"/>
            </a:spcAft>
            <a:defRPr/>
          </a:pPr>
          <a:r>
            <a:rPr lang="ja-JP" altLang="en-US" sz="600" dirty="0" smtClean="0"/>
            <a:t>折れ線グラフ（大企業）は右目盛り</a:t>
          </a:r>
          <a:endParaRPr lang="ja-JP" altLang="en-US" sz="600" dirty="0"/>
        </a:p>
      </cdr:txBody>
    </cdr:sp>
  </cdr:relSizeAnchor>
  <cdr:relSizeAnchor xmlns:cdr="http://schemas.openxmlformats.org/drawingml/2006/chartDrawing">
    <cdr:from>
      <cdr:x>0.73021</cdr:x>
      <cdr:y>0.67681</cdr:y>
    </cdr:from>
    <cdr:to>
      <cdr:x>0.76329</cdr:x>
      <cdr:y>0.71253</cdr:y>
    </cdr:to>
    <cdr:cxnSp macro="">
      <cdr:nvCxnSpPr>
        <cdr:cNvPr id="8" name="直線矢印コネクタ 7"/>
        <cdr:cNvCxnSpPr>
          <a:stCxn xmlns:a="http://schemas.openxmlformats.org/drawingml/2006/main" id="4" idx="1"/>
        </cdr:cNvCxnSpPr>
      </cdr:nvCxnSpPr>
      <cdr:spPr>
        <a:xfrm xmlns:a="http://schemas.openxmlformats.org/drawingml/2006/main" flipH="1" flipV="1">
          <a:off x="3178491" y="1949202"/>
          <a:ext cx="144016" cy="102870"/>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5.xml><?xml version="1.0" encoding="utf-8"?>
<c:userShapes xmlns:c="http://schemas.openxmlformats.org/drawingml/2006/chart">
  <cdr:relSizeAnchor xmlns:cdr="http://schemas.openxmlformats.org/drawingml/2006/chartDrawing">
    <cdr:from>
      <cdr:x>0.02297</cdr:x>
      <cdr:y>0.18304</cdr:y>
    </cdr:from>
    <cdr:to>
      <cdr:x>0.15995</cdr:x>
      <cdr:y>0.28373</cdr:y>
    </cdr:to>
    <cdr:sp macro="" textlink="">
      <cdr:nvSpPr>
        <cdr:cNvPr id="3" name="テキスト ボックス 2"/>
        <cdr:cNvSpPr txBox="1"/>
      </cdr:nvSpPr>
      <cdr:spPr>
        <a:xfrm xmlns:a="http://schemas.openxmlformats.org/drawingml/2006/main">
          <a:off x="70247" y="816893"/>
          <a:ext cx="418906" cy="44937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altLang="ja-JP" sz="900" dirty="0"/>
            <a:t>(</a:t>
          </a:r>
          <a:r>
            <a:rPr lang="ja-JP" altLang="en-US" sz="900" dirty="0"/>
            <a:t>万人</a:t>
          </a:r>
          <a:r>
            <a:rPr lang="en-US" altLang="ja-JP" sz="900" dirty="0"/>
            <a:t>)</a:t>
          </a:r>
          <a:endParaRPr lang="ja-JP" altLang="en-US" sz="900" dirty="0"/>
        </a:p>
      </cdr:txBody>
    </cdr:sp>
  </cdr:relSizeAnchor>
</c:userShapes>
</file>

<file path=ppt/drawings/drawing16.xml><?xml version="1.0" encoding="utf-8"?>
<c:userShapes xmlns:c="http://schemas.openxmlformats.org/drawingml/2006/chart">
  <cdr:relSizeAnchor xmlns:cdr="http://schemas.openxmlformats.org/drawingml/2006/chartDrawing">
    <cdr:from>
      <cdr:x>0.32198</cdr:x>
      <cdr:y>0.06251</cdr:y>
    </cdr:from>
    <cdr:to>
      <cdr:x>0.55014</cdr:x>
      <cdr:y>0.14969</cdr:y>
    </cdr:to>
    <cdr:cxnSp macro="">
      <cdr:nvCxnSpPr>
        <cdr:cNvPr id="4" name="直線コネクタ 3"/>
        <cdr:cNvCxnSpPr/>
      </cdr:nvCxnSpPr>
      <cdr:spPr>
        <a:xfrm xmlns:a="http://schemas.openxmlformats.org/drawingml/2006/main">
          <a:off x="1431511" y="111166"/>
          <a:ext cx="1014382" cy="15503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0.35616</cdr:x>
      <cdr:y>0.20324</cdr:y>
    </cdr:from>
    <cdr:to>
      <cdr:x>0.55014</cdr:x>
      <cdr:y>0.35214</cdr:y>
    </cdr:to>
    <cdr:cxnSp macro="">
      <cdr:nvCxnSpPr>
        <cdr:cNvPr id="5" name="直線コネクタ 4"/>
        <cdr:cNvCxnSpPr/>
      </cdr:nvCxnSpPr>
      <cdr:spPr>
        <a:xfrm xmlns:a="http://schemas.openxmlformats.org/drawingml/2006/main">
          <a:off x="1583474" y="361436"/>
          <a:ext cx="862419" cy="26480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0.41311</cdr:x>
      <cdr:y>0.51411</cdr:y>
    </cdr:from>
    <cdr:to>
      <cdr:x>0.53394</cdr:x>
      <cdr:y>0.55507</cdr:y>
    </cdr:to>
    <cdr:cxnSp macro="">
      <cdr:nvCxnSpPr>
        <cdr:cNvPr id="10" name="直線コネクタ 9"/>
        <cdr:cNvCxnSpPr/>
      </cdr:nvCxnSpPr>
      <cdr:spPr>
        <a:xfrm xmlns:a="http://schemas.openxmlformats.org/drawingml/2006/main" flipV="1">
          <a:off x="1836672" y="914276"/>
          <a:ext cx="537213" cy="7284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17.xml><?xml version="1.0" encoding="utf-8"?>
<c:userShapes xmlns:c="http://schemas.openxmlformats.org/drawingml/2006/chart">
  <cdr:relSizeAnchor xmlns:cdr="http://schemas.openxmlformats.org/drawingml/2006/chartDrawing">
    <cdr:from>
      <cdr:x>0.88976</cdr:x>
      <cdr:y>0.03441</cdr:y>
    </cdr:from>
    <cdr:to>
      <cdr:x>1</cdr:x>
      <cdr:y>0.08979</cdr:y>
    </cdr:to>
    <cdr:sp macro="" textlink="">
      <cdr:nvSpPr>
        <cdr:cNvPr id="2" name="正方形/長方形 1"/>
        <cdr:cNvSpPr/>
      </cdr:nvSpPr>
      <cdr:spPr>
        <a:xfrm xmlns:a="http://schemas.openxmlformats.org/drawingml/2006/main">
          <a:off x="4143920" y="150192"/>
          <a:ext cx="508387" cy="24174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en-US" altLang="ja-JP" sz="900" dirty="0" smtClean="0">
              <a:solidFill>
                <a:sysClr val="windowText" lastClr="000000"/>
              </a:solidFill>
            </a:rPr>
            <a:t>(</a:t>
          </a:r>
          <a:r>
            <a:rPr kumimoji="1" lang="ja-JP" altLang="en-US" sz="900" dirty="0" smtClean="0">
              <a:solidFill>
                <a:sysClr val="windowText" lastClr="000000"/>
              </a:solidFill>
            </a:rPr>
            <a:t>千人</a:t>
          </a:r>
          <a:r>
            <a:rPr kumimoji="1" lang="en-US" altLang="ja-JP" sz="900" dirty="0">
              <a:solidFill>
                <a:sysClr val="windowText" lastClr="000000"/>
              </a:solidFill>
            </a:rPr>
            <a:t>)</a:t>
          </a:r>
          <a:endParaRPr kumimoji="1" lang="ja-JP" altLang="en-US" sz="900" dirty="0">
            <a:solidFill>
              <a:sysClr val="windowText" lastClr="000000"/>
            </a:solidFill>
          </a:endParaRPr>
        </a:p>
      </cdr:txBody>
    </cdr:sp>
  </cdr:relSizeAnchor>
  <cdr:relSizeAnchor xmlns:cdr="http://schemas.openxmlformats.org/drawingml/2006/chartDrawing">
    <cdr:from>
      <cdr:x>0.61665</cdr:x>
      <cdr:y>0.03299</cdr:y>
    </cdr:from>
    <cdr:to>
      <cdr:x>0.97227</cdr:x>
      <cdr:y>0.08248</cdr:y>
    </cdr:to>
    <cdr:sp macro="" textlink="">
      <cdr:nvSpPr>
        <cdr:cNvPr id="3" name="正方形/長方形 2"/>
        <cdr:cNvSpPr/>
      </cdr:nvSpPr>
      <cdr:spPr>
        <a:xfrm xmlns:a="http://schemas.openxmlformats.org/drawingml/2006/main">
          <a:off x="2843804" y="144016"/>
          <a:ext cx="1640033" cy="21601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ja-JP" altLang="en-US" sz="900" dirty="0">
              <a:solidFill>
                <a:sysClr val="windowText" lastClr="000000"/>
              </a:solidFill>
            </a:rPr>
            <a:t>折れ線</a:t>
          </a:r>
          <a:r>
            <a:rPr kumimoji="1" lang="ja-JP" altLang="en-US" sz="900" dirty="0" smtClean="0">
              <a:solidFill>
                <a:sysClr val="windowText" lastClr="000000"/>
              </a:solidFill>
            </a:rPr>
            <a:t>グラフは右の軸</a:t>
          </a:r>
          <a:endParaRPr kumimoji="1" lang="ja-JP" altLang="en-US" sz="900" dirty="0">
            <a:solidFill>
              <a:sysClr val="windowText" lastClr="000000"/>
            </a:solidFill>
          </a:endParaRPr>
        </a:p>
      </cdr:txBody>
    </cdr:sp>
  </cdr:relSizeAnchor>
  <cdr:relSizeAnchor xmlns:cdr="http://schemas.openxmlformats.org/drawingml/2006/chartDrawing">
    <cdr:from>
      <cdr:x>0.67911</cdr:x>
      <cdr:y>0.08248</cdr:y>
    </cdr:from>
    <cdr:to>
      <cdr:x>0.69207</cdr:x>
      <cdr:y>0.14847</cdr:y>
    </cdr:to>
    <cdr:cxnSp macro="">
      <cdr:nvCxnSpPr>
        <cdr:cNvPr id="4" name="直線矢印コネクタ 3"/>
        <cdr:cNvCxnSpPr/>
      </cdr:nvCxnSpPr>
      <cdr:spPr>
        <a:xfrm xmlns:a="http://schemas.openxmlformats.org/drawingml/2006/main" flipH="1">
          <a:off x="3131840" y="360040"/>
          <a:ext cx="59767" cy="288032"/>
        </a:xfrm>
        <a:prstGeom xmlns:a="http://schemas.openxmlformats.org/drawingml/2006/main" prst="straightConnector1">
          <a:avLst/>
        </a:prstGeom>
        <a:ln xmlns:a="http://schemas.openxmlformats.org/drawingml/2006/main">
          <a:solidFill>
            <a:schemeClr val="tx1"/>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18.xml><?xml version="1.0" encoding="utf-8"?>
<c:userShapes xmlns:c="http://schemas.openxmlformats.org/drawingml/2006/chart">
  <cdr:relSizeAnchor xmlns:cdr="http://schemas.openxmlformats.org/drawingml/2006/chartDrawing">
    <cdr:from>
      <cdr:x>0.88783</cdr:x>
      <cdr:y>0.03299</cdr:y>
    </cdr:from>
    <cdr:to>
      <cdr:x>1</cdr:x>
      <cdr:y>0.08837</cdr:y>
    </cdr:to>
    <cdr:sp macro="" textlink="">
      <cdr:nvSpPr>
        <cdr:cNvPr id="2" name="正方形/長方形 1"/>
        <cdr:cNvSpPr/>
      </cdr:nvSpPr>
      <cdr:spPr>
        <a:xfrm xmlns:a="http://schemas.openxmlformats.org/drawingml/2006/main">
          <a:off x="4023911" y="144016"/>
          <a:ext cx="508387" cy="24174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en-US" altLang="ja-JP" sz="900" dirty="0" smtClean="0">
              <a:solidFill>
                <a:sysClr val="windowText" lastClr="000000"/>
              </a:solidFill>
            </a:rPr>
            <a:t>(</a:t>
          </a:r>
          <a:r>
            <a:rPr kumimoji="1" lang="ja-JP" altLang="en-US" sz="900" dirty="0" smtClean="0">
              <a:solidFill>
                <a:sysClr val="windowText" lastClr="000000"/>
              </a:solidFill>
            </a:rPr>
            <a:t>千人</a:t>
          </a:r>
          <a:r>
            <a:rPr kumimoji="1" lang="en-US" altLang="ja-JP" sz="900" dirty="0">
              <a:solidFill>
                <a:sysClr val="windowText" lastClr="000000"/>
              </a:solidFill>
            </a:rPr>
            <a:t>)</a:t>
          </a:r>
          <a:endParaRPr kumimoji="1" lang="ja-JP" altLang="en-US" sz="900" dirty="0">
            <a:solidFill>
              <a:sysClr val="windowText" lastClr="000000"/>
            </a:solidFill>
          </a:endParaRPr>
        </a:p>
      </cdr:txBody>
    </cdr:sp>
  </cdr:relSizeAnchor>
</c:userShapes>
</file>

<file path=ppt/drawings/drawing19.xml><?xml version="1.0" encoding="utf-8"?>
<c:userShapes xmlns:c="http://schemas.openxmlformats.org/drawingml/2006/chart">
  <cdr:relSizeAnchor xmlns:cdr="http://schemas.openxmlformats.org/drawingml/2006/chartDrawing">
    <cdr:from>
      <cdr:x>0.00755</cdr:x>
      <cdr:y>0</cdr:y>
    </cdr:from>
    <cdr:to>
      <cdr:x>0.46538</cdr:x>
      <cdr:y>0.04723</cdr:y>
    </cdr:to>
    <cdr:sp macro="" textlink="">
      <cdr:nvSpPr>
        <cdr:cNvPr id="2" name="正方形/長方形 1"/>
        <cdr:cNvSpPr/>
      </cdr:nvSpPr>
      <cdr:spPr>
        <a:xfrm xmlns:a="http://schemas.openxmlformats.org/drawingml/2006/main">
          <a:off x="27045" y="-2204864"/>
          <a:ext cx="1640028" cy="19383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t"/>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r>
            <a:rPr kumimoji="1" lang="en-US" altLang="ja-JP" sz="800" dirty="0" smtClean="0">
              <a:solidFill>
                <a:sysClr val="windowText" lastClr="000000"/>
              </a:solidFill>
            </a:rPr>
            <a:t>(</a:t>
          </a:r>
          <a:r>
            <a:rPr kumimoji="1" lang="ja-JP" altLang="en-US" sz="800" dirty="0" smtClean="0">
              <a:solidFill>
                <a:sysClr val="windowText" lastClr="000000"/>
              </a:solidFill>
            </a:rPr>
            <a:t>単位：ポイント</a:t>
          </a:r>
          <a:r>
            <a:rPr kumimoji="1" lang="en-US" altLang="ja-JP" sz="800" dirty="0" smtClean="0">
              <a:solidFill>
                <a:sysClr val="windowText" lastClr="000000"/>
              </a:solidFill>
            </a:rPr>
            <a:t>)</a:t>
          </a:r>
          <a:endParaRPr kumimoji="1" lang="ja-JP" altLang="en-US" sz="800" dirty="0">
            <a:solidFill>
              <a:sysClr val="windowText" lastClr="000000"/>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0.8061</cdr:x>
      <cdr:y>0.08987</cdr:y>
    </cdr:from>
    <cdr:to>
      <cdr:x>0.84167</cdr:x>
      <cdr:y>0.12619</cdr:y>
    </cdr:to>
    <cdr:sp macro="" textlink="">
      <cdr:nvSpPr>
        <cdr:cNvPr id="2" name="正方形/長方形 1"/>
        <cdr:cNvSpPr/>
      </cdr:nvSpPr>
      <cdr:spPr>
        <a:xfrm xmlns:a="http://schemas.openxmlformats.org/drawingml/2006/main">
          <a:off x="6984775" y="253282"/>
          <a:ext cx="308197" cy="102331"/>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22.1%</a:t>
          </a:r>
          <a:endParaRPr lang="ja-JP" altLang="en-US" sz="700" dirty="0"/>
        </a:p>
      </cdr:txBody>
    </cdr:sp>
  </cdr:relSizeAnchor>
  <cdr:relSizeAnchor xmlns:cdr="http://schemas.openxmlformats.org/drawingml/2006/chartDrawing">
    <cdr:from>
      <cdr:x>0.7459</cdr:x>
      <cdr:y>0.3918</cdr:y>
    </cdr:from>
    <cdr:to>
      <cdr:x>0.77518</cdr:x>
      <cdr:y>0.43482</cdr:y>
    </cdr:to>
    <cdr:sp macro="" textlink="">
      <cdr:nvSpPr>
        <cdr:cNvPr id="3" name="正方形/長方形 2"/>
        <cdr:cNvSpPr/>
      </cdr:nvSpPr>
      <cdr:spPr>
        <a:xfrm xmlns:a="http://schemas.openxmlformats.org/drawingml/2006/main">
          <a:off x="6463168" y="1104165"/>
          <a:ext cx="253740" cy="121225"/>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14.0%</a:t>
          </a:r>
          <a:endParaRPr lang="ja-JP" altLang="en-US" sz="700" dirty="0"/>
        </a:p>
      </cdr:txBody>
    </cdr:sp>
  </cdr:relSizeAnchor>
  <cdr:relSizeAnchor xmlns:cdr="http://schemas.openxmlformats.org/drawingml/2006/chartDrawing">
    <cdr:from>
      <cdr:x>0.80194</cdr:x>
      <cdr:y>0.34539</cdr:y>
    </cdr:from>
    <cdr:to>
      <cdr:x>0.83266</cdr:x>
      <cdr:y>0.38371</cdr:y>
    </cdr:to>
    <cdr:sp macro="" textlink="">
      <cdr:nvSpPr>
        <cdr:cNvPr id="4" name="正方形/長方形 3"/>
        <cdr:cNvSpPr/>
      </cdr:nvSpPr>
      <cdr:spPr>
        <a:xfrm xmlns:a="http://schemas.openxmlformats.org/drawingml/2006/main">
          <a:off x="6948771" y="973363"/>
          <a:ext cx="266128" cy="108012"/>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15.5%</a:t>
          </a:r>
          <a:endParaRPr lang="ja-JP" altLang="en-US" sz="700" dirty="0"/>
        </a:p>
      </cdr:txBody>
    </cdr:sp>
  </cdr:relSizeAnchor>
  <cdr:relSizeAnchor xmlns:cdr="http://schemas.openxmlformats.org/drawingml/2006/chartDrawing">
    <cdr:from>
      <cdr:x>0.7459</cdr:x>
      <cdr:y>0.58812</cdr:y>
    </cdr:from>
    <cdr:to>
      <cdr:x>0.77518</cdr:x>
      <cdr:y>0.62645</cdr:y>
    </cdr:to>
    <cdr:sp macro="" textlink="">
      <cdr:nvSpPr>
        <cdr:cNvPr id="5" name="正方形/長方形 4"/>
        <cdr:cNvSpPr/>
      </cdr:nvSpPr>
      <cdr:spPr>
        <a:xfrm xmlns:a="http://schemas.openxmlformats.org/drawingml/2006/main">
          <a:off x="6463168" y="1657438"/>
          <a:ext cx="253740" cy="108012"/>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wrap="none" lIns="0" tIns="0" rIns="0" bIns="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21.5%</a:t>
          </a:r>
          <a:endParaRPr lang="ja-JP" altLang="en-US" sz="700" dirty="0"/>
        </a:p>
      </cdr:txBody>
    </cdr:sp>
  </cdr:relSizeAnchor>
  <cdr:relSizeAnchor xmlns:cdr="http://schemas.openxmlformats.org/drawingml/2006/chartDrawing">
    <cdr:from>
      <cdr:x>0.80194</cdr:x>
      <cdr:y>0.49869</cdr:y>
    </cdr:from>
    <cdr:to>
      <cdr:x>0.83331</cdr:x>
      <cdr:y>0.53702</cdr:y>
    </cdr:to>
    <cdr:sp macro="" textlink="">
      <cdr:nvSpPr>
        <cdr:cNvPr id="6" name="正方形/長方形 5"/>
        <cdr:cNvSpPr/>
      </cdr:nvSpPr>
      <cdr:spPr>
        <a:xfrm xmlns:a="http://schemas.openxmlformats.org/drawingml/2006/main">
          <a:off x="6948771" y="1405410"/>
          <a:ext cx="271802" cy="108012"/>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14.7%</a:t>
          </a:r>
          <a:endParaRPr lang="ja-JP" altLang="en-US" sz="700" dirty="0"/>
        </a:p>
      </cdr:txBody>
    </cdr:sp>
  </cdr:relSizeAnchor>
  <cdr:relSizeAnchor xmlns:cdr="http://schemas.openxmlformats.org/drawingml/2006/chartDrawing">
    <cdr:from>
      <cdr:x>0.76029</cdr:x>
      <cdr:y>0.74723</cdr:y>
    </cdr:from>
    <cdr:to>
      <cdr:x>0.79008</cdr:x>
      <cdr:y>0.78517</cdr:y>
    </cdr:to>
    <cdr:sp macro="" textlink="">
      <cdr:nvSpPr>
        <cdr:cNvPr id="7" name="正方形/長方形 6"/>
        <cdr:cNvSpPr/>
      </cdr:nvSpPr>
      <cdr:spPr>
        <a:xfrm xmlns:a="http://schemas.openxmlformats.org/drawingml/2006/main">
          <a:off x="6587837" y="2105821"/>
          <a:ext cx="258141" cy="106938"/>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7.5%</a:t>
          </a:r>
          <a:endParaRPr lang="ja-JP" altLang="en-US" sz="700" dirty="0"/>
        </a:p>
      </cdr:txBody>
    </cdr:sp>
  </cdr:relSizeAnchor>
  <cdr:relSizeAnchor xmlns:cdr="http://schemas.openxmlformats.org/drawingml/2006/chartDrawing">
    <cdr:from>
      <cdr:x>0.80194</cdr:x>
      <cdr:y>0.69033</cdr:y>
    </cdr:from>
    <cdr:to>
      <cdr:x>0.83518</cdr:x>
      <cdr:y>0.72865</cdr:y>
    </cdr:to>
    <cdr:sp macro="" textlink="">
      <cdr:nvSpPr>
        <cdr:cNvPr id="8" name="正方形/長方形 7"/>
        <cdr:cNvSpPr/>
      </cdr:nvSpPr>
      <cdr:spPr>
        <a:xfrm xmlns:a="http://schemas.openxmlformats.org/drawingml/2006/main">
          <a:off x="6948771" y="1945470"/>
          <a:ext cx="288031" cy="108012"/>
        </a:xfrm>
        <a:prstGeom xmlns:a="http://schemas.openxmlformats.org/drawingml/2006/main" prst="rect">
          <a:avLst/>
        </a:prstGeom>
        <a:ln xmlns:a="http://schemas.openxmlformats.org/drawingml/2006/main" w="9525">
          <a:solidFill>
            <a:schemeClr val="tx1"/>
          </a:solid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0" tIns="0" rIns="0" bIns="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dirty="0" smtClean="0"/>
            <a:t>20.8%</a:t>
          </a:r>
          <a:endParaRPr lang="ja-JP" altLang="en-US" sz="700" dirty="0"/>
        </a:p>
      </cdr:txBody>
    </cdr:sp>
  </cdr:relSizeAnchor>
  <cdr:relSizeAnchor xmlns:cdr="http://schemas.openxmlformats.org/drawingml/2006/chartDrawing">
    <cdr:from>
      <cdr:x>0.71623</cdr:x>
      <cdr:y>0.23334</cdr:y>
    </cdr:from>
    <cdr:to>
      <cdr:x>0.76301</cdr:x>
      <cdr:y>0.27857</cdr:y>
    </cdr:to>
    <cdr:sp macro="" textlink="">
      <cdr:nvSpPr>
        <cdr:cNvPr id="9" name="正方形/長方形 8"/>
        <cdr:cNvSpPr/>
      </cdr:nvSpPr>
      <cdr:spPr>
        <a:xfrm xmlns:a="http://schemas.openxmlformats.org/drawingml/2006/main">
          <a:off x="6206038" y="657601"/>
          <a:ext cx="405345" cy="127466"/>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13.2%</a:t>
          </a:r>
          <a:endParaRPr lang="ja-JP" altLang="en-US" sz="700" u="sng" dirty="0"/>
        </a:p>
      </cdr:txBody>
    </cdr:sp>
  </cdr:relSizeAnchor>
  <cdr:relSizeAnchor xmlns:cdr="http://schemas.openxmlformats.org/drawingml/2006/chartDrawing">
    <cdr:from>
      <cdr:x>0.63372</cdr:x>
      <cdr:y>0.23321</cdr:y>
    </cdr:from>
    <cdr:to>
      <cdr:x>0.67374</cdr:x>
      <cdr:y>0.28151</cdr:y>
    </cdr:to>
    <cdr:sp macro="" textlink="">
      <cdr:nvSpPr>
        <cdr:cNvPr id="10" name="正方形/長方形 9"/>
        <cdr:cNvSpPr/>
      </cdr:nvSpPr>
      <cdr:spPr>
        <a:xfrm xmlns:a="http://schemas.openxmlformats.org/drawingml/2006/main">
          <a:off x="5491137" y="657228"/>
          <a:ext cx="346795" cy="136113"/>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7.4%</a:t>
          </a:r>
          <a:endParaRPr lang="ja-JP" altLang="en-US" sz="700" u="sng" dirty="0"/>
        </a:p>
      </cdr:txBody>
    </cdr:sp>
  </cdr:relSizeAnchor>
  <cdr:relSizeAnchor xmlns:cdr="http://schemas.openxmlformats.org/drawingml/2006/chartDrawing">
    <cdr:from>
      <cdr:x>0.80194</cdr:x>
      <cdr:y>0.21073</cdr:y>
    </cdr:from>
    <cdr:to>
      <cdr:x>0.84872</cdr:x>
      <cdr:y>0.25596</cdr:y>
    </cdr:to>
    <cdr:sp macro="" textlink="">
      <cdr:nvSpPr>
        <cdr:cNvPr id="11" name="正方形/長方形 10"/>
        <cdr:cNvSpPr/>
      </cdr:nvSpPr>
      <cdr:spPr>
        <a:xfrm xmlns:a="http://schemas.openxmlformats.org/drawingml/2006/main">
          <a:off x="6948771" y="593867"/>
          <a:ext cx="405345" cy="127467"/>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6.0%</a:t>
          </a:r>
          <a:endParaRPr lang="ja-JP" altLang="en-US" sz="700" u="sng" dirty="0"/>
        </a:p>
      </cdr:txBody>
    </cdr:sp>
  </cdr:relSizeAnchor>
  <cdr:relSizeAnchor xmlns:cdr="http://schemas.openxmlformats.org/drawingml/2006/chartDrawing">
    <cdr:from>
      <cdr:x>0.71623</cdr:x>
      <cdr:y>0.47314</cdr:y>
    </cdr:from>
    <cdr:to>
      <cdr:x>0.76301</cdr:x>
      <cdr:y>0.51837</cdr:y>
    </cdr:to>
    <cdr:sp macro="" textlink="">
      <cdr:nvSpPr>
        <cdr:cNvPr id="12" name="正方形/長方形 11"/>
        <cdr:cNvSpPr/>
      </cdr:nvSpPr>
      <cdr:spPr>
        <a:xfrm xmlns:a="http://schemas.openxmlformats.org/drawingml/2006/main">
          <a:off x="6206038" y="1333402"/>
          <a:ext cx="405345" cy="127466"/>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10.3%</a:t>
          </a:r>
          <a:endParaRPr lang="ja-JP" altLang="en-US" sz="700" u="sng" dirty="0"/>
        </a:p>
      </cdr:txBody>
    </cdr:sp>
  </cdr:relSizeAnchor>
  <cdr:relSizeAnchor xmlns:cdr="http://schemas.openxmlformats.org/drawingml/2006/chartDrawing">
    <cdr:from>
      <cdr:x>0.62696</cdr:x>
      <cdr:y>0.44759</cdr:y>
    </cdr:from>
    <cdr:to>
      <cdr:x>0.67374</cdr:x>
      <cdr:y>0.49282</cdr:y>
    </cdr:to>
    <cdr:sp macro="" textlink="">
      <cdr:nvSpPr>
        <cdr:cNvPr id="13" name="正方形/長方形 12"/>
        <cdr:cNvSpPr/>
      </cdr:nvSpPr>
      <cdr:spPr>
        <a:xfrm xmlns:a="http://schemas.openxmlformats.org/drawingml/2006/main">
          <a:off x="5432587" y="1261394"/>
          <a:ext cx="405345" cy="127467"/>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4.6%</a:t>
          </a:r>
          <a:endParaRPr lang="ja-JP" altLang="en-US" sz="700" u="sng" dirty="0"/>
        </a:p>
      </cdr:txBody>
    </cdr:sp>
  </cdr:relSizeAnchor>
  <cdr:relSizeAnchor xmlns:cdr="http://schemas.openxmlformats.org/drawingml/2006/chartDrawing">
    <cdr:from>
      <cdr:x>0.80194</cdr:x>
      <cdr:y>0.40926</cdr:y>
    </cdr:from>
    <cdr:to>
      <cdr:x>0.84872</cdr:x>
      <cdr:y>0.45449</cdr:y>
    </cdr:to>
    <cdr:sp macro="" textlink="">
      <cdr:nvSpPr>
        <cdr:cNvPr id="14" name="正方形/長方形 13"/>
        <cdr:cNvSpPr/>
      </cdr:nvSpPr>
      <cdr:spPr>
        <a:xfrm xmlns:a="http://schemas.openxmlformats.org/drawingml/2006/main">
          <a:off x="6948771" y="1153382"/>
          <a:ext cx="405345" cy="127466"/>
        </a:xfrm>
        <a:prstGeom xmlns:a="http://schemas.openxmlformats.org/drawingml/2006/main" prst="rect">
          <a:avLst/>
        </a:prstGeom>
        <a:noFill xmlns:a="http://schemas.openxmlformats.org/drawingml/2006/main"/>
        <a:ln xmlns:a="http://schemas.openxmlformats.org/drawingml/2006/main" w="9525">
          <a:noFill/>
        </a:ln>
      </cdr:spPr>
      <cdr:style>
        <a:lnRef xmlns:a="http://schemas.openxmlformats.org/drawingml/2006/main" idx="2">
          <a:schemeClr val="accent6"/>
        </a:lnRef>
        <a:fillRef xmlns:a="http://schemas.openxmlformats.org/drawingml/2006/main" idx="1">
          <a:schemeClr val="lt1"/>
        </a:fillRef>
        <a:effectRef xmlns:a="http://schemas.openxmlformats.org/drawingml/2006/main" idx="0">
          <a:schemeClr val="accent6"/>
        </a:effectRef>
        <a:fontRef xmlns:a="http://schemas.openxmlformats.org/drawingml/2006/main" idx="minor">
          <a:schemeClr val="dk1"/>
        </a:fontRef>
      </cdr:style>
      <cdr:txBody>
        <a:bodyPr xmlns:a="http://schemas.openxmlformats.org/drawingml/2006/main" lIns="36000" tIns="36000" rIns="36000" bIns="3600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en-US" altLang="ja-JP" sz="700" u="sng" dirty="0" smtClean="0"/>
            <a:t>5.1%</a:t>
          </a:r>
          <a:endParaRPr lang="ja-JP" altLang="en-US" sz="700" u="sng" dirty="0"/>
        </a:p>
      </cdr:txBody>
    </cdr:sp>
  </cdr:relSizeAnchor>
  <cdr:relSizeAnchor xmlns:cdr="http://schemas.openxmlformats.org/drawingml/2006/chartDrawing">
    <cdr:from>
      <cdr:x>0.82533</cdr:x>
      <cdr:y>0.1377</cdr:y>
    </cdr:from>
    <cdr:to>
      <cdr:x>0.85465</cdr:x>
      <cdr:y>0.21073</cdr:y>
    </cdr:to>
    <cdr:cxnSp macro="">
      <cdr:nvCxnSpPr>
        <cdr:cNvPr id="16" name="直線コネクタ 15"/>
        <cdr:cNvCxnSpPr>
          <a:endCxn xmlns:a="http://schemas.openxmlformats.org/drawingml/2006/main" id="11" idx="0"/>
        </cdr:cNvCxnSpPr>
      </cdr:nvCxnSpPr>
      <cdr:spPr>
        <a:xfrm xmlns:a="http://schemas.openxmlformats.org/drawingml/2006/main" flipH="1">
          <a:off x="7359923" y="388064"/>
          <a:ext cx="261485" cy="20581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0.82533</cdr:x>
      <cdr:y>0.37456</cdr:y>
    </cdr:from>
    <cdr:to>
      <cdr:x>0.85465</cdr:x>
      <cdr:y>0.40926</cdr:y>
    </cdr:to>
    <cdr:cxnSp macro="">
      <cdr:nvCxnSpPr>
        <cdr:cNvPr id="17" name="直線コネクタ 16"/>
        <cdr:cNvCxnSpPr>
          <a:endCxn xmlns:a="http://schemas.openxmlformats.org/drawingml/2006/main" id="14" idx="0"/>
        </cdr:cNvCxnSpPr>
      </cdr:nvCxnSpPr>
      <cdr:spPr>
        <a:xfrm xmlns:a="http://schemas.openxmlformats.org/drawingml/2006/main" flipH="1">
          <a:off x="7359923" y="1055582"/>
          <a:ext cx="261486" cy="9778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20.xml><?xml version="1.0" encoding="utf-8"?>
<c:userShapes xmlns:c="http://schemas.openxmlformats.org/drawingml/2006/chart">
  <cdr:relSizeAnchor xmlns:cdr="http://schemas.openxmlformats.org/drawingml/2006/chartDrawing">
    <cdr:from>
      <cdr:x>0.77344</cdr:x>
      <cdr:y>0.02027</cdr:y>
    </cdr:from>
    <cdr:to>
      <cdr:x>0.90621</cdr:x>
      <cdr:y>0.8487</cdr:y>
    </cdr:to>
    <cdr:sp macro="" textlink="">
      <cdr:nvSpPr>
        <cdr:cNvPr id="2" name="円/楕円 1"/>
        <cdr:cNvSpPr/>
      </cdr:nvSpPr>
      <cdr:spPr>
        <a:xfrm xmlns:a="http://schemas.openxmlformats.org/drawingml/2006/main" rot="3441630">
          <a:off x="2781375" y="835930"/>
          <a:ext cx="2177098" cy="611794"/>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a:p>
      </cdr:txBody>
    </cdr:sp>
  </cdr:relSizeAnchor>
</c:userShapes>
</file>

<file path=ppt/drawings/drawing21.xml><?xml version="1.0" encoding="utf-8"?>
<c:userShapes xmlns:c="http://schemas.openxmlformats.org/drawingml/2006/chart">
  <cdr:relSizeAnchor xmlns:cdr="http://schemas.openxmlformats.org/drawingml/2006/chartDrawing">
    <cdr:from>
      <cdr:x>0.70924</cdr:x>
      <cdr:y>0</cdr:y>
    </cdr:from>
    <cdr:to>
      <cdr:x>0.87802</cdr:x>
      <cdr:y>1</cdr:y>
    </cdr:to>
    <cdr:sp macro="" textlink="">
      <cdr:nvSpPr>
        <cdr:cNvPr id="2" name="円/楕円 1"/>
        <cdr:cNvSpPr/>
      </cdr:nvSpPr>
      <cdr:spPr>
        <a:xfrm xmlns:a="http://schemas.openxmlformats.org/drawingml/2006/main" rot="3122141">
          <a:off x="2316106" y="955263"/>
          <a:ext cx="2681880" cy="777698"/>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0.13419</cdr:x>
      <cdr:y>0.06292</cdr:y>
    </cdr:from>
    <cdr:to>
      <cdr:x>0.19669</cdr:x>
      <cdr:y>0.17721</cdr:y>
    </cdr:to>
    <cdr:sp macro="" textlink="">
      <cdr:nvSpPr>
        <cdr:cNvPr id="3" name="円/楕円 2"/>
        <cdr:cNvSpPr/>
      </cdr:nvSpPr>
      <cdr:spPr>
        <a:xfrm xmlns:a="http://schemas.openxmlformats.org/drawingml/2006/main">
          <a:off x="618358" y="158558"/>
          <a:ext cx="288000" cy="288000"/>
        </a:xfrm>
        <a:prstGeom xmlns:a="http://schemas.openxmlformats.org/drawingml/2006/main" prst="ellipse">
          <a:avLst/>
        </a:prstGeom>
        <a:solidFill xmlns:a="http://schemas.openxmlformats.org/drawingml/2006/main">
          <a:srgbClr val="002060"/>
        </a:solidFill>
        <a:ln xmlns:a="http://schemas.openxmlformats.org/drawingml/2006/main">
          <a:solidFill>
            <a:srgbClr val="0020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en-US" altLang="ja-JP" sz="1600" b="1" dirty="0">
              <a:latin typeface="ＭＳ Ｐゴシック" panose="020B0600070205080204" pitchFamily="50" charset="-128"/>
              <a:ea typeface="ＭＳ Ｐゴシック" panose="020B0600070205080204" pitchFamily="50" charset="-128"/>
            </a:rPr>
            <a:t>B</a:t>
          </a:r>
          <a:endParaRPr kumimoji="1" lang="ja-JP" altLang="en-US" sz="1600" b="1" dirty="0">
            <a:latin typeface="ＭＳ Ｐゴシック" panose="020B0600070205080204" pitchFamily="50" charset="-128"/>
            <a:ea typeface="ＭＳ Ｐゴシック" panose="020B0600070205080204" pitchFamily="50" charset="-128"/>
          </a:endParaRPr>
        </a:p>
      </cdr:txBody>
    </cdr:sp>
  </cdr:relSizeAnchor>
</c:userShapes>
</file>

<file path=ppt/drawings/drawing22.xml><?xml version="1.0" encoding="utf-8"?>
<c:userShapes xmlns:c="http://schemas.openxmlformats.org/drawingml/2006/chart">
  <cdr:relSizeAnchor xmlns:cdr="http://schemas.openxmlformats.org/drawingml/2006/chartDrawing">
    <cdr:from>
      <cdr:x>0.67129</cdr:x>
      <cdr:y>0.04852</cdr:y>
    </cdr:from>
    <cdr:to>
      <cdr:x>0.84006</cdr:x>
      <cdr:y>1</cdr:y>
    </cdr:to>
    <cdr:sp macro="" textlink="">
      <cdr:nvSpPr>
        <cdr:cNvPr id="2" name="円/楕円 1"/>
        <cdr:cNvSpPr/>
      </cdr:nvSpPr>
      <cdr:spPr>
        <a:xfrm xmlns:a="http://schemas.openxmlformats.org/drawingml/2006/main" rot="2878393">
          <a:off x="2231899" y="1050105"/>
          <a:ext cx="2500484" cy="777698"/>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0.14053</cdr:x>
      <cdr:y>0.05716</cdr:y>
    </cdr:from>
    <cdr:to>
      <cdr:x>0.20303</cdr:x>
      <cdr:y>0.17145</cdr:y>
    </cdr:to>
    <cdr:sp macro="" textlink="">
      <cdr:nvSpPr>
        <cdr:cNvPr id="3" name="円/楕円 2"/>
        <cdr:cNvSpPr/>
      </cdr:nvSpPr>
      <cdr:spPr>
        <a:xfrm xmlns:a="http://schemas.openxmlformats.org/drawingml/2006/main">
          <a:off x="647560" y="144044"/>
          <a:ext cx="288000" cy="288000"/>
        </a:xfrm>
        <a:prstGeom xmlns:a="http://schemas.openxmlformats.org/drawingml/2006/main" prst="ellipse">
          <a:avLst/>
        </a:prstGeom>
        <a:solidFill xmlns:a="http://schemas.openxmlformats.org/drawingml/2006/main">
          <a:srgbClr val="002060"/>
        </a:solidFill>
        <a:ln xmlns:a="http://schemas.openxmlformats.org/drawingml/2006/main">
          <a:solidFill>
            <a:srgbClr val="0020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ja-JP" altLang="en-US" sz="1600" b="1" dirty="0">
              <a:latin typeface="ＭＳ Ｐゴシック" panose="020B0600070205080204" pitchFamily="50" charset="-128"/>
              <a:ea typeface="ＭＳ Ｐゴシック" panose="020B0600070205080204" pitchFamily="50" charset="-128"/>
            </a:rPr>
            <a:t>Ｃ</a:t>
          </a:r>
        </a:p>
      </cdr:txBody>
    </cdr:sp>
  </cdr:relSizeAnchor>
</c:userShapes>
</file>

<file path=ppt/drawings/drawing23.xml><?xml version="1.0" encoding="utf-8"?>
<c:userShapes xmlns:c="http://schemas.openxmlformats.org/drawingml/2006/chart">
  <cdr:relSizeAnchor xmlns:cdr="http://schemas.openxmlformats.org/drawingml/2006/chartDrawing">
    <cdr:from>
      <cdr:x>0.15155</cdr:x>
      <cdr:y>0.07732</cdr:y>
    </cdr:from>
    <cdr:to>
      <cdr:x>0.21405</cdr:x>
      <cdr:y>0.1916</cdr:y>
    </cdr:to>
    <cdr:sp macro="" textlink="">
      <cdr:nvSpPr>
        <cdr:cNvPr id="2" name="円/楕円 1"/>
        <cdr:cNvSpPr/>
      </cdr:nvSpPr>
      <cdr:spPr>
        <a:xfrm xmlns:a="http://schemas.openxmlformats.org/drawingml/2006/main">
          <a:off x="698360" y="194844"/>
          <a:ext cx="288000" cy="288000"/>
        </a:xfrm>
        <a:prstGeom xmlns:a="http://schemas.openxmlformats.org/drawingml/2006/main" prst="ellipse">
          <a:avLst/>
        </a:prstGeom>
        <a:solidFill xmlns:a="http://schemas.openxmlformats.org/drawingml/2006/main">
          <a:srgbClr val="002060"/>
        </a:solidFill>
        <a:ln xmlns:a="http://schemas.openxmlformats.org/drawingml/2006/main">
          <a:solidFill>
            <a:srgbClr val="0020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lang="en-US" altLang="ja-JP" sz="1600" b="1" dirty="0">
              <a:latin typeface="ＭＳ Ｐゴシック" panose="020B0600070205080204" pitchFamily="50" charset="-128"/>
              <a:ea typeface="ＭＳ Ｐゴシック" panose="020B0600070205080204" pitchFamily="50" charset="-128"/>
            </a:rPr>
            <a:t>D</a:t>
          </a:r>
          <a:endParaRPr kumimoji="1" lang="ja-JP" altLang="en-US" sz="1600" b="1" dirty="0">
            <a:latin typeface="ＭＳ Ｐゴシック" panose="020B0600070205080204" pitchFamily="50" charset="-128"/>
            <a:ea typeface="ＭＳ Ｐゴシック" panose="020B0600070205080204" pitchFamily="50" charset="-128"/>
          </a:endParaRPr>
        </a:p>
      </cdr:txBody>
    </cdr:sp>
  </cdr:relSizeAnchor>
</c:userShapes>
</file>

<file path=ppt/drawings/drawing24.xml><?xml version="1.0" encoding="utf-8"?>
<c:userShapes xmlns:c="http://schemas.openxmlformats.org/drawingml/2006/chart">
  <cdr:relSizeAnchor xmlns:cdr="http://schemas.openxmlformats.org/drawingml/2006/chartDrawing">
    <cdr:from>
      <cdr:x>0.43151</cdr:x>
      <cdr:y>0.6693</cdr:y>
    </cdr:from>
    <cdr:to>
      <cdr:x>0.56835</cdr:x>
      <cdr:y>0.86642</cdr:y>
    </cdr:to>
    <cdr:sp macro="" textlink="">
      <cdr:nvSpPr>
        <cdr:cNvPr id="3" name="円/楕円 2"/>
        <cdr:cNvSpPr/>
      </cdr:nvSpPr>
      <cdr:spPr>
        <a:xfrm xmlns:a="http://schemas.openxmlformats.org/drawingml/2006/main">
          <a:off x="1955329" y="2934019"/>
          <a:ext cx="620065" cy="864115"/>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0.06427</cdr:x>
      <cdr:y>0.04728</cdr:y>
    </cdr:from>
    <cdr:to>
      <cdr:x>0.2462</cdr:x>
      <cdr:y>0.44151</cdr:y>
    </cdr:to>
    <cdr:sp macro="" textlink="">
      <cdr:nvSpPr>
        <cdr:cNvPr id="4" name="円/楕円 3"/>
        <cdr:cNvSpPr/>
      </cdr:nvSpPr>
      <cdr:spPr>
        <a:xfrm xmlns:a="http://schemas.openxmlformats.org/drawingml/2006/main">
          <a:off x="291222" y="207240"/>
          <a:ext cx="824394" cy="1728192"/>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0.82146</cdr:x>
      <cdr:y>0.3101</cdr:y>
    </cdr:from>
    <cdr:to>
      <cdr:x>0.91062</cdr:x>
      <cdr:y>0.5239</cdr:y>
    </cdr:to>
    <cdr:sp macro="" textlink="">
      <cdr:nvSpPr>
        <cdr:cNvPr id="5" name="円/楕円 4"/>
        <cdr:cNvSpPr/>
      </cdr:nvSpPr>
      <cdr:spPr>
        <a:xfrm xmlns:a="http://schemas.openxmlformats.org/drawingml/2006/main">
          <a:off x="3722278" y="1359368"/>
          <a:ext cx="404043" cy="937234"/>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dirty="0"/>
        </a:p>
      </cdr:txBody>
    </cdr:sp>
  </cdr:relSizeAnchor>
</c:userShapes>
</file>

<file path=ppt/drawings/drawing25.xml><?xml version="1.0" encoding="utf-8"?>
<c:userShapes xmlns:c="http://schemas.openxmlformats.org/drawingml/2006/chart">
  <cdr:relSizeAnchor xmlns:cdr="http://schemas.openxmlformats.org/drawingml/2006/chartDrawing">
    <cdr:from>
      <cdr:x>0.22489</cdr:x>
      <cdr:y>0.24877</cdr:y>
    </cdr:from>
    <cdr:to>
      <cdr:x>0.31365</cdr:x>
      <cdr:y>0.51007</cdr:y>
    </cdr:to>
    <cdr:sp macro="" textlink="">
      <cdr:nvSpPr>
        <cdr:cNvPr id="5" name="円/楕円 4"/>
        <cdr:cNvSpPr/>
      </cdr:nvSpPr>
      <cdr:spPr>
        <a:xfrm xmlns:a="http://schemas.openxmlformats.org/drawingml/2006/main">
          <a:off x="1023699" y="1096901"/>
          <a:ext cx="404043" cy="1152128"/>
        </a:xfrm>
        <a:prstGeom xmlns:a="http://schemas.openxmlformats.org/drawingml/2006/main" prst="ellipse">
          <a:avLst/>
        </a:prstGeom>
        <a:noFill xmlns:a="http://schemas.openxmlformats.org/drawingml/2006/main"/>
        <a:ln xmlns:a="http://schemas.openxmlformats.org/drawingml/2006/main" w="25400" cmpd="dbl">
          <a:solidFill>
            <a:srgbClr val="7030A0"/>
          </a:solidFill>
          <a:prstDash val="solid"/>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dirty="0"/>
        </a:p>
      </cdr:txBody>
    </cdr:sp>
  </cdr:relSizeAnchor>
</c:userShapes>
</file>

<file path=ppt/drawings/drawing26.xml><?xml version="1.0" encoding="utf-8"?>
<c:userShapes xmlns:c="http://schemas.openxmlformats.org/drawingml/2006/chart">
  <cdr:relSizeAnchor xmlns:cdr="http://schemas.openxmlformats.org/drawingml/2006/chartDrawing">
    <cdr:from>
      <cdr:x>0.0857</cdr:x>
      <cdr:y>0.08359</cdr:y>
    </cdr:from>
    <cdr:to>
      <cdr:x>0.21909</cdr:x>
      <cdr:y>0.62825</cdr:y>
    </cdr:to>
    <cdr:sp macro="" textlink="">
      <cdr:nvSpPr>
        <cdr:cNvPr id="2" name="円/楕円 1"/>
        <cdr:cNvSpPr/>
      </cdr:nvSpPr>
      <cdr:spPr>
        <a:xfrm xmlns:a="http://schemas.openxmlformats.org/drawingml/2006/main">
          <a:off x="370109" y="288851"/>
          <a:ext cx="576065" cy="1882155"/>
        </a:xfrm>
        <a:prstGeom xmlns:a="http://schemas.openxmlformats.org/drawingml/2006/main" prst="ellipse">
          <a:avLst/>
        </a:prstGeom>
        <a:noFill xmlns:a="http://schemas.openxmlformats.org/drawingml/2006/main"/>
        <a:ln xmlns:a="http://schemas.openxmlformats.org/drawingml/2006/main" w="19050">
          <a:solidFill>
            <a:srgbClr val="FF0000"/>
          </a:solidFill>
          <a:prstDash val="dash"/>
        </a:ln>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0.41917</cdr:x>
      <cdr:y>0.00468</cdr:y>
    </cdr:from>
    <cdr:to>
      <cdr:x>0.56915</cdr:x>
      <cdr:y>0.08624</cdr:y>
    </cdr:to>
    <cdr:sp macro="" textlink="">
      <cdr:nvSpPr>
        <cdr:cNvPr id="4" name="正方形/長方形 3"/>
        <cdr:cNvSpPr/>
      </cdr:nvSpPr>
      <cdr:spPr>
        <a:xfrm xmlns:a="http://schemas.openxmlformats.org/drawingml/2006/main">
          <a:off x="1810250" y="14490"/>
          <a:ext cx="647700" cy="252412"/>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nchor="ctr"/>
        <a:lstStyle xmlns:a="http://schemas.openxmlformats.org/drawingml/2006/main">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ja-JP" altLang="en-US" sz="1200" dirty="0"/>
            <a:t>男性</a:t>
          </a:r>
        </a:p>
      </cdr:txBody>
    </cdr:sp>
  </cdr:relSizeAnchor>
</c:userShapes>
</file>

<file path=ppt/drawings/drawing27.xml><?xml version="1.0" encoding="utf-8"?>
<c:userShapes xmlns:c="http://schemas.openxmlformats.org/drawingml/2006/chart">
  <cdr:relSizeAnchor xmlns:cdr="http://schemas.openxmlformats.org/drawingml/2006/chartDrawing">
    <cdr:from>
      <cdr:x>0.42524</cdr:x>
      <cdr:y>0</cdr:y>
    </cdr:from>
    <cdr:to>
      <cdr:x>0.56691</cdr:x>
      <cdr:y>0.08105</cdr:y>
    </cdr:to>
    <cdr:sp macro="" textlink="">
      <cdr:nvSpPr>
        <cdr:cNvPr id="2" name="正方形/長方形 1"/>
        <cdr:cNvSpPr/>
      </cdr:nvSpPr>
      <cdr:spPr>
        <a:xfrm xmlns:a="http://schemas.openxmlformats.org/drawingml/2006/main">
          <a:off x="1944216" y="-2113491"/>
          <a:ext cx="647700" cy="252412"/>
        </a:xfrm>
        <a:prstGeom xmlns:a="http://schemas.openxmlformats.org/drawingml/2006/main" prst="rect">
          <a:avLst/>
        </a:prstGeom>
      </cdr:spPr>
      <cdr:style>
        <a:lnRef xmlns:a="http://schemas.openxmlformats.org/drawingml/2006/main" idx="2">
          <a:schemeClr val="dk1"/>
        </a:lnRef>
        <a:fillRef xmlns:a="http://schemas.openxmlformats.org/drawingml/2006/main" idx="1">
          <a:schemeClr val="lt1"/>
        </a:fillRef>
        <a:effectRef xmlns:a="http://schemas.openxmlformats.org/drawingml/2006/main" idx="0">
          <a:schemeClr val="dk1"/>
        </a:effectRef>
        <a:fontRef xmlns:a="http://schemas.openxmlformats.org/drawingml/2006/main" idx="minor">
          <a:schemeClr val="dk1"/>
        </a:fontRef>
      </cdr:style>
      <cdr:txBody>
        <a:bodyPr xmlns:a="http://schemas.openxmlformats.org/drawingml/2006/main"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fontAlgn="auto">
            <a:spcBef>
              <a:spcPts val="0"/>
            </a:spcBef>
            <a:spcAft>
              <a:spcPts val="0"/>
            </a:spcAft>
            <a:defRPr/>
          </a:pPr>
          <a:r>
            <a:rPr lang="ja-JP" altLang="en-US" sz="1200" dirty="0"/>
            <a:t>女性</a:t>
          </a:r>
        </a:p>
      </cdr:txBody>
    </cdr:sp>
  </cdr:relSizeAnchor>
</c:userShapes>
</file>

<file path=ppt/drawings/drawing28.xml><?xml version="1.0" encoding="utf-8"?>
<c:userShapes xmlns:c="http://schemas.openxmlformats.org/drawingml/2006/chart">
  <cdr:relSizeAnchor xmlns:cdr="http://schemas.openxmlformats.org/drawingml/2006/chartDrawing">
    <cdr:from>
      <cdr:x>0</cdr:x>
      <cdr:y>0.00641</cdr:y>
    </cdr:from>
    <cdr:to>
      <cdr:x>0.08799</cdr:x>
      <cdr:y>0.08008</cdr:y>
    </cdr:to>
    <cdr:sp macro="" textlink="">
      <cdr:nvSpPr>
        <cdr:cNvPr id="2" name="正方形/長方形 1"/>
        <cdr:cNvSpPr/>
      </cdr:nvSpPr>
      <cdr:spPr>
        <a:xfrm xmlns:a="http://schemas.openxmlformats.org/drawingml/2006/main">
          <a:off x="-179389" y="24714"/>
          <a:ext cx="388267" cy="284059"/>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ja-JP" altLang="en-US" sz="700" dirty="0" smtClean="0">
              <a:solidFill>
                <a:schemeClr val="tx1"/>
              </a:solidFill>
            </a:rPr>
            <a:t>（人）</a:t>
          </a:r>
          <a:endParaRPr lang="ja-JP" sz="700" dirty="0">
            <a:solidFill>
              <a:schemeClr val="tx1"/>
            </a:solidFill>
          </a:endParaRPr>
        </a:p>
      </cdr:txBody>
    </cdr:sp>
  </cdr:relSizeAnchor>
</c:userShapes>
</file>

<file path=ppt/drawings/drawing29.xml><?xml version="1.0" encoding="utf-8"?>
<c:userShapes xmlns:c="http://schemas.openxmlformats.org/drawingml/2006/chart">
  <cdr:relSizeAnchor xmlns:cdr="http://schemas.openxmlformats.org/drawingml/2006/chartDrawing">
    <cdr:from>
      <cdr:x>0.08458</cdr:x>
      <cdr:y>0.08301</cdr:y>
    </cdr:from>
    <cdr:to>
      <cdr:x>0.23278</cdr:x>
      <cdr:y>0.18677</cdr:y>
    </cdr:to>
    <cdr:sp macro="" textlink="">
      <cdr:nvSpPr>
        <cdr:cNvPr id="2" name="テキスト ボックス 1"/>
        <cdr:cNvSpPr txBox="1"/>
      </cdr:nvSpPr>
      <cdr:spPr>
        <a:xfrm xmlns:a="http://schemas.openxmlformats.org/drawingml/2006/main">
          <a:off x="755577" y="372422"/>
          <a:ext cx="1323850" cy="465508"/>
        </a:xfrm>
        <a:prstGeom xmlns:a="http://schemas.openxmlformats.org/drawingml/2006/main" prst="roundRect">
          <a:avLst/>
        </a:prstGeom>
      </cdr:spPr>
      <cdr:style>
        <a:lnRef xmlns:a="http://schemas.openxmlformats.org/drawingml/2006/main" idx="2">
          <a:schemeClr val="accent2"/>
        </a:lnRef>
        <a:fillRef xmlns:a="http://schemas.openxmlformats.org/drawingml/2006/main" idx="1">
          <a:schemeClr val="lt1"/>
        </a:fillRef>
        <a:effectRef xmlns:a="http://schemas.openxmlformats.org/drawingml/2006/main" idx="0">
          <a:schemeClr val="accent2"/>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ja-JP" altLang="en-US" sz="1200"/>
            <a:t>生産性：</a:t>
          </a:r>
          <a:r>
            <a:rPr lang="en-US" altLang="ja-JP" sz="1200"/>
            <a:t>20</a:t>
          </a:r>
          <a:r>
            <a:rPr lang="ja-JP" altLang="en-US" sz="1200"/>
            <a:t>位</a:t>
          </a:r>
          <a:endParaRPr lang="en-US" altLang="ja-JP" sz="1200"/>
        </a:p>
        <a:p xmlns:a="http://schemas.openxmlformats.org/drawingml/2006/main">
          <a:pPr algn="ctr"/>
          <a:r>
            <a:rPr lang="ja-JP" altLang="en-US" sz="1200"/>
            <a:t>伸び率：</a:t>
          </a:r>
          <a:r>
            <a:rPr lang="en-US" altLang="ja-JP" sz="1200"/>
            <a:t>26</a:t>
          </a:r>
          <a:r>
            <a:rPr lang="ja-JP" altLang="en-US" sz="1200"/>
            <a:t>位</a:t>
          </a:r>
        </a:p>
      </cdr:txBody>
    </cdr:sp>
  </cdr:relSizeAnchor>
  <cdr:relSizeAnchor xmlns:cdr="http://schemas.openxmlformats.org/drawingml/2006/chartDrawing">
    <cdr:from>
      <cdr:x>0.15806</cdr:x>
      <cdr:y>0.18677</cdr:y>
    </cdr:from>
    <cdr:to>
      <cdr:x>0.15868</cdr:x>
      <cdr:y>0.32728</cdr:y>
    </cdr:to>
    <cdr:cxnSp macro="">
      <cdr:nvCxnSpPr>
        <cdr:cNvPr id="4" name="直線矢印コネクタ 3"/>
        <cdr:cNvCxnSpPr>
          <a:stCxn xmlns:a="http://schemas.openxmlformats.org/drawingml/2006/main" id="2" idx="2"/>
        </cdr:cNvCxnSpPr>
      </cdr:nvCxnSpPr>
      <cdr:spPr>
        <a:xfrm xmlns:a="http://schemas.openxmlformats.org/drawingml/2006/main" flipH="1">
          <a:off x="1411964" y="837930"/>
          <a:ext cx="5538" cy="630383"/>
        </a:xfrm>
        <a:prstGeom xmlns:a="http://schemas.openxmlformats.org/drawingml/2006/main" prst="straightConnector1">
          <a:avLst/>
        </a:prstGeom>
        <a:ln xmlns:a="http://schemas.openxmlformats.org/drawingml/2006/main">
          <a:solidFill>
            <a:schemeClr val="accent2">
              <a:lumMod val="75000"/>
            </a:schemeClr>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3.xml><?xml version="1.0" encoding="utf-8"?>
<c:userShapes xmlns:c="http://schemas.openxmlformats.org/drawingml/2006/chart">
  <cdr:relSizeAnchor xmlns:cdr="http://schemas.openxmlformats.org/drawingml/2006/chartDrawing">
    <cdr:from>
      <cdr:x>0.03081</cdr:x>
      <cdr:y>0.0057</cdr:y>
    </cdr:from>
    <cdr:to>
      <cdr:x>0.43513</cdr:x>
      <cdr:y>0.0775</cdr:y>
    </cdr:to>
    <cdr:sp macro="" textlink="">
      <cdr:nvSpPr>
        <cdr:cNvPr id="3" name="テキスト ボックス 2"/>
        <cdr:cNvSpPr txBox="1"/>
      </cdr:nvSpPr>
      <cdr:spPr>
        <a:xfrm xmlns:a="http://schemas.openxmlformats.org/drawingml/2006/main">
          <a:off x="128953" y="15745"/>
          <a:ext cx="1692238" cy="1983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900" dirty="0"/>
            <a:t>県民総生産（</a:t>
          </a:r>
          <a:r>
            <a:rPr lang="en-US" altLang="ja-JP" sz="900" dirty="0"/>
            <a:t>2014</a:t>
          </a:r>
          <a:r>
            <a:rPr lang="ja-JP" altLang="en-US" sz="900" dirty="0"/>
            <a:t>年</a:t>
          </a:r>
          <a:r>
            <a:rPr lang="en-US" altLang="ja-JP" sz="900" dirty="0"/>
            <a:t> </a:t>
          </a:r>
          <a:r>
            <a:rPr lang="ja-JP" altLang="en-US" sz="900" dirty="0"/>
            <a:t>億円）</a:t>
          </a:r>
        </a:p>
      </cdr:txBody>
    </cdr:sp>
  </cdr:relSizeAnchor>
</c:userShapes>
</file>

<file path=ppt/drawings/drawing4.xml><?xml version="1.0" encoding="utf-8"?>
<c:userShapes xmlns:c="http://schemas.openxmlformats.org/drawingml/2006/chart">
  <cdr:relSizeAnchor xmlns:cdr="http://schemas.openxmlformats.org/drawingml/2006/chartDrawing">
    <cdr:from>
      <cdr:x>0.14063</cdr:x>
      <cdr:y>0.77307</cdr:y>
    </cdr:from>
    <cdr:to>
      <cdr:x>0.21264</cdr:x>
      <cdr:y>0.82107</cdr:y>
    </cdr:to>
    <cdr:cxnSp macro="">
      <cdr:nvCxnSpPr>
        <cdr:cNvPr id="2" name="直線コネクタ 1"/>
        <cdr:cNvCxnSpPr/>
      </cdr:nvCxnSpPr>
      <cdr:spPr>
        <a:xfrm xmlns:a="http://schemas.openxmlformats.org/drawingml/2006/main" flipH="1">
          <a:off x="709911" y="2130575"/>
          <a:ext cx="363531" cy="132280"/>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0.40059</cdr:x>
      <cdr:y>0.74904</cdr:y>
    </cdr:from>
    <cdr:to>
      <cdr:x>0.45764</cdr:x>
      <cdr:y>0.75074</cdr:y>
    </cdr:to>
    <cdr:cxnSp macro="">
      <cdr:nvCxnSpPr>
        <cdr:cNvPr id="3" name="直線コネクタ 2"/>
        <cdr:cNvCxnSpPr/>
      </cdr:nvCxnSpPr>
      <cdr:spPr>
        <a:xfrm xmlns:a="http://schemas.openxmlformats.org/drawingml/2006/main" flipH="1" flipV="1">
          <a:off x="2022252" y="2064347"/>
          <a:ext cx="288032" cy="4672"/>
        </a:xfrm>
        <a:prstGeom xmlns:a="http://schemas.openxmlformats.org/drawingml/2006/main" prst="lin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0.17271</cdr:x>
      <cdr:y>0.61128</cdr:y>
    </cdr:from>
    <cdr:to>
      <cdr:x>0.94191</cdr:x>
      <cdr:y>0.61128</cdr:y>
    </cdr:to>
    <cdr:cxnSp macro="">
      <cdr:nvCxnSpPr>
        <cdr:cNvPr id="3" name="直線コネクタ 2"/>
        <cdr:cNvCxnSpPr/>
      </cdr:nvCxnSpPr>
      <cdr:spPr>
        <a:xfrm xmlns:a="http://schemas.openxmlformats.org/drawingml/2006/main" flipV="1">
          <a:off x="779049" y="1510670"/>
          <a:ext cx="3469711" cy="0"/>
        </a:xfrm>
        <a:prstGeom xmlns:a="http://schemas.openxmlformats.org/drawingml/2006/main" prst="line">
          <a:avLst/>
        </a:prstGeom>
        <a:ln xmlns:a="http://schemas.openxmlformats.org/drawingml/2006/main" w="19050">
          <a:prstDash val="sys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0.72018</cdr:x>
      <cdr:y>0.04623</cdr:y>
    </cdr:from>
    <cdr:to>
      <cdr:x>0.77791</cdr:x>
      <cdr:y>0.08156</cdr:y>
    </cdr:to>
    <cdr:cxnSp macro="">
      <cdr:nvCxnSpPr>
        <cdr:cNvPr id="3" name="直線コネクタ 2"/>
        <cdr:cNvCxnSpPr/>
      </cdr:nvCxnSpPr>
      <cdr:spPr>
        <a:xfrm xmlns:a="http://schemas.openxmlformats.org/drawingml/2006/main" flipV="1">
          <a:off x="6393928" y="141315"/>
          <a:ext cx="512527" cy="10801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0.09334</cdr:y>
    </cdr:from>
    <cdr:to>
      <cdr:x>0.77767</cdr:x>
      <cdr:y>0.11689</cdr:y>
    </cdr:to>
    <cdr:cxnSp macro="">
      <cdr:nvCxnSpPr>
        <cdr:cNvPr id="4" name="直線コネクタ 3"/>
        <cdr:cNvCxnSpPr/>
      </cdr:nvCxnSpPr>
      <cdr:spPr>
        <a:xfrm xmlns:a="http://schemas.openxmlformats.org/drawingml/2006/main" flipV="1">
          <a:off x="6393928" y="285331"/>
          <a:ext cx="510352" cy="7200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0.14045</cdr:y>
    </cdr:from>
    <cdr:to>
      <cdr:x>0.77767</cdr:x>
      <cdr:y>0.17578</cdr:y>
    </cdr:to>
    <cdr:cxnSp macro="">
      <cdr:nvCxnSpPr>
        <cdr:cNvPr id="9" name="直線コネクタ 8"/>
        <cdr:cNvCxnSpPr/>
      </cdr:nvCxnSpPr>
      <cdr:spPr>
        <a:xfrm xmlns:a="http://schemas.openxmlformats.org/drawingml/2006/main" flipV="1">
          <a:off x="6393928" y="429348"/>
          <a:ext cx="510352" cy="10801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0.18756</cdr:y>
    </cdr:from>
    <cdr:to>
      <cdr:x>0.77744</cdr:x>
      <cdr:y>0.23467</cdr:y>
    </cdr:to>
    <cdr:cxnSp macro="">
      <cdr:nvCxnSpPr>
        <cdr:cNvPr id="11" name="直線コネクタ 10"/>
        <cdr:cNvCxnSpPr/>
      </cdr:nvCxnSpPr>
      <cdr:spPr>
        <a:xfrm xmlns:a="http://schemas.openxmlformats.org/drawingml/2006/main" flipV="1">
          <a:off x="6393928" y="573363"/>
          <a:ext cx="508354" cy="144016"/>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0.23467</cdr:y>
    </cdr:from>
    <cdr:to>
      <cdr:x>0.77744</cdr:x>
      <cdr:y>0.25823</cdr:y>
    </cdr:to>
    <cdr:cxnSp macro="">
      <cdr:nvCxnSpPr>
        <cdr:cNvPr id="13" name="直線コネクタ 12"/>
        <cdr:cNvCxnSpPr/>
      </cdr:nvCxnSpPr>
      <cdr:spPr>
        <a:xfrm xmlns:a="http://schemas.openxmlformats.org/drawingml/2006/main" flipV="1">
          <a:off x="6393928" y="717379"/>
          <a:ext cx="508354" cy="7200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0.28178</cdr:y>
    </cdr:from>
    <cdr:to>
      <cdr:x>0.77744</cdr:x>
      <cdr:y>0.31711</cdr:y>
    </cdr:to>
    <cdr:cxnSp macro="">
      <cdr:nvCxnSpPr>
        <cdr:cNvPr id="14" name="直線コネクタ 13"/>
        <cdr:cNvCxnSpPr/>
      </cdr:nvCxnSpPr>
      <cdr:spPr>
        <a:xfrm xmlns:a="http://schemas.openxmlformats.org/drawingml/2006/main" flipV="1">
          <a:off x="6393928" y="861395"/>
          <a:ext cx="508354" cy="10801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0.72086</cdr:x>
      <cdr:y>0.32889</cdr:y>
    </cdr:from>
    <cdr:to>
      <cdr:x>0.77957</cdr:x>
      <cdr:y>0.37005</cdr:y>
    </cdr:to>
    <cdr:cxnSp macro="">
      <cdr:nvCxnSpPr>
        <cdr:cNvPr id="17" name="直線コネクタ 16"/>
        <cdr:cNvCxnSpPr/>
      </cdr:nvCxnSpPr>
      <cdr:spPr>
        <a:xfrm xmlns:a="http://schemas.openxmlformats.org/drawingml/2006/main" flipV="1">
          <a:off x="6399909" y="1005411"/>
          <a:ext cx="521239" cy="12582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0.62333</cdr:y>
    </cdr:from>
    <cdr:to>
      <cdr:x>0.77751</cdr:x>
      <cdr:y>0.65867</cdr:y>
    </cdr:to>
    <cdr:cxnSp macro="">
      <cdr:nvCxnSpPr>
        <cdr:cNvPr id="20" name="直線コネクタ 19"/>
        <cdr:cNvCxnSpPr/>
      </cdr:nvCxnSpPr>
      <cdr:spPr>
        <a:xfrm xmlns:a="http://schemas.openxmlformats.org/drawingml/2006/main" flipV="1">
          <a:off x="6393928" y="1905501"/>
          <a:ext cx="508964" cy="10802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0.376</cdr:y>
    </cdr:from>
    <cdr:to>
      <cdr:x>0.77889</cdr:x>
      <cdr:y>0.38778</cdr:y>
    </cdr:to>
    <cdr:cxnSp macro="">
      <cdr:nvCxnSpPr>
        <cdr:cNvPr id="23" name="直線コネクタ 22"/>
        <cdr:cNvCxnSpPr/>
      </cdr:nvCxnSpPr>
      <cdr:spPr>
        <a:xfrm xmlns:a="http://schemas.openxmlformats.org/drawingml/2006/main" flipV="1">
          <a:off x="6393928" y="1149427"/>
          <a:ext cx="521239" cy="3601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0.41134</cdr:y>
    </cdr:from>
    <cdr:to>
      <cdr:x>0.77889</cdr:x>
      <cdr:y>0.42763</cdr:y>
    </cdr:to>
    <cdr:cxnSp macro="">
      <cdr:nvCxnSpPr>
        <cdr:cNvPr id="25" name="直線コネクタ 24"/>
        <cdr:cNvCxnSpPr/>
      </cdr:nvCxnSpPr>
      <cdr:spPr>
        <a:xfrm xmlns:a="http://schemas.openxmlformats.org/drawingml/2006/main">
          <a:off x="6393928" y="1257439"/>
          <a:ext cx="521239" cy="4979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0.47474</cdr:y>
    </cdr:from>
    <cdr:to>
      <cdr:x>0.77898</cdr:x>
      <cdr:y>0.49378</cdr:y>
    </cdr:to>
    <cdr:cxnSp macro="">
      <cdr:nvCxnSpPr>
        <cdr:cNvPr id="30" name="直線コネクタ 29"/>
        <cdr:cNvCxnSpPr/>
      </cdr:nvCxnSpPr>
      <cdr:spPr>
        <a:xfrm xmlns:a="http://schemas.openxmlformats.org/drawingml/2006/main" flipV="1">
          <a:off x="6393928" y="1451253"/>
          <a:ext cx="521982" cy="58214"/>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0.52911</cdr:y>
    </cdr:from>
    <cdr:to>
      <cdr:x>0.77791</cdr:x>
      <cdr:y>0.61156</cdr:y>
    </cdr:to>
    <cdr:cxnSp macro="">
      <cdr:nvCxnSpPr>
        <cdr:cNvPr id="31" name="直線コネクタ 30"/>
        <cdr:cNvCxnSpPr/>
      </cdr:nvCxnSpPr>
      <cdr:spPr>
        <a:xfrm xmlns:a="http://schemas.openxmlformats.org/drawingml/2006/main" flipV="1">
          <a:off x="6393928" y="1617479"/>
          <a:ext cx="512527" cy="25202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0.67044</cdr:y>
    </cdr:from>
    <cdr:to>
      <cdr:x>0.77882</cdr:x>
      <cdr:y>0.70578</cdr:y>
    </cdr:to>
    <cdr:cxnSp macro="">
      <cdr:nvCxnSpPr>
        <cdr:cNvPr id="33" name="直線コネクタ 32"/>
        <cdr:cNvCxnSpPr/>
      </cdr:nvCxnSpPr>
      <cdr:spPr>
        <a:xfrm xmlns:a="http://schemas.openxmlformats.org/drawingml/2006/main" flipV="1">
          <a:off x="6393928" y="2049528"/>
          <a:ext cx="520582" cy="10801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0.71755</cdr:y>
    </cdr:from>
    <cdr:to>
      <cdr:x>0.77702</cdr:x>
      <cdr:y>0.81178</cdr:y>
    </cdr:to>
    <cdr:cxnSp macro="">
      <cdr:nvCxnSpPr>
        <cdr:cNvPr id="36" name="直線コネクタ 35"/>
        <cdr:cNvCxnSpPr/>
      </cdr:nvCxnSpPr>
      <cdr:spPr>
        <a:xfrm xmlns:a="http://schemas.openxmlformats.org/drawingml/2006/main" flipV="1">
          <a:off x="6393928" y="2193544"/>
          <a:ext cx="504631" cy="288031"/>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0.81178</cdr:y>
    </cdr:from>
    <cdr:to>
      <cdr:x>0.77809</cdr:x>
      <cdr:y>0.84711</cdr:y>
    </cdr:to>
    <cdr:cxnSp macro="">
      <cdr:nvCxnSpPr>
        <cdr:cNvPr id="37" name="直線コネクタ 36"/>
        <cdr:cNvCxnSpPr/>
      </cdr:nvCxnSpPr>
      <cdr:spPr>
        <a:xfrm xmlns:a="http://schemas.openxmlformats.org/drawingml/2006/main" flipV="1">
          <a:off x="6393928" y="2481575"/>
          <a:ext cx="514089" cy="10801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0.76467</cdr:y>
    </cdr:from>
    <cdr:to>
      <cdr:x>0.77772</cdr:x>
      <cdr:y>0.84711</cdr:y>
    </cdr:to>
    <cdr:cxnSp macro="">
      <cdr:nvCxnSpPr>
        <cdr:cNvPr id="39" name="直線コネクタ 38"/>
        <cdr:cNvCxnSpPr/>
      </cdr:nvCxnSpPr>
      <cdr:spPr>
        <a:xfrm xmlns:a="http://schemas.openxmlformats.org/drawingml/2006/main" flipV="1">
          <a:off x="6393928" y="2337559"/>
          <a:ext cx="510799" cy="25202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0.84711</cdr:y>
    </cdr:from>
    <cdr:to>
      <cdr:x>0.77738</cdr:x>
      <cdr:y>0.85889</cdr:y>
    </cdr:to>
    <cdr:cxnSp macro="">
      <cdr:nvCxnSpPr>
        <cdr:cNvPr id="56" name="直線コネクタ 55"/>
        <cdr:cNvCxnSpPr/>
      </cdr:nvCxnSpPr>
      <cdr:spPr>
        <a:xfrm xmlns:a="http://schemas.openxmlformats.org/drawingml/2006/main">
          <a:off x="6393928" y="2589587"/>
          <a:ext cx="507833" cy="36004"/>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0.67761</cdr:x>
      <cdr:y>0.86303</cdr:y>
    </cdr:from>
    <cdr:to>
      <cdr:x>0.73301</cdr:x>
      <cdr:y>0.86303</cdr:y>
    </cdr:to>
    <cdr:cxnSp macro="">
      <cdr:nvCxnSpPr>
        <cdr:cNvPr id="59" name="直線コネクタ 58"/>
        <cdr:cNvCxnSpPr/>
      </cdr:nvCxnSpPr>
      <cdr:spPr>
        <a:xfrm xmlns:a="http://schemas.openxmlformats.org/drawingml/2006/main">
          <a:off x="6300192" y="3816424"/>
          <a:ext cx="515070" cy="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0.72018</cdr:x>
      <cdr:y>0.57622</cdr:y>
    </cdr:from>
    <cdr:to>
      <cdr:x>0.77961</cdr:x>
      <cdr:y>0.64689</cdr:y>
    </cdr:to>
    <cdr:cxnSp macro="">
      <cdr:nvCxnSpPr>
        <cdr:cNvPr id="21" name="直線コネクタ 20"/>
        <cdr:cNvCxnSpPr/>
      </cdr:nvCxnSpPr>
      <cdr:spPr>
        <a:xfrm xmlns:a="http://schemas.openxmlformats.org/drawingml/2006/main" flipV="1">
          <a:off x="6393928" y="1761497"/>
          <a:ext cx="527620" cy="216022"/>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userShapes>
</file>

<file path=ppt/drawings/drawing7.xml><?xml version="1.0" encoding="utf-8"?>
<c:userShapes xmlns:c="http://schemas.openxmlformats.org/drawingml/2006/chart">
  <cdr:relSizeAnchor xmlns:cdr="http://schemas.openxmlformats.org/drawingml/2006/chartDrawing">
    <cdr:from>
      <cdr:x>0.12817</cdr:x>
      <cdr:y>0</cdr:y>
    </cdr:from>
    <cdr:to>
      <cdr:x>0.25294</cdr:x>
      <cdr:y>0.07525</cdr:y>
    </cdr:to>
    <cdr:sp macro="" textlink="">
      <cdr:nvSpPr>
        <cdr:cNvPr id="2" name="正方形/長方形 1"/>
        <cdr:cNvSpPr/>
      </cdr:nvSpPr>
      <cdr:spPr>
        <a:xfrm xmlns:a="http://schemas.openxmlformats.org/drawingml/2006/main">
          <a:off x="592514" y="-549110"/>
          <a:ext cx="576776" cy="215593"/>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千人</a:t>
          </a:r>
          <a:r>
            <a:rPr lang="en-US" altLang="ja-JP"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rPr>
            <a:t>)</a:t>
          </a:r>
          <a:endParaRPr lang="ja-JP" sz="700" dirty="0">
            <a:solidFill>
              <a:sysClr val="windowText" lastClr="000000"/>
            </a:solidFill>
            <a:latin typeface="Meiryo UI" panose="020B0604030504040204" pitchFamily="50" charset="-128"/>
            <a:ea typeface="Meiryo UI" panose="020B0604030504040204" pitchFamily="50" charset="-128"/>
            <a:cs typeface="Meiryo UI" panose="020B0604030504040204" pitchFamily="50" charset="-128"/>
          </a:endParaRPr>
        </a:p>
      </cdr:txBody>
    </cdr:sp>
  </cdr:relSizeAnchor>
</c:userShapes>
</file>

<file path=ppt/drawings/drawing8.xml><?xml version="1.0" encoding="utf-8"?>
<c:userShapes xmlns:c="http://schemas.openxmlformats.org/drawingml/2006/chart">
  <cdr:relSizeAnchor xmlns:cdr="http://schemas.openxmlformats.org/drawingml/2006/chartDrawing">
    <cdr:from>
      <cdr:x>0.11203</cdr:x>
      <cdr:y>0.0825</cdr:y>
    </cdr:from>
    <cdr:to>
      <cdr:x>0.2622</cdr:x>
      <cdr:y>0.13836</cdr:y>
    </cdr:to>
    <cdr:sp macro="" textlink="">
      <cdr:nvSpPr>
        <cdr:cNvPr id="2" name="テキスト ボックス 1"/>
        <cdr:cNvSpPr txBox="1"/>
      </cdr:nvSpPr>
      <cdr:spPr>
        <a:xfrm xmlns:a="http://schemas.openxmlformats.org/drawingml/2006/main">
          <a:off x="324394" y="326887"/>
          <a:ext cx="434845" cy="221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700"/>
            <a:t>（人）</a:t>
          </a:r>
        </a:p>
      </cdr:txBody>
    </cdr:sp>
  </cdr:relSizeAnchor>
  <cdr:relSizeAnchor xmlns:cdr="http://schemas.openxmlformats.org/drawingml/2006/chartDrawing">
    <cdr:from>
      <cdr:x>0.66532</cdr:x>
      <cdr:y>0.18525</cdr:y>
    </cdr:from>
    <cdr:to>
      <cdr:x>0.91166</cdr:x>
      <cdr:y>0.23574</cdr:y>
    </cdr:to>
    <cdr:sp macro="" textlink="">
      <cdr:nvSpPr>
        <cdr:cNvPr id="3" name="テキスト ボックス 26"/>
        <cdr:cNvSpPr txBox="1"/>
      </cdr:nvSpPr>
      <cdr:spPr>
        <a:xfrm xmlns:a="http://schemas.openxmlformats.org/drawingml/2006/main">
          <a:off x="1793419" y="734044"/>
          <a:ext cx="6640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大阪市地域</a:t>
          </a:r>
          <a:endParaRPr kumimoji="1" lang="ja-JP" altLang="en-US" sz="700" dirty="0"/>
        </a:p>
      </cdr:txBody>
    </cdr:sp>
  </cdr:relSizeAnchor>
  <cdr:relSizeAnchor xmlns:cdr="http://schemas.openxmlformats.org/drawingml/2006/chartDrawing">
    <cdr:from>
      <cdr:x>0.63597</cdr:x>
      <cdr:y>0.80047</cdr:y>
    </cdr:from>
    <cdr:to>
      <cdr:x>0.92226</cdr:x>
      <cdr:y>0.85096</cdr:y>
    </cdr:to>
    <cdr:sp macro="" textlink="">
      <cdr:nvSpPr>
        <cdr:cNvPr id="4" name="テキスト ボックス 39"/>
        <cdr:cNvSpPr txBox="1"/>
      </cdr:nvSpPr>
      <cdr:spPr>
        <a:xfrm xmlns:a="http://schemas.openxmlformats.org/drawingml/2006/main">
          <a:off x="1714316" y="3171796"/>
          <a:ext cx="77170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東部大阪地域</a:t>
          </a:r>
          <a:endParaRPr kumimoji="1" lang="ja-JP" altLang="en-US" sz="700" dirty="0"/>
        </a:p>
      </cdr:txBody>
    </cdr:sp>
  </cdr:relSizeAnchor>
  <cdr:relSizeAnchor xmlns:cdr="http://schemas.openxmlformats.org/drawingml/2006/chartDrawing">
    <cdr:from>
      <cdr:x>0.78706</cdr:x>
      <cdr:y>0.22372</cdr:y>
    </cdr:from>
    <cdr:to>
      <cdr:x>0.81272</cdr:x>
      <cdr:y>0.35496</cdr:y>
    </cdr:to>
    <cdr:cxnSp macro="">
      <cdr:nvCxnSpPr>
        <cdr:cNvPr id="5" name="直線コネクタ 4"/>
        <cdr:cNvCxnSpPr/>
      </cdr:nvCxnSpPr>
      <cdr:spPr>
        <a:xfrm xmlns:a="http://schemas.openxmlformats.org/drawingml/2006/main" flipH="1" flipV="1">
          <a:off x="2121578" y="886474"/>
          <a:ext cx="69172" cy="520026"/>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0.69376</cdr:x>
      <cdr:y>0.34455</cdr:y>
    </cdr:from>
    <cdr:to>
      <cdr:x>0.74558</cdr:x>
      <cdr:y>0.48558</cdr:y>
    </cdr:to>
    <cdr:cxnSp macro="">
      <cdr:nvCxnSpPr>
        <cdr:cNvPr id="6" name="直線コネクタ 5"/>
        <cdr:cNvCxnSpPr/>
      </cdr:nvCxnSpPr>
      <cdr:spPr>
        <a:xfrm xmlns:a="http://schemas.openxmlformats.org/drawingml/2006/main" flipH="1" flipV="1">
          <a:off x="1870075" y="1365250"/>
          <a:ext cx="139700" cy="5588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0.77032</cdr:x>
      <cdr:y>0.55769</cdr:y>
    </cdr:from>
    <cdr:to>
      <cdr:x>0.84099</cdr:x>
      <cdr:y>0.60817</cdr:y>
    </cdr:to>
    <cdr:cxnSp macro="">
      <cdr:nvCxnSpPr>
        <cdr:cNvPr id="8" name="直線コネクタ 7"/>
        <cdr:cNvCxnSpPr/>
      </cdr:nvCxnSpPr>
      <cdr:spPr>
        <a:xfrm xmlns:a="http://schemas.openxmlformats.org/drawingml/2006/main" flipV="1">
          <a:off x="2076450" y="2209800"/>
          <a:ext cx="190500" cy="200026"/>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0.77912</cdr:x>
      <cdr:y>0.74119</cdr:y>
    </cdr:from>
    <cdr:to>
      <cdr:x>0.7821</cdr:x>
      <cdr:y>0.80047</cdr:y>
    </cdr:to>
    <cdr:cxnSp macro="">
      <cdr:nvCxnSpPr>
        <cdr:cNvPr id="11" name="直線コネクタ 10"/>
        <cdr:cNvCxnSpPr>
          <a:stCxn xmlns:a="http://schemas.openxmlformats.org/drawingml/2006/main" id="4" idx="0"/>
        </cdr:cNvCxnSpPr>
      </cdr:nvCxnSpPr>
      <cdr:spPr>
        <a:xfrm xmlns:a="http://schemas.openxmlformats.org/drawingml/2006/main" flipV="1">
          <a:off x="2100171" y="2936875"/>
          <a:ext cx="8029" cy="234921"/>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0.59364</cdr:x>
      <cdr:y>0.6234</cdr:y>
    </cdr:from>
    <cdr:to>
      <cdr:x>0.62662</cdr:x>
      <cdr:y>0.65144</cdr:y>
    </cdr:to>
    <cdr:cxnSp macro="">
      <cdr:nvCxnSpPr>
        <cdr:cNvPr id="13" name="直線コネクタ 12"/>
        <cdr:cNvCxnSpPr/>
      </cdr:nvCxnSpPr>
      <cdr:spPr>
        <a:xfrm xmlns:a="http://schemas.openxmlformats.org/drawingml/2006/main" flipV="1">
          <a:off x="1600200" y="2470150"/>
          <a:ext cx="88900" cy="111125"/>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9.xml><?xml version="1.0" encoding="utf-8"?>
<c:userShapes xmlns:c="http://schemas.openxmlformats.org/drawingml/2006/chart">
  <cdr:relSizeAnchor xmlns:cdr="http://schemas.openxmlformats.org/drawingml/2006/chartDrawing">
    <cdr:from>
      <cdr:x>0.11203</cdr:x>
      <cdr:y>0.0825</cdr:y>
    </cdr:from>
    <cdr:to>
      <cdr:x>0.2622</cdr:x>
      <cdr:y>0.13836</cdr:y>
    </cdr:to>
    <cdr:sp macro="" textlink="">
      <cdr:nvSpPr>
        <cdr:cNvPr id="2" name="テキスト ボックス 1"/>
        <cdr:cNvSpPr txBox="1"/>
      </cdr:nvSpPr>
      <cdr:spPr>
        <a:xfrm xmlns:a="http://schemas.openxmlformats.org/drawingml/2006/main">
          <a:off x="324394" y="326887"/>
          <a:ext cx="434845" cy="22136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ja-JP" altLang="en-US" sz="700"/>
            <a:t>（人）</a:t>
          </a:r>
        </a:p>
      </cdr:txBody>
    </cdr:sp>
  </cdr:relSizeAnchor>
  <cdr:relSizeAnchor xmlns:cdr="http://schemas.openxmlformats.org/drawingml/2006/chartDrawing">
    <cdr:from>
      <cdr:x>0.12132</cdr:x>
      <cdr:y>0.54888</cdr:y>
    </cdr:from>
    <cdr:to>
      <cdr:x>0.18846</cdr:x>
      <cdr:y>0.59215</cdr:y>
    </cdr:to>
    <cdr:sp macro="" textlink="">
      <cdr:nvSpPr>
        <cdr:cNvPr id="3" name="正方形/長方形 2"/>
        <cdr:cNvSpPr/>
      </cdr:nvSpPr>
      <cdr:spPr>
        <a:xfrm xmlns:a="http://schemas.openxmlformats.org/drawingml/2006/main">
          <a:off x="327025" y="2174875"/>
          <a:ext cx="180975" cy="171450"/>
        </a:xfrm>
        <a:prstGeom xmlns:a="http://schemas.openxmlformats.org/drawingml/2006/main" prst="rect">
          <a:avLst/>
        </a:prstGeom>
        <a:noFill xmlns:a="http://schemas.openxmlformats.org/drawingml/2006/main"/>
        <a:ln xmlns:a="http://schemas.openxmlformats.org/drawingml/2006/main" w="15875">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t" anchorCtr="0" forceAA="0" compatLnSpc="1">
          <a:prstTxWarp prst="textNoShape">
            <a:avLst/>
          </a:prstTxWarp>
          <a:noAutofit/>
        </a:bodyP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l"/>
          <a:endParaRPr kumimoji="1" lang="ja-JP" altLang="en-US" sz="1100"/>
        </a:p>
      </cdr:txBody>
    </cdr:sp>
  </cdr:relSizeAnchor>
  <cdr:relSizeAnchor xmlns:cdr="http://schemas.openxmlformats.org/drawingml/2006/chartDrawing">
    <cdr:from>
      <cdr:x>0.19906</cdr:x>
      <cdr:y>0.57452</cdr:y>
    </cdr:from>
    <cdr:to>
      <cdr:x>0.94346</cdr:x>
      <cdr:y>0.57452</cdr:y>
    </cdr:to>
    <cdr:cxnSp macro="">
      <cdr:nvCxnSpPr>
        <cdr:cNvPr id="4" name="直線コネクタ 3"/>
        <cdr:cNvCxnSpPr/>
      </cdr:nvCxnSpPr>
      <cdr:spPr>
        <a:xfrm xmlns:a="http://schemas.openxmlformats.org/drawingml/2006/main" flipV="1">
          <a:off x="536575" y="2276476"/>
          <a:ext cx="2006600" cy="0"/>
        </a:xfrm>
        <a:prstGeom xmlns:a="http://schemas.openxmlformats.org/drawingml/2006/main" prst="line">
          <a:avLst/>
        </a:prstGeom>
        <a:ln xmlns:a="http://schemas.openxmlformats.org/drawingml/2006/main" w="28575">
          <a:solidFill>
            <a:srgbClr val="FF0000"/>
          </a:solidFill>
          <a:prstDash val="sysDot"/>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0.65364</cdr:x>
      <cdr:y>0.79086</cdr:y>
    </cdr:from>
    <cdr:to>
      <cdr:x>0.93993</cdr:x>
      <cdr:y>0.84135</cdr:y>
    </cdr:to>
    <cdr:sp macro="" textlink="">
      <cdr:nvSpPr>
        <cdr:cNvPr id="6" name="テキスト ボックス 39"/>
        <cdr:cNvSpPr txBox="1"/>
      </cdr:nvSpPr>
      <cdr:spPr>
        <a:xfrm xmlns:a="http://schemas.openxmlformats.org/drawingml/2006/main">
          <a:off x="1761941" y="3133696"/>
          <a:ext cx="771709"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東部大阪地域</a:t>
          </a:r>
          <a:endParaRPr kumimoji="1" lang="ja-JP" altLang="en-US" sz="700" dirty="0"/>
        </a:p>
      </cdr:txBody>
    </cdr:sp>
  </cdr:relSizeAnchor>
  <cdr:relSizeAnchor xmlns:cdr="http://schemas.openxmlformats.org/drawingml/2006/chartDrawing">
    <cdr:from>
      <cdr:x>0.54164</cdr:x>
      <cdr:y>0.17083</cdr:y>
    </cdr:from>
    <cdr:to>
      <cdr:x>0.78799</cdr:x>
      <cdr:y>0.22132</cdr:y>
    </cdr:to>
    <cdr:sp macro="" textlink="">
      <cdr:nvSpPr>
        <cdr:cNvPr id="7" name="テキスト ボックス 26"/>
        <cdr:cNvSpPr txBox="1"/>
      </cdr:nvSpPr>
      <cdr:spPr>
        <a:xfrm xmlns:a="http://schemas.openxmlformats.org/drawingml/2006/main">
          <a:off x="1460044" y="676894"/>
          <a:ext cx="664031"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ja-JP" altLang="en-US" sz="700" dirty="0" smtClean="0"/>
            <a:t>大阪市地域</a:t>
          </a:r>
          <a:endParaRPr kumimoji="1" lang="ja-JP" altLang="en-US" sz="700" dirty="0"/>
        </a:p>
      </cdr:txBody>
    </cdr:sp>
  </cdr:relSizeAnchor>
  <cdr:relSizeAnchor xmlns:cdr="http://schemas.openxmlformats.org/drawingml/2006/chartDrawing">
    <cdr:from>
      <cdr:x>0.65842</cdr:x>
      <cdr:y>0.38061</cdr:y>
    </cdr:from>
    <cdr:to>
      <cdr:x>0.89229</cdr:x>
      <cdr:y>0.4311</cdr:y>
    </cdr:to>
    <cdr:sp macro="" textlink="">
      <cdr:nvSpPr>
        <cdr:cNvPr id="8" name="テキスト ボックス 30"/>
        <cdr:cNvSpPr txBox="1"/>
      </cdr:nvSpPr>
      <cdr:spPr>
        <a:xfrm xmlns:a="http://schemas.openxmlformats.org/drawingml/2006/main">
          <a:off x="1774825" y="1508125"/>
          <a:ext cx="630402"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北大阪地域</a:t>
          </a:r>
        </a:p>
      </cdr:txBody>
    </cdr:sp>
  </cdr:relSizeAnchor>
  <cdr:relSizeAnchor xmlns:cdr="http://schemas.openxmlformats.org/drawingml/2006/chartDrawing">
    <cdr:from>
      <cdr:x>0.46408</cdr:x>
      <cdr:y>0.49119</cdr:y>
    </cdr:from>
    <cdr:to>
      <cdr:x>0.71785</cdr:x>
      <cdr:y>0.54167</cdr:y>
    </cdr:to>
    <cdr:sp macro="" textlink="">
      <cdr:nvSpPr>
        <cdr:cNvPr id="9" name="テキスト ボックス 34"/>
        <cdr:cNvSpPr txBox="1"/>
      </cdr:nvSpPr>
      <cdr:spPr>
        <a:xfrm xmlns:a="http://schemas.openxmlformats.org/drawingml/2006/main">
          <a:off x="1250950" y="1946275"/>
          <a:ext cx="684076" cy="20005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泉州地域</a:t>
          </a:r>
        </a:p>
      </cdr:txBody>
    </cdr:sp>
  </cdr:relSizeAnchor>
  <cdr:relSizeAnchor xmlns:cdr="http://schemas.openxmlformats.org/drawingml/2006/chartDrawing">
    <cdr:from>
      <cdr:x>0.68669</cdr:x>
      <cdr:y>0.21474</cdr:y>
    </cdr:from>
    <cdr:to>
      <cdr:x>0.74558</cdr:x>
      <cdr:y>0.28846</cdr:y>
    </cdr:to>
    <cdr:cxnSp macro="">
      <cdr:nvCxnSpPr>
        <cdr:cNvPr id="10" name="直線コネクタ 9"/>
        <cdr:cNvCxnSpPr/>
      </cdr:nvCxnSpPr>
      <cdr:spPr>
        <a:xfrm xmlns:a="http://schemas.openxmlformats.org/drawingml/2006/main" flipH="1" flipV="1">
          <a:off x="1851025" y="850900"/>
          <a:ext cx="158750" cy="2921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0.75383</cdr:x>
      <cdr:y>0.42388</cdr:y>
    </cdr:from>
    <cdr:to>
      <cdr:x>0.79505</cdr:x>
      <cdr:y>0.50721</cdr:y>
    </cdr:to>
    <cdr:cxnSp macro="">
      <cdr:nvCxnSpPr>
        <cdr:cNvPr id="12" name="直線コネクタ 11"/>
        <cdr:cNvCxnSpPr/>
      </cdr:nvCxnSpPr>
      <cdr:spPr>
        <a:xfrm xmlns:a="http://schemas.openxmlformats.org/drawingml/2006/main" flipH="1" flipV="1">
          <a:off x="2032000" y="1679575"/>
          <a:ext cx="111125" cy="3302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0.5265</cdr:x>
      <cdr:y>0.53205</cdr:y>
    </cdr:from>
    <cdr:to>
      <cdr:x>0.54535</cdr:x>
      <cdr:y>0.60577</cdr:y>
    </cdr:to>
    <cdr:cxnSp macro="">
      <cdr:nvCxnSpPr>
        <cdr:cNvPr id="14" name="直線コネクタ 13"/>
        <cdr:cNvCxnSpPr/>
      </cdr:nvCxnSpPr>
      <cdr:spPr>
        <a:xfrm xmlns:a="http://schemas.openxmlformats.org/drawingml/2006/main" flipV="1">
          <a:off x="1419225" y="2108200"/>
          <a:ext cx="50800" cy="29210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0.79152</cdr:x>
      <cdr:y>0.69952</cdr:y>
    </cdr:from>
    <cdr:to>
      <cdr:x>0.79679</cdr:x>
      <cdr:y>0.79086</cdr:y>
    </cdr:to>
    <cdr:cxnSp macro="">
      <cdr:nvCxnSpPr>
        <cdr:cNvPr id="16" name="直線コネクタ 15"/>
        <cdr:cNvCxnSpPr>
          <a:stCxn xmlns:a="http://schemas.openxmlformats.org/drawingml/2006/main" id="6" idx="0"/>
        </cdr:cNvCxnSpPr>
      </cdr:nvCxnSpPr>
      <cdr:spPr>
        <a:xfrm xmlns:a="http://schemas.openxmlformats.org/drawingml/2006/main" flipH="1" flipV="1">
          <a:off x="2133601" y="2771775"/>
          <a:ext cx="14195" cy="361921"/>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0.3616</cdr:x>
      <cdr:y>0.71474</cdr:y>
    </cdr:from>
    <cdr:to>
      <cdr:x>0.61538</cdr:x>
      <cdr:y>0.76522</cdr:y>
    </cdr:to>
    <cdr:sp macro="" textlink="">
      <cdr:nvSpPr>
        <cdr:cNvPr id="19" name="テキスト ボックス 34"/>
        <cdr:cNvSpPr txBox="1"/>
      </cdr:nvSpPr>
      <cdr:spPr>
        <a:xfrm xmlns:a="http://schemas.openxmlformats.org/drawingml/2006/main">
          <a:off x="974725" y="2832100"/>
          <a:ext cx="684085" cy="20002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kumimoji="1" lang="ja-JP" altLang="en-US" sz="700"/>
            <a:t>南河内地域</a:t>
          </a:r>
        </a:p>
      </cdr:txBody>
    </cdr:sp>
  </cdr:relSizeAnchor>
  <cdr:relSizeAnchor xmlns:cdr="http://schemas.openxmlformats.org/drawingml/2006/chartDrawing">
    <cdr:from>
      <cdr:x>0.53121</cdr:x>
      <cdr:y>0.64904</cdr:y>
    </cdr:from>
    <cdr:to>
      <cdr:x>0.61131</cdr:x>
      <cdr:y>0.72115</cdr:y>
    </cdr:to>
    <cdr:cxnSp macro="">
      <cdr:nvCxnSpPr>
        <cdr:cNvPr id="20" name="直線コネクタ 19"/>
        <cdr:cNvCxnSpPr/>
      </cdr:nvCxnSpPr>
      <cdr:spPr>
        <a:xfrm xmlns:a="http://schemas.openxmlformats.org/drawingml/2006/main" flipV="1">
          <a:off x="1431925" y="2571750"/>
          <a:ext cx="215900" cy="285750"/>
        </a:xfrm>
        <a:prstGeom xmlns:a="http://schemas.openxmlformats.org/drawingml/2006/main" prst="line">
          <a:avLst/>
        </a:prstGeom>
        <a:ln xmlns:a="http://schemas.openxmlformats.org/drawingml/2006/main" w="3175">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0DE6718A-3F75-474A-889C-B09183158174}" type="datetimeFigureOut">
              <a:rPr kumimoji="1" lang="ja-JP" altLang="en-US" smtClean="0"/>
              <a:t>2018/4/18</a:t>
            </a:fld>
            <a:endParaRPr kumimoji="1" lang="ja-JP" altLang="en-US"/>
          </a:p>
        </p:txBody>
      </p:sp>
      <p:sp>
        <p:nvSpPr>
          <p:cNvPr id="4" name="スライド イメージ プレースホルダー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C16C1DD2-CD02-42EF-85FB-231473BD1332}" type="slidenum">
              <a:rPr kumimoji="1" lang="ja-JP" altLang="en-US" smtClean="0"/>
              <a:t>‹#›</a:t>
            </a:fld>
            <a:endParaRPr kumimoji="1" lang="ja-JP" altLang="en-US"/>
          </a:p>
        </p:txBody>
      </p:sp>
    </p:spTree>
    <p:extLst>
      <p:ext uri="{BB962C8B-B14F-4D97-AF65-F5344CB8AC3E}">
        <p14:creationId xmlns:p14="http://schemas.microsoft.com/office/powerpoint/2010/main" val="20184940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スライド イメージ プレースホルダー 1"/>
          <p:cNvSpPr>
            <a:spLocks noGrp="1" noRot="1" noChangeAspect="1"/>
          </p:cNvSpPr>
          <p:nvPr>
            <p:ph type="sldImg"/>
          </p:nvPr>
        </p:nvSpPr>
        <p:spPr bwMode="auto">
          <a:noFill/>
          <a:ln>
            <a:solidFill>
              <a:srgbClr val="000000"/>
            </a:solidFill>
            <a:miter lim="800000"/>
            <a:headEnd/>
            <a:tailEnd/>
          </a:ln>
        </p:spPr>
      </p:sp>
      <p:sp>
        <p:nvSpPr>
          <p:cNvPr id="44034" name="ノート プレースホルダー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ja-JP" altLang="en-US" smtClean="0"/>
          </a:p>
        </p:txBody>
      </p:sp>
      <p:sp>
        <p:nvSpPr>
          <p:cNvPr id="43011" name="スライド番号プレースホルダー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0AFEB1E-EC2F-46D4-AE75-08661CFC897A}" type="slidenum">
              <a:rPr lang="ja-JP" altLang="en-US"/>
              <a:pPr fontAlgn="base">
                <a:spcBef>
                  <a:spcPct val="0"/>
                </a:spcBef>
                <a:spcAft>
                  <a:spcPct val="0"/>
                </a:spcAft>
                <a:defRPr/>
              </a:pPr>
              <a:t>118</a:t>
            </a:fld>
            <a:endParaRPr lang="en-US" altLang="ja-JP"/>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433BA864-BE36-4388-808D-12BE84084410}"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1AD8906-FCDE-4AAA-9A11-24DF9C14DF83}"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48EF5B03-C5AC-49A3-90EF-BDA40350A7EB}"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8D28ED3-E479-4887-B306-86B5DCC88223}"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677174B1-C66D-4F23-955D-B7C8360CE7DC}" type="datetime1">
              <a:rPr kumimoji="1" lang="ja-JP" altLang="en-US" smtClean="0"/>
              <a:t>2018/4/18</a:t>
            </a:fld>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AC26AA37-5CBF-4586-94B8-A79799E2DE55}" type="datetime1">
              <a:rPr kumimoji="1" lang="ja-JP" altLang="en-US" smtClean="0"/>
              <a:t>2018/4/18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978C298E-783B-492B-BD17-1EC9FA6D30F8}" type="datetime1">
              <a:rPr kumimoji="1" lang="ja-JP" altLang="en-US" smtClean="0"/>
              <a:t>2018/4/18</a:t>
            </a:fld>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2026227-8201-4D81-9BE1-4C2DCD1E4C9C}" type="datetime1">
              <a:rPr kumimoji="1" lang="ja-JP" altLang="en-US" smtClean="0"/>
              <a:t>2018/4/18</a:t>
            </a:fld>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B4D6DA11-2369-43A4-8910-4708FD300AD6}" type="datetime1">
              <a:rPr kumimoji="1" lang="ja-JP" altLang="en-US" smtClean="0"/>
              <a:t>2018/4/18</a:t>
            </a:fld>
            <a:endParaRPr kumimoji="1" lang="ja-JP" altLang="en-US"/>
          </a:p>
        </p:txBody>
      </p:sp>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4E7C11B6-B691-484C-8C3E-86621E187CCA}" type="datetime1">
              <a:rPr kumimoji="1" lang="ja-JP" altLang="en-US" smtClean="0"/>
              <a:t>2018/4/18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E7ED62C-D78C-4C94-A3D7-5E9E461D4628}" type="datetime1">
              <a:rPr kumimoji="1" lang="ja-JP" altLang="en-US" smtClean="0"/>
              <a:t>2018/4/18</a:t>
            </a:fld>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lvl1pPr>
              <a:defRPr sz="1600">
                <a:solidFill>
                  <a:schemeClr val="tx1"/>
                </a:solidFill>
              </a:defRPr>
            </a:lvl1pPr>
          </a:lstStyle>
          <a:p>
            <a:fld id="{D2D8002D-B5B0-4BAC-B1F6-782DDCCE6D9C}" type="slidenum">
              <a:rPr lang="ja-JP" altLang="en-US" smtClean="0"/>
              <a:pPr/>
              <a:t>‹#›</a:t>
            </a:fld>
            <a:endParaRPr lang="ja-JP"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AF0FBB-8E14-4FFB-BAA7-6C7F741D89CF}" type="datetime1">
              <a:rPr kumimoji="1" lang="ja-JP" altLang="en-US" smtClean="0"/>
              <a:t>2018/4/18</a:t>
            </a:fld>
            <a:endParaRPr kumimoji="1"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10400" y="6484900"/>
            <a:ext cx="2133600" cy="365125"/>
          </a:xfrm>
          <a:prstGeom prst="rect">
            <a:avLst/>
          </a:prstGeom>
        </p:spPr>
        <p:txBody>
          <a:bodyPr vert="horz" lIns="91440" tIns="45720" rIns="91440" bIns="45720" rtlCol="0" anchor="ctr"/>
          <a:lstStyle>
            <a:lvl1pPr algn="r">
              <a:defRPr sz="1400" b="1">
                <a:solidFill>
                  <a:schemeClr val="tx1">
                    <a:tint val="75000"/>
                  </a:schemeClr>
                </a:solidFill>
              </a:defRPr>
            </a:lvl1pPr>
          </a:lstStyle>
          <a:p>
            <a:fld id="{D2D8002D-B5B0-4BAC-B1F6-782DDCCE6D9C}"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tmp"/><Relationship Id="rId2" Type="http://schemas.openxmlformats.org/officeDocument/2006/relationships/image" Target="../media/image1.tmp"/><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82.png"/><Relationship Id="rId1" Type="http://schemas.openxmlformats.org/officeDocument/2006/relationships/slideLayout" Target="../slideLayouts/slideLayout7.xml"/><Relationship Id="rId5" Type="http://schemas.microsoft.com/office/2007/relationships/hdphoto" Target="../media/hdphoto11.wdp"/><Relationship Id="rId4" Type="http://schemas.openxmlformats.org/officeDocument/2006/relationships/image" Target="../media/image83.png"/></Relationships>
</file>

<file path=ppt/slides/_rels/slide103.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chart" Target="../charts/chart78.xml"/><Relationship Id="rId2" Type="http://schemas.openxmlformats.org/officeDocument/2006/relationships/chart" Target="../charts/chart77.xml"/><Relationship Id="rId1" Type="http://schemas.openxmlformats.org/officeDocument/2006/relationships/slideLayout" Target="../slideLayouts/slideLayout7.xml"/><Relationship Id="rId5" Type="http://schemas.openxmlformats.org/officeDocument/2006/relationships/chart" Target="../charts/chart80.xml"/><Relationship Id="rId4" Type="http://schemas.openxmlformats.org/officeDocument/2006/relationships/chart" Target="../charts/chart79.xml"/></Relationships>
</file>

<file path=ppt/slides/_rels/slide105.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10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90.png"/><Relationship Id="rId7" Type="http://schemas.openxmlformats.org/officeDocument/2006/relationships/image" Target="../media/image89.emf"/><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oleObject" Target="../embeddings/Microsoft_Excel_97-2003_Worksheet1.xls"/><Relationship Id="rId5" Type="http://schemas.openxmlformats.org/officeDocument/2006/relationships/oleObject" Target="../embeddings/oleObject8.bin"/><Relationship Id="rId10" Type="http://schemas.openxmlformats.org/officeDocument/2006/relationships/image" Target="../media/image93.jpeg"/><Relationship Id="rId4" Type="http://schemas.openxmlformats.org/officeDocument/2006/relationships/image" Target="../media/image91.png"/><Relationship Id="rId9" Type="http://schemas.microsoft.com/office/2007/relationships/hdphoto" Target="../media/hdphoto12.wdp"/></Relationships>
</file>

<file path=ppt/slides/_rels/slide107.xml.rels><?xml version="1.0" encoding="UTF-8" standalone="yes"?>
<Relationships xmlns="http://schemas.openxmlformats.org/package/2006/relationships"><Relationship Id="rId2" Type="http://schemas.openxmlformats.org/officeDocument/2006/relationships/image" Target="../media/image94.gi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chart" Target="../charts/chart81.xml"/><Relationship Id="rId1" Type="http://schemas.openxmlformats.org/officeDocument/2006/relationships/slideLayout" Target="../slideLayouts/slideLayout7.xml"/><Relationship Id="rId4" Type="http://schemas.openxmlformats.org/officeDocument/2006/relationships/image" Target="../media/image96.jpeg"/></Relationships>
</file>

<file path=ppt/slides/_rels/slide109.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98.png"/><Relationship Id="rId7" Type="http://schemas.openxmlformats.org/officeDocument/2006/relationships/image" Target="../media/image100.png"/><Relationship Id="rId2" Type="http://schemas.openxmlformats.org/officeDocument/2006/relationships/image" Target="../media/image97.emf"/><Relationship Id="rId1" Type="http://schemas.openxmlformats.org/officeDocument/2006/relationships/slideLayout" Target="../slideLayouts/slideLayout7.xml"/><Relationship Id="rId6" Type="http://schemas.microsoft.com/office/2007/relationships/hdphoto" Target="../media/hdphoto14.wdp"/><Relationship Id="rId5" Type="http://schemas.openxmlformats.org/officeDocument/2006/relationships/image" Target="../media/image99.png"/><Relationship Id="rId4" Type="http://schemas.microsoft.com/office/2007/relationships/hdphoto" Target="../media/hdphoto13.wdp"/></Relationships>
</file>

<file path=ppt/slides/_rels/slide11.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5" Type="http://schemas.openxmlformats.org/officeDocument/2006/relationships/chart" Target="../charts/chart10.xml"/><Relationship Id="rId4" Type="http://schemas.openxmlformats.org/officeDocument/2006/relationships/chart" Target="../charts/chart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chart" Target="../charts/chart83.xml"/><Relationship Id="rId2" Type="http://schemas.openxmlformats.org/officeDocument/2006/relationships/chart" Target="../charts/chart82.xml"/><Relationship Id="rId1" Type="http://schemas.openxmlformats.org/officeDocument/2006/relationships/slideLayout" Target="../slideLayouts/slideLayout7.xml"/><Relationship Id="rId5" Type="http://schemas.openxmlformats.org/officeDocument/2006/relationships/chart" Target="../charts/chart85.xml"/><Relationship Id="rId4" Type="http://schemas.openxmlformats.org/officeDocument/2006/relationships/chart" Target="../charts/chart84.xml"/></Relationships>
</file>

<file path=ppt/slides/_rels/slide112.xml.rels><?xml version="1.0" encoding="UTF-8" standalone="yes"?>
<Relationships xmlns="http://schemas.openxmlformats.org/package/2006/relationships"><Relationship Id="rId3" Type="http://schemas.openxmlformats.org/officeDocument/2006/relationships/chart" Target="../charts/chart87.xml"/><Relationship Id="rId2" Type="http://schemas.openxmlformats.org/officeDocument/2006/relationships/chart" Target="../charts/chart86.xml"/><Relationship Id="rId1" Type="http://schemas.openxmlformats.org/officeDocument/2006/relationships/slideLayout" Target="../slideLayouts/slideLayout7.xml"/><Relationship Id="rId5" Type="http://schemas.openxmlformats.org/officeDocument/2006/relationships/chart" Target="../charts/chart89.xml"/><Relationship Id="rId4" Type="http://schemas.openxmlformats.org/officeDocument/2006/relationships/chart" Target="../charts/chart88.xml"/></Relationships>
</file>

<file path=ppt/slides/_rels/slide113.xml.rels><?xml version="1.0" encoding="UTF-8" standalone="yes"?>
<Relationships xmlns="http://schemas.openxmlformats.org/package/2006/relationships"><Relationship Id="rId3" Type="http://schemas.openxmlformats.org/officeDocument/2006/relationships/image" Target="../media/image102.tmp"/><Relationship Id="rId2" Type="http://schemas.openxmlformats.org/officeDocument/2006/relationships/image" Target="../media/image101.tmp"/><Relationship Id="rId1" Type="http://schemas.openxmlformats.org/officeDocument/2006/relationships/slideLayout" Target="../slideLayouts/slideLayout7.xml"/><Relationship Id="rId5" Type="http://schemas.openxmlformats.org/officeDocument/2006/relationships/image" Target="../media/image104.tmp"/><Relationship Id="rId4" Type="http://schemas.openxmlformats.org/officeDocument/2006/relationships/image" Target="../media/image103.tmp"/></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chart" Target="../charts/chart91.xml"/><Relationship Id="rId2" Type="http://schemas.openxmlformats.org/officeDocument/2006/relationships/chart" Target="../charts/chart90.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chart" Target="../charts/chart93.xml"/><Relationship Id="rId2" Type="http://schemas.openxmlformats.org/officeDocument/2006/relationships/chart" Target="../charts/chart9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chart" Target="../charts/chart9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chart" Target="../charts/chart95.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96.xml"/></Relationships>
</file>

<file path=ppt/slides/_rels/slide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chart" Target="../charts/chart98.xml"/><Relationship Id="rId2" Type="http://schemas.openxmlformats.org/officeDocument/2006/relationships/chart" Target="../charts/chart97.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chart" Target="../charts/chart99.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chart" Target="../charts/chart100.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chart" Target="../charts/chart102.xml"/><Relationship Id="rId2" Type="http://schemas.openxmlformats.org/officeDocument/2006/relationships/chart" Target="../charts/chart101.xml"/><Relationship Id="rId1" Type="http://schemas.openxmlformats.org/officeDocument/2006/relationships/slideLayout" Target="../slideLayouts/slideLayout7.xml"/><Relationship Id="rId5" Type="http://schemas.openxmlformats.org/officeDocument/2006/relationships/chart" Target="../charts/chart104.xml"/><Relationship Id="rId4" Type="http://schemas.openxmlformats.org/officeDocument/2006/relationships/chart" Target="../charts/chart103.xml"/></Relationships>
</file>

<file path=ppt/slides/_rels/slide124.xml.rels><?xml version="1.0" encoding="UTF-8" standalone="yes"?>
<Relationships xmlns="http://schemas.openxmlformats.org/package/2006/relationships"><Relationship Id="rId3" Type="http://schemas.openxmlformats.org/officeDocument/2006/relationships/chart" Target="../charts/chart106.xml"/><Relationship Id="rId2" Type="http://schemas.openxmlformats.org/officeDocument/2006/relationships/chart" Target="../charts/chart10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chart" Target="../charts/chart107.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chart" Target="../charts/chart109.xml"/><Relationship Id="rId2" Type="http://schemas.openxmlformats.org/officeDocument/2006/relationships/chart" Target="../charts/chart108.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chart" Target="../charts/chart110.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chart" Target="../charts/chart1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chart" Target="../charts/chart15.xml"/><Relationship Id="rId3" Type="http://schemas.openxmlformats.org/officeDocument/2006/relationships/image" Target="../media/image5.png"/><Relationship Id="rId7" Type="http://schemas.openxmlformats.org/officeDocument/2006/relationships/chart" Target="../charts/chart14.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chart" Target="../charts/chart13.xml"/><Relationship Id="rId5" Type="http://schemas.openxmlformats.org/officeDocument/2006/relationships/chart" Target="../charts/chart12.xml"/><Relationship Id="rId10" Type="http://schemas.openxmlformats.org/officeDocument/2006/relationships/image" Target="../media/image6.png"/><Relationship Id="rId4" Type="http://schemas.openxmlformats.org/officeDocument/2006/relationships/chart" Target="../charts/chart11.xml"/><Relationship Id="rId9" Type="http://schemas.openxmlformats.org/officeDocument/2006/relationships/chart" Target="../charts/chart16.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1.xml"/><Relationship Id="rId4" Type="http://schemas.openxmlformats.org/officeDocument/2006/relationships/image" Target="../media/image109.emf"/></Relationships>
</file>

<file path=ppt/slides/_rels/slide133.xml.rels><?xml version="1.0" encoding="UTF-8" standalone="yes"?>
<Relationships xmlns="http://schemas.openxmlformats.org/package/2006/relationships"><Relationship Id="rId3" Type="http://schemas.openxmlformats.org/officeDocument/2006/relationships/image" Target="../media/image111.emf"/><Relationship Id="rId2" Type="http://schemas.openxmlformats.org/officeDocument/2006/relationships/image" Target="../media/image110.emf"/><Relationship Id="rId1" Type="http://schemas.openxmlformats.org/officeDocument/2006/relationships/slideLayout" Target="../slideLayouts/slideLayout1.xml"/><Relationship Id="rId4" Type="http://schemas.openxmlformats.org/officeDocument/2006/relationships/image" Target="../media/image112.emf"/></Relationships>
</file>

<file path=ppt/slides/_rels/slide134.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image" Target="../media/image113.emf"/><Relationship Id="rId1" Type="http://schemas.openxmlformats.org/officeDocument/2006/relationships/slideLayout" Target="../slideLayouts/slideLayout7.xml"/><Relationship Id="rId4" Type="http://schemas.openxmlformats.org/officeDocument/2006/relationships/image" Target="../media/image115.emf"/></Relationships>
</file>

<file path=ppt/slides/_rels/slide135.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image" Target="../media/image116.emf"/><Relationship Id="rId1" Type="http://schemas.openxmlformats.org/officeDocument/2006/relationships/slideLayout" Target="../slideLayouts/slideLayout1.xml"/><Relationship Id="rId4" Type="http://schemas.openxmlformats.org/officeDocument/2006/relationships/image" Target="../media/image118.emf"/></Relationships>
</file>

<file path=ppt/slides/_rels/slide136.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image" Target="../media/image119.emf"/><Relationship Id="rId1" Type="http://schemas.openxmlformats.org/officeDocument/2006/relationships/slideLayout" Target="../slideLayouts/slideLayout1.xml"/><Relationship Id="rId4" Type="http://schemas.openxmlformats.org/officeDocument/2006/relationships/image" Target="../media/image121.emf"/></Relationships>
</file>

<file path=ppt/slides/_rels/slide137.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image" Target="../media/image122.emf"/><Relationship Id="rId1" Type="http://schemas.openxmlformats.org/officeDocument/2006/relationships/slideLayout" Target="../slideLayouts/slideLayout1.xml"/><Relationship Id="rId4" Type="http://schemas.openxmlformats.org/officeDocument/2006/relationships/image" Target="../media/image124.emf"/></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125.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28.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chart" Target="../charts/chart113.xml"/><Relationship Id="rId2" Type="http://schemas.openxmlformats.org/officeDocument/2006/relationships/chart" Target="../charts/chart112.xml"/><Relationship Id="rId1" Type="http://schemas.openxmlformats.org/officeDocument/2006/relationships/slideLayout" Target="../slideLayouts/slideLayout7.xml"/><Relationship Id="rId4" Type="http://schemas.openxmlformats.org/officeDocument/2006/relationships/chart" Target="../charts/chart114.xml"/></Relationships>
</file>

<file path=ppt/slides/_rels/slide146.xml.rels><?xml version="1.0" encoding="UTF-8" standalone="yes"?>
<Relationships xmlns="http://schemas.openxmlformats.org/package/2006/relationships"><Relationship Id="rId2" Type="http://schemas.openxmlformats.org/officeDocument/2006/relationships/chart" Target="../charts/chart11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29.emf"/><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hyperlink" Target="http://www.chp.edu/CHP/Home" TargetMode="External"/><Relationship Id="rId7" Type="http://schemas.openxmlformats.org/officeDocument/2006/relationships/hyperlink" Target="http://www.altoonaregional.org/" TargetMode="External"/><Relationship Id="rId2" Type="http://schemas.openxmlformats.org/officeDocument/2006/relationships/image" Target="../media/image130.png"/><Relationship Id="rId1" Type="http://schemas.openxmlformats.org/officeDocument/2006/relationships/slideLayout" Target="../slideLayouts/slideLayout7.xml"/><Relationship Id="rId6" Type="http://schemas.openxmlformats.org/officeDocument/2006/relationships/image" Target="../media/image132.png"/><Relationship Id="rId11" Type="http://schemas.openxmlformats.org/officeDocument/2006/relationships/image" Target="../media/image135.emf"/><Relationship Id="rId5" Type="http://schemas.openxmlformats.org/officeDocument/2006/relationships/hyperlink" Target="http://www.upmc.com/locations/hospitals/Magee/Pages/default.aspx" TargetMode="External"/><Relationship Id="rId10" Type="http://schemas.openxmlformats.org/officeDocument/2006/relationships/image" Target="../media/image134.jpeg"/><Relationship Id="rId4" Type="http://schemas.openxmlformats.org/officeDocument/2006/relationships/image" Target="../media/image131.png"/><Relationship Id="rId9" Type="http://schemas.openxmlformats.org/officeDocument/2006/relationships/hyperlink" Target="http://www.pinnaclehealth.org/locations/building/3105"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chart" Target="../charts/chart17.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7.xml"/><Relationship Id="rId4" Type="http://schemas.openxmlformats.org/officeDocument/2006/relationships/image" Target="../media/image139.jpe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Layout" Target="../slideLayouts/slideLayout7.xml"/><Relationship Id="rId4" Type="http://schemas.openxmlformats.org/officeDocument/2006/relationships/chart" Target="../charts/chart22.xml"/></Relationships>
</file>

<file path=ppt/slides/_rels/slide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xml"/><Relationship Id="rId4" Type="http://schemas.openxmlformats.org/officeDocument/2006/relationships/chart" Target="../charts/chart2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chart" Target="../charts/chart25.xml"/><Relationship Id="rId2" Type="http://schemas.openxmlformats.org/officeDocument/2006/relationships/chart" Target="../charts/chart2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27.xml"/><Relationship Id="rId2" Type="http://schemas.openxmlformats.org/officeDocument/2006/relationships/chart" Target="../charts/chart2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chart" Target="../charts/chart2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tmp"/><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2.xml"/><Relationship Id="rId4" Type="http://schemas.openxmlformats.org/officeDocument/2006/relationships/chart" Target="../charts/char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image" Target="../media/image12.tmp"/><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chart" Target="../charts/chart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3" Type="http://schemas.openxmlformats.org/officeDocument/2006/relationships/chart" Target="../charts/chart34.xml"/><Relationship Id="rId2" Type="http://schemas.openxmlformats.org/officeDocument/2006/relationships/chart" Target="../charts/chart33.xml"/><Relationship Id="rId1" Type="http://schemas.openxmlformats.org/officeDocument/2006/relationships/slideLayout" Target="../slideLayouts/slideLayout2.xml"/><Relationship Id="rId4" Type="http://schemas.openxmlformats.org/officeDocument/2006/relationships/chart" Target="../charts/chart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chart" Target="../charts/chart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chart" Target="../charts/chart37.xml"/><Relationship Id="rId5" Type="http://schemas.microsoft.com/office/2007/relationships/hdphoto" Target="../media/hdphoto2.wdp"/><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chart" Target="../charts/chart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chart" Target="../charts/chart4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chart" Target="../charts/chart41.xml"/><Relationship Id="rId1" Type="http://schemas.openxmlformats.org/officeDocument/2006/relationships/slideLayout" Target="../slideLayouts/slideLayout2.xml"/><Relationship Id="rId4" Type="http://schemas.openxmlformats.org/officeDocument/2006/relationships/chart" Target="../charts/chart4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chart" Target="../charts/chart44.xml"/><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Excel_Worksheet1.xlsx"/><Relationship Id="rId5" Type="http://schemas.openxmlformats.org/officeDocument/2006/relationships/oleObject" Target="../embeddings/oleObject5.bin"/><Relationship Id="rId4"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7.tmp"/><Relationship Id="rId7" Type="http://schemas.openxmlformats.org/officeDocument/2006/relationships/image" Target="../media/image26.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Excel_Worksheet2.xlsx"/><Relationship Id="rId5" Type="http://schemas.openxmlformats.org/officeDocument/2006/relationships/oleObject" Target="../embeddings/oleObject6.bin"/><Relationship Id="rId4" Type="http://schemas.openxmlformats.org/officeDocument/2006/relationships/chart" Target="../charts/chart4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emf"/><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s>
</file>

<file path=ppt/slides/_rels/slide54.xml.rels><?xml version="1.0" encoding="UTF-8" standalone="yes"?>
<Relationships xmlns="http://schemas.openxmlformats.org/package/2006/relationships"><Relationship Id="rId3" Type="http://schemas.openxmlformats.org/officeDocument/2006/relationships/chart" Target="../charts/chart48.xml"/><Relationship Id="rId2" Type="http://schemas.openxmlformats.org/officeDocument/2006/relationships/chart" Target="../charts/chart47.xml"/><Relationship Id="rId1" Type="http://schemas.openxmlformats.org/officeDocument/2006/relationships/slideLayout" Target="../slideLayouts/slideLayout2.xml"/><Relationship Id="rId4" Type="http://schemas.openxmlformats.org/officeDocument/2006/relationships/image" Target="../media/image33.emf"/></Relationships>
</file>

<file path=ppt/slides/_rels/slide55.xml.rels><?xml version="1.0" encoding="UTF-8" standalone="yes"?>
<Relationships xmlns="http://schemas.openxmlformats.org/package/2006/relationships"><Relationship Id="rId3" Type="http://schemas.openxmlformats.org/officeDocument/2006/relationships/chart" Target="../charts/chart50.xml"/><Relationship Id="rId2" Type="http://schemas.openxmlformats.org/officeDocument/2006/relationships/chart" Target="../charts/chart49.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3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chart" Target="../charts/chart52.xml"/><Relationship Id="rId2" Type="http://schemas.openxmlformats.org/officeDocument/2006/relationships/chart" Target="../charts/chart51.xml"/><Relationship Id="rId1" Type="http://schemas.openxmlformats.org/officeDocument/2006/relationships/slideLayout" Target="../slideLayouts/slideLayout2.xml"/><Relationship Id="rId4" Type="http://schemas.openxmlformats.org/officeDocument/2006/relationships/chart" Target="../charts/chart5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2.xml"/><Relationship Id="rId5" Type="http://schemas.openxmlformats.org/officeDocument/2006/relationships/chart" Target="../charts/chart54.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55.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chart" Target="../charts/chart57.xml"/><Relationship Id="rId2" Type="http://schemas.openxmlformats.org/officeDocument/2006/relationships/chart" Target="../charts/chart56.xml"/><Relationship Id="rId1" Type="http://schemas.openxmlformats.org/officeDocument/2006/relationships/slideLayout" Target="../slideLayouts/slideLayout2.xml"/><Relationship Id="rId5" Type="http://schemas.openxmlformats.org/officeDocument/2006/relationships/image" Target="../media/image38.emf"/><Relationship Id="rId4" Type="http://schemas.openxmlformats.org/officeDocument/2006/relationships/chart" Target="../charts/chart58.xml"/></Relationships>
</file>

<file path=ppt/slides/_rels/slide64.xml.rels><?xml version="1.0" encoding="UTF-8" standalone="yes"?>
<Relationships xmlns="http://schemas.openxmlformats.org/package/2006/relationships"><Relationship Id="rId3" Type="http://schemas.openxmlformats.org/officeDocument/2006/relationships/chart" Target="../charts/chart60.xml"/><Relationship Id="rId2" Type="http://schemas.openxmlformats.org/officeDocument/2006/relationships/chart" Target="../charts/chart5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chart" Target="../charts/chart6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71.xml.rels><?xml version="1.0" encoding="UTF-8" standalone="yes"?>
<Relationships xmlns="http://schemas.openxmlformats.org/package/2006/relationships"><Relationship Id="rId3" Type="http://schemas.openxmlformats.org/officeDocument/2006/relationships/chart" Target="../charts/chart63.xml"/><Relationship Id="rId2" Type="http://schemas.openxmlformats.org/officeDocument/2006/relationships/chart" Target="../charts/chart62.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chart" Target="../charts/chart64.xml"/><Relationship Id="rId4" Type="http://schemas.openxmlformats.org/officeDocument/2006/relationships/image" Target="../media/image49.emf"/></Relationships>
</file>

<file path=ppt/slides/_rels/slide7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1.png"/><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52.png"/></Relationships>
</file>

<file path=ppt/slides/_rels/slide7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55.tmp"/><Relationship Id="rId2" Type="http://schemas.openxmlformats.org/officeDocument/2006/relationships/image" Target="../media/image54.tmp"/><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7.tmp"/><Relationship Id="rId2" Type="http://schemas.openxmlformats.org/officeDocument/2006/relationships/image" Target="../media/image56.tmp"/><Relationship Id="rId1" Type="http://schemas.openxmlformats.org/officeDocument/2006/relationships/slideLayout" Target="../slideLayouts/slideLayout2.xml"/><Relationship Id="rId4" Type="http://schemas.openxmlformats.org/officeDocument/2006/relationships/image" Target="../media/image58.tmp"/></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chart" Target="../charts/chart6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1.png"/><Relationship Id="rId1" Type="http://schemas.openxmlformats.org/officeDocument/2006/relationships/slideLayout" Target="../slideLayouts/slideLayout7.xml"/><Relationship Id="rId5" Type="http://schemas.microsoft.com/office/2007/relationships/hdphoto" Target="../media/hdphoto7.wdp"/><Relationship Id="rId4" Type="http://schemas.openxmlformats.org/officeDocument/2006/relationships/image" Target="../media/image72.png"/></Relationships>
</file>

<file path=ppt/slides/_rels/slide83.xml.rels><?xml version="1.0" encoding="UTF-8" standalone="yes"?>
<Relationships xmlns="http://schemas.openxmlformats.org/package/2006/relationships"><Relationship Id="rId2" Type="http://schemas.openxmlformats.org/officeDocument/2006/relationships/chart" Target="../charts/chart66.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chart" Target="../charts/chart68.xml"/><Relationship Id="rId2" Type="http://schemas.openxmlformats.org/officeDocument/2006/relationships/chart" Target="../charts/chart67.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chart" Target="../charts/chart70.xml"/><Relationship Id="rId2" Type="http://schemas.openxmlformats.org/officeDocument/2006/relationships/chart" Target="../charts/chart6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chart" Target="../charts/chart71.xml"/><Relationship Id="rId2" Type="http://schemas.openxmlformats.org/officeDocument/2006/relationships/image" Target="../media/image73.png"/><Relationship Id="rId1" Type="http://schemas.openxmlformats.org/officeDocument/2006/relationships/slideLayout" Target="../slideLayouts/slideLayout2.xml"/><Relationship Id="rId5" Type="http://schemas.microsoft.com/office/2007/relationships/hdphoto" Target="../media/hdphoto8.wdp"/><Relationship Id="rId4" Type="http://schemas.openxmlformats.org/officeDocument/2006/relationships/image" Target="../media/image74.png"/></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9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chart" Target="../charts/chart72.xml"/><Relationship Id="rId1" Type="http://schemas.openxmlformats.org/officeDocument/2006/relationships/slideLayout" Target="../slideLayouts/slideLayout2.xml"/><Relationship Id="rId5" Type="http://schemas.openxmlformats.org/officeDocument/2006/relationships/chart" Target="../charts/chart74.xml"/><Relationship Id="rId4" Type="http://schemas.openxmlformats.org/officeDocument/2006/relationships/chart" Target="../charts/chart73.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emf"/><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9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81.png"/><Relationship Id="rId1" Type="http://schemas.openxmlformats.org/officeDocument/2006/relationships/slideLayout" Target="../slideLayouts/slideLayout2.xml"/><Relationship Id="rId4" Type="http://schemas.openxmlformats.org/officeDocument/2006/relationships/chart" Target="../charts/chart75.xml"/></Relationships>
</file>

<file path=ppt/slides/_rels/slide99.xml.rels><?xml version="1.0" encoding="UTF-8" standalone="yes"?>
<Relationships xmlns="http://schemas.openxmlformats.org/package/2006/relationships"><Relationship Id="rId2" Type="http://schemas.openxmlformats.org/officeDocument/2006/relationships/chart" Target="../charts/chart7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15857" y="3633192"/>
            <a:ext cx="9159857" cy="53975"/>
          </a:xfrm>
          <a:prstGeom prst="rect">
            <a:avLst/>
          </a:prstGeom>
          <a:gradFill rotWithShape="1">
            <a:gsLst>
              <a:gs pos="0">
                <a:srgbClr val="0000FF"/>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74" tIns="45687" rIns="91374" bIns="45687" anchor="ctr"/>
          <a:lstStyle/>
          <a:p>
            <a:pPr defTabSz="910322" fontAlgn="base">
              <a:spcBef>
                <a:spcPct val="0"/>
              </a:spcBef>
              <a:spcAft>
                <a:spcPct val="0"/>
              </a:spcAft>
            </a:pPr>
            <a:endParaRPr lang="ja-JP" altLang="en-US">
              <a:solidFill>
                <a:prstClr val="black"/>
              </a:solidFill>
            </a:endParaRPr>
          </a:p>
        </p:txBody>
      </p:sp>
      <p:sp>
        <p:nvSpPr>
          <p:cNvPr id="5" name="タイトル 4"/>
          <p:cNvSpPr>
            <a:spLocks noGrp="1"/>
          </p:cNvSpPr>
          <p:nvPr>
            <p:ph type="ctrTitle"/>
          </p:nvPr>
        </p:nvSpPr>
        <p:spPr>
          <a:xfrm>
            <a:off x="-15857" y="2456892"/>
            <a:ext cx="9159857" cy="1470025"/>
          </a:xfrm>
        </p:spPr>
        <p:txBody>
          <a:bodyPr>
            <a:normAutofit/>
          </a:bodyPr>
          <a:lstStyle/>
          <a:p>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成長戦略策定から現在まで</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の検証及び</a:t>
            </a:r>
            <a:r>
              <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2800" b="1"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今後の課題についての分析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テキスト ボックス 50"/>
          <p:cNvSpPr txBox="1"/>
          <p:nvPr/>
        </p:nvSpPr>
        <p:spPr>
          <a:xfrm>
            <a:off x="6228184" y="136613"/>
            <a:ext cx="2664295" cy="772107"/>
          </a:xfrm>
          <a:prstGeom prst="rect">
            <a:avLst/>
          </a:prstGeom>
          <a:noFill/>
          <a:ln w="15875">
            <a:solidFill>
              <a:schemeClr val="tx1"/>
            </a:solidFill>
          </a:ln>
        </p:spPr>
        <p:txBody>
          <a:bodyPr wrap="square" lIns="180000" tIns="108000" rIns="180000" bIns="108000" rtlCol="0" anchor="ctr" anchorCtr="0">
            <a:spAutoFit/>
          </a:bodyPr>
          <a:lstStyle>
            <a:defPPr>
              <a:defRPr lang="ja-JP"/>
            </a:defPPr>
            <a:lvl1pPr marL="0" algn="l" defTabSz="1280160" rtl="0" eaLnBrk="1" latinLnBrk="0" hangingPunct="1">
              <a:defRPr kumimoji="1" sz="2500" kern="1200">
                <a:solidFill>
                  <a:schemeClr val="tx1"/>
                </a:solidFill>
                <a:latin typeface="+mn-lt"/>
                <a:ea typeface="+mn-ea"/>
                <a:cs typeface="+mn-cs"/>
              </a:defRPr>
            </a:lvl1pPr>
            <a:lvl2pPr marL="640080" algn="l" defTabSz="1280160" rtl="0" eaLnBrk="1" latinLnBrk="0" hangingPunct="1">
              <a:defRPr kumimoji="1" sz="2500" kern="1200">
                <a:solidFill>
                  <a:schemeClr val="tx1"/>
                </a:solidFill>
                <a:latin typeface="+mn-lt"/>
                <a:ea typeface="+mn-ea"/>
                <a:cs typeface="+mn-cs"/>
              </a:defRPr>
            </a:lvl2pPr>
            <a:lvl3pPr marL="1280160" algn="l" defTabSz="1280160" rtl="0" eaLnBrk="1" latinLnBrk="0" hangingPunct="1">
              <a:defRPr kumimoji="1" sz="2500" kern="1200">
                <a:solidFill>
                  <a:schemeClr val="tx1"/>
                </a:solidFill>
                <a:latin typeface="+mn-lt"/>
                <a:ea typeface="+mn-ea"/>
                <a:cs typeface="+mn-cs"/>
              </a:defRPr>
            </a:lvl3pPr>
            <a:lvl4pPr marL="1920240" algn="l" defTabSz="1280160" rtl="0" eaLnBrk="1" latinLnBrk="0" hangingPunct="1">
              <a:defRPr kumimoji="1" sz="2500" kern="1200">
                <a:solidFill>
                  <a:schemeClr val="tx1"/>
                </a:solidFill>
                <a:latin typeface="+mn-lt"/>
                <a:ea typeface="+mn-ea"/>
                <a:cs typeface="+mn-cs"/>
              </a:defRPr>
            </a:lvl4pPr>
            <a:lvl5pPr marL="2560320" algn="l" defTabSz="1280160" rtl="0" eaLnBrk="1" latinLnBrk="0" hangingPunct="1">
              <a:defRPr kumimoji="1" sz="2500" kern="1200">
                <a:solidFill>
                  <a:schemeClr val="tx1"/>
                </a:solidFill>
                <a:latin typeface="+mn-lt"/>
                <a:ea typeface="+mn-ea"/>
                <a:cs typeface="+mn-cs"/>
              </a:defRPr>
            </a:lvl5pPr>
            <a:lvl6pPr marL="3200400" algn="l" defTabSz="1280160" rtl="0" eaLnBrk="1" latinLnBrk="0" hangingPunct="1">
              <a:defRPr kumimoji="1" sz="2500" kern="1200">
                <a:solidFill>
                  <a:schemeClr val="tx1"/>
                </a:solidFill>
                <a:latin typeface="+mn-lt"/>
                <a:ea typeface="+mn-ea"/>
                <a:cs typeface="+mn-cs"/>
              </a:defRPr>
            </a:lvl6pPr>
            <a:lvl7pPr marL="3840480" algn="l" defTabSz="1280160" rtl="0" eaLnBrk="1" latinLnBrk="0" hangingPunct="1">
              <a:defRPr kumimoji="1" sz="2500" kern="1200">
                <a:solidFill>
                  <a:schemeClr val="tx1"/>
                </a:solidFill>
                <a:latin typeface="+mn-lt"/>
                <a:ea typeface="+mn-ea"/>
                <a:cs typeface="+mn-cs"/>
              </a:defRPr>
            </a:lvl7pPr>
            <a:lvl8pPr marL="4480560" algn="l" defTabSz="1280160" rtl="0" eaLnBrk="1" latinLnBrk="0" hangingPunct="1">
              <a:defRPr kumimoji="1" sz="2500" kern="1200">
                <a:solidFill>
                  <a:schemeClr val="tx1"/>
                </a:solidFill>
                <a:latin typeface="+mn-lt"/>
                <a:ea typeface="+mn-ea"/>
                <a:cs typeface="+mn-cs"/>
              </a:defRPr>
            </a:lvl8pPr>
            <a:lvl9pPr marL="5120640" algn="l" defTabSz="1280160" rtl="0" eaLnBrk="1" latinLnBrk="0" hangingPunct="1">
              <a:defRPr kumimoji="1" sz="2500" kern="1200">
                <a:solidFill>
                  <a:schemeClr val="tx1"/>
                </a:solidFill>
                <a:latin typeface="+mn-lt"/>
                <a:ea typeface="+mn-ea"/>
                <a:cs typeface="+mn-cs"/>
              </a:defRPr>
            </a:lvl9pPr>
          </a:lstStyle>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年度第２回</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大阪府・大阪市成長戦略推進会議</a:t>
            </a:r>
            <a:endParaRPr kumimoji="1"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配布資料</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1566441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テキスト ボックス 14"/>
          <p:cNvSpPr txBox="1"/>
          <p:nvPr/>
        </p:nvSpPr>
        <p:spPr>
          <a:xfrm>
            <a:off x="335886" y="449238"/>
            <a:ext cx="261565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年度版なにわの経済データ</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134591" y="160765"/>
            <a:ext cx="3240360" cy="307777"/>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経済が日本経済に占める</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シェア</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a:t>
            </a:fld>
            <a:endParaRPr kumimoji="1" lang="ja-JP" altLang="en-US"/>
          </a:p>
        </p:txBody>
      </p:sp>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5496" y="688886"/>
            <a:ext cx="5642668" cy="2577616"/>
          </a:xfrm>
          <a:prstGeom prst="rect">
            <a:avLst/>
          </a:prstGeom>
          <a:solidFill>
            <a:srgbClr val="FFC000"/>
          </a:solidFill>
        </p:spPr>
      </p:pic>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496" y="3356992"/>
            <a:ext cx="5472608" cy="3382040"/>
          </a:xfrm>
          <a:prstGeom prst="rect">
            <a:avLst/>
          </a:prstGeom>
        </p:spPr>
      </p:pic>
    </p:spTree>
    <p:extLst>
      <p:ext uri="{BB962C8B-B14F-4D97-AF65-F5344CB8AC3E}">
        <p14:creationId xmlns:p14="http://schemas.microsoft.com/office/powerpoint/2010/main" val="81438333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401323772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5" name="タイトル 1"/>
          <p:cNvSpPr>
            <a:spLocks noGrp="1"/>
          </p:cNvSpPr>
          <p:nvPr>
            <p:ph type="ctrTitle"/>
          </p:nvPr>
        </p:nvSpPr>
        <p:spPr>
          <a:xfrm>
            <a:off x="648000" y="2664000"/>
            <a:ext cx="7772400" cy="1470025"/>
          </a:xfrm>
        </p:spPr>
        <p:txBody>
          <a:bodyPr/>
          <a:lstStyle/>
          <a:p>
            <a:pPr eaLnBrk="1" hangingPunct="1"/>
            <a:r>
              <a:rPr lang="ja-JP" altLang="en-US" sz="3600" dirty="0" smtClean="0"/>
              <a:t>３．新たな課題に関する分析</a:t>
            </a:r>
            <a:r>
              <a:rPr lang="en-US" altLang="ja-JP" sz="3600" dirty="0" smtClean="0"/>
              <a:t/>
            </a:r>
            <a:br>
              <a:rPr lang="en-US" altLang="ja-JP" sz="3600" dirty="0" smtClean="0"/>
            </a:br>
            <a:r>
              <a:rPr lang="ja-JP" altLang="en-US" sz="3600" dirty="0" smtClean="0"/>
              <a:t>①第４次産業革命関係</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100</a:t>
            </a:fld>
            <a:endParaRPr lang="ja-JP" altLang="en-US" dirty="0"/>
          </a:p>
        </p:txBody>
      </p:sp>
    </p:spTree>
    <p:extLst>
      <p:ext uri="{BB962C8B-B14F-4D97-AF65-F5344CB8AC3E}">
        <p14:creationId xmlns:p14="http://schemas.microsoft.com/office/powerpoint/2010/main" val="46690471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角丸四角形 8"/>
          <p:cNvSpPr/>
          <p:nvPr/>
        </p:nvSpPr>
        <p:spPr>
          <a:xfrm>
            <a:off x="127000" y="773324"/>
            <a:ext cx="8856663" cy="11795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44000" indent="-177800">
              <a:defRPr/>
            </a:pPr>
            <a:r>
              <a:rPr lang="ja-JP" altLang="en-US" sz="1100" dirty="0" smtClean="0">
                <a:solidFill>
                  <a:schemeClr val="tx1"/>
                </a:solidFill>
                <a:latin typeface="+mn-ea"/>
              </a:rPr>
              <a:t>○実</a:t>
            </a:r>
            <a:r>
              <a:rPr lang="ja-JP" altLang="en-US" sz="1100" dirty="0">
                <a:solidFill>
                  <a:schemeClr val="tx1"/>
                </a:solidFill>
                <a:latin typeface="+mn-ea"/>
              </a:rPr>
              <a:t>社会のあらゆる事業・情報が、データ化、ネットワークを通じて自由にやり取りが可能に（</a:t>
            </a:r>
            <a:r>
              <a:rPr lang="en-US" altLang="ja-JP" sz="1100" dirty="0">
                <a:solidFill>
                  <a:schemeClr val="tx1"/>
                </a:solidFill>
                <a:latin typeface="+mn-ea"/>
              </a:rPr>
              <a:t>IOT</a:t>
            </a:r>
            <a:r>
              <a:rPr lang="ja-JP" altLang="en-US" sz="1100" dirty="0">
                <a:solidFill>
                  <a:schemeClr val="tx1"/>
                </a:solidFill>
                <a:latin typeface="+mn-ea"/>
              </a:rPr>
              <a:t>）、集まった大量のデータを分析し、新たな価値を生む形に利用可能に（ビッグデータ）、機械が自ら学習し、人間を超える高度な判断が可能に（人工知能（</a:t>
            </a:r>
            <a:r>
              <a:rPr lang="en-US" altLang="ja-JP" sz="1100" dirty="0">
                <a:solidFill>
                  <a:schemeClr val="tx1"/>
                </a:solidFill>
                <a:latin typeface="+mn-ea"/>
              </a:rPr>
              <a:t>AI)</a:t>
            </a:r>
            <a:r>
              <a:rPr lang="ja-JP" altLang="en-US" sz="1100" dirty="0">
                <a:solidFill>
                  <a:schemeClr val="tx1"/>
                </a:solidFill>
                <a:latin typeface="+mn-ea"/>
              </a:rPr>
              <a:t>）、多様かつ複雑な作業についても自動化が可能に（ロボット）といった技術のブレークスルーがここ数年で現実に。これまで実現不可能と思われていた社会の実現が可能になりつつある。これに伴い産業構造や就業構造が劇的に変わる可能性（第</a:t>
            </a:r>
            <a:r>
              <a:rPr lang="en-US" altLang="ja-JP" sz="1100" dirty="0">
                <a:solidFill>
                  <a:schemeClr val="tx1"/>
                </a:solidFill>
                <a:latin typeface="+mn-ea"/>
              </a:rPr>
              <a:t>4</a:t>
            </a:r>
            <a:r>
              <a:rPr lang="ja-JP" altLang="en-US" sz="1100" dirty="0">
                <a:solidFill>
                  <a:schemeClr val="tx1"/>
                </a:solidFill>
                <a:latin typeface="+mn-ea"/>
              </a:rPr>
              <a:t>次産業革命）。</a:t>
            </a:r>
          </a:p>
          <a:p>
            <a:pPr marL="144000" indent="-177800">
              <a:defRPr/>
            </a:pPr>
            <a:r>
              <a:rPr lang="ja-JP" altLang="en-US" sz="1100" dirty="0" smtClean="0">
                <a:solidFill>
                  <a:schemeClr val="tx1"/>
                </a:solidFill>
                <a:latin typeface="+mn-ea"/>
              </a:rPr>
              <a:t>○イノベーション</a:t>
            </a:r>
            <a:r>
              <a:rPr lang="ja-JP" altLang="en-US" sz="1100" dirty="0">
                <a:solidFill>
                  <a:schemeClr val="tx1"/>
                </a:solidFill>
                <a:latin typeface="+mn-ea"/>
              </a:rPr>
              <a:t>の加速化、専門人材の育成、データ利活用の環境整備、中小企業への</a:t>
            </a:r>
            <a:r>
              <a:rPr lang="en-US" altLang="ja-JP" sz="1100" dirty="0">
                <a:solidFill>
                  <a:schemeClr val="tx1"/>
                </a:solidFill>
                <a:latin typeface="+mn-ea"/>
              </a:rPr>
              <a:t>IOT</a:t>
            </a:r>
            <a:r>
              <a:rPr lang="ja-JP" altLang="en-US" sz="1100" dirty="0">
                <a:solidFill>
                  <a:schemeClr val="tx1"/>
                </a:solidFill>
                <a:latin typeface="+mn-ea"/>
              </a:rPr>
              <a:t>等の導入促進、規制改革の推進などに取り組んでいく必要</a:t>
            </a:r>
            <a:r>
              <a:rPr lang="ja-JP" altLang="en-US" sz="1100" dirty="0" smtClean="0">
                <a:solidFill>
                  <a:schemeClr val="tx1"/>
                </a:solidFill>
                <a:latin typeface="+mn-ea"/>
              </a:rPr>
              <a:t>。</a:t>
            </a:r>
            <a:endParaRPr lang="ja-JP" altLang="en-US" sz="1100" dirty="0">
              <a:solidFill>
                <a:schemeClr val="tx1"/>
              </a:solidFill>
              <a:latin typeface="+mn-ea"/>
            </a:endParaRP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101</a:t>
            </a:fld>
            <a:endParaRPr lang="ja-JP" altLang="en-US" dirty="0"/>
          </a:p>
        </p:txBody>
      </p:sp>
      <p:sp>
        <p:nvSpPr>
          <p:cNvPr id="12" name="正方形/長方形 11"/>
          <p:cNvSpPr/>
          <p:nvPr/>
        </p:nvSpPr>
        <p:spPr>
          <a:xfrm>
            <a:off x="161588" y="116632"/>
            <a:ext cx="5163593" cy="369332"/>
          </a:xfrm>
          <a:prstGeom prst="rect">
            <a:avLst/>
          </a:prstGeom>
        </p:spPr>
        <p:txBody>
          <a:bodyPr wrap="none">
            <a:spAutoFit/>
          </a:bodyPr>
          <a:lstStyle/>
          <a:p>
            <a:r>
              <a:rPr lang="ja-JP" altLang="en-US" dirty="0" smtClean="0"/>
              <a:t>①第４次産業革命と大阪（１）</a:t>
            </a:r>
            <a:r>
              <a:rPr lang="ja-JP" altLang="en-US" dirty="0"/>
              <a:t>（第４次産業革命と</a:t>
            </a:r>
            <a:r>
              <a:rPr lang="ja-JP" altLang="en-US" dirty="0" smtClean="0"/>
              <a:t>は）</a:t>
            </a:r>
            <a:endParaRPr lang="ja-JP" altLang="en-US" dirty="0"/>
          </a:p>
        </p:txBody>
      </p:sp>
      <p:grpSp>
        <p:nvGrpSpPr>
          <p:cNvPr id="13" name="グループ化 12"/>
          <p:cNvGrpSpPr/>
          <p:nvPr/>
        </p:nvGrpSpPr>
        <p:grpSpPr>
          <a:xfrm>
            <a:off x="1547664" y="2132856"/>
            <a:ext cx="5976664" cy="576066"/>
            <a:chOff x="1619672" y="2492894"/>
            <a:chExt cx="5976664" cy="576066"/>
          </a:xfrm>
        </p:grpSpPr>
        <p:sp>
          <p:nvSpPr>
            <p:cNvPr id="14" name="角丸四角形 13"/>
            <p:cNvSpPr/>
            <p:nvPr/>
          </p:nvSpPr>
          <p:spPr>
            <a:xfrm>
              <a:off x="1619672" y="2492894"/>
              <a:ext cx="1080120"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900" b="1" dirty="0" smtClean="0">
                  <a:latin typeface="+mj-ea"/>
                  <a:ea typeface="+mj-ea"/>
                </a:rPr>
                <a:t>第１次産業革命</a:t>
              </a:r>
              <a:endParaRPr kumimoji="1" lang="en-US" altLang="ja-JP" sz="900" b="1" dirty="0" smtClean="0">
                <a:latin typeface="+mj-ea"/>
                <a:ea typeface="+mj-ea"/>
              </a:endParaRPr>
            </a:p>
            <a:p>
              <a:pPr algn="ctr"/>
              <a:r>
                <a:rPr lang="ja-JP" altLang="en-US" sz="900" b="1" dirty="0" smtClean="0">
                  <a:latin typeface="+mj-ea"/>
                  <a:ea typeface="+mj-ea"/>
                </a:rPr>
                <a:t>動力を取得</a:t>
              </a:r>
              <a:endParaRPr lang="en-US" altLang="ja-JP" sz="900" b="1" dirty="0" smtClean="0">
                <a:latin typeface="+mj-ea"/>
                <a:ea typeface="+mj-ea"/>
              </a:endParaRPr>
            </a:p>
            <a:p>
              <a:pPr algn="ctr"/>
              <a:r>
                <a:rPr kumimoji="1" lang="ja-JP" altLang="en-US" sz="900" b="1" dirty="0" smtClean="0">
                  <a:latin typeface="+mj-ea"/>
                  <a:ea typeface="+mj-ea"/>
                </a:rPr>
                <a:t>（蒸気機関）</a:t>
              </a:r>
              <a:endParaRPr kumimoji="1" lang="ja-JP" altLang="en-US" sz="900" b="1" dirty="0">
                <a:latin typeface="+mj-ea"/>
                <a:ea typeface="+mj-ea"/>
              </a:endParaRPr>
            </a:p>
          </p:txBody>
        </p:sp>
        <p:sp>
          <p:nvSpPr>
            <p:cNvPr id="15" name="角丸四角形 14"/>
            <p:cNvSpPr/>
            <p:nvPr/>
          </p:nvSpPr>
          <p:spPr>
            <a:xfrm>
              <a:off x="3059832" y="2492894"/>
              <a:ext cx="1080120"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900" b="1" dirty="0" smtClean="0">
                  <a:latin typeface="+mj-ea"/>
                  <a:ea typeface="+mj-ea"/>
                </a:rPr>
                <a:t>第２次産業革命</a:t>
              </a:r>
              <a:endParaRPr kumimoji="1" lang="en-US" altLang="ja-JP" sz="900" b="1" dirty="0" smtClean="0">
                <a:latin typeface="+mj-ea"/>
                <a:ea typeface="+mj-ea"/>
              </a:endParaRPr>
            </a:p>
            <a:p>
              <a:pPr algn="ctr"/>
              <a:r>
                <a:rPr lang="ja-JP" altLang="en-US" sz="900" b="1" dirty="0" smtClean="0">
                  <a:latin typeface="+mj-ea"/>
                  <a:ea typeface="+mj-ea"/>
                </a:rPr>
                <a:t>動力が革新</a:t>
              </a:r>
              <a:endParaRPr lang="en-US" altLang="ja-JP" sz="900" b="1" dirty="0" smtClean="0">
                <a:latin typeface="+mj-ea"/>
                <a:ea typeface="+mj-ea"/>
              </a:endParaRPr>
            </a:p>
            <a:p>
              <a:pPr algn="ctr"/>
              <a:r>
                <a:rPr kumimoji="1" lang="ja-JP" altLang="en-US" sz="900" b="1" dirty="0" smtClean="0">
                  <a:latin typeface="+mj-ea"/>
                  <a:ea typeface="+mj-ea"/>
                </a:rPr>
                <a:t>（電力・モーター）</a:t>
              </a:r>
              <a:endParaRPr kumimoji="1" lang="ja-JP" altLang="en-US" sz="900" b="1" dirty="0">
                <a:latin typeface="+mj-ea"/>
                <a:ea typeface="+mj-ea"/>
              </a:endParaRPr>
            </a:p>
          </p:txBody>
        </p:sp>
        <p:sp>
          <p:nvSpPr>
            <p:cNvPr id="16" name="角丸四角形 15"/>
            <p:cNvSpPr/>
            <p:nvPr/>
          </p:nvSpPr>
          <p:spPr>
            <a:xfrm>
              <a:off x="4499992" y="2492894"/>
              <a:ext cx="1080120"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900" b="1" dirty="0" smtClean="0">
                  <a:latin typeface="+mj-ea"/>
                  <a:ea typeface="+mj-ea"/>
                </a:rPr>
                <a:t>第３次産業革命</a:t>
              </a:r>
              <a:endParaRPr kumimoji="1" lang="en-US" altLang="ja-JP" sz="900" b="1" dirty="0" smtClean="0">
                <a:latin typeface="+mj-ea"/>
                <a:ea typeface="+mj-ea"/>
              </a:endParaRPr>
            </a:p>
            <a:p>
              <a:pPr algn="ctr"/>
              <a:r>
                <a:rPr lang="ja-JP" altLang="en-US" sz="900" b="1" dirty="0" smtClean="0">
                  <a:latin typeface="+mj-ea"/>
                  <a:ea typeface="+mj-ea"/>
                </a:rPr>
                <a:t>自動化が進む</a:t>
              </a:r>
              <a:endParaRPr lang="en-US" altLang="ja-JP" sz="900" b="1" dirty="0" smtClean="0">
                <a:latin typeface="+mj-ea"/>
                <a:ea typeface="+mj-ea"/>
              </a:endParaRPr>
            </a:p>
            <a:p>
              <a:pPr algn="ctr"/>
              <a:r>
                <a:rPr kumimoji="1" lang="ja-JP" altLang="en-US" sz="900" b="1" dirty="0" smtClean="0">
                  <a:latin typeface="+mj-ea"/>
                  <a:ea typeface="+mj-ea"/>
                </a:rPr>
                <a:t>（コンピュータ）</a:t>
              </a:r>
              <a:endParaRPr kumimoji="1" lang="ja-JP" altLang="en-US" sz="900" b="1" dirty="0">
                <a:latin typeface="+mj-ea"/>
                <a:ea typeface="+mj-ea"/>
              </a:endParaRPr>
            </a:p>
          </p:txBody>
        </p:sp>
        <p:sp>
          <p:nvSpPr>
            <p:cNvPr id="17" name="角丸四角形 16"/>
            <p:cNvSpPr/>
            <p:nvPr/>
          </p:nvSpPr>
          <p:spPr>
            <a:xfrm>
              <a:off x="5940152" y="2492894"/>
              <a:ext cx="1656184" cy="576066"/>
            </a:xfrm>
            <a:prstGeom prst="roundRect">
              <a:avLst>
                <a:gd name="adj" fmla="val 19186"/>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kumimoji="1" lang="ja-JP" altLang="en-US" sz="1000" b="1" dirty="0" smtClean="0">
                  <a:latin typeface="+mj-ea"/>
                  <a:ea typeface="+mj-ea"/>
                </a:rPr>
                <a:t>第４次産業革命</a:t>
              </a:r>
              <a:endParaRPr kumimoji="1" lang="en-US" altLang="ja-JP" sz="1000" b="1" dirty="0" smtClean="0">
                <a:latin typeface="+mj-ea"/>
                <a:ea typeface="+mj-ea"/>
              </a:endParaRPr>
            </a:p>
            <a:p>
              <a:pPr algn="ctr"/>
              <a:r>
                <a:rPr lang="ja-JP" altLang="en-US" sz="1000" b="1" dirty="0" smtClean="0">
                  <a:latin typeface="+mj-ea"/>
                  <a:ea typeface="+mj-ea"/>
                </a:rPr>
                <a:t>自律的な最適化が可能に</a:t>
              </a:r>
              <a:endParaRPr lang="en-US" altLang="ja-JP" sz="900" b="1" dirty="0" smtClean="0">
                <a:latin typeface="+mj-ea"/>
                <a:ea typeface="+mj-ea"/>
              </a:endParaRPr>
            </a:p>
            <a:p>
              <a:pPr algn="ctr"/>
              <a:r>
                <a:rPr lang="ja-JP" altLang="en-US" sz="800" b="1" dirty="0" smtClean="0">
                  <a:latin typeface="+mj-ea"/>
                  <a:ea typeface="+mj-ea"/>
                </a:rPr>
                <a:t>大量の情報を基に人工知能が</a:t>
              </a:r>
              <a:endParaRPr lang="en-US" altLang="ja-JP" sz="800" b="1" dirty="0" smtClean="0">
                <a:latin typeface="+mj-ea"/>
                <a:ea typeface="+mj-ea"/>
              </a:endParaRPr>
            </a:p>
            <a:p>
              <a:pPr algn="ctr"/>
              <a:r>
                <a:rPr lang="ja-JP" altLang="en-US" sz="800" b="1" dirty="0" smtClean="0">
                  <a:latin typeface="+mj-ea"/>
                  <a:ea typeface="+mj-ea"/>
                </a:rPr>
                <a:t>自ら考えて最適な行動をとる</a:t>
              </a:r>
              <a:endParaRPr lang="en-US" altLang="ja-JP" sz="800" b="1" dirty="0" smtClean="0">
                <a:latin typeface="+mj-ea"/>
                <a:ea typeface="+mj-ea"/>
              </a:endParaRPr>
            </a:p>
          </p:txBody>
        </p:sp>
        <p:sp>
          <p:nvSpPr>
            <p:cNvPr id="18" name="右矢印 17"/>
            <p:cNvSpPr/>
            <p:nvPr/>
          </p:nvSpPr>
          <p:spPr>
            <a:xfrm>
              <a:off x="2771800" y="2708920"/>
              <a:ext cx="216024"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19" name="右矢印 18"/>
            <p:cNvSpPr/>
            <p:nvPr/>
          </p:nvSpPr>
          <p:spPr>
            <a:xfrm>
              <a:off x="4211960" y="2708920"/>
              <a:ext cx="216024"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sp>
          <p:nvSpPr>
            <p:cNvPr id="20" name="右矢印 19"/>
            <p:cNvSpPr/>
            <p:nvPr/>
          </p:nvSpPr>
          <p:spPr>
            <a:xfrm>
              <a:off x="5652120" y="2708919"/>
              <a:ext cx="216024" cy="144016"/>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kumimoji="1" lang="ja-JP" altLang="en-US"/>
            </a:p>
          </p:txBody>
        </p:sp>
      </p:grpSp>
      <p:pic>
        <p:nvPicPr>
          <p:cNvPr id="21" name="図 20"/>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142031" y="3140968"/>
            <a:ext cx="4193097" cy="2872006"/>
          </a:xfrm>
          <a:prstGeom prst="rect">
            <a:avLst/>
          </a:prstGeom>
        </p:spPr>
      </p:pic>
      <p:pic>
        <p:nvPicPr>
          <p:cNvPr id="22"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427984" y="3171788"/>
            <a:ext cx="4572744" cy="2885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3" name="テキスト ボックス 22"/>
          <p:cNvSpPr txBox="1"/>
          <p:nvPr/>
        </p:nvSpPr>
        <p:spPr>
          <a:xfrm>
            <a:off x="142031" y="2852881"/>
            <a:ext cx="4536504" cy="276999"/>
          </a:xfrm>
          <a:prstGeom prst="rect">
            <a:avLst/>
          </a:prstGeom>
          <a:noFill/>
        </p:spPr>
        <p:txBody>
          <a:bodyPr wrap="square" rtlCol="0">
            <a:spAutoFit/>
          </a:bodyPr>
          <a:lstStyle/>
          <a:p>
            <a:r>
              <a:rPr lang="ja-JP" altLang="en-US" sz="1200" dirty="0" smtClean="0"/>
              <a:t>出典：経済</a:t>
            </a:r>
            <a:r>
              <a:rPr lang="ja-JP" altLang="en-US" sz="1200" dirty="0"/>
              <a:t>産業省「新産業構造</a:t>
            </a:r>
            <a:r>
              <a:rPr lang="ja-JP" altLang="en-US" sz="1200" dirty="0" smtClean="0"/>
              <a:t>ビジョン（</a:t>
            </a:r>
            <a:r>
              <a:rPr lang="en-US" altLang="ja-JP" sz="1200" dirty="0" smtClean="0"/>
              <a:t>2017.5</a:t>
            </a:r>
            <a:r>
              <a:rPr lang="ja-JP" altLang="en-US" sz="1200" dirty="0" smtClean="0"/>
              <a:t>）」</a:t>
            </a:r>
            <a:endParaRPr kumimoji="1" lang="ja-JP" altLang="en-US" sz="1200" dirty="0"/>
          </a:p>
        </p:txBody>
      </p:sp>
    </p:spTree>
    <p:extLst>
      <p:ext uri="{BB962C8B-B14F-4D97-AF65-F5344CB8AC3E}">
        <p14:creationId xmlns:p14="http://schemas.microsoft.com/office/powerpoint/2010/main" val="1047044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649" name="Picture 3"/>
          <p:cNvPicPr>
            <a:picLocks noChangeAspect="1" noChangeArrowheads="1"/>
          </p:cNvPicPr>
          <p:nvPr/>
        </p:nvPicPr>
        <p:blipFill rotWithShape="1">
          <a:blip r:embed="rId2"/>
          <a:srcRect l="23293" t="29263" r="24089" b="20994"/>
          <a:stretch/>
        </p:blipFill>
        <p:spPr bwMode="auto">
          <a:xfrm>
            <a:off x="4071938" y="2449986"/>
            <a:ext cx="5072062" cy="3409950"/>
          </a:xfrm>
          <a:prstGeom prst="rect">
            <a:avLst/>
          </a:prstGeom>
          <a:noFill/>
          <a:ln w="9525">
            <a:noFill/>
            <a:miter lim="800000"/>
            <a:headEnd/>
            <a:tailEnd/>
          </a:ln>
        </p:spPr>
      </p:pic>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36513" y="1772816"/>
            <a:ext cx="3276365" cy="3746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による経済成長への効果</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653" name="Picture 2"/>
          <p:cNvPicPr>
            <a:picLocks noChangeAspect="1" noChangeArrowheads="1"/>
          </p:cNvPicPr>
          <p:nvPr/>
        </p:nvPicPr>
        <p:blipFill rotWithShape="1">
          <a:blip r:embed="rId3"/>
          <a:srcRect l="16397" t="11032" r="19080" b="8709"/>
          <a:stretch/>
        </p:blipFill>
        <p:spPr bwMode="auto">
          <a:xfrm>
            <a:off x="0" y="2421411"/>
            <a:ext cx="3946525" cy="3491865"/>
          </a:xfrm>
          <a:prstGeom prst="rect">
            <a:avLst/>
          </a:prstGeom>
          <a:noFill/>
          <a:ln w="9525">
            <a:noFill/>
            <a:miter lim="800000"/>
            <a:headEnd/>
            <a:tailEnd/>
          </a:ln>
        </p:spPr>
      </p:pic>
      <p:sp>
        <p:nvSpPr>
          <p:cNvPr id="9" name="角丸四角形 8"/>
          <p:cNvSpPr/>
          <p:nvPr/>
        </p:nvSpPr>
        <p:spPr>
          <a:xfrm>
            <a:off x="127000" y="852488"/>
            <a:ext cx="8856663" cy="79216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a:solidFill>
                  <a:schemeClr val="tx1"/>
                </a:solidFill>
                <a:latin typeface="+mn-ea"/>
              </a:rPr>
              <a:t>○</a:t>
            </a:r>
            <a:r>
              <a:rPr lang="en-US" altLang="ja-JP" sz="1100">
                <a:solidFill>
                  <a:schemeClr val="tx1"/>
                </a:solidFill>
                <a:latin typeface="+mn-ea"/>
              </a:rPr>
              <a:t>ICT</a:t>
            </a:r>
            <a:r>
              <a:rPr lang="ja-JP" altLang="en-US" sz="1100">
                <a:solidFill>
                  <a:schemeClr val="tx1"/>
                </a:solidFill>
                <a:latin typeface="+mn-ea"/>
              </a:rPr>
              <a:t>は、</a:t>
            </a:r>
            <a:r>
              <a:rPr lang="en-US" altLang="ja-JP" sz="1100">
                <a:solidFill>
                  <a:schemeClr val="tx1"/>
                </a:solidFill>
                <a:latin typeface="+mn-ea"/>
              </a:rPr>
              <a:t>ICT</a:t>
            </a:r>
            <a:r>
              <a:rPr lang="ja-JP" altLang="en-US" sz="1100">
                <a:solidFill>
                  <a:schemeClr val="tx1"/>
                </a:solidFill>
                <a:latin typeface="+mn-ea"/>
              </a:rPr>
              <a:t>分野における技術革新による</a:t>
            </a:r>
            <a:r>
              <a:rPr lang="en-US" altLang="ja-JP" sz="1100">
                <a:solidFill>
                  <a:schemeClr val="tx1"/>
                </a:solidFill>
                <a:latin typeface="+mn-ea"/>
              </a:rPr>
              <a:t>TFP</a:t>
            </a:r>
            <a:r>
              <a:rPr lang="ja-JP" altLang="en-US" sz="1100">
                <a:solidFill>
                  <a:schemeClr val="tx1"/>
                </a:solidFill>
                <a:latin typeface="+mn-ea"/>
              </a:rPr>
              <a:t>（全要素生産性）の上昇、 </a:t>
            </a:r>
            <a:r>
              <a:rPr lang="en-US" altLang="ja-JP" sz="1100">
                <a:solidFill>
                  <a:schemeClr val="tx1"/>
                </a:solidFill>
                <a:latin typeface="+mn-ea"/>
              </a:rPr>
              <a:t>ICT</a:t>
            </a:r>
            <a:r>
              <a:rPr lang="ja-JP" altLang="en-US" sz="1100">
                <a:solidFill>
                  <a:schemeClr val="tx1"/>
                </a:solidFill>
                <a:latin typeface="+mn-ea"/>
              </a:rPr>
              <a:t>投資による資本蓄積、 </a:t>
            </a:r>
            <a:r>
              <a:rPr lang="en-US" altLang="ja-JP" sz="1100">
                <a:solidFill>
                  <a:schemeClr val="tx1"/>
                </a:solidFill>
                <a:latin typeface="+mn-ea"/>
              </a:rPr>
              <a:t>ICT</a:t>
            </a:r>
            <a:r>
              <a:rPr lang="ja-JP" altLang="en-US" sz="1100">
                <a:solidFill>
                  <a:schemeClr val="tx1"/>
                </a:solidFill>
                <a:latin typeface="+mn-ea"/>
              </a:rPr>
              <a:t>による労働参加の促進により、経済成長の主要な原動力になっている。（総務省「平成</a:t>
            </a:r>
            <a:r>
              <a:rPr lang="en-US" altLang="ja-JP" sz="1100">
                <a:solidFill>
                  <a:schemeClr val="tx1"/>
                </a:solidFill>
                <a:latin typeface="+mn-ea"/>
              </a:rPr>
              <a:t>28</a:t>
            </a:r>
            <a:r>
              <a:rPr lang="ja-JP" altLang="en-US" sz="1100">
                <a:solidFill>
                  <a:schemeClr val="tx1"/>
                </a:solidFill>
                <a:latin typeface="+mn-ea"/>
              </a:rPr>
              <a:t>年版情報通信白書」参照）</a:t>
            </a:r>
          </a:p>
          <a:p>
            <a:pPr marL="177800" indent="-177800">
              <a:defRPr/>
            </a:pPr>
            <a:r>
              <a:rPr lang="ja-JP" altLang="en-US" sz="1100">
                <a:solidFill>
                  <a:schemeClr val="tx1"/>
                </a:solidFill>
                <a:latin typeface="+mn-ea"/>
              </a:rPr>
              <a:t>○</a:t>
            </a:r>
            <a:r>
              <a:rPr lang="en-US" altLang="ja-JP" sz="1100">
                <a:solidFill>
                  <a:schemeClr val="tx1"/>
                </a:solidFill>
                <a:latin typeface="+mn-ea"/>
              </a:rPr>
              <a:t>ICT</a:t>
            </a:r>
            <a:r>
              <a:rPr lang="ja-JP" altLang="en-US" sz="1100">
                <a:solidFill>
                  <a:schemeClr val="tx1"/>
                </a:solidFill>
                <a:latin typeface="+mn-ea"/>
              </a:rPr>
              <a:t>の新たな潮流ともいえる第</a:t>
            </a:r>
            <a:r>
              <a:rPr lang="en-US" altLang="ja-JP" sz="1100">
                <a:solidFill>
                  <a:schemeClr val="tx1"/>
                </a:solidFill>
                <a:latin typeface="+mn-ea"/>
              </a:rPr>
              <a:t>4</a:t>
            </a:r>
            <a:r>
              <a:rPr lang="ja-JP" altLang="en-US" sz="1100">
                <a:solidFill>
                  <a:schemeClr val="tx1"/>
                </a:solidFill>
                <a:latin typeface="+mn-ea"/>
              </a:rPr>
              <a:t>次産業革命の技術は様々なデータを収集・蓄積（ビ ッグデータ化）し、これらのデータについて人工知能（ＡＩ）等も活用しながら処理・分析を行うことで、生産性の向上や新たな価値の創出、社会課題の解決に結び付けるものである。</a:t>
            </a: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102</a:t>
            </a:fld>
            <a:endParaRPr lang="ja-JP" altLang="en-US" dirty="0"/>
          </a:p>
        </p:txBody>
      </p:sp>
      <p:sp>
        <p:nvSpPr>
          <p:cNvPr id="12" name="正方形/長方形 11"/>
          <p:cNvSpPr/>
          <p:nvPr/>
        </p:nvSpPr>
        <p:spPr>
          <a:xfrm>
            <a:off x="161588" y="116632"/>
            <a:ext cx="5563895" cy="369332"/>
          </a:xfrm>
          <a:prstGeom prst="rect">
            <a:avLst/>
          </a:prstGeom>
        </p:spPr>
        <p:txBody>
          <a:bodyPr wrap="none">
            <a:spAutoFit/>
          </a:bodyPr>
          <a:lstStyle/>
          <a:p>
            <a:r>
              <a:rPr lang="ja-JP" altLang="en-US" dirty="0" smtClean="0"/>
              <a:t>①第４次産業革命と大阪（１）（</a:t>
            </a:r>
            <a:r>
              <a:rPr lang="en-US" altLang="ja-JP" dirty="0"/>
              <a:t>ICT</a:t>
            </a:r>
            <a:r>
              <a:rPr lang="ja-JP" altLang="en-US" dirty="0"/>
              <a:t>が経済に及ぼす影響</a:t>
            </a:r>
            <a:r>
              <a:rPr lang="ja-JP" altLang="en-US" dirty="0" smtClean="0"/>
              <a:t>）</a:t>
            </a:r>
            <a:endParaRPr lang="ja-JP" altLang="en-US" dirty="0"/>
          </a:p>
        </p:txBody>
      </p:sp>
      <p:sp>
        <p:nvSpPr>
          <p:cNvPr id="13" name="テキスト ボックス 12"/>
          <p:cNvSpPr txBox="1"/>
          <p:nvPr/>
        </p:nvSpPr>
        <p:spPr>
          <a:xfrm>
            <a:off x="0" y="2102659"/>
            <a:ext cx="8804535" cy="246221"/>
          </a:xfrm>
          <a:prstGeom prst="rect">
            <a:avLst/>
          </a:prstGeom>
          <a:noFill/>
        </p:spPr>
        <p:txBody>
          <a:bodyPr wrap="square" rtlCol="0">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a:t>
            </a:r>
            <a:r>
              <a:rPr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時代における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産業の構造分析と</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による経済成長への多面的貢献の検証に関する調査研究（平成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8490206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84163" y="563563"/>
            <a:ext cx="8640762"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0" y="1160748"/>
            <a:ext cx="7056276"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■情報通信業</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の都道府県</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別事業所数及び従業者数（全国上位</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p>
        </p:txBody>
      </p:sp>
      <p:sp>
        <p:nvSpPr>
          <p:cNvPr id="7" name="正方形/長方形 6"/>
          <p:cNvSpPr/>
          <p:nvPr/>
        </p:nvSpPr>
        <p:spPr>
          <a:xfrm>
            <a:off x="133350" y="4209243"/>
            <a:ext cx="7710488"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a:solidFill>
                  <a:schemeClr val="tx1"/>
                </a:solidFill>
              </a:rPr>
              <a:t>※</a:t>
            </a:r>
            <a:r>
              <a:rPr lang="ja-JP" altLang="en-US" sz="1000" dirty="0">
                <a:solidFill>
                  <a:schemeClr val="tx1"/>
                </a:solidFill>
              </a:rPr>
              <a:t>ソフト系</a:t>
            </a:r>
            <a:r>
              <a:rPr lang="en-US" altLang="ja-JP" sz="1000" dirty="0">
                <a:solidFill>
                  <a:schemeClr val="tx1"/>
                </a:solidFill>
              </a:rPr>
              <a:t>IT</a:t>
            </a:r>
            <a:r>
              <a:rPr lang="ja-JP" altLang="en-US" sz="1000" dirty="0">
                <a:solidFill>
                  <a:schemeClr val="tx1"/>
                </a:solidFill>
              </a:rPr>
              <a:t>産業３業種とは、ソフトウェア業、情報処理・提供サービス業、インターネット附随サービス業</a:t>
            </a:r>
          </a:p>
        </p:txBody>
      </p:sp>
      <p:sp>
        <p:nvSpPr>
          <p:cNvPr id="12" name="正方形/長方形 11"/>
          <p:cNvSpPr/>
          <p:nvPr/>
        </p:nvSpPr>
        <p:spPr>
          <a:xfrm>
            <a:off x="0" y="3717032"/>
            <a:ext cx="7272300"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■ソフト系</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産業３業種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の都道府県</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別事業所数及び従業者数（全国上位</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a:t>
            </a:r>
          </a:p>
        </p:txBody>
      </p:sp>
      <p:sp>
        <p:nvSpPr>
          <p:cNvPr id="15" name="正方形/長方形 14"/>
          <p:cNvSpPr/>
          <p:nvPr/>
        </p:nvSpPr>
        <p:spPr>
          <a:xfrm>
            <a:off x="42863" y="4055554"/>
            <a:ext cx="4181475"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出典：総務省「平成</a:t>
            </a:r>
            <a:r>
              <a:rPr lang="en-US" altLang="ja-JP" sz="1000" dirty="0">
                <a:solidFill>
                  <a:schemeClr val="tx1"/>
                </a:solidFill>
              </a:rPr>
              <a:t>26</a:t>
            </a:r>
            <a:r>
              <a:rPr lang="ja-JP" altLang="en-US" sz="1000" dirty="0">
                <a:solidFill>
                  <a:schemeClr val="tx1"/>
                </a:solidFill>
              </a:rPr>
              <a:t>年経済センサス基礎調査（事業所に関する集計）」</a:t>
            </a:r>
          </a:p>
        </p:txBody>
      </p:sp>
      <p:graphicFrame>
        <p:nvGraphicFramePr>
          <p:cNvPr id="23" name="グラフ 22"/>
          <p:cNvGraphicFramePr>
            <a:graphicFrameLocks/>
          </p:cNvGraphicFramePr>
          <p:nvPr>
            <p:extLst>
              <p:ext uri="{D42A27DB-BD31-4B8C-83A1-F6EECF244321}">
                <p14:modId xmlns:p14="http://schemas.microsoft.com/office/powerpoint/2010/main" val="3541294593"/>
              </p:ext>
            </p:extLst>
          </p:nvPr>
        </p:nvGraphicFramePr>
        <p:xfrm>
          <a:off x="4548135" y="1779839"/>
          <a:ext cx="4377079" cy="2239672"/>
        </p:xfrm>
        <a:graphic>
          <a:graphicData uri="http://schemas.openxmlformats.org/drawingml/2006/chart">
            <c:chart xmlns:c="http://schemas.openxmlformats.org/drawingml/2006/chart" xmlns:r="http://schemas.openxmlformats.org/officeDocument/2006/relationships" r:id="rId2"/>
          </a:graphicData>
        </a:graphic>
      </p:graphicFrame>
      <p:sp>
        <p:nvSpPr>
          <p:cNvPr id="24" name="正方形/長方形 23"/>
          <p:cNvSpPr/>
          <p:nvPr/>
        </p:nvSpPr>
        <p:spPr>
          <a:xfrm>
            <a:off x="4462463" y="1591728"/>
            <a:ext cx="1036637" cy="2889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◆従業者数</a:t>
            </a:r>
          </a:p>
        </p:txBody>
      </p:sp>
      <p:sp>
        <p:nvSpPr>
          <p:cNvPr id="25" name="正方形/長方形 24"/>
          <p:cNvSpPr/>
          <p:nvPr/>
        </p:nvSpPr>
        <p:spPr>
          <a:xfrm>
            <a:off x="4667250" y="3363378"/>
            <a:ext cx="477838" cy="2873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solidFill>
                  <a:schemeClr val="tx1"/>
                </a:solidFill>
              </a:rPr>
              <a:t>（人）</a:t>
            </a:r>
          </a:p>
        </p:txBody>
      </p:sp>
      <p:graphicFrame>
        <p:nvGraphicFramePr>
          <p:cNvPr id="26" name="グラフ 25"/>
          <p:cNvGraphicFramePr>
            <a:graphicFrameLocks/>
          </p:cNvGraphicFramePr>
          <p:nvPr>
            <p:extLst>
              <p:ext uri="{D42A27DB-BD31-4B8C-83A1-F6EECF244321}">
                <p14:modId xmlns:p14="http://schemas.microsoft.com/office/powerpoint/2010/main" val="1628916879"/>
              </p:ext>
            </p:extLst>
          </p:nvPr>
        </p:nvGraphicFramePr>
        <p:xfrm>
          <a:off x="187450" y="1742993"/>
          <a:ext cx="4248471" cy="2298075"/>
        </p:xfrm>
        <a:graphic>
          <a:graphicData uri="http://schemas.openxmlformats.org/drawingml/2006/chart">
            <c:chart xmlns:c="http://schemas.openxmlformats.org/drawingml/2006/chart" xmlns:r="http://schemas.openxmlformats.org/officeDocument/2006/relationships" r:id="rId3"/>
          </a:graphicData>
        </a:graphic>
      </p:graphicFrame>
      <p:sp>
        <p:nvSpPr>
          <p:cNvPr id="27" name="正方形/長方形 26"/>
          <p:cNvSpPr/>
          <p:nvPr/>
        </p:nvSpPr>
        <p:spPr>
          <a:xfrm>
            <a:off x="80963" y="1594903"/>
            <a:ext cx="1038225" cy="2873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◆事業所数</a:t>
            </a:r>
          </a:p>
        </p:txBody>
      </p:sp>
      <p:sp>
        <p:nvSpPr>
          <p:cNvPr id="28" name="フローチャート : せん孔テープ 27"/>
          <p:cNvSpPr/>
          <p:nvPr/>
        </p:nvSpPr>
        <p:spPr>
          <a:xfrm flipH="1">
            <a:off x="5003800" y="2241015"/>
            <a:ext cx="373063" cy="139700"/>
          </a:xfrm>
          <a:prstGeom prst="flowChartPunchedTape">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9" name="フローチャート : せん孔テープ 28"/>
          <p:cNvSpPr/>
          <p:nvPr/>
        </p:nvSpPr>
        <p:spPr>
          <a:xfrm flipH="1">
            <a:off x="549275" y="2171165"/>
            <a:ext cx="371475" cy="141288"/>
          </a:xfrm>
          <a:prstGeom prst="flowChartPunchedTape">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30" name="正方形/長方形 29"/>
          <p:cNvSpPr/>
          <p:nvPr/>
        </p:nvSpPr>
        <p:spPr>
          <a:xfrm>
            <a:off x="1111250" y="3369728"/>
            <a:ext cx="157163" cy="4778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1" name="正方形/長方形 30"/>
          <p:cNvSpPr/>
          <p:nvPr/>
        </p:nvSpPr>
        <p:spPr>
          <a:xfrm>
            <a:off x="5519738" y="3349090"/>
            <a:ext cx="157162" cy="47625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3" name="正方形/長方形 32"/>
          <p:cNvSpPr/>
          <p:nvPr/>
        </p:nvSpPr>
        <p:spPr>
          <a:xfrm>
            <a:off x="5376863" y="2244190"/>
            <a:ext cx="509587" cy="1555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4" name="正方形/長方形 33"/>
          <p:cNvSpPr/>
          <p:nvPr/>
        </p:nvSpPr>
        <p:spPr>
          <a:xfrm>
            <a:off x="976313" y="2101315"/>
            <a:ext cx="427037" cy="157163"/>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graphicFrame>
        <p:nvGraphicFramePr>
          <p:cNvPr id="35" name="グラフ 34"/>
          <p:cNvGraphicFramePr>
            <a:graphicFrameLocks/>
          </p:cNvGraphicFramePr>
          <p:nvPr>
            <p:extLst>
              <p:ext uri="{D42A27DB-BD31-4B8C-83A1-F6EECF244321}">
                <p14:modId xmlns:p14="http://schemas.microsoft.com/office/powerpoint/2010/main" val="3670434058"/>
              </p:ext>
            </p:extLst>
          </p:nvPr>
        </p:nvGraphicFramePr>
        <p:xfrm>
          <a:off x="132904" y="4543262"/>
          <a:ext cx="4343867" cy="2348234"/>
        </p:xfrm>
        <a:graphic>
          <a:graphicData uri="http://schemas.openxmlformats.org/drawingml/2006/chart">
            <c:chart xmlns:c="http://schemas.openxmlformats.org/drawingml/2006/chart" xmlns:r="http://schemas.openxmlformats.org/officeDocument/2006/relationships" r:id="rId4"/>
          </a:graphicData>
        </a:graphic>
      </p:graphicFrame>
      <p:sp>
        <p:nvSpPr>
          <p:cNvPr id="37" name="正方形/長方形 36"/>
          <p:cNvSpPr/>
          <p:nvPr/>
        </p:nvSpPr>
        <p:spPr>
          <a:xfrm>
            <a:off x="1028700" y="4783576"/>
            <a:ext cx="354013" cy="144462"/>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38" name="フローチャート : せん孔テープ 37"/>
          <p:cNvSpPr/>
          <p:nvPr/>
        </p:nvSpPr>
        <p:spPr>
          <a:xfrm flipH="1">
            <a:off x="614363" y="4856601"/>
            <a:ext cx="330200" cy="93662"/>
          </a:xfrm>
          <a:prstGeom prst="flowChartPunchedTape">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39" name="正方形/長方形 38"/>
          <p:cNvSpPr/>
          <p:nvPr/>
        </p:nvSpPr>
        <p:spPr>
          <a:xfrm>
            <a:off x="34925" y="3363378"/>
            <a:ext cx="649288" cy="2873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solidFill>
                  <a:schemeClr val="tx1"/>
                </a:solidFill>
              </a:rPr>
              <a:t>（事業所）</a:t>
            </a:r>
          </a:p>
        </p:txBody>
      </p:sp>
      <p:sp>
        <p:nvSpPr>
          <p:cNvPr id="40" name="正方形/長方形 39"/>
          <p:cNvSpPr/>
          <p:nvPr/>
        </p:nvSpPr>
        <p:spPr>
          <a:xfrm>
            <a:off x="42863" y="6339326"/>
            <a:ext cx="647700" cy="2889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solidFill>
                  <a:schemeClr val="tx1"/>
                </a:solidFill>
              </a:rPr>
              <a:t>（事業所）</a:t>
            </a:r>
          </a:p>
        </p:txBody>
      </p:sp>
      <p:sp>
        <p:nvSpPr>
          <p:cNvPr id="41" name="正方形/長方形 40"/>
          <p:cNvSpPr/>
          <p:nvPr/>
        </p:nvSpPr>
        <p:spPr>
          <a:xfrm>
            <a:off x="107950" y="4346562"/>
            <a:ext cx="1036638" cy="2873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◆事業所数</a:t>
            </a:r>
          </a:p>
        </p:txBody>
      </p:sp>
      <p:sp>
        <p:nvSpPr>
          <p:cNvPr id="42" name="正方形/長方形 41"/>
          <p:cNvSpPr/>
          <p:nvPr/>
        </p:nvSpPr>
        <p:spPr>
          <a:xfrm>
            <a:off x="4481513" y="4329100"/>
            <a:ext cx="1038225" cy="2873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◆従業者数</a:t>
            </a:r>
          </a:p>
        </p:txBody>
      </p:sp>
      <p:graphicFrame>
        <p:nvGraphicFramePr>
          <p:cNvPr id="43" name="グラフ 42"/>
          <p:cNvGraphicFramePr>
            <a:graphicFrameLocks/>
          </p:cNvGraphicFramePr>
          <p:nvPr>
            <p:extLst>
              <p:ext uri="{D42A27DB-BD31-4B8C-83A1-F6EECF244321}">
                <p14:modId xmlns:p14="http://schemas.microsoft.com/office/powerpoint/2010/main" val="114497366"/>
              </p:ext>
            </p:extLst>
          </p:nvPr>
        </p:nvGraphicFramePr>
        <p:xfrm>
          <a:off x="4555846" y="4509120"/>
          <a:ext cx="4361961" cy="2343121"/>
        </p:xfrm>
        <a:graphic>
          <a:graphicData uri="http://schemas.openxmlformats.org/drawingml/2006/chart">
            <c:chart xmlns:c="http://schemas.openxmlformats.org/drawingml/2006/chart" xmlns:r="http://schemas.openxmlformats.org/officeDocument/2006/relationships" r:id="rId5"/>
          </a:graphicData>
        </a:graphic>
      </p:graphicFrame>
      <p:sp>
        <p:nvSpPr>
          <p:cNvPr id="44" name="正方形/長方形 43"/>
          <p:cNvSpPr/>
          <p:nvPr/>
        </p:nvSpPr>
        <p:spPr>
          <a:xfrm>
            <a:off x="5795963" y="5070913"/>
            <a:ext cx="509587" cy="15557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45" name="正方形/長方形 44"/>
          <p:cNvSpPr/>
          <p:nvPr/>
        </p:nvSpPr>
        <p:spPr>
          <a:xfrm>
            <a:off x="5894388" y="6245663"/>
            <a:ext cx="157162" cy="477838"/>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46" name="フローチャート : せん孔テープ 45"/>
          <p:cNvSpPr/>
          <p:nvPr/>
        </p:nvSpPr>
        <p:spPr>
          <a:xfrm flipH="1">
            <a:off x="5046663" y="4894701"/>
            <a:ext cx="330200" cy="92075"/>
          </a:xfrm>
          <a:prstGeom prst="flowChartPunchedTape">
            <a:avLst/>
          </a:prstGeom>
          <a:ln w="12700">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49" name="正方形/長方形 48"/>
          <p:cNvSpPr/>
          <p:nvPr/>
        </p:nvSpPr>
        <p:spPr>
          <a:xfrm>
            <a:off x="1111250" y="6279001"/>
            <a:ext cx="157163" cy="477837"/>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solidFill>
                <a:schemeClr val="tx1"/>
              </a:solidFill>
            </a:endParaRPr>
          </a:p>
        </p:txBody>
      </p:sp>
      <p:sp>
        <p:nvSpPr>
          <p:cNvPr id="50" name="正方形/長方形 49"/>
          <p:cNvSpPr/>
          <p:nvPr/>
        </p:nvSpPr>
        <p:spPr>
          <a:xfrm>
            <a:off x="4648200" y="6305988"/>
            <a:ext cx="477838" cy="2873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solidFill>
                  <a:schemeClr val="tx1"/>
                </a:solidFill>
              </a:rPr>
              <a:t>（人）</a:t>
            </a:r>
          </a:p>
        </p:txBody>
      </p:sp>
      <p:sp>
        <p:nvSpPr>
          <p:cNvPr id="36" name="角丸四角形 35"/>
          <p:cNvSpPr/>
          <p:nvPr/>
        </p:nvSpPr>
        <p:spPr>
          <a:xfrm>
            <a:off x="107825" y="692150"/>
            <a:ext cx="8856663" cy="571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a:solidFill>
                  <a:schemeClr val="tx1"/>
                </a:solidFill>
                <a:latin typeface="+mn-ea"/>
              </a:rPr>
              <a:t>○大阪は、</a:t>
            </a:r>
            <a:r>
              <a:rPr lang="en-US" altLang="ja-JP" sz="1100">
                <a:solidFill>
                  <a:schemeClr val="tx1"/>
                </a:solidFill>
                <a:latin typeface="+mn-ea"/>
              </a:rPr>
              <a:t>ICT</a:t>
            </a:r>
            <a:r>
              <a:rPr lang="ja-JP" altLang="en-US" sz="1100">
                <a:solidFill>
                  <a:schemeClr val="tx1"/>
                </a:solidFill>
                <a:latin typeface="+mn-ea"/>
              </a:rPr>
              <a:t>を担う主要産業である情報通信関連産業について、事業所数及び従業者数について、全国的に見て東京に次ぐ集積を有しており、優位性を持っている。</a:t>
            </a:r>
            <a:endParaRPr lang="en-US" altLang="ja-JP" sz="1100">
              <a:solidFill>
                <a:schemeClr val="tx1"/>
              </a:solidFill>
              <a:latin typeface="+mn-ea"/>
            </a:endParaRPr>
          </a:p>
        </p:txBody>
      </p:sp>
      <p:sp>
        <p:nvSpPr>
          <p:cNvPr id="47"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103</a:t>
            </a:fld>
            <a:endParaRPr lang="ja-JP" altLang="en-US" dirty="0"/>
          </a:p>
        </p:txBody>
      </p:sp>
      <p:sp>
        <p:nvSpPr>
          <p:cNvPr id="51" name="正方形/長方形 50"/>
          <p:cNvSpPr/>
          <p:nvPr/>
        </p:nvSpPr>
        <p:spPr>
          <a:xfrm>
            <a:off x="161588" y="116632"/>
            <a:ext cx="7840160"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大阪（２）（大阪・関西の</a:t>
            </a:r>
            <a:r>
              <a:rPr lang="ja-JP" altLang="en-US" dirty="0"/>
              <a:t>強み・</a:t>
            </a:r>
            <a:r>
              <a:rPr lang="en-US" altLang="ja-JP" dirty="0"/>
              <a:t>ICT</a:t>
            </a:r>
            <a:r>
              <a:rPr lang="ja-JP" altLang="en-US" dirty="0"/>
              <a:t>人材と情報系企業の集積</a:t>
            </a:r>
            <a:r>
              <a:rPr lang="ja-JP" altLang="en-US" dirty="0" smtClean="0"/>
              <a:t>）</a:t>
            </a:r>
            <a:endParaRPr lang="ja-JP" altLang="en-US" dirty="0"/>
          </a:p>
        </p:txBody>
      </p:sp>
      <p:sp>
        <p:nvSpPr>
          <p:cNvPr id="52" name="正方形/長方形 51"/>
          <p:cNvSpPr/>
          <p:nvPr/>
        </p:nvSpPr>
        <p:spPr>
          <a:xfrm>
            <a:off x="107825" y="1484399"/>
            <a:ext cx="4181475"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出典：総務省「平成</a:t>
            </a:r>
            <a:r>
              <a:rPr lang="en-US" altLang="ja-JP" sz="1000" dirty="0">
                <a:solidFill>
                  <a:schemeClr val="tx1"/>
                </a:solidFill>
              </a:rPr>
              <a:t>26</a:t>
            </a:r>
            <a:r>
              <a:rPr lang="ja-JP" altLang="en-US" sz="1000" dirty="0">
                <a:solidFill>
                  <a:schemeClr val="tx1"/>
                </a:solidFill>
              </a:rPr>
              <a:t>年経済センサス基礎調査（事業所に関する集計）」</a:t>
            </a:r>
          </a:p>
        </p:txBody>
      </p:sp>
    </p:spTree>
    <p:extLst>
      <p:ext uri="{BB962C8B-B14F-4D97-AF65-F5344CB8AC3E}">
        <p14:creationId xmlns:p14="http://schemas.microsoft.com/office/powerpoint/2010/main" val="321843345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84163" y="563563"/>
            <a:ext cx="8640762" cy="0"/>
          </a:xfrm>
          <a:prstGeom prst="line">
            <a:avLst/>
          </a:prstGeom>
          <a:ln w="38100" cap="rnd"/>
        </p:spPr>
        <p:style>
          <a:lnRef idx="1">
            <a:schemeClr val="accent1"/>
          </a:lnRef>
          <a:fillRef idx="0">
            <a:schemeClr val="accent1"/>
          </a:fillRef>
          <a:effectRef idx="0">
            <a:schemeClr val="accent1"/>
          </a:effectRef>
          <a:fontRef idx="minor">
            <a:schemeClr val="tx1"/>
          </a:fontRef>
        </p:style>
      </p:cxnSp>
      <p:pic>
        <p:nvPicPr>
          <p:cNvPr id="29699" name="Picture 2"/>
          <p:cNvPicPr>
            <a:picLocks noChangeAspect="1" noChangeArrowheads="1"/>
          </p:cNvPicPr>
          <p:nvPr/>
        </p:nvPicPr>
        <p:blipFill>
          <a:blip r:embed="rId2"/>
          <a:srcRect l="13100" t="1515" r="13383" b="1915"/>
          <a:stretch>
            <a:fillRect/>
          </a:stretch>
        </p:blipFill>
        <p:spPr bwMode="auto">
          <a:xfrm>
            <a:off x="107950" y="3089275"/>
            <a:ext cx="3197225" cy="2741613"/>
          </a:xfrm>
          <a:prstGeom prst="rect">
            <a:avLst/>
          </a:prstGeom>
          <a:noFill/>
          <a:ln w="9525">
            <a:noFill/>
            <a:miter lim="800000"/>
            <a:headEnd/>
            <a:tailEnd/>
          </a:ln>
        </p:spPr>
      </p:pic>
      <p:pic>
        <p:nvPicPr>
          <p:cNvPr id="29700" name="Picture 3"/>
          <p:cNvPicPr>
            <a:picLocks noChangeAspect="1" noChangeArrowheads="1"/>
          </p:cNvPicPr>
          <p:nvPr/>
        </p:nvPicPr>
        <p:blipFill>
          <a:blip r:embed="rId3"/>
          <a:srcRect l="15269" t="1631" r="15408" b="1799"/>
          <a:stretch>
            <a:fillRect/>
          </a:stretch>
        </p:blipFill>
        <p:spPr bwMode="auto">
          <a:xfrm>
            <a:off x="3103563" y="3062288"/>
            <a:ext cx="3014662" cy="2741612"/>
          </a:xfrm>
          <a:prstGeom prst="rect">
            <a:avLst/>
          </a:prstGeom>
          <a:noFill/>
          <a:ln w="9525">
            <a:noFill/>
            <a:miter lim="800000"/>
            <a:headEnd/>
            <a:tailEnd/>
          </a:ln>
        </p:spPr>
      </p:pic>
      <p:pic>
        <p:nvPicPr>
          <p:cNvPr id="29701" name="Picture 4"/>
          <p:cNvPicPr>
            <a:picLocks noChangeAspect="1" noChangeArrowheads="1"/>
          </p:cNvPicPr>
          <p:nvPr/>
        </p:nvPicPr>
        <p:blipFill>
          <a:blip r:embed="rId4"/>
          <a:srcRect l="13995" t="1643" r="14288" b="3209"/>
          <a:stretch>
            <a:fillRect/>
          </a:stretch>
        </p:blipFill>
        <p:spPr bwMode="auto">
          <a:xfrm>
            <a:off x="5999163" y="3073400"/>
            <a:ext cx="3119437" cy="2700338"/>
          </a:xfrm>
          <a:prstGeom prst="rect">
            <a:avLst/>
          </a:prstGeom>
          <a:noFill/>
          <a:ln w="9525">
            <a:noFill/>
            <a:miter lim="800000"/>
            <a:headEnd/>
            <a:tailEnd/>
          </a:ln>
        </p:spPr>
      </p:pic>
      <p:sp>
        <p:nvSpPr>
          <p:cNvPr id="29" name="正方形/長方形 28"/>
          <p:cNvSpPr/>
          <p:nvPr/>
        </p:nvSpPr>
        <p:spPr>
          <a:xfrm>
            <a:off x="0" y="2636838"/>
            <a:ext cx="5508104" cy="425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■製造品出荷額等の特化係数（従業者４人以上、</a:t>
            </a:r>
            <a:r>
              <a:rPr lang="en-US" altLang="ja-JP"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p>
          <a:p>
            <a:pPr>
              <a:defRPr/>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大阪の</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ものづくり</a:t>
            </a: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は多くの分野にバランス良い集積を有する</a:t>
            </a:r>
          </a:p>
        </p:txBody>
      </p:sp>
      <p:sp>
        <p:nvSpPr>
          <p:cNvPr id="4" name="テキスト ボックス 3"/>
          <p:cNvSpPr txBox="1"/>
          <p:nvPr/>
        </p:nvSpPr>
        <p:spPr>
          <a:xfrm>
            <a:off x="-9525" y="5781675"/>
            <a:ext cx="9261475" cy="738664"/>
          </a:xfrm>
          <a:prstGeom prst="rect">
            <a:avLst/>
          </a:prstGeom>
          <a:noFill/>
        </p:spPr>
        <p:txBody>
          <a:bodyPr>
            <a:spAutoFit/>
          </a:bodyPr>
          <a:lstStyle/>
          <a:p>
            <a:pPr fontAlgn="auto">
              <a:spcBef>
                <a:spcPts val="0"/>
              </a:spcBef>
              <a:spcAft>
                <a:spcPts val="0"/>
              </a:spcAft>
              <a:defRPr/>
            </a:pPr>
            <a:r>
              <a:rPr lang="en-US" altLang="ja-JP" sz="1050" dirty="0"/>
              <a:t>※</a:t>
            </a:r>
            <a:r>
              <a:rPr lang="ja-JP" altLang="en-US" sz="1050" dirty="0"/>
              <a:t>特化係数</a:t>
            </a:r>
            <a:endParaRPr lang="en-US" altLang="ja-JP" sz="1050" dirty="0"/>
          </a:p>
          <a:p>
            <a:pPr fontAlgn="auto">
              <a:spcBef>
                <a:spcPts val="0"/>
              </a:spcBef>
              <a:spcAft>
                <a:spcPts val="0"/>
              </a:spcAft>
              <a:defRPr/>
            </a:pPr>
            <a:r>
              <a:rPr lang="ja-JP" altLang="en-US" sz="1050" dirty="0"/>
              <a:t>ある業種において、全国の製造品出荷額等の構成比に対する、各都道府県の当該業種の製造品出荷額等の構成比の比率。この数値が１（</a:t>
            </a:r>
            <a:r>
              <a:rPr lang="ja-JP" altLang="en-US" sz="1050" dirty="0" smtClean="0"/>
              <a:t>上図</a:t>
            </a:r>
            <a:r>
              <a:rPr lang="ja-JP" altLang="en-US" sz="1050" dirty="0"/>
              <a:t>円</a:t>
            </a:r>
            <a:r>
              <a:rPr lang="ja-JP" altLang="en-US" sz="1050" dirty="0" smtClean="0"/>
              <a:t>）</a:t>
            </a:r>
            <a:r>
              <a:rPr lang="ja-JP" altLang="en-US" sz="1050" dirty="0"/>
              <a:t>を超えると（下回る）と、当該業種の構成比が、その都府県のおいて相対的に高く（低く）、特化している（いない）ことを示す。</a:t>
            </a:r>
            <a:endParaRPr lang="en-US" altLang="ja-JP" sz="1050" dirty="0"/>
          </a:p>
          <a:p>
            <a:pPr fontAlgn="auto">
              <a:spcBef>
                <a:spcPts val="0"/>
              </a:spcBef>
              <a:spcAft>
                <a:spcPts val="0"/>
              </a:spcAft>
              <a:defRPr/>
            </a:pPr>
            <a:endParaRPr lang="en-US" altLang="ja-JP" sz="1050" dirty="0"/>
          </a:p>
        </p:txBody>
      </p:sp>
      <p:sp>
        <p:nvSpPr>
          <p:cNvPr id="31" name="正方形/長方形 30"/>
          <p:cNvSpPr/>
          <p:nvPr/>
        </p:nvSpPr>
        <p:spPr>
          <a:xfrm>
            <a:off x="4680012" y="2600908"/>
            <a:ext cx="2597150"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出典：経済産業省「平成</a:t>
            </a:r>
            <a:r>
              <a:rPr lang="en-US" altLang="ja-JP" sz="1000" dirty="0">
                <a:solidFill>
                  <a:schemeClr val="tx1"/>
                </a:solidFill>
              </a:rPr>
              <a:t>26</a:t>
            </a:r>
            <a:r>
              <a:rPr lang="ja-JP" altLang="en-US" sz="1000" dirty="0">
                <a:solidFill>
                  <a:schemeClr val="tx1"/>
                </a:solidFill>
              </a:rPr>
              <a:t>年工業統計表」</a:t>
            </a:r>
          </a:p>
        </p:txBody>
      </p:sp>
      <p:sp>
        <p:nvSpPr>
          <p:cNvPr id="14" name="角丸四角形 13"/>
          <p:cNvSpPr/>
          <p:nvPr/>
        </p:nvSpPr>
        <p:spPr>
          <a:xfrm>
            <a:off x="144338" y="692150"/>
            <a:ext cx="8820150" cy="1873250"/>
          </a:xfrm>
          <a:prstGeom prst="roundRect">
            <a:avLst>
              <a:gd name="adj" fmla="val 9612"/>
            </a:avLst>
          </a:prstGeom>
        </p:spPr>
        <p:style>
          <a:lnRef idx="2">
            <a:schemeClr val="accent6"/>
          </a:lnRef>
          <a:fillRef idx="1">
            <a:schemeClr val="lt1"/>
          </a:fillRef>
          <a:effectRef idx="0">
            <a:schemeClr val="accent6"/>
          </a:effectRef>
          <a:fontRef idx="minor">
            <a:schemeClr val="dk1"/>
          </a:fontRef>
        </p:style>
        <p:txBody>
          <a:bodyPr/>
          <a:lstStyle/>
          <a:p>
            <a:pPr marL="177800" indent="-177800">
              <a:defRPr/>
            </a:pPr>
            <a:r>
              <a:rPr lang="ja-JP" altLang="en-US" sz="1100" dirty="0">
                <a:solidFill>
                  <a:schemeClr val="tx1"/>
                </a:solidFill>
                <a:latin typeface="ＭＳ Ｐゴシック" charset="-128"/>
              </a:rPr>
              <a:t>○今後市場規模の拡大が見込まれるロボット</a:t>
            </a:r>
            <a:r>
              <a:rPr lang="en-US" altLang="ja-JP" sz="1100" dirty="0">
                <a:solidFill>
                  <a:schemeClr val="tx1"/>
                </a:solidFill>
                <a:latin typeface="ＭＳ Ｐゴシック" charset="-128"/>
              </a:rPr>
              <a:t>(※)</a:t>
            </a:r>
            <a:r>
              <a:rPr lang="ja-JP" altLang="en-US" sz="1100" dirty="0">
                <a:solidFill>
                  <a:schemeClr val="tx1"/>
                </a:solidFill>
                <a:latin typeface="ＭＳ Ｐゴシック" charset="-128"/>
              </a:rPr>
              <a:t>は、多種多様な技術が必要。</a:t>
            </a:r>
            <a:r>
              <a:rPr lang="ja-JP" altLang="en-US" sz="1100" u="sng" dirty="0">
                <a:solidFill>
                  <a:schemeClr val="tx1"/>
                </a:solidFill>
                <a:latin typeface="ＭＳ Ｐゴシック" charset="-128"/>
              </a:rPr>
              <a:t>大阪はものづくり企業の全国的な集積地であるが、多様な業種がバランスよく集積</a:t>
            </a:r>
            <a:r>
              <a:rPr lang="ja-JP" altLang="en-US" sz="1100" dirty="0">
                <a:solidFill>
                  <a:schemeClr val="tx1"/>
                </a:solidFill>
                <a:latin typeface="ＭＳ Ｐゴシック" charset="-128"/>
              </a:rPr>
              <a:t>しており、ロボットや</a:t>
            </a:r>
            <a:r>
              <a:rPr lang="en-US" altLang="ja-JP" sz="1100" dirty="0" err="1">
                <a:solidFill>
                  <a:schemeClr val="tx1"/>
                </a:solidFill>
                <a:latin typeface="ＭＳ Ｐゴシック" charset="-128"/>
              </a:rPr>
              <a:t>IoT</a:t>
            </a:r>
            <a:r>
              <a:rPr lang="ja-JP" altLang="en-US" sz="1100" dirty="0">
                <a:solidFill>
                  <a:schemeClr val="tx1"/>
                </a:solidFill>
                <a:latin typeface="ＭＳ Ｐゴシック" charset="-128"/>
              </a:rPr>
              <a:t>産業</a:t>
            </a:r>
            <a:r>
              <a:rPr lang="ja-JP" altLang="en-US" sz="1100" dirty="0" smtClean="0">
                <a:solidFill>
                  <a:schemeClr val="tx1"/>
                </a:solidFill>
                <a:latin typeface="ＭＳ Ｐゴシック" charset="-128"/>
              </a:rPr>
              <a:t>をけん引する</a:t>
            </a:r>
            <a:r>
              <a:rPr lang="ja-JP" altLang="en-US" sz="1100" dirty="0">
                <a:solidFill>
                  <a:schemeClr val="tx1"/>
                </a:solidFill>
                <a:latin typeface="ＭＳ Ｐゴシック" charset="-128"/>
              </a:rPr>
              <a:t>ポテンシャルを持つ。</a:t>
            </a:r>
            <a:endParaRPr lang="en-US" altLang="ja-JP" sz="1100" dirty="0">
              <a:solidFill>
                <a:schemeClr val="tx1"/>
              </a:solidFill>
              <a:latin typeface="ＭＳ Ｐゴシック" charset="-128"/>
            </a:endParaRPr>
          </a:p>
          <a:p>
            <a:pPr marL="177800" indent="-177800">
              <a:defRPr/>
            </a:pPr>
            <a:r>
              <a:rPr lang="ja-JP" altLang="en-US" sz="900" dirty="0">
                <a:solidFill>
                  <a:schemeClr val="tx1"/>
                </a:solidFill>
                <a:latin typeface="ＭＳ Ｐゴシック" charset="-128"/>
              </a:rPr>
              <a:t>（</a:t>
            </a:r>
            <a:r>
              <a:rPr lang="en-US" altLang="ja-JP" sz="900" dirty="0">
                <a:solidFill>
                  <a:schemeClr val="tx1"/>
                </a:solidFill>
                <a:latin typeface="ＭＳ Ｐゴシック" charset="-128"/>
              </a:rPr>
              <a:t>※</a:t>
            </a:r>
            <a:r>
              <a:rPr lang="ja-JP" altLang="en-US" sz="900" dirty="0">
                <a:solidFill>
                  <a:schemeClr val="tx1"/>
                </a:solidFill>
                <a:latin typeface="ＭＳ Ｐゴシック" charset="-128"/>
              </a:rPr>
              <a:t>）ロボットとは、センサー、知能・制御系、駆動</a:t>
            </a:r>
            <a:r>
              <a:rPr lang="ja-JP" altLang="en-US" sz="900" dirty="0" smtClean="0">
                <a:solidFill>
                  <a:schemeClr val="tx1"/>
                </a:solidFill>
                <a:latin typeface="ＭＳ Ｐゴシック" charset="-128"/>
              </a:rPr>
              <a:t>系の</a:t>
            </a:r>
            <a:r>
              <a:rPr lang="ja-JP" altLang="en-US" sz="900" dirty="0">
                <a:solidFill>
                  <a:schemeClr val="tx1"/>
                </a:solidFill>
                <a:latin typeface="ＭＳ Ｐゴシック" charset="-128"/>
              </a:rPr>
              <a:t>３要素を備えた機械（</a:t>
            </a:r>
            <a:r>
              <a:rPr lang="en-US" altLang="ja-JP" sz="900" dirty="0">
                <a:solidFill>
                  <a:schemeClr val="tx1"/>
                </a:solidFill>
                <a:latin typeface="ＭＳ Ｐゴシック" charset="-128"/>
              </a:rPr>
              <a:t>JIS</a:t>
            </a:r>
            <a:r>
              <a:rPr lang="ja-JP" altLang="en-US" sz="900" dirty="0">
                <a:solidFill>
                  <a:schemeClr val="tx1"/>
                </a:solidFill>
                <a:latin typeface="ＭＳ Ｐゴシック" charset="-128"/>
              </a:rPr>
              <a:t>）。</a:t>
            </a:r>
            <a:endParaRPr lang="en-US" altLang="ja-JP" sz="900" dirty="0">
              <a:solidFill>
                <a:schemeClr val="tx1"/>
              </a:solidFill>
              <a:latin typeface="ＭＳ Ｐゴシック" charset="-128"/>
            </a:endParaRPr>
          </a:p>
          <a:p>
            <a:pPr marL="177800" indent="-177800">
              <a:defRPr/>
            </a:pPr>
            <a:r>
              <a:rPr lang="ja-JP" altLang="en-US" sz="1100" dirty="0">
                <a:solidFill>
                  <a:schemeClr val="tx1"/>
                </a:solidFill>
                <a:latin typeface="ＭＳ Ｐゴシック" charset="-128"/>
              </a:rPr>
              <a:t>○また、ものづくり企業に第４次産業革命の技術を導入することで、生産性の飛躍的な向上も期待できる。</a:t>
            </a:r>
            <a:endParaRPr lang="en-US" altLang="ja-JP" sz="1100" dirty="0">
              <a:solidFill>
                <a:schemeClr val="tx1"/>
              </a:solidFill>
              <a:latin typeface="ＭＳ Ｐゴシック" charset="-128"/>
            </a:endParaRPr>
          </a:p>
          <a:p>
            <a:pPr marL="177800" indent="-177800">
              <a:defRPr/>
            </a:pPr>
            <a:endParaRPr lang="en-US" altLang="ja-JP" sz="1100" dirty="0">
              <a:solidFill>
                <a:schemeClr val="tx1"/>
              </a:solidFill>
              <a:latin typeface="ＭＳ Ｐゴシック" charset="-128"/>
            </a:endParaRPr>
          </a:p>
          <a:p>
            <a:pPr marL="177800" indent="-177800">
              <a:defRPr/>
            </a:pPr>
            <a:r>
              <a:rPr lang="ja-JP" altLang="en-US" sz="1100" dirty="0">
                <a:solidFill>
                  <a:schemeClr val="tx1"/>
                </a:solidFill>
                <a:latin typeface="ＭＳ Ｐゴシック" charset="-128"/>
              </a:rPr>
              <a:t>　　</a:t>
            </a:r>
            <a:endParaRPr lang="en-US" altLang="ja-JP" sz="1100" dirty="0">
              <a:solidFill>
                <a:schemeClr val="tx1"/>
              </a:solidFill>
              <a:latin typeface="ＭＳ Ｐゴシック" charset="-128"/>
            </a:endParaRPr>
          </a:p>
        </p:txBody>
      </p:sp>
      <p:sp>
        <p:nvSpPr>
          <p:cNvPr id="16" name="正方形/長方形 15"/>
          <p:cNvSpPr/>
          <p:nvPr/>
        </p:nvSpPr>
        <p:spPr>
          <a:xfrm>
            <a:off x="4208463" y="2168525"/>
            <a:ext cx="46116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出典：経済産業省「「技術戦略マップ２０１０」　システム・新製造　①ロボット分野」</a:t>
            </a:r>
          </a:p>
        </p:txBody>
      </p:sp>
      <p:sp>
        <p:nvSpPr>
          <p:cNvPr id="8" name="大かっこ 7"/>
          <p:cNvSpPr/>
          <p:nvPr/>
        </p:nvSpPr>
        <p:spPr>
          <a:xfrm>
            <a:off x="390847" y="1552071"/>
            <a:ext cx="8429625" cy="863600"/>
          </a:xfrm>
          <a:prstGeom prst="bracketPair">
            <a:avLst>
              <a:gd name="adj" fmla="val 10849"/>
            </a:avLst>
          </a:prstGeom>
        </p:spPr>
        <p:style>
          <a:lnRef idx="1">
            <a:schemeClr val="dk1"/>
          </a:lnRef>
          <a:fillRef idx="0">
            <a:schemeClr val="dk1"/>
          </a:fillRef>
          <a:effectRef idx="0">
            <a:schemeClr val="dk1"/>
          </a:effectRef>
          <a:fontRef idx="minor">
            <a:schemeClr val="tx1"/>
          </a:fontRef>
        </p:style>
        <p:txBody>
          <a:bodyPr anchor="ctr"/>
          <a:lstStyle/>
          <a:p>
            <a:pPr fontAlgn="auto">
              <a:spcBef>
                <a:spcPts val="0"/>
              </a:spcBef>
              <a:spcAft>
                <a:spcPts val="0"/>
              </a:spcAft>
              <a:defRPr/>
            </a:pPr>
            <a:r>
              <a:rPr lang="ja-JP" altLang="en-US" sz="1100" u="sng" dirty="0"/>
              <a:t>ロボットは</a:t>
            </a:r>
            <a:r>
              <a:rPr lang="ja-JP" altLang="en-US" sz="1100" dirty="0"/>
              <a:t>、機械技術、エレクトロニクス技術、材料技術、情報通信技術等、幅広い技術の統合システムであり、また、技術も市場も十分に成熟して</a:t>
            </a:r>
            <a:r>
              <a:rPr lang="ja-JP" altLang="en-US" sz="1100" dirty="0" smtClean="0"/>
              <a:t>いない現時点</a:t>
            </a:r>
            <a:r>
              <a:rPr lang="ja-JP" altLang="en-US" sz="1100" dirty="0"/>
              <a:t>では、</a:t>
            </a:r>
            <a:r>
              <a:rPr lang="ja-JP" altLang="en-US" sz="1100" u="sng" dirty="0"/>
              <a:t>個々の製品ごとに技術の擦り合わせを要する典型的な垂直連携型産業である。したがって、ロボット産業が発展するためには、我が国の「高度部材産業集積」は大きな強み</a:t>
            </a:r>
            <a:r>
              <a:rPr lang="ja-JP" altLang="en-US" sz="1100" dirty="0"/>
              <a:t>となる。　また、</a:t>
            </a:r>
            <a:r>
              <a:rPr lang="ja-JP" altLang="en-US" sz="1100" u="sng" dirty="0"/>
              <a:t>その発展は、中堅・中小企業などの裾野産業に対して大きな波及効果をもたらすことが期待される</a:t>
            </a:r>
            <a:r>
              <a:rPr lang="ja-JP" altLang="en-US" sz="1100" dirty="0"/>
              <a:t>。</a:t>
            </a:r>
          </a:p>
        </p:txBody>
      </p:sp>
      <p:sp>
        <p:nvSpPr>
          <p:cNvPr id="15"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104</a:t>
            </a:fld>
            <a:endParaRPr lang="ja-JP" altLang="en-US" dirty="0"/>
          </a:p>
        </p:txBody>
      </p:sp>
      <p:sp>
        <p:nvSpPr>
          <p:cNvPr id="18" name="正方形/長方形 17"/>
          <p:cNvSpPr/>
          <p:nvPr/>
        </p:nvSpPr>
        <p:spPr>
          <a:xfrm>
            <a:off x="161588" y="116632"/>
            <a:ext cx="8089074"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大阪（３）（大阪</a:t>
            </a:r>
            <a:r>
              <a:rPr lang="ja-JP" altLang="en-US" dirty="0"/>
              <a:t>・関西</a:t>
            </a:r>
            <a:r>
              <a:rPr lang="ja-JP" altLang="en-US" dirty="0" smtClean="0"/>
              <a:t>の</a:t>
            </a:r>
            <a:r>
              <a:rPr lang="ja-JP" altLang="en-US" dirty="0"/>
              <a:t>強み・多様なものづくり産業の集積</a:t>
            </a:r>
            <a:r>
              <a:rPr lang="en-US" altLang="ja-JP" dirty="0"/>
              <a:t>(1)</a:t>
            </a:r>
            <a:r>
              <a:rPr lang="ja-JP" altLang="en-US" dirty="0" smtClean="0"/>
              <a:t>）</a:t>
            </a:r>
            <a:endParaRPr lang="ja-JP" altLang="en-US" dirty="0"/>
          </a:p>
        </p:txBody>
      </p:sp>
    </p:spTree>
    <p:extLst>
      <p:ext uri="{BB962C8B-B14F-4D97-AF65-F5344CB8AC3E}">
        <p14:creationId xmlns:p14="http://schemas.microsoft.com/office/powerpoint/2010/main" val="174934739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9" name="正方形/長方形 18"/>
          <p:cNvSpPr/>
          <p:nvPr/>
        </p:nvSpPr>
        <p:spPr>
          <a:xfrm>
            <a:off x="263525" y="2924945"/>
            <a:ext cx="8669338" cy="3794944"/>
          </a:xfrm>
          <a:prstGeom prst="rect">
            <a:avLst/>
          </a:prstGeom>
        </p:spPr>
        <p:style>
          <a:lnRef idx="1">
            <a:schemeClr val="accent3"/>
          </a:lnRef>
          <a:fillRef idx="2">
            <a:schemeClr val="accent3"/>
          </a:fillRef>
          <a:effectRef idx="1">
            <a:schemeClr val="accent3"/>
          </a:effectRef>
          <a:fontRef idx="minor">
            <a:schemeClr val="dk1"/>
          </a:fontRef>
        </p:style>
        <p:txBody>
          <a:bodyPr/>
          <a:lstStyle/>
          <a:p>
            <a:pPr fontAlgn="auto">
              <a:spcBef>
                <a:spcPts val="0"/>
              </a:spcBef>
              <a:spcAft>
                <a:spcPts val="0"/>
              </a:spcAft>
              <a:defRPr/>
            </a:pPr>
            <a:endParaRPr lang="en-US" altLang="ja-JP" sz="1600" b="1" dirty="0">
              <a:solidFill>
                <a:schemeClr val="tx1"/>
              </a:solidFill>
              <a:latin typeface="Meiryo UI" panose="020B0604030504040204" pitchFamily="50" charset="-128"/>
              <a:ea typeface="Meiryo UI" panose="020B0604030504040204" pitchFamily="50" charset="-128"/>
            </a:endParaRPr>
          </a:p>
        </p:txBody>
      </p:sp>
      <p:sp>
        <p:nvSpPr>
          <p:cNvPr id="20" name="正方形/長方形 19"/>
          <p:cNvSpPr/>
          <p:nvPr/>
        </p:nvSpPr>
        <p:spPr>
          <a:xfrm>
            <a:off x="250825" y="2852167"/>
            <a:ext cx="5765800"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■大阪の要素技術企業の素地の事例</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（ロボットや</a:t>
            </a:r>
            <a:r>
              <a:rPr lang="en-US" altLang="ja-JP"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に関する要素技術）</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338138" y="3500438"/>
            <a:ext cx="2808287" cy="3182937"/>
          </a:xfrm>
          <a:prstGeom prst="rect">
            <a:avLst/>
          </a:prstGeom>
          <a:solidFill>
            <a:schemeClr val="bg1"/>
          </a:solidFill>
          <a:ln w="28575">
            <a:solidFill>
              <a:schemeClr val="bg1">
                <a:lumMod val="75000"/>
              </a:schemeClr>
            </a:solidFill>
          </a:ln>
        </p:spPr>
        <p:txBody>
          <a:bodyPr/>
          <a:lstStyle/>
          <a:p>
            <a:pPr marL="87313" indent="-87313" fontAlgn="auto">
              <a:spcBef>
                <a:spcPts val="0"/>
              </a:spcBef>
              <a:spcAft>
                <a:spcPts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●ヴイストン株式会社</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（大阪市西淀川区）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普及型ロボットプラットフォーム「</a:t>
            </a:r>
            <a:r>
              <a:rPr lang="en-US" altLang="ja-JP" sz="1100" dirty="0" err="1" smtClean="0">
                <a:latin typeface="Meiryo UI" panose="020B0604030504040204" pitchFamily="50" charset="-128"/>
                <a:ea typeface="Meiryo UI" panose="020B0604030504040204" pitchFamily="50" charset="-128"/>
                <a:cs typeface="Meiryo UI" panose="020B0604030504040204" pitchFamily="50" charset="-128"/>
              </a:rPr>
              <a:t>Sota</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は、一般的な生活環境に合わせたテーブルトップサイズのロボットで、マイク・カメラ・スピーカを搭載することで、基本的なコミュニケーションはもちろん、身振り手振りを使った表現を通じてより身近な存在として、自然に会話を行うことが可能。</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クラウドサーバーを利用し、音声認識や音声合成を使った会話も可能。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3208338" y="3500438"/>
            <a:ext cx="2808287" cy="3168650"/>
          </a:xfrm>
          <a:prstGeom prst="rect">
            <a:avLst/>
          </a:prstGeom>
          <a:solidFill>
            <a:schemeClr val="bg1"/>
          </a:solidFill>
          <a:ln w="28575">
            <a:solidFill>
              <a:schemeClr val="bg1">
                <a:lumMod val="75000"/>
              </a:schemeClr>
            </a:solidFill>
          </a:ln>
        </p:spPr>
        <p:txBody>
          <a:bodyPr/>
          <a:lstStyle/>
          <a:p>
            <a:pPr marL="87313" indent="-87313" fontAlgn="auto">
              <a:spcBef>
                <a:spcPts val="0"/>
              </a:spcBef>
              <a:spcAft>
                <a:spcPts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北陽電機株式</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会社</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（大阪市中央区）</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流動計測システム「フローレーダー」では、来場者に対し、自動で</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ID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番号を割当て、リアルタイムに人の位置座標データや人数カウント値を取得でき、各</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ID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の滞在時間も計測可能。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センサ１台につき最大半径</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30m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の広範囲をセンシング可能。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06" name="Picture 6" descr="https://www.hokuyo-aut.co.jp/p/content/utm_yo2.png"/>
          <p:cNvPicPr>
            <a:picLocks noChangeAspect="1" noChangeArrowheads="1"/>
          </p:cNvPicPr>
          <p:nvPr/>
        </p:nvPicPr>
        <p:blipFill>
          <a:blip r:embed="rId3"/>
          <a:srcRect l="29523" r="29141"/>
          <a:stretch>
            <a:fillRect/>
          </a:stretch>
        </p:blipFill>
        <p:spPr bwMode="auto">
          <a:xfrm>
            <a:off x="3348038" y="5517232"/>
            <a:ext cx="1558925" cy="1023938"/>
          </a:xfrm>
          <a:prstGeom prst="rect">
            <a:avLst/>
          </a:prstGeom>
          <a:noFill/>
          <a:ln w="9525">
            <a:noFill/>
            <a:miter lim="800000"/>
            <a:headEnd/>
            <a:tailEnd/>
          </a:ln>
        </p:spPr>
      </p:pic>
      <p:pic>
        <p:nvPicPr>
          <p:cNvPr id="2107" name="Picture 8" descr="建物への入退場管理"/>
          <p:cNvPicPr>
            <a:picLocks noChangeAspect="1" noChangeArrowheads="1"/>
          </p:cNvPicPr>
          <p:nvPr/>
        </p:nvPicPr>
        <p:blipFill>
          <a:blip r:embed="rId4"/>
          <a:srcRect/>
          <a:stretch>
            <a:fillRect/>
          </a:stretch>
        </p:blipFill>
        <p:spPr bwMode="auto">
          <a:xfrm>
            <a:off x="4335463" y="4797152"/>
            <a:ext cx="1592262" cy="1141412"/>
          </a:xfrm>
          <a:prstGeom prst="rect">
            <a:avLst/>
          </a:prstGeom>
          <a:noFill/>
          <a:ln w="9525">
            <a:noFill/>
            <a:miter lim="800000"/>
            <a:headEnd/>
            <a:tailEnd/>
          </a:ln>
        </p:spPr>
      </p:pic>
      <p:graphicFrame>
        <p:nvGraphicFramePr>
          <p:cNvPr id="2096" name="Object 48"/>
          <p:cNvGraphicFramePr>
            <a:graphicFrameLocks noChangeAspect="1"/>
          </p:cNvGraphicFramePr>
          <p:nvPr>
            <p:extLst>
              <p:ext uri="{D42A27DB-BD31-4B8C-83A1-F6EECF244321}">
                <p14:modId xmlns:p14="http://schemas.microsoft.com/office/powerpoint/2010/main" val="3568293837"/>
              </p:ext>
            </p:extLst>
          </p:nvPr>
        </p:nvGraphicFramePr>
        <p:xfrm>
          <a:off x="301241" y="1613756"/>
          <a:ext cx="7053263" cy="1223962"/>
        </p:xfrm>
        <a:graphic>
          <a:graphicData uri="http://schemas.openxmlformats.org/presentationml/2006/ole">
            <mc:AlternateContent xmlns:mc="http://schemas.openxmlformats.org/markup-compatibility/2006">
              <mc:Choice xmlns:v="urn:schemas-microsoft-com:vml" Requires="v">
                <p:oleObj spid="_x0000_s6321" name="ワークシート" r:id="rId6" imgW="5019551" imgH="1057330" progId="Excel.Sheet.8">
                  <p:embed/>
                </p:oleObj>
              </mc:Choice>
              <mc:Fallback>
                <p:oleObj name="ワークシート" r:id="rId6" imgW="5019551" imgH="1057330" progId="Excel.Sheet.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1241" y="1613756"/>
                        <a:ext cx="7053263" cy="12239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正方形/長方形 17"/>
          <p:cNvSpPr/>
          <p:nvPr/>
        </p:nvSpPr>
        <p:spPr>
          <a:xfrm>
            <a:off x="215516" y="1232756"/>
            <a:ext cx="5257800"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■品目別都道府県</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別産出事業所数</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（品目別トップ５）</a:t>
            </a:r>
          </a:p>
        </p:txBody>
      </p:sp>
      <p:sp>
        <p:nvSpPr>
          <p:cNvPr id="21" name="正方形/長方形 20"/>
          <p:cNvSpPr/>
          <p:nvPr/>
        </p:nvSpPr>
        <p:spPr>
          <a:xfrm>
            <a:off x="7357679" y="2190018"/>
            <a:ext cx="1512887" cy="5746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出典：経済産業省「平成</a:t>
            </a:r>
            <a:r>
              <a:rPr lang="en-US" altLang="zh-TW"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年工業統計調査」（品目編）</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角丸四角形 21"/>
          <p:cNvSpPr/>
          <p:nvPr/>
        </p:nvSpPr>
        <p:spPr>
          <a:xfrm>
            <a:off x="179833" y="765175"/>
            <a:ext cx="8856663" cy="571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○大阪にはロボットや</a:t>
            </a:r>
            <a:r>
              <a:rPr lang="en-US" altLang="ja-JP" sz="1100" dirty="0" err="1">
                <a:solidFill>
                  <a:schemeClr val="tx1"/>
                </a:solidFill>
                <a:latin typeface="+mn-ea"/>
              </a:rPr>
              <a:t>IoT</a:t>
            </a:r>
            <a:r>
              <a:rPr lang="ja-JP" altLang="en-US" sz="1100" dirty="0">
                <a:solidFill>
                  <a:schemeClr val="tx1"/>
                </a:solidFill>
                <a:latin typeface="+mn-ea"/>
              </a:rPr>
              <a:t>における要素技術を持ったものづくり企業が多様に集積しているため、今後、これらの企業同士が繋がりを持つことで、新たなイノベーションを創出するポテンシャルを有している。</a:t>
            </a:r>
            <a:endParaRPr lang="en-US" altLang="ja-JP" sz="1100" dirty="0">
              <a:solidFill>
                <a:schemeClr val="tx1"/>
              </a:solidFill>
              <a:latin typeface="+mn-ea"/>
            </a:endParaRPr>
          </a:p>
        </p:txBody>
      </p:sp>
      <p:sp>
        <p:nvSpPr>
          <p:cNvPr id="2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105</a:t>
            </a:fld>
            <a:endParaRPr lang="ja-JP" altLang="en-US" dirty="0"/>
          </a:p>
        </p:txBody>
      </p:sp>
      <p:sp>
        <p:nvSpPr>
          <p:cNvPr id="26" name="正方形/長方形 25"/>
          <p:cNvSpPr/>
          <p:nvPr/>
        </p:nvSpPr>
        <p:spPr>
          <a:xfrm>
            <a:off x="161588" y="116632"/>
            <a:ext cx="8089074"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大阪（４）（大阪</a:t>
            </a:r>
            <a:r>
              <a:rPr lang="ja-JP" altLang="en-US" dirty="0"/>
              <a:t>・関西</a:t>
            </a:r>
            <a:r>
              <a:rPr lang="ja-JP" altLang="en-US" dirty="0" smtClean="0"/>
              <a:t>の</a:t>
            </a:r>
            <a:r>
              <a:rPr lang="ja-JP" altLang="en-US" dirty="0"/>
              <a:t>強み・多様なものづくり産業の集積</a:t>
            </a:r>
            <a:r>
              <a:rPr lang="en-US" altLang="ja-JP" dirty="0"/>
              <a:t>(2)</a:t>
            </a:r>
            <a:r>
              <a:rPr lang="ja-JP" altLang="en-US" dirty="0"/>
              <a:t>）</a:t>
            </a:r>
          </a:p>
        </p:txBody>
      </p:sp>
      <p:pic>
        <p:nvPicPr>
          <p:cNvPr id="1071" name="Picture 47"/>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94496" y="5157193"/>
            <a:ext cx="2701340" cy="1476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テキスト ボックス 29"/>
          <p:cNvSpPr txBox="1"/>
          <p:nvPr/>
        </p:nvSpPr>
        <p:spPr>
          <a:xfrm>
            <a:off x="6092774" y="3500438"/>
            <a:ext cx="2808287" cy="3168650"/>
          </a:xfrm>
          <a:prstGeom prst="rect">
            <a:avLst/>
          </a:prstGeom>
          <a:solidFill>
            <a:schemeClr val="bg1"/>
          </a:solidFill>
          <a:ln w="28575">
            <a:solidFill>
              <a:schemeClr val="bg1">
                <a:lumMod val="75000"/>
              </a:schemeClr>
            </a:solidFill>
          </a:ln>
        </p:spPr>
        <p:txBody>
          <a:bodyPr/>
          <a:lstStyle/>
          <a:p>
            <a:pPr marL="87313" indent="-87313" fontAlgn="auto">
              <a:spcBef>
                <a:spcPts val="0"/>
              </a:spcBef>
              <a:spcAft>
                <a:spcPts val="0"/>
              </a:spcAft>
              <a:defRPr/>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●株式会社</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SURE SYSTEM</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（大阪市中央区）</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汎用化された各種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ドップラーセンサモジュール</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のアプリケーション技術を保有。</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ドップラーセンサとは、「触れる」に近い感覚のセンサで、センサ自身から、高周波の電波を出して、対象物に当たって、跳ね返ってくる電波をフィルター処理することによって、対象物の微細な動き・距離を測定するセンサ</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その他、人間の心拍・呼吸の取得も可能。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身近なところではビルの自動ドアの開閉やオービスなどに使用されている。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Picture 14" descr="https://www.sansokan.jp/eveimage/2017kouryu_01.jpg"/>
          <p:cNvPicPr>
            <a:picLocks noChangeAspect="1" noChangeArrowheads="1"/>
          </p:cNvPicPr>
          <p:nvPr/>
        </p:nvPicPr>
        <p:blipFill>
          <a:blip r:embed="rId10"/>
          <a:srcRect/>
          <a:stretch>
            <a:fillRect/>
          </a:stretch>
        </p:blipFill>
        <p:spPr bwMode="auto">
          <a:xfrm>
            <a:off x="6164062" y="5610448"/>
            <a:ext cx="2682875" cy="1007840"/>
          </a:xfrm>
          <a:prstGeom prst="rect">
            <a:avLst/>
          </a:prstGeom>
          <a:noFill/>
          <a:ln w="9525">
            <a:solidFill>
              <a:schemeClr val="tx1"/>
            </a:solidFill>
            <a:miter lim="800000"/>
            <a:headEnd/>
            <a:tailEnd/>
          </a:ln>
        </p:spPr>
      </p:pic>
      <p:sp>
        <p:nvSpPr>
          <p:cNvPr id="28" name="正方形/長方形 27"/>
          <p:cNvSpPr/>
          <p:nvPr/>
        </p:nvSpPr>
        <p:spPr>
          <a:xfrm>
            <a:off x="359532" y="3212976"/>
            <a:ext cx="2100014" cy="246221"/>
          </a:xfrm>
          <a:prstGeom prst="rect">
            <a:avLst/>
          </a:prstGeom>
        </p:spPr>
        <p:txBody>
          <a:bodyPr wrap="square">
            <a:spAutoFit/>
          </a:bodyPr>
          <a:lstStyle/>
          <a:p>
            <a:r>
              <a:rPr lang="ja-JP" altLang="en-US" sz="1000" dirty="0" smtClean="0"/>
              <a:t>出典：各種資料から大阪府作成</a:t>
            </a:r>
            <a:endParaRPr lang="ja-JP" altLang="en-US" sz="1000" dirty="0"/>
          </a:p>
        </p:txBody>
      </p:sp>
    </p:spTree>
    <p:extLst>
      <p:ext uri="{BB962C8B-B14F-4D97-AF65-F5344CB8AC3E}">
        <p14:creationId xmlns:p14="http://schemas.microsoft.com/office/powerpoint/2010/main" val="212335860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2" name="角丸四角形 21"/>
          <p:cNvSpPr/>
          <p:nvPr/>
        </p:nvSpPr>
        <p:spPr>
          <a:xfrm>
            <a:off x="107950" y="765175"/>
            <a:ext cx="8856663" cy="571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○大阪・関西には情報系の大学や研究機関が多数集積し、第</a:t>
            </a:r>
            <a:r>
              <a:rPr lang="en-US" altLang="ja-JP" sz="1100" dirty="0">
                <a:solidFill>
                  <a:schemeClr val="tx1"/>
                </a:solidFill>
                <a:latin typeface="+mn-ea"/>
              </a:rPr>
              <a:t>4</a:t>
            </a:r>
            <a:r>
              <a:rPr lang="ja-JP" altLang="en-US" sz="1100" dirty="0">
                <a:solidFill>
                  <a:schemeClr val="tx1"/>
                </a:solidFill>
                <a:latin typeface="+mn-ea"/>
              </a:rPr>
              <a:t>次産業革命に関連する技術開発でも世界をリードする研究が進んでいる。こうした研究成果を生かし、イノベーション創出、市場化を進める必要。</a:t>
            </a:r>
            <a:endParaRPr lang="en-US" altLang="ja-JP" sz="1100" dirty="0">
              <a:solidFill>
                <a:schemeClr val="tx1"/>
              </a:solidFill>
              <a:latin typeface="+mn-ea"/>
            </a:endParaRPr>
          </a:p>
        </p:txBody>
      </p:sp>
      <p:sp>
        <p:nvSpPr>
          <p:cNvPr id="8" name="正方形/長方形 7"/>
          <p:cNvSpPr/>
          <p:nvPr/>
        </p:nvSpPr>
        <p:spPr>
          <a:xfrm>
            <a:off x="4680012" y="1590801"/>
            <a:ext cx="3600400" cy="36003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050" dirty="0" smtClean="0"/>
              <a:t>出典：</a:t>
            </a:r>
            <a:r>
              <a:rPr lang="ja-JP" altLang="en-US" sz="1050" dirty="0" err="1" smtClean="0"/>
              <a:t>けいはんな</a:t>
            </a:r>
            <a:r>
              <a:rPr lang="ja-JP" altLang="en-US" sz="1050" dirty="0" smtClean="0"/>
              <a:t>リサーチコンプレックスホームページより</a:t>
            </a:r>
            <a:endParaRPr lang="ja-JP" altLang="en-US" sz="1050" dirty="0"/>
          </a:p>
        </p:txBody>
      </p:sp>
      <p:graphicFrame>
        <p:nvGraphicFramePr>
          <p:cNvPr id="2" name="表 1"/>
          <p:cNvGraphicFramePr>
            <a:graphicFrameLocks noGrp="1"/>
          </p:cNvGraphicFramePr>
          <p:nvPr>
            <p:extLst>
              <p:ext uri="{D42A27DB-BD31-4B8C-83A1-F6EECF244321}">
                <p14:modId xmlns:p14="http://schemas.microsoft.com/office/powerpoint/2010/main" val="3049196289"/>
              </p:ext>
            </p:extLst>
          </p:nvPr>
        </p:nvGraphicFramePr>
        <p:xfrm>
          <a:off x="319731" y="4778425"/>
          <a:ext cx="4031903" cy="1962943"/>
        </p:xfrm>
        <a:graphic>
          <a:graphicData uri="http://schemas.openxmlformats.org/drawingml/2006/table">
            <a:tbl>
              <a:tblPr>
                <a:tableStyleId>{3C2FFA5D-87B4-456A-9821-1D502468CF0F}</a:tableStyleId>
              </a:tblPr>
              <a:tblGrid>
                <a:gridCol w="1156061"/>
                <a:gridCol w="2875842"/>
              </a:tblGrid>
              <a:tr h="195364">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大学名</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1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大阪大学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基礎工学部・工学部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zh-CN" altLang="en-US" sz="1100" u="none" strike="noStrike" dirty="0">
                          <a:effectLst/>
                          <a:latin typeface="ＭＳ Ｐゴシック" panose="020B0600070205080204" pitchFamily="50" charset="-128"/>
                          <a:ea typeface="ＭＳ Ｐゴシック" panose="020B0600070205080204" pitchFamily="50" charset="-128"/>
                        </a:rPr>
                        <a:t>大阪府立大学</a:t>
                      </a:r>
                      <a:endPar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latin typeface="ＭＳ Ｐゴシック" panose="020B0600070205080204" pitchFamily="50" charset="-128"/>
                          <a:ea typeface="ＭＳ Ｐゴシック" panose="020B0600070205080204" pitchFamily="50" charset="-128"/>
                        </a:rPr>
                        <a:t>工学域・現代システム科学域</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zh-CN" altLang="en-US" sz="1100" u="none" strike="noStrike" dirty="0">
                          <a:effectLst/>
                          <a:latin typeface="ＭＳ Ｐゴシック" panose="020B0600070205080204" pitchFamily="50" charset="-128"/>
                          <a:ea typeface="ＭＳ Ｐゴシック" panose="020B0600070205080204" pitchFamily="50" charset="-128"/>
                        </a:rPr>
                        <a:t>大阪市立大学</a:t>
                      </a:r>
                      <a:endParaRPr lang="zh-CN"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工学部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大阪電気通信大学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総合情報学部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大阪産業大学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latin typeface="ＭＳ Ｐゴシック" panose="020B0600070205080204" pitchFamily="50" charset="-128"/>
                          <a:ea typeface="ＭＳ Ｐゴシック" panose="020B0600070205080204" pitchFamily="50" charset="-128"/>
                        </a:rPr>
                        <a:t>工学部・デザイン工学部</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近畿大学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理工学部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04667">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大阪工業大学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情報科学部・ロボティクス＆デザイン工学部</a:t>
                      </a:r>
                      <a:endParaRPr lang="ja-JP" altLang="en-US" sz="1100" b="0" i="0" u="none" strike="noStrike" dirty="0">
                        <a:solidFill>
                          <a:srgbClr val="313131"/>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関西大学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a:effectLst/>
                          <a:latin typeface="ＭＳ Ｐゴシック" panose="020B0600070205080204" pitchFamily="50" charset="-128"/>
                          <a:ea typeface="ＭＳ Ｐゴシック" panose="020B0600070205080204" pitchFamily="50" charset="-128"/>
                        </a:rPr>
                        <a:t>総合情報学部・システム理工学部</a:t>
                      </a:r>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95364">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摂南大学</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100" u="none" strike="noStrike" dirty="0">
                          <a:effectLst/>
                          <a:latin typeface="ＭＳ Ｐゴシック" panose="020B0600070205080204" pitchFamily="50" charset="-128"/>
                          <a:ea typeface="ＭＳ Ｐゴシック" panose="020B0600070205080204" pitchFamily="50" charset="-128"/>
                        </a:rPr>
                        <a:t>経営情報学部</a:t>
                      </a:r>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3480055547"/>
              </p:ext>
            </p:extLst>
          </p:nvPr>
        </p:nvGraphicFramePr>
        <p:xfrm>
          <a:off x="88677" y="1664075"/>
          <a:ext cx="4536504" cy="2809240"/>
        </p:xfrm>
        <a:graphic>
          <a:graphicData uri="http://schemas.openxmlformats.org/drawingml/2006/table">
            <a:tbl>
              <a:tblPr firstRow="1" bandRow="1">
                <a:tableStyleId>{5C22544A-7EE6-4342-B048-85BDC9FD1C3A}</a:tableStyleId>
              </a:tblPr>
              <a:tblGrid>
                <a:gridCol w="2094778"/>
                <a:gridCol w="1326693"/>
                <a:gridCol w="1115033"/>
              </a:tblGrid>
              <a:tr h="167225">
                <a:tc>
                  <a:txBody>
                    <a:bodyPr/>
                    <a:lstStyle/>
                    <a:p>
                      <a:pPr algn="ctr">
                        <a:lnSpc>
                          <a:spcPct val="800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機関名</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主な分野</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gn="ctr">
                        <a:lnSpc>
                          <a:spcPct val="800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備考</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人工知能技術コンソーシアム関西支部（産業技術総合研究所）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大阪商工会議所が事務局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脳情報通信融合研究センター（</a:t>
                      </a: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CiNet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脳情報科学、</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吹田市</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400146">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大阪工業大学ロボティクス＆デザインセンター</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年に梅田キャンパス開設）</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一般財団法人</a:t>
                      </a: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i-RooBO</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 Network Forum</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大阪市</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181161">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組込みシステム産業振興機構</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池田市</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株式会社国際電気通信基礎技術研究所（</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ATR</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err="1" smtClean="0">
                          <a:latin typeface="Meiryo UI" panose="020B0604030504040204" pitchFamily="50" charset="-128"/>
                          <a:ea typeface="Meiryo UI" panose="020B0604030504040204" pitchFamily="50" charset="-128"/>
                          <a:cs typeface="Meiryo UI" panose="020B0604030504040204" pitchFamily="50" charset="-128"/>
                        </a:rPr>
                        <a:t>IoT</a:t>
                      </a:r>
                      <a:r>
                        <a:rPr kumimoji="1"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ロボット技術など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r h="290654">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情報通信研究機構（</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NICT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ユニバーサルコミュニケーション研究所</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AI</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c>
                  <a:txBody>
                    <a:bodyPr/>
                    <a:lstStyle/>
                    <a:p>
                      <a:pPr>
                        <a:lnSpc>
                          <a:spcPts val="1100"/>
                        </a:lnSpc>
                      </a:pP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京都府精華町</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a:txBody>
                  <a:tcPr/>
                </a:tc>
              </a:tr>
            </a:tbl>
          </a:graphicData>
        </a:graphic>
      </p:graphicFrame>
      <p:sp>
        <p:nvSpPr>
          <p:cNvPr id="21" name="テキスト ボックス 20"/>
          <p:cNvSpPr txBox="1"/>
          <p:nvPr/>
        </p:nvSpPr>
        <p:spPr>
          <a:xfrm>
            <a:off x="-9039" y="1365315"/>
            <a:ext cx="5421444" cy="307777"/>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AI</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ロボット技術の大阪・関西の拠点・機関の例</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23876" y="4365152"/>
            <a:ext cx="3764425"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■大阪府内の情報・通信系の学部の例</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23"/>
          <p:cNvSpPr/>
          <p:nvPr/>
        </p:nvSpPr>
        <p:spPr>
          <a:xfrm>
            <a:off x="4571999" y="1267584"/>
            <a:ext cx="4608513"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■研究開発の事例～</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けいはんな</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リサーチコンプレックス事業</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5" name="Picture 2" descr="U:\10計画グループ（23.7.12～）\04成長戦略\H29\12_改訂に向けて\02　データ集\根拠資料\2-2．大阪における第４次産業革命に関わる優位性・強み\IoT\けいはんなリサーチコンプレックス.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8893" y="2672013"/>
            <a:ext cx="4230270" cy="3817327"/>
          </a:xfrm>
          <a:prstGeom prst="rect">
            <a:avLst/>
          </a:prstGeom>
          <a:noFill/>
          <a:extLst>
            <a:ext uri="{909E8E84-426E-40DD-AFC4-6F175D3DCCD1}">
              <a14:hiddenFill xmlns:a14="http://schemas.microsoft.com/office/drawing/2010/main">
                <a:solidFill>
                  <a:srgbClr val="FFFFFF"/>
                </a:solidFill>
              </a14:hiddenFill>
            </a:ext>
          </a:extLst>
        </p:spPr>
      </p:pic>
      <p:sp>
        <p:nvSpPr>
          <p:cNvPr id="26" name="正方形/長方形 25"/>
          <p:cNvSpPr/>
          <p:nvPr/>
        </p:nvSpPr>
        <p:spPr>
          <a:xfrm>
            <a:off x="4608004" y="1887815"/>
            <a:ext cx="4572000" cy="769441"/>
          </a:xfrm>
          <a:prstGeom prst="rect">
            <a:avLst/>
          </a:prstGeom>
        </p:spPr>
        <p:txBody>
          <a:bodyPr>
            <a:spAutoFit/>
          </a:bodyPr>
          <a:lstStyle/>
          <a:p>
            <a:r>
              <a:rPr lang="ja-JP" altLang="en-US" sz="1100" dirty="0"/>
              <a:t>最先端の</a:t>
            </a:r>
            <a:r>
              <a:rPr lang="en-US" altLang="ja-JP" sz="1100" dirty="0" err="1"/>
              <a:t>i</a:t>
            </a:r>
            <a:r>
              <a:rPr lang="en-US" altLang="ja-JP" sz="1100" dirty="0"/>
              <a:t>-Brain</a:t>
            </a:r>
            <a:r>
              <a:rPr lang="ja-JP" altLang="en-US" sz="1100" dirty="0"/>
              <a:t>（脳・人間科学技術）と</a:t>
            </a:r>
            <a:r>
              <a:rPr lang="en-US" altLang="ja-JP" sz="1100" dirty="0"/>
              <a:t>ICT</a:t>
            </a:r>
            <a:r>
              <a:rPr lang="ja-JP" altLang="en-US" sz="1100" dirty="0"/>
              <a:t>（情報通信技術）をコア技術にして「ココロの豊かさ」を創出する技術開発とその</a:t>
            </a:r>
            <a:r>
              <a:rPr lang="ja-JP" altLang="en-US" sz="1100" dirty="0" smtClean="0"/>
              <a:t>事業化について、京都、大阪、奈良の大学、研究機関、企業等がコンソーシアムを組んで取り組んでいる。</a:t>
            </a:r>
            <a:endParaRPr lang="ja-JP" altLang="en-US" sz="1100" dirty="0"/>
          </a:p>
        </p:txBody>
      </p:sp>
      <p:sp>
        <p:nvSpPr>
          <p:cNvPr id="14"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106</a:t>
            </a:fld>
            <a:endParaRPr lang="ja-JP" altLang="en-US" dirty="0"/>
          </a:p>
        </p:txBody>
      </p:sp>
      <p:sp>
        <p:nvSpPr>
          <p:cNvPr id="16" name="正方形/長方形 15"/>
          <p:cNvSpPr/>
          <p:nvPr/>
        </p:nvSpPr>
        <p:spPr>
          <a:xfrm>
            <a:off x="161588" y="116632"/>
            <a:ext cx="6676828"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大阪（５）（大阪</a:t>
            </a:r>
            <a:r>
              <a:rPr lang="ja-JP" altLang="en-US" dirty="0"/>
              <a:t>・関西</a:t>
            </a:r>
            <a:r>
              <a:rPr lang="ja-JP" altLang="en-US" dirty="0" smtClean="0"/>
              <a:t>の</a:t>
            </a:r>
            <a:r>
              <a:rPr lang="ja-JP" altLang="en-US" dirty="0"/>
              <a:t>強み・研究機関の集積）</a:t>
            </a:r>
          </a:p>
        </p:txBody>
      </p:sp>
    </p:spTree>
    <p:extLst>
      <p:ext uri="{BB962C8B-B14F-4D97-AF65-F5344CB8AC3E}">
        <p14:creationId xmlns:p14="http://schemas.microsoft.com/office/powerpoint/2010/main" val="24131051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正方形/長方形 25"/>
          <p:cNvSpPr/>
          <p:nvPr/>
        </p:nvSpPr>
        <p:spPr>
          <a:xfrm>
            <a:off x="5843475" y="2457710"/>
            <a:ext cx="3133725"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■ビッグデータを活用したビジネス</a:t>
            </a:r>
          </a:p>
        </p:txBody>
      </p:sp>
      <p:graphicFrame>
        <p:nvGraphicFramePr>
          <p:cNvPr id="29" name="グラフ 28"/>
          <p:cNvGraphicFramePr>
            <a:graphicFrameLocks/>
          </p:cNvGraphicFramePr>
          <p:nvPr>
            <p:extLst>
              <p:ext uri="{D42A27DB-BD31-4B8C-83A1-F6EECF244321}">
                <p14:modId xmlns:p14="http://schemas.microsoft.com/office/powerpoint/2010/main" val="3037721304"/>
              </p:ext>
            </p:extLst>
          </p:nvPr>
        </p:nvGraphicFramePr>
        <p:xfrm>
          <a:off x="3036497" y="2530475"/>
          <a:ext cx="3058219" cy="4462921"/>
        </p:xfrm>
        <a:graphic>
          <a:graphicData uri="http://schemas.openxmlformats.org/drawingml/2006/chart">
            <c:chart xmlns:c="http://schemas.openxmlformats.org/drawingml/2006/chart" xmlns:r="http://schemas.openxmlformats.org/officeDocument/2006/relationships" r:id="rId2"/>
          </a:graphicData>
        </a:graphic>
      </p:graphicFrame>
      <p:cxnSp>
        <p:nvCxnSpPr>
          <p:cNvPr id="30" name="直線矢印コネクタ 29"/>
          <p:cNvCxnSpPr/>
          <p:nvPr/>
        </p:nvCxnSpPr>
        <p:spPr>
          <a:xfrm flipV="1">
            <a:off x="3924300" y="4329100"/>
            <a:ext cx="1799828" cy="1403868"/>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3799" name="図 6"/>
          <p:cNvPicPr>
            <a:picLocks noChangeAspect="1"/>
          </p:cNvPicPr>
          <p:nvPr/>
        </p:nvPicPr>
        <p:blipFill>
          <a:blip r:embed="rId3"/>
          <a:srcRect/>
          <a:stretch>
            <a:fillRect/>
          </a:stretch>
        </p:blipFill>
        <p:spPr bwMode="auto">
          <a:xfrm>
            <a:off x="34925" y="3531104"/>
            <a:ext cx="3044825" cy="3289300"/>
          </a:xfrm>
          <a:prstGeom prst="rect">
            <a:avLst/>
          </a:prstGeom>
          <a:noFill/>
          <a:ln w="9525">
            <a:noFill/>
            <a:miter lim="800000"/>
            <a:headEnd/>
            <a:tailEnd/>
          </a:ln>
        </p:spPr>
      </p:pic>
      <p:sp>
        <p:nvSpPr>
          <p:cNvPr id="16" name="正方形/長方形 15"/>
          <p:cNvSpPr/>
          <p:nvPr/>
        </p:nvSpPr>
        <p:spPr>
          <a:xfrm>
            <a:off x="124184" y="2552538"/>
            <a:ext cx="3154363" cy="3460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■ビッグデータを活用したい分野</a:t>
            </a:r>
          </a:p>
        </p:txBody>
      </p:sp>
      <p:sp>
        <p:nvSpPr>
          <p:cNvPr id="17" name="正方形/長方形 16"/>
          <p:cNvSpPr/>
          <p:nvPr/>
        </p:nvSpPr>
        <p:spPr>
          <a:xfrm>
            <a:off x="161588" y="2934617"/>
            <a:ext cx="2695575" cy="2952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出典：総務省「地域における</a:t>
            </a:r>
            <a:r>
              <a:rPr lang="en-US" altLang="ja-JP" sz="1000" dirty="0">
                <a:solidFill>
                  <a:schemeClr val="tx1"/>
                </a:solidFill>
              </a:rPr>
              <a:t>ICT</a:t>
            </a:r>
            <a:r>
              <a:rPr lang="ja-JP" altLang="en-US" sz="1000" dirty="0">
                <a:solidFill>
                  <a:schemeClr val="tx1"/>
                </a:solidFill>
              </a:rPr>
              <a:t>利活用の現状に関する調査研究」（平成</a:t>
            </a:r>
            <a:r>
              <a:rPr lang="en-US" altLang="ja-JP" sz="1000" dirty="0">
                <a:solidFill>
                  <a:schemeClr val="tx1"/>
                </a:solidFill>
              </a:rPr>
              <a:t>29</a:t>
            </a:r>
            <a:r>
              <a:rPr lang="ja-JP" altLang="en-US" sz="1000" dirty="0">
                <a:solidFill>
                  <a:schemeClr val="tx1"/>
                </a:solidFill>
              </a:rPr>
              <a:t>年）</a:t>
            </a:r>
          </a:p>
        </p:txBody>
      </p:sp>
      <p:sp>
        <p:nvSpPr>
          <p:cNvPr id="18" name="円/楕円 17"/>
          <p:cNvSpPr/>
          <p:nvPr/>
        </p:nvSpPr>
        <p:spPr>
          <a:xfrm>
            <a:off x="477838" y="3596191"/>
            <a:ext cx="534987" cy="225425"/>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9" name="角丸四角形 18"/>
          <p:cNvSpPr/>
          <p:nvPr/>
        </p:nvSpPr>
        <p:spPr>
          <a:xfrm>
            <a:off x="179388" y="765175"/>
            <a:ext cx="8856662" cy="1765300"/>
          </a:xfrm>
          <a:prstGeom prst="roundRect">
            <a:avLst>
              <a:gd name="adj" fmla="val 10193"/>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○大阪府は、他地域と比較して、都市機能の基盤整備が十分になされていることや、人口のボリュームも大きいことから、ビッグデータの収集・整備、利活用に</a:t>
            </a:r>
            <a:r>
              <a:rPr lang="ja-JP" altLang="en-US" sz="1100" dirty="0" smtClean="0">
                <a:solidFill>
                  <a:schemeClr val="tx1"/>
                </a:solidFill>
                <a:latin typeface="ＭＳ Ｐゴシック" panose="020B0600070205080204" pitchFamily="50" charset="-128"/>
              </a:rPr>
              <a:t>係るポテンシャルが高い。</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○また、今後ビッグデータの活用が期待される分野としては、観光分野が挙げられており、観光客が増加している大阪はビッグデータ収集や活用のポテンシャルがある。</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endParaRPr lang="ja-JP" altLang="en-US" sz="1100" dirty="0">
              <a:solidFill>
                <a:schemeClr val="tx1"/>
              </a:solidFill>
              <a:latin typeface="ＭＳ Ｐゴシック" panose="020B0600070205080204" pitchFamily="50" charset="-128"/>
            </a:endParaRPr>
          </a:p>
          <a:p>
            <a:pPr marL="177800" indent="-177800" fontAlgn="auto">
              <a:spcBef>
                <a:spcPts val="0"/>
              </a:spcBef>
              <a:spcAft>
                <a:spcPts val="0"/>
              </a:spcAft>
              <a:defRPr/>
            </a:pPr>
            <a:endParaRPr lang="en-US" altLang="ja-JP" sz="1100" dirty="0">
              <a:solidFill>
                <a:schemeClr val="tx1"/>
              </a:solidFill>
              <a:latin typeface="ＭＳ Ｐゴシック" panose="020B0600070205080204" pitchFamily="50" charset="-128"/>
            </a:endParaRPr>
          </a:p>
        </p:txBody>
      </p:sp>
      <p:sp>
        <p:nvSpPr>
          <p:cNvPr id="20" name="大かっこ 19"/>
          <p:cNvSpPr/>
          <p:nvPr/>
        </p:nvSpPr>
        <p:spPr>
          <a:xfrm>
            <a:off x="428625" y="1700213"/>
            <a:ext cx="8464550" cy="649287"/>
          </a:xfrm>
          <a:prstGeom prst="bracketPair">
            <a:avLst/>
          </a:prstGeom>
        </p:spPr>
        <p:style>
          <a:lnRef idx="1">
            <a:schemeClr val="dk1"/>
          </a:lnRef>
          <a:fillRef idx="0">
            <a:schemeClr val="dk1"/>
          </a:fillRef>
          <a:effectRef idx="0">
            <a:schemeClr val="dk1"/>
          </a:effectRef>
          <a:fontRef idx="minor">
            <a:schemeClr val="tx1"/>
          </a:fontRef>
        </p:style>
        <p:txBody>
          <a:bodyPr anchor="ctr"/>
          <a:lstStyle/>
          <a:p>
            <a:pPr fontAlgn="auto">
              <a:spcBef>
                <a:spcPts val="0"/>
              </a:spcBef>
              <a:spcAft>
                <a:spcPts val="0"/>
              </a:spcAft>
              <a:defRPr/>
            </a:pPr>
            <a:r>
              <a:rPr lang="ja-JP" altLang="en-US" sz="1100" b="1" u="sng" dirty="0"/>
              <a:t>データ流通・利活用の促進において重要と考えられるのは多量かつ多様なデータが生成されること</a:t>
            </a:r>
            <a:r>
              <a:rPr lang="ja-JP" altLang="en-US" sz="1100" dirty="0"/>
              <a:t>だけではなく、これらのデータをその提供者・利用者・受益者となる個人・企業・政府等の間で円滑かつ適正に循環させていくことで、イノベーションを加速させ、経済成長への貢献を高めていくことである。</a:t>
            </a:r>
          </a:p>
        </p:txBody>
      </p:sp>
      <p:sp>
        <p:nvSpPr>
          <p:cNvPr id="21" name="正方形/長方形 20"/>
          <p:cNvSpPr/>
          <p:nvPr/>
        </p:nvSpPr>
        <p:spPr>
          <a:xfrm>
            <a:off x="3316288" y="2111375"/>
            <a:ext cx="5719762" cy="3095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出典：総務省「平成</a:t>
            </a:r>
            <a:r>
              <a:rPr lang="en-US" altLang="ja-JP" sz="1000" dirty="0">
                <a:solidFill>
                  <a:schemeClr val="tx1"/>
                </a:solidFill>
              </a:rPr>
              <a:t>29</a:t>
            </a:r>
            <a:r>
              <a:rPr lang="ja-JP" altLang="en-US" sz="1000" dirty="0">
                <a:solidFill>
                  <a:schemeClr val="tx1"/>
                </a:solidFill>
              </a:rPr>
              <a:t>年度情報通信白書　第１部　第２章　第２節　広がるデータ利活用元年の到来」</a:t>
            </a:r>
          </a:p>
        </p:txBody>
      </p:sp>
      <p:sp>
        <p:nvSpPr>
          <p:cNvPr id="33" name="正方形/長方形 32"/>
          <p:cNvSpPr/>
          <p:nvPr/>
        </p:nvSpPr>
        <p:spPr>
          <a:xfrm>
            <a:off x="5973665" y="2881807"/>
            <a:ext cx="2959198" cy="3365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rPr>
              <a:t>出典：</a:t>
            </a:r>
            <a:r>
              <a:rPr lang="ja-JP" altLang="en-US" sz="1050" dirty="0" smtClean="0">
                <a:solidFill>
                  <a:schemeClr val="tx1"/>
                </a:solidFill>
              </a:rPr>
              <a:t>パナソニック ソリューションテクノロジー</a:t>
            </a:r>
            <a:endParaRPr lang="en-US" altLang="ja-JP" sz="1050" dirty="0" smtClean="0">
              <a:solidFill>
                <a:schemeClr val="tx1"/>
              </a:solidFill>
            </a:endParaRPr>
          </a:p>
          <a:p>
            <a:pPr fontAlgn="auto">
              <a:spcBef>
                <a:spcPts val="0"/>
              </a:spcBef>
              <a:spcAft>
                <a:spcPts val="0"/>
              </a:spcAft>
              <a:defRPr/>
            </a:pPr>
            <a:r>
              <a:rPr lang="ja-JP" altLang="en-US" sz="1050" dirty="0">
                <a:solidFill>
                  <a:schemeClr val="tx1"/>
                </a:solidFill>
              </a:rPr>
              <a:t>　</a:t>
            </a:r>
            <a:r>
              <a:rPr lang="ja-JP" altLang="en-US" sz="1050" dirty="0" smtClean="0">
                <a:solidFill>
                  <a:schemeClr val="tx1"/>
                </a:solidFill>
              </a:rPr>
              <a:t>　　　株式会社ホームページ</a:t>
            </a:r>
            <a:r>
              <a:rPr lang="ja-JP" altLang="en-US" sz="1050" dirty="0">
                <a:solidFill>
                  <a:schemeClr val="tx1"/>
                </a:solidFill>
              </a:rPr>
              <a:t>より</a:t>
            </a:r>
          </a:p>
        </p:txBody>
      </p:sp>
      <p:sp>
        <p:nvSpPr>
          <p:cNvPr id="36" name="正方形/長方形 35"/>
          <p:cNvSpPr/>
          <p:nvPr/>
        </p:nvSpPr>
        <p:spPr>
          <a:xfrm>
            <a:off x="3027871" y="2924944"/>
            <a:ext cx="3021013" cy="2952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出典：日本政府観光局（</a:t>
            </a:r>
            <a:r>
              <a:rPr lang="en-US" altLang="ja-JP" sz="1000" dirty="0">
                <a:solidFill>
                  <a:schemeClr val="tx1"/>
                </a:solidFill>
              </a:rPr>
              <a:t>JNTO</a:t>
            </a:r>
            <a:r>
              <a:rPr lang="ja-JP" altLang="en-US" sz="1000" dirty="0">
                <a:solidFill>
                  <a:schemeClr val="tx1"/>
                </a:solidFill>
              </a:rPr>
              <a:t>）「訪日外客数の動向」、大阪観光局「来阪外客数の推移」</a:t>
            </a:r>
          </a:p>
        </p:txBody>
      </p:sp>
      <p:sp>
        <p:nvSpPr>
          <p:cNvPr id="37" name="正方形/長方形 36"/>
          <p:cNvSpPr/>
          <p:nvPr/>
        </p:nvSpPr>
        <p:spPr>
          <a:xfrm>
            <a:off x="6825159" y="3241236"/>
            <a:ext cx="2427361" cy="1873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smtClean="0">
                <a:solidFill>
                  <a:schemeClr val="tx1"/>
                </a:solidFill>
              </a:rPr>
              <a:t>（</a:t>
            </a:r>
            <a:r>
              <a:rPr lang="en-US" altLang="ja-JP" sz="1050" dirty="0" err="1" smtClean="0">
                <a:solidFill>
                  <a:schemeClr val="tx1"/>
                </a:solidFill>
              </a:rPr>
              <a:t>IoT</a:t>
            </a:r>
            <a:r>
              <a:rPr lang="ja-JP" altLang="en-US" sz="1050" dirty="0" err="1">
                <a:solidFill>
                  <a:schemeClr val="tx1"/>
                </a:solidFill>
              </a:rPr>
              <a:t>、</a:t>
            </a:r>
            <a:r>
              <a:rPr lang="ja-JP" altLang="en-US" sz="1050" dirty="0">
                <a:solidFill>
                  <a:schemeClr val="tx1"/>
                </a:solidFill>
              </a:rPr>
              <a:t>ビッグデータによるビジネス</a:t>
            </a:r>
            <a:r>
              <a:rPr lang="ja-JP" altLang="en-US" sz="1050" dirty="0" smtClean="0">
                <a:solidFill>
                  <a:schemeClr val="tx1"/>
                </a:solidFill>
              </a:rPr>
              <a:t>創発）</a:t>
            </a:r>
            <a:endParaRPr lang="ja-JP" altLang="en-US" sz="1050" dirty="0">
              <a:solidFill>
                <a:schemeClr val="tx1"/>
              </a:solidFill>
            </a:endParaRPr>
          </a:p>
        </p:txBody>
      </p:sp>
      <p:pic>
        <p:nvPicPr>
          <p:cNvPr id="33809" name="Picture 2" descr="クロス分析で来店者の動線と購買履歴の関連性の真因を探り、具体的な改善策につなげる"/>
          <p:cNvPicPr>
            <a:picLocks noChangeAspect="1" noChangeArrowheads="1"/>
          </p:cNvPicPr>
          <p:nvPr/>
        </p:nvPicPr>
        <p:blipFill>
          <a:blip r:embed="rId4"/>
          <a:srcRect l="9142" r="10536"/>
          <a:stretch>
            <a:fillRect/>
          </a:stretch>
        </p:blipFill>
        <p:spPr bwMode="auto">
          <a:xfrm>
            <a:off x="6176169" y="3473954"/>
            <a:ext cx="2655888" cy="3324225"/>
          </a:xfrm>
          <a:prstGeom prst="rect">
            <a:avLst/>
          </a:prstGeom>
          <a:noFill/>
          <a:ln w="9525">
            <a:solidFill>
              <a:schemeClr val="tx1"/>
            </a:solidFill>
            <a:miter lim="800000"/>
            <a:headEnd/>
            <a:tailEnd/>
          </a:ln>
        </p:spPr>
      </p:pic>
      <p:sp>
        <p:nvSpPr>
          <p:cNvPr id="39" name="正方形/長方形 38"/>
          <p:cNvSpPr/>
          <p:nvPr/>
        </p:nvSpPr>
        <p:spPr>
          <a:xfrm>
            <a:off x="5868144" y="3257111"/>
            <a:ext cx="1152525" cy="171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rPr>
              <a:t>◆購買行動分析</a:t>
            </a:r>
          </a:p>
        </p:txBody>
      </p:sp>
      <p:sp>
        <p:nvSpPr>
          <p:cNvPr id="22"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107</a:t>
            </a:fld>
            <a:endParaRPr lang="ja-JP" altLang="en-US" dirty="0"/>
          </a:p>
        </p:txBody>
      </p:sp>
      <p:sp>
        <p:nvSpPr>
          <p:cNvPr id="24" name="正方形/長方形 23"/>
          <p:cNvSpPr/>
          <p:nvPr/>
        </p:nvSpPr>
        <p:spPr>
          <a:xfrm>
            <a:off x="161588" y="116632"/>
            <a:ext cx="6728124"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大阪（６）（大阪</a:t>
            </a:r>
            <a:r>
              <a:rPr lang="ja-JP" altLang="en-US" dirty="0"/>
              <a:t>・関西</a:t>
            </a:r>
            <a:r>
              <a:rPr lang="ja-JP" altLang="en-US" dirty="0" smtClean="0"/>
              <a:t>の</a:t>
            </a:r>
            <a:r>
              <a:rPr lang="ja-JP" altLang="en-US" dirty="0"/>
              <a:t>強み・ビッグデータ事例）</a:t>
            </a:r>
          </a:p>
        </p:txBody>
      </p:sp>
      <p:sp>
        <p:nvSpPr>
          <p:cNvPr id="25" name="正方形/長方形 24"/>
          <p:cNvSpPr/>
          <p:nvPr/>
        </p:nvSpPr>
        <p:spPr>
          <a:xfrm>
            <a:off x="2950443" y="2457710"/>
            <a:ext cx="3133725"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■来日・来阪外国人観光客の推移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80385905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84163" y="563563"/>
            <a:ext cx="8640762"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4822" name="テキスト ボックス 1"/>
          <p:cNvSpPr txBox="1">
            <a:spLocks noChangeArrowheads="1"/>
          </p:cNvSpPr>
          <p:nvPr/>
        </p:nvSpPr>
        <p:spPr bwMode="auto">
          <a:xfrm>
            <a:off x="4539340" y="1748874"/>
            <a:ext cx="4352187" cy="400110"/>
          </a:xfrm>
          <a:prstGeom prst="rect">
            <a:avLst/>
          </a:prstGeom>
          <a:noFill/>
          <a:ln w="9525">
            <a:noFill/>
            <a:miter lim="800000"/>
            <a:headEnd/>
            <a:tailEnd/>
          </a:ln>
        </p:spPr>
        <p:txBody>
          <a:bodyPr wrap="square">
            <a:spAutoFit/>
          </a:bodyPr>
          <a:lstStyle/>
          <a:p>
            <a:r>
              <a:rPr lang="ja-JP" altLang="en-US" sz="1000" dirty="0">
                <a:latin typeface="Calibri" pitchFamily="34" charset="0"/>
              </a:rPr>
              <a:t>（出典</a:t>
            </a:r>
            <a:r>
              <a:rPr lang="ja-JP" altLang="en-US" sz="1000" dirty="0" smtClean="0">
                <a:latin typeface="Calibri" pitchFamily="34" charset="0"/>
              </a:rPr>
              <a:t>）野村総合研究所ニュースリリース「</a:t>
            </a:r>
            <a:r>
              <a:rPr lang="en-US" altLang="ja-JP" sz="1000" dirty="0" smtClean="0">
                <a:latin typeface="Calibri" pitchFamily="34" charset="0"/>
              </a:rPr>
              <a:t>2023</a:t>
            </a:r>
            <a:r>
              <a:rPr lang="ja-JP" altLang="en-US" sz="1000" dirty="0" smtClean="0">
                <a:latin typeface="Calibri" pitchFamily="34" charset="0"/>
              </a:rPr>
              <a:t>年度までの</a:t>
            </a:r>
            <a:r>
              <a:rPr lang="en-US" altLang="ja-JP" sz="1000" dirty="0" smtClean="0">
                <a:latin typeface="Calibri" pitchFamily="34" charset="0"/>
              </a:rPr>
              <a:t>ICT</a:t>
            </a:r>
            <a:r>
              <a:rPr lang="ja-JP" altLang="en-US" sz="1000" dirty="0" smtClean="0">
                <a:latin typeface="Calibri" pitchFamily="34" charset="0"/>
              </a:rPr>
              <a:t>・メディア市場の規模とトレンドを展望」</a:t>
            </a:r>
            <a:r>
              <a:rPr lang="ja-JP" altLang="en-US" sz="1000" dirty="0">
                <a:latin typeface="Calibri" pitchFamily="34" charset="0"/>
              </a:rPr>
              <a:t>（</a:t>
            </a:r>
            <a:r>
              <a:rPr lang="en-US" altLang="ja-JP" sz="1000" dirty="0" smtClean="0">
                <a:latin typeface="Calibri" pitchFamily="34" charset="0"/>
              </a:rPr>
              <a:t>2017</a:t>
            </a:r>
            <a:r>
              <a:rPr lang="ja-JP" altLang="en-US" sz="1000" dirty="0" smtClean="0">
                <a:latin typeface="Calibri" pitchFamily="34" charset="0"/>
              </a:rPr>
              <a:t>年</a:t>
            </a:r>
            <a:r>
              <a:rPr lang="en-US" altLang="ja-JP" sz="1000" dirty="0" smtClean="0">
                <a:latin typeface="Calibri" pitchFamily="34" charset="0"/>
              </a:rPr>
              <a:t>11</a:t>
            </a:r>
            <a:r>
              <a:rPr lang="ja-JP" altLang="en-US" sz="1000" dirty="0" smtClean="0">
                <a:latin typeface="Calibri" pitchFamily="34" charset="0"/>
              </a:rPr>
              <a:t>月</a:t>
            </a:r>
            <a:r>
              <a:rPr lang="en-US" altLang="ja-JP" sz="1000" dirty="0" smtClean="0">
                <a:latin typeface="Calibri" pitchFamily="34" charset="0"/>
              </a:rPr>
              <a:t>29</a:t>
            </a:r>
            <a:r>
              <a:rPr lang="ja-JP" altLang="en-US" sz="1000" dirty="0" smtClean="0">
                <a:latin typeface="Calibri" pitchFamily="34" charset="0"/>
              </a:rPr>
              <a:t>日）</a:t>
            </a:r>
            <a:endParaRPr lang="ja-JP" altLang="en-US" sz="1000" dirty="0">
              <a:latin typeface="Calibri" pitchFamily="34" charset="0"/>
            </a:endParaRPr>
          </a:p>
        </p:txBody>
      </p:sp>
      <p:grpSp>
        <p:nvGrpSpPr>
          <p:cNvPr id="2" name="グループ化 1"/>
          <p:cNvGrpSpPr/>
          <p:nvPr/>
        </p:nvGrpSpPr>
        <p:grpSpPr>
          <a:xfrm>
            <a:off x="932368" y="1772816"/>
            <a:ext cx="3240360" cy="2657280"/>
            <a:chOff x="54550" y="1956320"/>
            <a:chExt cx="4505325" cy="4025134"/>
          </a:xfrm>
        </p:grpSpPr>
        <p:pic>
          <p:nvPicPr>
            <p:cNvPr id="34821" name="Picture 6"/>
            <p:cNvPicPr>
              <a:picLocks noChangeAspect="1" noChangeArrowheads="1"/>
            </p:cNvPicPr>
            <p:nvPr/>
          </p:nvPicPr>
          <p:blipFill>
            <a:blip r:embed="rId2"/>
            <a:srcRect l="13921" t="861" r="15347" b="1195"/>
            <a:stretch>
              <a:fillRect/>
            </a:stretch>
          </p:blipFill>
          <p:spPr bwMode="auto">
            <a:xfrm>
              <a:off x="54550" y="1956320"/>
              <a:ext cx="4505325" cy="4025134"/>
            </a:xfrm>
            <a:prstGeom prst="rect">
              <a:avLst/>
            </a:prstGeom>
            <a:noFill/>
            <a:ln w="9525">
              <a:noFill/>
              <a:miter lim="800000"/>
              <a:headEnd/>
              <a:tailEnd/>
            </a:ln>
          </p:spPr>
        </p:pic>
        <p:sp>
          <p:nvSpPr>
            <p:cNvPr id="14" name="円/楕円 13"/>
            <p:cNvSpPr/>
            <p:nvPr/>
          </p:nvSpPr>
          <p:spPr>
            <a:xfrm>
              <a:off x="2699792" y="2636912"/>
              <a:ext cx="533400" cy="58420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5" name="円/楕円 14"/>
            <p:cNvSpPr/>
            <p:nvPr/>
          </p:nvSpPr>
          <p:spPr>
            <a:xfrm>
              <a:off x="3186390" y="3799408"/>
              <a:ext cx="781050" cy="58420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6" name="円/楕円 15"/>
            <p:cNvSpPr/>
            <p:nvPr/>
          </p:nvSpPr>
          <p:spPr>
            <a:xfrm>
              <a:off x="1439652" y="5013176"/>
              <a:ext cx="441325" cy="43815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grpSp>
      <p:sp>
        <p:nvSpPr>
          <p:cNvPr id="19" name="正方形/長方形 18"/>
          <p:cNvSpPr/>
          <p:nvPr/>
        </p:nvSpPr>
        <p:spPr>
          <a:xfrm>
            <a:off x="161588" y="1386329"/>
            <a:ext cx="2520950"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市場規模予測</a:t>
            </a:r>
          </a:p>
        </p:txBody>
      </p:sp>
      <p:sp>
        <p:nvSpPr>
          <p:cNvPr id="20" name="角丸四角形 19"/>
          <p:cNvSpPr/>
          <p:nvPr/>
        </p:nvSpPr>
        <p:spPr>
          <a:xfrm>
            <a:off x="107950" y="620688"/>
            <a:ext cx="8824913" cy="863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a:t>
            </a:r>
            <a:r>
              <a:rPr lang="en-US" altLang="ja-JP" sz="1100" dirty="0" err="1">
                <a:solidFill>
                  <a:schemeClr val="tx1"/>
                </a:solidFill>
                <a:latin typeface="+mn-ea"/>
              </a:rPr>
              <a:t>IoT</a:t>
            </a:r>
            <a:r>
              <a:rPr lang="ja-JP" altLang="en-US" sz="1100" dirty="0">
                <a:solidFill>
                  <a:schemeClr val="tx1"/>
                </a:solidFill>
                <a:latin typeface="+mn-ea"/>
              </a:rPr>
              <a:t>によって、</a:t>
            </a:r>
            <a:r>
              <a:rPr lang="en-US" altLang="ja-JP" sz="1100" u="sng" dirty="0">
                <a:solidFill>
                  <a:schemeClr val="tx1"/>
                </a:solidFill>
                <a:latin typeface="+mn-ea"/>
              </a:rPr>
              <a:t>2020</a:t>
            </a:r>
            <a:r>
              <a:rPr lang="ja-JP" altLang="en-US" sz="1100" u="sng" dirty="0">
                <a:solidFill>
                  <a:schemeClr val="tx1"/>
                </a:solidFill>
                <a:latin typeface="+mn-ea"/>
              </a:rPr>
              <a:t>年に世界の市場規模は</a:t>
            </a:r>
            <a:r>
              <a:rPr lang="en-US" altLang="ja-JP" sz="1100" u="sng" dirty="0">
                <a:solidFill>
                  <a:schemeClr val="tx1"/>
                </a:solidFill>
                <a:latin typeface="+mn-ea"/>
              </a:rPr>
              <a:t>1.9</a:t>
            </a:r>
            <a:r>
              <a:rPr lang="ja-JP" altLang="en-US" sz="1100" u="sng" dirty="0">
                <a:solidFill>
                  <a:schemeClr val="tx1"/>
                </a:solidFill>
                <a:latin typeface="+mn-ea"/>
              </a:rPr>
              <a:t>兆ドル拡大するとの予測</a:t>
            </a:r>
            <a:r>
              <a:rPr lang="ja-JP" altLang="en-US" sz="1100" dirty="0">
                <a:solidFill>
                  <a:schemeClr val="tx1"/>
                </a:solidFill>
                <a:latin typeface="+mn-ea"/>
              </a:rPr>
              <a:t>があり</a:t>
            </a:r>
            <a:r>
              <a:rPr lang="ja-JP" altLang="en-US" sz="1100" dirty="0" smtClean="0">
                <a:solidFill>
                  <a:schemeClr val="tx1"/>
                </a:solidFill>
                <a:latin typeface="+mn-ea"/>
              </a:rPr>
              <a:t>、産業別の内訳</a:t>
            </a:r>
            <a:r>
              <a:rPr lang="ja-JP" altLang="en-US" sz="1100" dirty="0">
                <a:solidFill>
                  <a:schemeClr val="tx1"/>
                </a:solidFill>
                <a:latin typeface="+mn-ea"/>
              </a:rPr>
              <a:t>をみると、</a:t>
            </a:r>
            <a:r>
              <a:rPr lang="ja-JP" altLang="en-US" sz="1100" u="sng" dirty="0">
                <a:solidFill>
                  <a:schemeClr val="tx1"/>
                </a:solidFill>
                <a:latin typeface="+mn-ea"/>
              </a:rPr>
              <a:t>製造（</a:t>
            </a:r>
            <a:r>
              <a:rPr lang="en-US" altLang="ja-JP" sz="1100" u="sng" dirty="0">
                <a:solidFill>
                  <a:schemeClr val="tx1"/>
                </a:solidFill>
                <a:latin typeface="+mn-ea"/>
              </a:rPr>
              <a:t>16</a:t>
            </a:r>
            <a:r>
              <a:rPr lang="ja-JP" altLang="en-US" sz="1100" u="sng" dirty="0">
                <a:solidFill>
                  <a:schemeClr val="tx1"/>
                </a:solidFill>
                <a:latin typeface="+mn-ea"/>
              </a:rPr>
              <a:t>％）、ヘルスケア（</a:t>
            </a:r>
            <a:r>
              <a:rPr lang="en-US" altLang="ja-JP" sz="1100" u="sng" dirty="0">
                <a:solidFill>
                  <a:schemeClr val="tx1"/>
                </a:solidFill>
                <a:latin typeface="+mn-ea"/>
              </a:rPr>
              <a:t>16</a:t>
            </a:r>
            <a:r>
              <a:rPr lang="ja-JP" altLang="en-US" sz="1100" u="sng" dirty="0">
                <a:solidFill>
                  <a:schemeClr val="tx1"/>
                </a:solidFill>
                <a:latin typeface="+mn-ea"/>
              </a:rPr>
              <a:t>％）、小売（</a:t>
            </a:r>
            <a:r>
              <a:rPr lang="en-US" altLang="ja-JP" sz="1100" u="sng" dirty="0">
                <a:solidFill>
                  <a:schemeClr val="tx1"/>
                </a:solidFill>
                <a:latin typeface="+mn-ea"/>
              </a:rPr>
              <a:t>8</a:t>
            </a:r>
            <a:r>
              <a:rPr lang="ja-JP" altLang="en-US" sz="1100" u="sng" dirty="0">
                <a:solidFill>
                  <a:schemeClr val="tx1"/>
                </a:solidFill>
                <a:latin typeface="+mn-ea"/>
              </a:rPr>
              <a:t>％）等、大阪が強みを持つ産業分野での伸びが期待されている</a:t>
            </a:r>
            <a:r>
              <a:rPr lang="ja-JP" altLang="en-US" sz="1100" dirty="0">
                <a:solidFill>
                  <a:schemeClr val="tx1"/>
                </a:solidFill>
                <a:latin typeface="+mn-ea"/>
              </a:rPr>
              <a:t>（</a:t>
            </a:r>
            <a:r>
              <a:rPr lang="en-US" altLang="ja-JP" sz="1100" dirty="0">
                <a:solidFill>
                  <a:schemeClr val="tx1"/>
                </a:solidFill>
                <a:latin typeface="+mn-ea"/>
              </a:rPr>
              <a:t>2013</a:t>
            </a:r>
            <a:r>
              <a:rPr lang="ja-JP" altLang="en-US" sz="1100" dirty="0" smtClean="0">
                <a:solidFill>
                  <a:schemeClr val="tx1"/>
                </a:solidFill>
                <a:latin typeface="+mn-ea"/>
              </a:rPr>
              <a:t>年：</a:t>
            </a:r>
            <a:r>
              <a:rPr lang="en-US" altLang="ja-JP" sz="1100" dirty="0" smtClean="0">
                <a:solidFill>
                  <a:schemeClr val="tx1"/>
                </a:solidFill>
                <a:latin typeface="+mn-ea"/>
              </a:rPr>
              <a:t>Gartner</a:t>
            </a:r>
            <a:r>
              <a:rPr lang="ja-JP" altLang="en-US" sz="1100" dirty="0">
                <a:solidFill>
                  <a:schemeClr val="tx1"/>
                </a:solidFill>
                <a:latin typeface="+mn-ea"/>
              </a:rPr>
              <a:t>社予測）。</a:t>
            </a:r>
            <a:endParaRPr lang="en-US" altLang="ja-JP" sz="1100" dirty="0">
              <a:solidFill>
                <a:schemeClr val="tx1"/>
              </a:solidFill>
              <a:latin typeface="+mn-ea"/>
            </a:endParaRPr>
          </a:p>
          <a:p>
            <a:pPr marL="177800" indent="-177800">
              <a:defRPr/>
            </a:pPr>
            <a:r>
              <a:rPr lang="ja-JP" altLang="en-US" sz="1100" dirty="0" smtClean="0">
                <a:solidFill>
                  <a:schemeClr val="tx1"/>
                </a:solidFill>
                <a:latin typeface="+mn-ea"/>
              </a:rPr>
              <a:t>○</a:t>
            </a:r>
            <a:r>
              <a:rPr lang="ja-JP" altLang="en-US" sz="1100" u="sng" dirty="0">
                <a:solidFill>
                  <a:schemeClr val="tx1"/>
                </a:solidFill>
                <a:latin typeface="+mn-ea"/>
              </a:rPr>
              <a:t>国内</a:t>
            </a:r>
            <a:r>
              <a:rPr lang="en-US" altLang="ja-JP" sz="1100" u="sng" dirty="0" err="1">
                <a:solidFill>
                  <a:schemeClr val="tx1"/>
                </a:solidFill>
                <a:latin typeface="+mn-ea"/>
              </a:rPr>
              <a:t>IoT</a:t>
            </a:r>
            <a:r>
              <a:rPr lang="ja-JP" altLang="en-US" sz="1100" u="sng" dirty="0">
                <a:solidFill>
                  <a:schemeClr val="tx1"/>
                </a:solidFill>
                <a:latin typeface="+mn-ea"/>
              </a:rPr>
              <a:t>市場</a:t>
            </a:r>
            <a:r>
              <a:rPr lang="ja-JP" altLang="en-US" sz="1100" dirty="0">
                <a:solidFill>
                  <a:schemeClr val="tx1"/>
                </a:solidFill>
                <a:latin typeface="+mn-ea"/>
              </a:rPr>
              <a:t>についても</a:t>
            </a:r>
            <a:r>
              <a:rPr lang="ja-JP" altLang="en-US" sz="1100" dirty="0" smtClean="0">
                <a:solidFill>
                  <a:schemeClr val="tx1"/>
                </a:solidFill>
                <a:latin typeface="+mn-ea"/>
              </a:rPr>
              <a:t>、</a:t>
            </a:r>
            <a:r>
              <a:rPr lang="en-US" altLang="ja-JP" sz="1100" dirty="0" smtClean="0">
                <a:solidFill>
                  <a:schemeClr val="tx1"/>
                </a:solidFill>
                <a:latin typeface="+mn-ea"/>
              </a:rPr>
              <a:t>2017</a:t>
            </a:r>
            <a:r>
              <a:rPr lang="ja-JP" altLang="en-US" sz="1100" dirty="0" smtClean="0">
                <a:solidFill>
                  <a:schemeClr val="tx1"/>
                </a:solidFill>
                <a:latin typeface="+mn-ea"/>
              </a:rPr>
              <a:t>年の</a:t>
            </a:r>
            <a:r>
              <a:rPr lang="en-US" altLang="ja-JP" sz="1100" dirty="0" smtClean="0">
                <a:solidFill>
                  <a:schemeClr val="tx1"/>
                </a:solidFill>
                <a:latin typeface="+mn-ea"/>
              </a:rPr>
              <a:t>9,300</a:t>
            </a:r>
            <a:r>
              <a:rPr lang="ja-JP" altLang="en-US" sz="1100" dirty="0" smtClean="0">
                <a:solidFill>
                  <a:schemeClr val="tx1"/>
                </a:solidFill>
                <a:latin typeface="+mn-ea"/>
              </a:rPr>
              <a:t>億円から</a:t>
            </a:r>
            <a:r>
              <a:rPr lang="en-US" altLang="ja-JP" sz="1100" u="sng" dirty="0" smtClean="0">
                <a:solidFill>
                  <a:schemeClr val="tx1"/>
                </a:solidFill>
                <a:latin typeface="+mn-ea"/>
              </a:rPr>
              <a:t>2023</a:t>
            </a:r>
            <a:r>
              <a:rPr lang="ja-JP" altLang="en-US" sz="1100" u="sng" dirty="0" smtClean="0">
                <a:solidFill>
                  <a:schemeClr val="tx1"/>
                </a:solidFill>
                <a:latin typeface="+mn-ea"/>
              </a:rPr>
              <a:t>年までに４兆円に</a:t>
            </a:r>
            <a:r>
              <a:rPr lang="ja-JP" altLang="en-US" sz="1100" u="sng" dirty="0">
                <a:solidFill>
                  <a:schemeClr val="tx1"/>
                </a:solidFill>
                <a:latin typeface="+mn-ea"/>
              </a:rPr>
              <a:t>達する</a:t>
            </a:r>
            <a:r>
              <a:rPr lang="ja-JP" altLang="en-US" sz="1100" dirty="0" smtClean="0">
                <a:solidFill>
                  <a:schemeClr val="tx1"/>
                </a:solidFill>
                <a:latin typeface="+mn-ea"/>
              </a:rPr>
              <a:t>と</a:t>
            </a:r>
            <a:r>
              <a:rPr lang="ja-JP" altLang="en-US" sz="1100" dirty="0">
                <a:solidFill>
                  <a:schemeClr val="tx1"/>
                </a:solidFill>
                <a:latin typeface="+mn-ea"/>
              </a:rPr>
              <a:t>の予測も存在</a:t>
            </a:r>
            <a:r>
              <a:rPr lang="ja-JP" altLang="en-US" sz="1100" dirty="0" smtClean="0">
                <a:solidFill>
                  <a:schemeClr val="tx1"/>
                </a:solidFill>
                <a:latin typeface="+mn-ea"/>
              </a:rPr>
              <a:t>。</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en-US" altLang="ja-JP" sz="1100" dirty="0" err="1" smtClean="0">
                <a:solidFill>
                  <a:schemeClr val="tx1"/>
                </a:solidFill>
                <a:latin typeface="+mn-ea"/>
              </a:rPr>
              <a:t>IoT</a:t>
            </a:r>
            <a:r>
              <a:rPr lang="ja-JP" altLang="en-US" sz="1100" dirty="0" smtClean="0">
                <a:solidFill>
                  <a:schemeClr val="tx1"/>
                </a:solidFill>
                <a:latin typeface="+mn-ea"/>
              </a:rPr>
              <a:t>・</a:t>
            </a:r>
            <a:r>
              <a:rPr lang="en-US" altLang="ja-JP" sz="1100" dirty="0" smtClean="0">
                <a:solidFill>
                  <a:schemeClr val="tx1"/>
                </a:solidFill>
                <a:latin typeface="+mn-ea"/>
              </a:rPr>
              <a:t>AI</a:t>
            </a:r>
            <a:r>
              <a:rPr lang="ja-JP" altLang="en-US" sz="1100" dirty="0" smtClean="0">
                <a:solidFill>
                  <a:schemeClr val="tx1"/>
                </a:solidFill>
                <a:latin typeface="+mn-ea"/>
              </a:rPr>
              <a:t>の経済成長のインパクトを考慮して、</a:t>
            </a:r>
            <a:r>
              <a:rPr lang="en-US" altLang="ja-JP" sz="1100" dirty="0" smtClean="0">
                <a:solidFill>
                  <a:schemeClr val="tx1"/>
                </a:solidFill>
              </a:rPr>
              <a:t>2030</a:t>
            </a:r>
            <a:r>
              <a:rPr lang="ja-JP" altLang="ja-JP" sz="1100" dirty="0">
                <a:solidFill>
                  <a:schemeClr val="tx1"/>
                </a:solidFill>
              </a:rPr>
              <a:t>年時点の実質</a:t>
            </a:r>
            <a:r>
              <a:rPr lang="en-US" altLang="ja-JP" sz="1100" dirty="0">
                <a:solidFill>
                  <a:schemeClr val="tx1"/>
                </a:solidFill>
              </a:rPr>
              <a:t>GDP</a:t>
            </a:r>
            <a:r>
              <a:rPr lang="ja-JP" altLang="ja-JP" sz="1100" dirty="0">
                <a:solidFill>
                  <a:schemeClr val="tx1"/>
                </a:solidFill>
              </a:rPr>
              <a:t>を試算すると、</a:t>
            </a:r>
            <a:r>
              <a:rPr lang="en-US" altLang="ja-JP" sz="1100" dirty="0">
                <a:solidFill>
                  <a:schemeClr val="tx1"/>
                </a:solidFill>
              </a:rPr>
              <a:t>725</a:t>
            </a:r>
            <a:r>
              <a:rPr lang="ja-JP" altLang="ja-JP" sz="1100" dirty="0">
                <a:solidFill>
                  <a:schemeClr val="tx1"/>
                </a:solidFill>
              </a:rPr>
              <a:t>兆円と</a:t>
            </a:r>
            <a:r>
              <a:rPr lang="ja-JP" altLang="ja-JP" sz="1100" dirty="0" smtClean="0">
                <a:solidFill>
                  <a:schemeClr val="tx1"/>
                </a:solidFill>
              </a:rPr>
              <a:t>なり</a:t>
            </a:r>
            <a:r>
              <a:rPr lang="ja-JP" altLang="en-US" sz="1100" dirty="0" smtClean="0">
                <a:solidFill>
                  <a:schemeClr val="tx1"/>
                </a:solidFill>
              </a:rPr>
              <a:t>、</a:t>
            </a:r>
            <a:r>
              <a:rPr lang="ja-JP" altLang="ja-JP" sz="1100" dirty="0" smtClean="0">
                <a:solidFill>
                  <a:schemeClr val="tx1"/>
                </a:solidFill>
              </a:rPr>
              <a:t>内閣府</a:t>
            </a:r>
            <a:r>
              <a:rPr lang="ja-JP" altLang="ja-JP" sz="1100" dirty="0">
                <a:solidFill>
                  <a:schemeClr val="tx1"/>
                </a:solidFill>
              </a:rPr>
              <a:t>が推計したベースシナリオを</a:t>
            </a:r>
            <a:r>
              <a:rPr lang="en-US" altLang="ja-JP" sz="1100" dirty="0">
                <a:solidFill>
                  <a:schemeClr val="tx1"/>
                </a:solidFill>
              </a:rPr>
              <a:t>132</a:t>
            </a:r>
            <a:r>
              <a:rPr lang="ja-JP" altLang="ja-JP" sz="1100" dirty="0">
                <a:solidFill>
                  <a:schemeClr val="tx1"/>
                </a:solidFill>
              </a:rPr>
              <a:t>兆円、</a:t>
            </a:r>
            <a:r>
              <a:rPr lang="en-US" altLang="ja-JP" sz="1100" dirty="0">
                <a:solidFill>
                  <a:schemeClr val="tx1"/>
                </a:solidFill>
              </a:rPr>
              <a:t>22</a:t>
            </a:r>
            <a:r>
              <a:rPr lang="ja-JP" altLang="ja-JP" sz="1100" dirty="0">
                <a:solidFill>
                  <a:schemeClr val="tx1"/>
                </a:solidFill>
              </a:rPr>
              <a:t>％程度上回る</a:t>
            </a:r>
            <a:r>
              <a:rPr lang="ja-JP" altLang="ja-JP" sz="1100" dirty="0" smtClean="0">
                <a:solidFill>
                  <a:schemeClr val="tx1"/>
                </a:solidFill>
              </a:rPr>
              <a:t>予測</a:t>
            </a:r>
            <a:r>
              <a:rPr lang="ja-JP" altLang="en-US" sz="1100" dirty="0" smtClean="0">
                <a:solidFill>
                  <a:schemeClr val="tx1"/>
                </a:solidFill>
              </a:rPr>
              <a:t>となる。</a:t>
            </a:r>
            <a:endParaRPr lang="en-US" altLang="ja-JP" sz="1100" dirty="0">
              <a:solidFill>
                <a:schemeClr val="tx1"/>
              </a:solidFill>
              <a:latin typeface="+mn-ea"/>
            </a:endParaRPr>
          </a:p>
        </p:txBody>
      </p:sp>
      <p:sp>
        <p:nvSpPr>
          <p:cNvPr id="23" name="正方形/長方形 22"/>
          <p:cNvSpPr/>
          <p:nvPr/>
        </p:nvSpPr>
        <p:spPr>
          <a:xfrm>
            <a:off x="161588" y="116632"/>
            <a:ext cx="7593745"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大阪（７）（大阪</a:t>
            </a:r>
            <a:r>
              <a:rPr lang="ja-JP" altLang="en-US" dirty="0"/>
              <a:t>・関西</a:t>
            </a:r>
            <a:r>
              <a:rPr lang="ja-JP" altLang="en-US" dirty="0" smtClean="0"/>
              <a:t>の</a:t>
            </a:r>
            <a:r>
              <a:rPr lang="ja-JP" altLang="en-US" dirty="0"/>
              <a:t>強み・</a:t>
            </a:r>
            <a:r>
              <a:rPr lang="en-US" altLang="ja-JP" dirty="0" err="1"/>
              <a:t>IoT</a:t>
            </a:r>
            <a:r>
              <a:rPr lang="ja-JP" altLang="en-US" dirty="0"/>
              <a:t>と大阪の強い産業分野</a:t>
            </a:r>
            <a:r>
              <a:rPr lang="ja-JP" altLang="en-US" dirty="0" smtClean="0"/>
              <a:t>）</a:t>
            </a:r>
            <a:endParaRPr lang="ja-JP" altLang="en-US" dirty="0"/>
          </a:p>
        </p:txBody>
      </p:sp>
      <p:sp>
        <p:nvSpPr>
          <p:cNvPr id="24" name="正方形/長方形 23"/>
          <p:cNvSpPr/>
          <p:nvPr/>
        </p:nvSpPr>
        <p:spPr>
          <a:xfrm>
            <a:off x="4539340" y="1527020"/>
            <a:ext cx="2795804" cy="22185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u="sng" dirty="0" smtClean="0">
                <a:solidFill>
                  <a:schemeClr val="tx1"/>
                </a:solidFill>
                <a:latin typeface="ＭＳ Ｐゴシック" panose="020B0600070205080204" pitchFamily="50" charset="-128"/>
              </a:rPr>
              <a:t>日本国内における</a:t>
            </a:r>
            <a:r>
              <a:rPr lang="en-US" altLang="ja-JP" sz="1200" b="1" u="sng" dirty="0" err="1" smtClean="0">
                <a:solidFill>
                  <a:schemeClr val="tx1"/>
                </a:solidFill>
                <a:latin typeface="ＭＳ Ｐゴシック" panose="020B0600070205080204" pitchFamily="50" charset="-128"/>
              </a:rPr>
              <a:t>IoT</a:t>
            </a:r>
            <a:r>
              <a:rPr lang="ja-JP" altLang="en-US" sz="1200" b="1" u="sng" dirty="0" smtClean="0">
                <a:solidFill>
                  <a:schemeClr val="tx1"/>
                </a:solidFill>
                <a:latin typeface="ＭＳ Ｐゴシック" panose="020B0600070205080204" pitchFamily="50" charset="-128"/>
              </a:rPr>
              <a:t>市場規模の予測</a:t>
            </a:r>
            <a:endParaRPr lang="ja-JP" altLang="en-US" sz="1200" b="1" u="sng" dirty="0">
              <a:solidFill>
                <a:schemeClr val="tx1"/>
              </a:solidFill>
              <a:latin typeface="ＭＳ Ｐゴシック" panose="020B0600070205080204" pitchFamily="50" charset="-128"/>
            </a:endParaRPr>
          </a:p>
        </p:txBody>
      </p:sp>
      <p:sp>
        <p:nvSpPr>
          <p:cNvPr id="27"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108</a:t>
            </a:fld>
            <a:endParaRPr lang="ja-JP" altLang="en-US" dirty="0"/>
          </a:p>
        </p:txBody>
      </p:sp>
      <p:pic>
        <p:nvPicPr>
          <p:cNvPr id="2052" name="Picture 4" descr="https://www.nri.com/~/media/Images/jp/news/2017/171129_1/5.pn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44106" y="2173267"/>
            <a:ext cx="3472306" cy="240395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44630" y="4893710"/>
            <a:ext cx="2999278" cy="19556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正方形/長方形 16"/>
          <p:cNvSpPr/>
          <p:nvPr/>
        </p:nvSpPr>
        <p:spPr>
          <a:xfrm>
            <a:off x="107950" y="4430096"/>
            <a:ext cx="4364796" cy="3092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200" b="1" u="sng" dirty="0" smtClean="0">
                <a:solidFill>
                  <a:schemeClr val="tx1"/>
                </a:solidFill>
                <a:latin typeface="ＭＳ Ｐゴシック" panose="020B0600070205080204" pitchFamily="50" charset="-128"/>
              </a:rPr>
              <a:t>2030</a:t>
            </a:r>
            <a:r>
              <a:rPr lang="ja-JP" altLang="en-US" sz="1200" b="1" u="sng" dirty="0" smtClean="0">
                <a:solidFill>
                  <a:schemeClr val="tx1"/>
                </a:solidFill>
                <a:latin typeface="ＭＳ Ｐゴシック" panose="020B0600070205080204" pitchFamily="50" charset="-128"/>
              </a:rPr>
              <a:t>年までの</a:t>
            </a:r>
            <a:r>
              <a:rPr lang="en-US" altLang="ja-JP" sz="1200" b="1" u="sng" dirty="0" err="1" smtClean="0">
                <a:solidFill>
                  <a:schemeClr val="tx1"/>
                </a:solidFill>
                <a:latin typeface="ＭＳ Ｐゴシック" panose="020B0600070205080204" pitchFamily="50" charset="-128"/>
              </a:rPr>
              <a:t>IoT</a:t>
            </a:r>
            <a:r>
              <a:rPr lang="ja-JP" altLang="en-US" sz="1200" b="1" u="sng" dirty="0" smtClean="0">
                <a:solidFill>
                  <a:schemeClr val="tx1"/>
                </a:solidFill>
                <a:latin typeface="ＭＳ Ｐゴシック" panose="020B0600070205080204" pitchFamily="50" charset="-128"/>
              </a:rPr>
              <a:t>・</a:t>
            </a:r>
            <a:r>
              <a:rPr lang="en-US" altLang="ja-JP" sz="1200" b="1" u="sng" dirty="0" smtClean="0">
                <a:solidFill>
                  <a:schemeClr val="tx1"/>
                </a:solidFill>
                <a:latin typeface="ＭＳ Ｐゴシック" panose="020B0600070205080204" pitchFamily="50" charset="-128"/>
              </a:rPr>
              <a:t>AI</a:t>
            </a:r>
            <a:r>
              <a:rPr lang="ja-JP" altLang="en-US" sz="1200" b="1" u="sng" dirty="0" smtClean="0">
                <a:solidFill>
                  <a:schemeClr val="tx1"/>
                </a:solidFill>
                <a:latin typeface="ＭＳ Ｐゴシック" panose="020B0600070205080204" pitchFamily="50" charset="-128"/>
              </a:rPr>
              <a:t>の経済成長のインパクト（市場規模）（国内）</a:t>
            </a:r>
            <a:endParaRPr lang="ja-JP" altLang="en-US" sz="1200" b="1" u="sng" dirty="0">
              <a:solidFill>
                <a:schemeClr val="tx1"/>
              </a:solidFill>
              <a:latin typeface="ＭＳ Ｐゴシック" panose="020B0600070205080204" pitchFamily="50" charset="-128"/>
            </a:endParaRPr>
          </a:p>
        </p:txBody>
      </p:sp>
      <p:pic>
        <p:nvPicPr>
          <p:cNvPr id="3"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900332" y="4905164"/>
            <a:ext cx="2959853" cy="19456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4472746" y="4437112"/>
            <a:ext cx="4603886" cy="30225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200" b="1" u="sng" dirty="0" smtClean="0">
                <a:solidFill>
                  <a:schemeClr val="tx1"/>
                </a:solidFill>
                <a:latin typeface="ＭＳ Ｐゴシック" panose="020B0600070205080204" pitchFamily="50" charset="-128"/>
              </a:rPr>
              <a:t>2030</a:t>
            </a:r>
            <a:r>
              <a:rPr lang="ja-JP" altLang="en-US" sz="1200" b="1" u="sng" dirty="0" smtClean="0">
                <a:solidFill>
                  <a:schemeClr val="tx1"/>
                </a:solidFill>
                <a:latin typeface="ＭＳ Ｐゴシック" panose="020B0600070205080204" pitchFamily="50" charset="-128"/>
              </a:rPr>
              <a:t>年までの</a:t>
            </a:r>
            <a:r>
              <a:rPr lang="en-US" altLang="ja-JP" sz="1200" b="1" u="sng" dirty="0" err="1" smtClean="0">
                <a:solidFill>
                  <a:schemeClr val="tx1"/>
                </a:solidFill>
                <a:latin typeface="ＭＳ Ｐゴシック" panose="020B0600070205080204" pitchFamily="50" charset="-128"/>
              </a:rPr>
              <a:t>IoT</a:t>
            </a:r>
            <a:r>
              <a:rPr lang="ja-JP" altLang="en-US" sz="1200" b="1" u="sng" dirty="0" smtClean="0">
                <a:solidFill>
                  <a:schemeClr val="tx1"/>
                </a:solidFill>
                <a:latin typeface="ＭＳ Ｐゴシック" panose="020B0600070205080204" pitchFamily="50" charset="-128"/>
              </a:rPr>
              <a:t>・</a:t>
            </a:r>
            <a:r>
              <a:rPr lang="en-US" altLang="ja-JP" sz="1200" b="1" u="sng" dirty="0" smtClean="0">
                <a:solidFill>
                  <a:schemeClr val="tx1"/>
                </a:solidFill>
                <a:latin typeface="ＭＳ Ｐゴシック" panose="020B0600070205080204" pitchFamily="50" charset="-128"/>
              </a:rPr>
              <a:t>AI</a:t>
            </a:r>
            <a:r>
              <a:rPr lang="ja-JP" altLang="en-US" sz="1200" b="1" u="sng" dirty="0" smtClean="0">
                <a:solidFill>
                  <a:schemeClr val="tx1"/>
                </a:solidFill>
                <a:latin typeface="ＭＳ Ｐゴシック" panose="020B0600070205080204" pitchFamily="50" charset="-128"/>
              </a:rPr>
              <a:t>の経済成長のインパクト（実質</a:t>
            </a:r>
            <a:r>
              <a:rPr lang="en-US" altLang="ja-JP" sz="1200" b="1" u="sng" dirty="0" smtClean="0">
                <a:solidFill>
                  <a:schemeClr val="tx1"/>
                </a:solidFill>
                <a:latin typeface="ＭＳ Ｐゴシック" panose="020B0600070205080204" pitchFamily="50" charset="-128"/>
              </a:rPr>
              <a:t>GDP</a:t>
            </a:r>
            <a:r>
              <a:rPr lang="ja-JP" altLang="en-US" sz="1200" b="1" u="sng" dirty="0" smtClean="0">
                <a:solidFill>
                  <a:schemeClr val="tx1"/>
                </a:solidFill>
                <a:latin typeface="ＭＳ Ｐゴシック" panose="020B0600070205080204" pitchFamily="50" charset="-128"/>
              </a:rPr>
              <a:t>）（国内）</a:t>
            </a:r>
            <a:endParaRPr lang="ja-JP" altLang="en-US" sz="1200" b="1" u="sng" dirty="0">
              <a:solidFill>
                <a:schemeClr val="tx1"/>
              </a:solidFill>
              <a:latin typeface="ＭＳ Ｐゴシック" panose="020B0600070205080204" pitchFamily="50" charset="-128"/>
            </a:endParaRPr>
          </a:p>
        </p:txBody>
      </p:sp>
      <p:sp>
        <p:nvSpPr>
          <p:cNvPr id="25" name="テキスト ボックス 1"/>
          <p:cNvSpPr txBox="1">
            <a:spLocks noChangeArrowheads="1"/>
          </p:cNvSpPr>
          <p:nvPr/>
        </p:nvSpPr>
        <p:spPr bwMode="auto">
          <a:xfrm>
            <a:off x="356075" y="4694141"/>
            <a:ext cx="3868545" cy="246221"/>
          </a:xfrm>
          <a:prstGeom prst="rect">
            <a:avLst/>
          </a:prstGeom>
          <a:noFill/>
          <a:ln w="9525">
            <a:noFill/>
            <a:miter lim="800000"/>
            <a:headEnd/>
            <a:tailEnd/>
          </a:ln>
        </p:spPr>
        <p:txBody>
          <a:bodyPr wrap="square">
            <a:spAutoFit/>
          </a:bodyPr>
          <a:lstStyle/>
          <a:p>
            <a:r>
              <a:rPr lang="ja-JP" altLang="en-US" sz="1000" dirty="0">
                <a:latin typeface="Calibri" pitchFamily="34" charset="0"/>
              </a:rPr>
              <a:t>（出典</a:t>
            </a:r>
            <a:r>
              <a:rPr lang="ja-JP" altLang="en-US" sz="1000" dirty="0" smtClean="0">
                <a:latin typeface="Calibri" pitchFamily="34" charset="0"/>
              </a:rPr>
              <a:t>）総務省「</a:t>
            </a:r>
            <a:r>
              <a:rPr lang="en-US" altLang="ja-JP" sz="1000" dirty="0" err="1" smtClean="0">
                <a:latin typeface="Calibri" pitchFamily="34" charset="0"/>
              </a:rPr>
              <a:t>IoT</a:t>
            </a:r>
            <a:r>
              <a:rPr lang="ja-JP" altLang="en-US" sz="1000" dirty="0" smtClean="0">
                <a:latin typeface="Calibri" pitchFamily="34" charset="0"/>
              </a:rPr>
              <a:t>時代における</a:t>
            </a:r>
            <a:r>
              <a:rPr lang="en-US" altLang="ja-JP" sz="1000" dirty="0" smtClean="0">
                <a:latin typeface="Calibri" pitchFamily="34" charset="0"/>
              </a:rPr>
              <a:t>ICT</a:t>
            </a:r>
            <a:r>
              <a:rPr lang="ja-JP" altLang="en-US" sz="1000" dirty="0" smtClean="0">
                <a:latin typeface="Calibri" pitchFamily="34" charset="0"/>
              </a:rPr>
              <a:t>経済の諸課題に関する調査研究」</a:t>
            </a:r>
            <a:endParaRPr lang="ja-JP" altLang="en-US" sz="1000" dirty="0">
              <a:latin typeface="Calibri" pitchFamily="34" charset="0"/>
            </a:endParaRPr>
          </a:p>
        </p:txBody>
      </p:sp>
      <p:sp>
        <p:nvSpPr>
          <p:cNvPr id="26" name="テキスト ボックス 1"/>
          <p:cNvSpPr txBox="1">
            <a:spLocks noChangeArrowheads="1"/>
          </p:cNvSpPr>
          <p:nvPr/>
        </p:nvSpPr>
        <p:spPr bwMode="auto">
          <a:xfrm>
            <a:off x="4788024" y="4694947"/>
            <a:ext cx="3868545" cy="246221"/>
          </a:xfrm>
          <a:prstGeom prst="rect">
            <a:avLst/>
          </a:prstGeom>
          <a:noFill/>
          <a:ln w="9525">
            <a:noFill/>
            <a:miter lim="800000"/>
            <a:headEnd/>
            <a:tailEnd/>
          </a:ln>
        </p:spPr>
        <p:txBody>
          <a:bodyPr wrap="square">
            <a:spAutoFit/>
          </a:bodyPr>
          <a:lstStyle/>
          <a:p>
            <a:r>
              <a:rPr lang="ja-JP" altLang="en-US" sz="1000" dirty="0">
                <a:latin typeface="Calibri" pitchFamily="34" charset="0"/>
              </a:rPr>
              <a:t>（出典</a:t>
            </a:r>
            <a:r>
              <a:rPr lang="ja-JP" altLang="en-US" sz="1000" dirty="0" smtClean="0">
                <a:latin typeface="Calibri" pitchFamily="34" charset="0"/>
              </a:rPr>
              <a:t>）総務省「</a:t>
            </a:r>
            <a:r>
              <a:rPr lang="en-US" altLang="ja-JP" sz="1000" dirty="0" err="1" smtClean="0">
                <a:latin typeface="Calibri" pitchFamily="34" charset="0"/>
              </a:rPr>
              <a:t>IoT</a:t>
            </a:r>
            <a:r>
              <a:rPr lang="ja-JP" altLang="en-US" sz="1000" dirty="0" smtClean="0">
                <a:latin typeface="Calibri" pitchFamily="34" charset="0"/>
              </a:rPr>
              <a:t>時代における</a:t>
            </a:r>
            <a:r>
              <a:rPr lang="en-US" altLang="ja-JP" sz="1000" dirty="0" smtClean="0">
                <a:latin typeface="Calibri" pitchFamily="34" charset="0"/>
              </a:rPr>
              <a:t>ICT</a:t>
            </a:r>
            <a:r>
              <a:rPr lang="ja-JP" altLang="en-US" sz="1000" dirty="0" smtClean="0">
                <a:latin typeface="Calibri" pitchFamily="34" charset="0"/>
              </a:rPr>
              <a:t>経済の諸課題に関する調査研究」</a:t>
            </a:r>
            <a:endParaRPr lang="ja-JP" altLang="en-US" sz="1000" dirty="0">
              <a:latin typeface="Calibri" pitchFamily="34" charset="0"/>
            </a:endParaRPr>
          </a:p>
        </p:txBody>
      </p:sp>
    </p:spTree>
    <p:extLst>
      <p:ext uri="{BB962C8B-B14F-4D97-AF65-F5344CB8AC3E}">
        <p14:creationId xmlns:p14="http://schemas.microsoft.com/office/powerpoint/2010/main" val="7452711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9" name="直線矢印コネクタ 8"/>
          <p:cNvCxnSpPr/>
          <p:nvPr/>
        </p:nvCxnSpPr>
        <p:spPr>
          <a:xfrm flipV="1">
            <a:off x="4572000" y="1736241"/>
            <a:ext cx="0" cy="47672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5" name="グラフ 24"/>
          <p:cNvGraphicFramePr>
            <a:graphicFrameLocks/>
          </p:cNvGraphicFramePr>
          <p:nvPr>
            <p:extLst>
              <p:ext uri="{D42A27DB-BD31-4B8C-83A1-F6EECF244321}">
                <p14:modId xmlns:p14="http://schemas.microsoft.com/office/powerpoint/2010/main" val="27154385"/>
              </p:ext>
            </p:extLst>
          </p:nvPr>
        </p:nvGraphicFramePr>
        <p:xfrm>
          <a:off x="4565946" y="4707953"/>
          <a:ext cx="4572000" cy="2219544"/>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2533" name="テキスト ボックス 18"/>
          <p:cNvSpPr txBox="1">
            <a:spLocks noChangeArrowheads="1"/>
          </p:cNvSpPr>
          <p:nvPr/>
        </p:nvSpPr>
        <p:spPr bwMode="auto">
          <a:xfrm>
            <a:off x="4389438" y="2122004"/>
            <a:ext cx="336550" cy="563562"/>
          </a:xfrm>
          <a:prstGeom prst="rect">
            <a:avLst/>
          </a:prstGeom>
          <a:solidFill>
            <a:schemeClr val="bg1"/>
          </a:solidFill>
          <a:ln w="3175">
            <a:solidFill>
              <a:schemeClr val="tx1"/>
            </a:solidFill>
            <a:miter lim="800000"/>
            <a:headEnd/>
            <a:tailEnd/>
          </a:ln>
        </p:spPr>
        <p:txBody>
          <a:bodyPr vert="eaVert" anchor="ctr">
            <a:spAutoFit/>
          </a:bodyPr>
          <a:lstStyle/>
          <a:p>
            <a:pPr algn="ctr"/>
            <a:r>
              <a:rPr lang="ja-JP" altLang="en-US" sz="1200">
                <a:latin typeface="Calibri" pitchFamily="34" charset="0"/>
              </a:rPr>
              <a:t>影響力</a:t>
            </a:r>
          </a:p>
        </p:txBody>
      </p:sp>
      <p:graphicFrame>
        <p:nvGraphicFramePr>
          <p:cNvPr id="22" name="グラフ 21"/>
          <p:cNvGraphicFramePr>
            <a:graphicFrameLocks/>
          </p:cNvGraphicFramePr>
          <p:nvPr>
            <p:extLst>
              <p:ext uri="{D42A27DB-BD31-4B8C-83A1-F6EECF244321}">
                <p14:modId xmlns:p14="http://schemas.microsoft.com/office/powerpoint/2010/main" val="2693488629"/>
              </p:ext>
            </p:extLst>
          </p:nvPr>
        </p:nvGraphicFramePr>
        <p:xfrm>
          <a:off x="0" y="4636772"/>
          <a:ext cx="4611701" cy="229489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3" name="グラフ 22"/>
          <p:cNvGraphicFramePr>
            <a:graphicFrameLocks/>
          </p:cNvGraphicFramePr>
          <p:nvPr>
            <p:extLst>
              <p:ext uri="{D42A27DB-BD31-4B8C-83A1-F6EECF244321}">
                <p14:modId xmlns:p14="http://schemas.microsoft.com/office/powerpoint/2010/main" val="3937057867"/>
              </p:ext>
            </p:extLst>
          </p:nvPr>
        </p:nvGraphicFramePr>
        <p:xfrm>
          <a:off x="-44712" y="1893129"/>
          <a:ext cx="4572000" cy="2743200"/>
        </p:xfrm>
        <a:graphic>
          <a:graphicData uri="http://schemas.openxmlformats.org/drawingml/2006/chart">
            <c:chart xmlns:c="http://schemas.openxmlformats.org/drawingml/2006/chart" xmlns:r="http://schemas.openxmlformats.org/officeDocument/2006/relationships" r:id="rId4"/>
          </a:graphicData>
        </a:graphic>
      </p:graphicFrame>
      <p:cxnSp>
        <p:nvCxnSpPr>
          <p:cNvPr id="8" name="直線矢印コネクタ 7"/>
          <p:cNvCxnSpPr/>
          <p:nvPr/>
        </p:nvCxnSpPr>
        <p:spPr>
          <a:xfrm flipV="1">
            <a:off x="290513" y="4598504"/>
            <a:ext cx="8642350" cy="31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2537" name="テキスト ボックス 15"/>
          <p:cNvSpPr txBox="1">
            <a:spLocks noChangeArrowheads="1"/>
          </p:cNvSpPr>
          <p:nvPr/>
        </p:nvSpPr>
        <p:spPr bwMode="auto">
          <a:xfrm>
            <a:off x="6516688" y="4468329"/>
            <a:ext cx="669925" cy="252412"/>
          </a:xfrm>
          <a:prstGeom prst="rect">
            <a:avLst/>
          </a:prstGeom>
          <a:solidFill>
            <a:schemeClr val="bg1"/>
          </a:solidFill>
          <a:ln w="3175">
            <a:solidFill>
              <a:schemeClr val="tx1"/>
            </a:solidFill>
            <a:miter lim="800000"/>
            <a:headEnd/>
            <a:tailEnd/>
          </a:ln>
        </p:spPr>
        <p:txBody>
          <a:bodyPr>
            <a:spAutoFit/>
          </a:bodyPr>
          <a:lstStyle/>
          <a:p>
            <a:r>
              <a:rPr lang="ja-JP" altLang="en-US" sz="1200">
                <a:latin typeface="Calibri" pitchFamily="34" charset="0"/>
              </a:rPr>
              <a:t>感応度</a:t>
            </a:r>
          </a:p>
        </p:txBody>
      </p:sp>
      <p:graphicFrame>
        <p:nvGraphicFramePr>
          <p:cNvPr id="26" name="グラフ 25"/>
          <p:cNvGraphicFramePr>
            <a:graphicFrameLocks/>
          </p:cNvGraphicFramePr>
          <p:nvPr>
            <p:extLst>
              <p:ext uri="{D42A27DB-BD31-4B8C-83A1-F6EECF244321}">
                <p14:modId xmlns:p14="http://schemas.microsoft.com/office/powerpoint/2010/main" val="257157772"/>
              </p:ext>
            </p:extLst>
          </p:nvPr>
        </p:nvGraphicFramePr>
        <p:xfrm>
          <a:off x="4635606" y="1835963"/>
          <a:ext cx="4572000" cy="2659075"/>
        </p:xfrm>
        <a:graphic>
          <a:graphicData uri="http://schemas.openxmlformats.org/drawingml/2006/chart">
            <c:chart xmlns:c="http://schemas.openxmlformats.org/drawingml/2006/chart" xmlns:r="http://schemas.openxmlformats.org/officeDocument/2006/relationships" r:id="rId5"/>
          </a:graphicData>
        </a:graphic>
      </p:graphicFrame>
      <p:sp>
        <p:nvSpPr>
          <p:cNvPr id="28" name="正方形/長方形 27"/>
          <p:cNvSpPr/>
          <p:nvPr/>
        </p:nvSpPr>
        <p:spPr>
          <a:xfrm>
            <a:off x="183790" y="1772816"/>
            <a:ext cx="2840038" cy="246221"/>
          </a:xfrm>
          <a:prstGeom prst="rect">
            <a:avLst/>
          </a:prstGeom>
        </p:spPr>
        <p:txBody>
          <a:bodyPr>
            <a:spAutoFit/>
          </a:bodyPr>
          <a:lstStyle/>
          <a:p>
            <a:pPr fontAlgn="auto">
              <a:spcBef>
                <a:spcPts val="0"/>
              </a:spcBef>
              <a:spcAft>
                <a:spcPts val="0"/>
              </a:spcAft>
              <a:defRPr/>
            </a:pPr>
            <a:r>
              <a:rPr lang="ja-JP" altLang="en-US" sz="1000" dirty="0">
                <a:latin typeface="ＭＳ Ｐゴシック" panose="020B0600070205080204" pitchFamily="50" charset="-128"/>
                <a:ea typeface="ＭＳ Ｐゴシック" panose="020B0600070205080204" pitchFamily="50" charset="-128"/>
              </a:rPr>
              <a:t>出典：大阪府「大阪府産業連関表」（</a:t>
            </a:r>
            <a:r>
              <a:rPr lang="en-US" altLang="ja-JP" sz="1000" dirty="0">
                <a:latin typeface="ＭＳ Ｐゴシック" panose="020B0600070205080204" pitchFamily="50" charset="-128"/>
                <a:ea typeface="ＭＳ Ｐゴシック" panose="020B0600070205080204" pitchFamily="50" charset="-128"/>
              </a:rPr>
              <a:t>2011</a:t>
            </a:r>
            <a:r>
              <a:rPr lang="ja-JP" altLang="en-US" sz="1000" dirty="0">
                <a:latin typeface="ＭＳ Ｐゴシック" panose="020B0600070205080204" pitchFamily="50" charset="-128"/>
                <a:ea typeface="ＭＳ Ｐゴシック" panose="020B0600070205080204" pitchFamily="50" charset="-128"/>
              </a:rPr>
              <a:t>年）</a:t>
            </a:r>
            <a:endParaRPr lang="ja-JP" altLang="en-US" sz="1000" dirty="0"/>
          </a:p>
        </p:txBody>
      </p:sp>
      <p:sp>
        <p:nvSpPr>
          <p:cNvPr id="21" name="正方形/長方形 20"/>
          <p:cNvSpPr/>
          <p:nvPr/>
        </p:nvSpPr>
        <p:spPr>
          <a:xfrm>
            <a:off x="35496" y="1466999"/>
            <a:ext cx="4637088" cy="377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■府内産業別感応度・影響力係数（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5086350" y="1736241"/>
            <a:ext cx="3946525" cy="738188"/>
          </a:xfrm>
          <a:prstGeom prst="rect">
            <a:avLst/>
          </a:prstGeom>
          <a:noFill/>
          <a:ln>
            <a:solidFill>
              <a:schemeClr val="tx1"/>
            </a:solidFill>
            <a:prstDash val="dash"/>
          </a:ln>
        </p:spPr>
        <p:txBody>
          <a:bodyPr>
            <a:spAutoFit/>
          </a:bodyPr>
          <a:lstStyle/>
          <a:p>
            <a:pPr marL="450850" indent="-450850" fontAlgn="auto">
              <a:spcBef>
                <a:spcPts val="0"/>
              </a:spcBef>
              <a:spcAft>
                <a:spcPts val="0"/>
              </a:spcAft>
              <a:defRPr/>
            </a:pPr>
            <a:r>
              <a:rPr lang="ja-JP" altLang="en-US" sz="1050" dirty="0">
                <a:latin typeface="+mn-lt"/>
                <a:ea typeface="+mn-ea"/>
              </a:rPr>
              <a:t>影響力：</a:t>
            </a:r>
            <a:r>
              <a:rPr lang="ja-JP" altLang="en-US" sz="1050" u="sng" dirty="0">
                <a:latin typeface="+mn-lt"/>
                <a:ea typeface="+mn-ea"/>
              </a:rPr>
              <a:t>他の産業へ与える影響の度合</a:t>
            </a:r>
            <a:r>
              <a:rPr lang="ja-JP" altLang="en-US" sz="1050" dirty="0">
                <a:latin typeface="+mn-lt"/>
                <a:ea typeface="+mn-ea"/>
              </a:rPr>
              <a:t>。１を超えると影響力が大きく、</a:t>
            </a:r>
            <a:r>
              <a:rPr lang="en-US" altLang="ja-JP" sz="1050" dirty="0">
                <a:latin typeface="+mn-lt"/>
                <a:ea typeface="+mn-ea"/>
              </a:rPr>
              <a:t>1</a:t>
            </a:r>
            <a:r>
              <a:rPr lang="ja-JP" altLang="en-US" sz="1050" dirty="0">
                <a:latin typeface="+mn-lt"/>
                <a:ea typeface="+mn-ea"/>
              </a:rPr>
              <a:t>以下は影響力が小さい。</a:t>
            </a:r>
            <a:endParaRPr lang="en-US" altLang="ja-JP" sz="1050" dirty="0">
              <a:latin typeface="+mn-lt"/>
              <a:ea typeface="+mn-ea"/>
            </a:endParaRPr>
          </a:p>
          <a:p>
            <a:pPr marL="450850" indent="-450850" fontAlgn="auto">
              <a:spcBef>
                <a:spcPts val="0"/>
              </a:spcBef>
              <a:spcAft>
                <a:spcPts val="0"/>
              </a:spcAft>
              <a:defRPr/>
            </a:pPr>
            <a:r>
              <a:rPr lang="ja-JP" altLang="en-US" sz="1050" dirty="0">
                <a:latin typeface="+mn-lt"/>
                <a:ea typeface="+mn-ea"/>
              </a:rPr>
              <a:t>感応度：</a:t>
            </a:r>
            <a:r>
              <a:rPr lang="ja-JP" altLang="en-US" sz="1050" u="sng" dirty="0">
                <a:latin typeface="+mn-lt"/>
                <a:ea typeface="+mn-ea"/>
              </a:rPr>
              <a:t>他の産業から受ける影響の度合</a:t>
            </a:r>
            <a:r>
              <a:rPr lang="ja-JP" altLang="en-US" sz="1050" dirty="0">
                <a:latin typeface="+mn-lt"/>
                <a:ea typeface="+mn-ea"/>
              </a:rPr>
              <a:t>。１を超えると他の産業から影響を受けやすく、</a:t>
            </a:r>
            <a:r>
              <a:rPr lang="en-US" altLang="ja-JP" sz="1050" dirty="0">
                <a:latin typeface="+mn-lt"/>
                <a:ea typeface="+mn-ea"/>
              </a:rPr>
              <a:t>1</a:t>
            </a:r>
            <a:r>
              <a:rPr lang="ja-JP" altLang="en-US" sz="1050" dirty="0">
                <a:latin typeface="+mn-lt"/>
                <a:ea typeface="+mn-ea"/>
              </a:rPr>
              <a:t>以下は影響を受けにくい。</a:t>
            </a:r>
          </a:p>
        </p:txBody>
      </p:sp>
      <p:sp>
        <p:nvSpPr>
          <p:cNvPr id="22543" name="テキスト ボックス 12"/>
          <p:cNvSpPr txBox="1">
            <a:spLocks noChangeArrowheads="1"/>
          </p:cNvSpPr>
          <p:nvPr/>
        </p:nvSpPr>
        <p:spPr bwMode="auto">
          <a:xfrm>
            <a:off x="4572000" y="4339741"/>
            <a:ext cx="647700" cy="276225"/>
          </a:xfrm>
          <a:prstGeom prst="rect">
            <a:avLst/>
          </a:prstGeom>
          <a:noFill/>
          <a:ln w="9525">
            <a:noFill/>
            <a:miter lim="800000"/>
            <a:headEnd/>
            <a:tailEnd/>
          </a:ln>
        </p:spPr>
        <p:txBody>
          <a:bodyPr>
            <a:spAutoFit/>
          </a:bodyPr>
          <a:lstStyle/>
          <a:p>
            <a:r>
              <a:rPr lang="en-US" altLang="ja-JP" sz="1200">
                <a:latin typeface="Calibri" pitchFamily="34" charset="0"/>
              </a:rPr>
              <a:t>1.0</a:t>
            </a:r>
            <a:endParaRPr lang="ja-JP" altLang="en-US" sz="1200">
              <a:latin typeface="Calibri" pitchFamily="34" charset="0"/>
            </a:endParaRPr>
          </a:p>
        </p:txBody>
      </p:sp>
      <p:sp>
        <p:nvSpPr>
          <p:cNvPr id="22544" name="テキスト ボックス 23"/>
          <p:cNvSpPr txBox="1">
            <a:spLocks noChangeArrowheads="1"/>
          </p:cNvSpPr>
          <p:nvPr/>
        </p:nvSpPr>
        <p:spPr bwMode="auto">
          <a:xfrm>
            <a:off x="250825" y="4627079"/>
            <a:ext cx="649288" cy="277812"/>
          </a:xfrm>
          <a:prstGeom prst="rect">
            <a:avLst/>
          </a:prstGeom>
          <a:noFill/>
          <a:ln w="9525">
            <a:noFill/>
            <a:miter lim="800000"/>
            <a:headEnd/>
            <a:tailEnd/>
          </a:ln>
        </p:spPr>
        <p:txBody>
          <a:bodyPr>
            <a:spAutoFit/>
          </a:bodyPr>
          <a:lstStyle/>
          <a:p>
            <a:r>
              <a:rPr lang="en-US" altLang="ja-JP" sz="1200">
                <a:latin typeface="Calibri" pitchFamily="34" charset="0"/>
              </a:rPr>
              <a:t>0.7</a:t>
            </a:r>
            <a:endParaRPr lang="ja-JP" altLang="en-US" sz="1200">
              <a:latin typeface="Calibri" pitchFamily="34" charset="0"/>
            </a:endParaRPr>
          </a:p>
        </p:txBody>
      </p:sp>
      <p:sp>
        <p:nvSpPr>
          <p:cNvPr id="22545" name="テキスト ボックス 26"/>
          <p:cNvSpPr txBox="1">
            <a:spLocks noChangeArrowheads="1"/>
          </p:cNvSpPr>
          <p:nvPr/>
        </p:nvSpPr>
        <p:spPr bwMode="auto">
          <a:xfrm>
            <a:off x="7956550" y="4642954"/>
            <a:ext cx="647700" cy="277812"/>
          </a:xfrm>
          <a:prstGeom prst="rect">
            <a:avLst/>
          </a:prstGeom>
          <a:noFill/>
          <a:ln w="9525">
            <a:noFill/>
            <a:miter lim="800000"/>
            <a:headEnd/>
            <a:tailEnd/>
          </a:ln>
        </p:spPr>
        <p:txBody>
          <a:bodyPr>
            <a:spAutoFit/>
          </a:bodyPr>
          <a:lstStyle/>
          <a:p>
            <a:r>
              <a:rPr lang="en-US" altLang="ja-JP" sz="1200">
                <a:latin typeface="Calibri" pitchFamily="34" charset="0"/>
              </a:rPr>
              <a:t>3.0</a:t>
            </a:r>
            <a:endParaRPr lang="ja-JP" altLang="en-US" sz="1200">
              <a:latin typeface="Calibri" pitchFamily="34" charset="0"/>
            </a:endParaRPr>
          </a:p>
        </p:txBody>
      </p:sp>
      <p:sp>
        <p:nvSpPr>
          <p:cNvPr id="22546" name="テキスト ボックス 28"/>
          <p:cNvSpPr txBox="1">
            <a:spLocks noChangeArrowheads="1"/>
          </p:cNvSpPr>
          <p:nvPr/>
        </p:nvSpPr>
        <p:spPr bwMode="auto">
          <a:xfrm>
            <a:off x="4211638" y="6344754"/>
            <a:ext cx="647700" cy="276225"/>
          </a:xfrm>
          <a:prstGeom prst="rect">
            <a:avLst/>
          </a:prstGeom>
          <a:noFill/>
          <a:ln w="9525">
            <a:noFill/>
            <a:miter lim="800000"/>
            <a:headEnd/>
            <a:tailEnd/>
          </a:ln>
        </p:spPr>
        <p:txBody>
          <a:bodyPr>
            <a:spAutoFit/>
          </a:bodyPr>
          <a:lstStyle/>
          <a:p>
            <a:r>
              <a:rPr lang="en-US" altLang="ja-JP" sz="1200">
                <a:latin typeface="Calibri" pitchFamily="34" charset="0"/>
              </a:rPr>
              <a:t>0.7</a:t>
            </a:r>
            <a:endParaRPr lang="ja-JP" altLang="en-US" sz="1200">
              <a:latin typeface="Calibri" pitchFamily="34" charset="0"/>
            </a:endParaRPr>
          </a:p>
        </p:txBody>
      </p:sp>
      <p:sp>
        <p:nvSpPr>
          <p:cNvPr id="22547" name="テキスト ボックス 29"/>
          <p:cNvSpPr txBox="1">
            <a:spLocks noChangeArrowheads="1"/>
          </p:cNvSpPr>
          <p:nvPr/>
        </p:nvSpPr>
        <p:spPr bwMode="auto">
          <a:xfrm>
            <a:off x="4211638" y="1664804"/>
            <a:ext cx="647700" cy="276225"/>
          </a:xfrm>
          <a:prstGeom prst="rect">
            <a:avLst/>
          </a:prstGeom>
          <a:noFill/>
          <a:ln w="9525">
            <a:noFill/>
            <a:miter lim="800000"/>
            <a:headEnd/>
            <a:tailEnd/>
          </a:ln>
        </p:spPr>
        <p:txBody>
          <a:bodyPr>
            <a:spAutoFit/>
          </a:bodyPr>
          <a:lstStyle/>
          <a:p>
            <a:r>
              <a:rPr lang="en-US" altLang="ja-JP" sz="1200">
                <a:latin typeface="Calibri" pitchFamily="34" charset="0"/>
              </a:rPr>
              <a:t>1.7</a:t>
            </a:r>
            <a:endParaRPr lang="ja-JP" altLang="en-US" sz="1200">
              <a:latin typeface="Calibri" pitchFamily="34" charset="0"/>
            </a:endParaRPr>
          </a:p>
        </p:txBody>
      </p:sp>
      <p:cxnSp>
        <p:nvCxnSpPr>
          <p:cNvPr id="15" name="直線コネクタ 14"/>
          <p:cNvCxnSpPr/>
          <p:nvPr/>
        </p:nvCxnSpPr>
        <p:spPr>
          <a:xfrm>
            <a:off x="4427538" y="1952141"/>
            <a:ext cx="244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4427538" y="6273316"/>
            <a:ext cx="2444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425450" y="4536591"/>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線コネクタ 32"/>
          <p:cNvCxnSpPr/>
          <p:nvPr/>
        </p:nvCxnSpPr>
        <p:spPr>
          <a:xfrm>
            <a:off x="8172450" y="4544529"/>
            <a:ext cx="0" cy="15240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4" name="角丸四角形 33"/>
          <p:cNvSpPr/>
          <p:nvPr/>
        </p:nvSpPr>
        <p:spPr>
          <a:xfrm>
            <a:off x="142875" y="692150"/>
            <a:ext cx="8858250" cy="7921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cs typeface="Meiryo UI" panose="020B0604030504040204" pitchFamily="50" charset="-128"/>
              </a:rPr>
              <a:t>○産業連関表により特定の産業が域内の他の産業に与える効果と影響を受ける効果を分析した。</a:t>
            </a:r>
          </a:p>
          <a:p>
            <a:pPr marL="177800" indent="-177800">
              <a:defRPr/>
            </a:pPr>
            <a:r>
              <a:rPr lang="ja-JP" altLang="en-US" sz="1100" dirty="0">
                <a:solidFill>
                  <a:schemeClr val="tx1"/>
                </a:solidFill>
                <a:latin typeface="+mn-ea"/>
                <a:cs typeface="Meiryo UI" panose="020B0604030504040204" pitchFamily="50" charset="-128"/>
              </a:rPr>
              <a:t>○大阪で従業員の多い小売業や卸売業は他の産業からの影響を比較的受けやすい（≒景気に左右されやすい）。</a:t>
            </a:r>
            <a:endParaRPr lang="en-US" altLang="ja-JP" sz="1100" dirty="0">
              <a:solidFill>
                <a:schemeClr val="tx1"/>
              </a:solidFill>
              <a:latin typeface="+mn-ea"/>
              <a:cs typeface="Meiryo UI" panose="020B0604030504040204" pitchFamily="50" charset="-128"/>
            </a:endParaRPr>
          </a:p>
          <a:p>
            <a:pPr marL="177800" indent="-177800">
              <a:defRPr/>
            </a:pPr>
            <a:r>
              <a:rPr lang="ja-JP" altLang="en-US" sz="1100" dirty="0">
                <a:solidFill>
                  <a:schemeClr val="tx1"/>
                </a:solidFill>
                <a:latin typeface="+mn-ea"/>
                <a:cs typeface="Meiryo UI" panose="020B0604030504040204" pitchFamily="50" charset="-128"/>
              </a:rPr>
              <a:t>○</a:t>
            </a:r>
            <a:r>
              <a:rPr lang="ja-JP" altLang="en-US" sz="1100" u="sng" dirty="0">
                <a:solidFill>
                  <a:schemeClr val="tx1"/>
                </a:solidFill>
                <a:latin typeface="+mn-ea"/>
                <a:cs typeface="Meiryo UI" panose="020B0604030504040204" pitchFamily="50" charset="-128"/>
              </a:rPr>
              <a:t>医薬品</a:t>
            </a:r>
            <a:r>
              <a:rPr lang="ja-JP" altLang="en-US" sz="1100" dirty="0">
                <a:solidFill>
                  <a:schemeClr val="tx1"/>
                </a:solidFill>
                <a:latin typeface="+mn-ea"/>
                <a:cs typeface="Meiryo UI" panose="020B0604030504040204" pitchFamily="50" charset="-128"/>
              </a:rPr>
              <a:t>や</a:t>
            </a:r>
            <a:r>
              <a:rPr lang="ja-JP" altLang="en-US" sz="1100" u="sng" dirty="0">
                <a:solidFill>
                  <a:schemeClr val="tx1"/>
                </a:solidFill>
                <a:latin typeface="+mn-ea"/>
                <a:cs typeface="Meiryo UI" panose="020B0604030504040204" pitchFamily="50" charset="-128"/>
              </a:rPr>
              <a:t>医療機器</a:t>
            </a:r>
            <a:r>
              <a:rPr lang="ja-JP" altLang="en-US" sz="1100" dirty="0">
                <a:solidFill>
                  <a:schemeClr val="tx1"/>
                </a:solidFill>
                <a:latin typeface="+mn-ea"/>
                <a:cs typeface="Meiryo UI" panose="020B0604030504040204" pitchFamily="50" charset="-128"/>
              </a:rPr>
              <a:t>、</a:t>
            </a:r>
            <a:r>
              <a:rPr lang="ja-JP" altLang="en-US" sz="1100" u="sng" dirty="0">
                <a:solidFill>
                  <a:schemeClr val="tx1"/>
                </a:solidFill>
                <a:latin typeface="+mn-ea"/>
                <a:cs typeface="Meiryo UI" panose="020B0604030504040204" pitchFamily="50" charset="-128"/>
              </a:rPr>
              <a:t>電気機器など</a:t>
            </a:r>
            <a:r>
              <a:rPr lang="ja-JP" altLang="en-US" sz="1100" dirty="0">
                <a:solidFill>
                  <a:schemeClr val="tx1"/>
                </a:solidFill>
                <a:latin typeface="+mn-ea"/>
                <a:cs typeface="Meiryo UI" panose="020B0604030504040204" pitchFamily="50" charset="-128"/>
              </a:rPr>
              <a:t>は、他の産業への影響（波及）が大きく他の産業からの影響が小さい（波及を受けにくい）ことがうかがえ、</a:t>
            </a:r>
            <a:r>
              <a:rPr lang="ja-JP" altLang="en-US" sz="1100" u="sng" dirty="0">
                <a:solidFill>
                  <a:schemeClr val="tx1"/>
                </a:solidFill>
                <a:latin typeface="+mn-ea"/>
                <a:cs typeface="Meiryo UI" panose="020B0604030504040204" pitchFamily="50" charset="-128"/>
              </a:rPr>
              <a:t>地域のリーディング産業としてのポテンシャルを持つ</a:t>
            </a:r>
            <a:r>
              <a:rPr lang="ja-JP" altLang="en-US" sz="1100" dirty="0">
                <a:solidFill>
                  <a:schemeClr val="tx1"/>
                </a:solidFill>
                <a:latin typeface="+mn-ea"/>
                <a:cs typeface="Meiryo UI" panose="020B0604030504040204" pitchFamily="50" charset="-128"/>
              </a:rPr>
              <a:t>。</a:t>
            </a:r>
            <a:endParaRPr lang="en-US" altLang="ja-JP" sz="1100" dirty="0">
              <a:solidFill>
                <a:schemeClr val="tx1"/>
              </a:solidFill>
              <a:latin typeface="+mn-ea"/>
              <a:cs typeface="Meiryo UI" panose="020B0604030504040204" pitchFamily="50" charset="-128"/>
            </a:endParaRPr>
          </a:p>
        </p:txBody>
      </p:sp>
      <p:sp>
        <p:nvSpPr>
          <p:cNvPr id="27" name="スライド番号プレースホルダー 1"/>
          <p:cNvSpPr txBox="1">
            <a:spLocks/>
          </p:cNvSpPr>
          <p:nvPr/>
        </p:nvSpPr>
        <p:spPr>
          <a:xfrm>
            <a:off x="6984268"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a:t>
            </a:fld>
            <a:endParaRPr lang="ja-JP" altLang="en-US" dirty="0"/>
          </a:p>
        </p:txBody>
      </p:sp>
      <p:sp>
        <p:nvSpPr>
          <p:cNvPr id="30" name="正方形/長方形 29"/>
          <p:cNvSpPr/>
          <p:nvPr/>
        </p:nvSpPr>
        <p:spPr>
          <a:xfrm>
            <a:off x="161588" y="116632"/>
            <a:ext cx="6208751" cy="369332"/>
          </a:xfrm>
          <a:prstGeom prst="rect">
            <a:avLst/>
          </a:prstGeom>
        </p:spPr>
        <p:txBody>
          <a:bodyPr wrap="none">
            <a:spAutoFit/>
          </a:bodyPr>
          <a:lstStyle/>
          <a:p>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latin typeface="Meiryo UI" panose="020B0604030504040204" pitchFamily="50" charset="-128"/>
                <a:ea typeface="Meiryo UI" panose="020B0604030504040204" pitchFamily="50" charset="-128"/>
                <a:cs typeface="Meiryo UI" panose="020B0604030504040204" pitchFamily="50" charset="-128"/>
              </a:rPr>
              <a:t>のけん引産業（他産業への波及効果、他産業からの影響</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53569637"/>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84163" y="563563"/>
            <a:ext cx="8640762"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34925" y="1239838"/>
            <a:ext cx="4352925" cy="4175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■企業が従業員のＩＣＴ教育のために行っていること</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表 7"/>
          <p:cNvGraphicFramePr>
            <a:graphicFrameLocks noGrp="1"/>
          </p:cNvGraphicFramePr>
          <p:nvPr/>
        </p:nvGraphicFramePr>
        <p:xfrm>
          <a:off x="244475" y="1595438"/>
          <a:ext cx="8501560" cy="4096898"/>
        </p:xfrm>
        <a:graphic>
          <a:graphicData uri="http://schemas.openxmlformats.org/drawingml/2006/table">
            <a:tbl>
              <a:tblPr>
                <a:tableStyleId>{5C22544A-7EE6-4342-B048-85BDC9FD1C3A}</a:tableStyleId>
              </a:tblPr>
              <a:tblGrid>
                <a:gridCol w="850156"/>
                <a:gridCol w="850156"/>
                <a:gridCol w="850156"/>
                <a:gridCol w="850156"/>
                <a:gridCol w="850156"/>
                <a:gridCol w="850156"/>
                <a:gridCol w="850156"/>
                <a:gridCol w="850156"/>
                <a:gridCol w="850156"/>
                <a:gridCol w="850156"/>
              </a:tblGrid>
              <a:tr h="1152000">
                <a:tc>
                  <a:txBody>
                    <a:bodyPr/>
                    <a:lstStyle/>
                    <a:p>
                      <a:pPr algn="l" fontAlgn="t"/>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社内のＩＣＴ関連教育・研修プログラムの実施</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社外のＩＣＴ関連教育・研修プログラムへの参加</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社員の自主的なＩＣＴ関連学習活動への金銭支援</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ＩＣＴ関連資格の取得に対する報奨金の支給</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社員の自主的なＩＣＴ関連学習活動への時間的支援</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ＩＣＴ関連技能・能力テストの実施</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その他の教育訓練</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行っていない</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l" fontAlgn="t"/>
                      <a:r>
                        <a:rPr lang="ja-JP" altLang="en-US" sz="1200" u="none" strike="noStrike" dirty="0">
                          <a:effectLst/>
                          <a:latin typeface="ＭＳ Ｐゴシック" panose="020B0600070205080204" pitchFamily="50" charset="-128"/>
                          <a:ea typeface="ＭＳ Ｐゴシック" panose="020B0600070205080204" pitchFamily="50" charset="-128"/>
                        </a:rPr>
                        <a:t>無回答</a:t>
                      </a:r>
                      <a:endParaRPr lang="ja-JP" altLang="en-US" sz="12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北海道</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72.6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東北</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71.5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北関東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11.9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72.1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1" i="0" u="none" strike="noStrike" dirty="0">
                          <a:effectLst/>
                          <a:latin typeface="ＭＳ Ｐゴシック" panose="020B0600070205080204" pitchFamily="50" charset="-128"/>
                          <a:ea typeface="ＭＳ Ｐゴシック" panose="020B0600070205080204" pitchFamily="50" charset="-128"/>
                        </a:rPr>
                        <a:t>南関東</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13.1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6.2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9.0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3.8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11.6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400" b="1" i="0" u="sng" strike="noStrike" dirty="0">
                          <a:solidFill>
                            <a:srgbClr val="000000"/>
                          </a:solidFill>
                          <a:effectLst/>
                          <a:latin typeface="ＭＳ Ｐゴシック" panose="020B0600070205080204" pitchFamily="50" charset="-128"/>
                          <a:ea typeface="ＭＳ Ｐゴシック" panose="020B0600070205080204" pitchFamily="50" charset="-128"/>
                        </a:rPr>
                        <a:t>59.9</a:t>
                      </a: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北陸</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69.9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甲信越</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77.5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東海</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13.7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11.2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71.4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1" i="0" u="none" strike="noStrike" dirty="0">
                          <a:effectLst/>
                          <a:latin typeface="ＭＳ Ｐゴシック" panose="020B0600070205080204" pitchFamily="50" charset="-128"/>
                          <a:ea typeface="ＭＳ Ｐゴシック" panose="020B0600070205080204" pitchFamily="50" charset="-128"/>
                        </a:rPr>
                        <a:t>近畿</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10.9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8.0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3.2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4.0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1.0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7.4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400" b="1" i="0" u="sng" strike="noStrike" dirty="0">
                          <a:solidFill>
                            <a:srgbClr val="000000"/>
                          </a:solidFill>
                          <a:effectLst/>
                          <a:latin typeface="ＭＳ Ｐゴシック" panose="020B0600070205080204" pitchFamily="50" charset="-128"/>
                          <a:ea typeface="ＭＳ Ｐゴシック" panose="020B0600070205080204" pitchFamily="50" charset="-128"/>
                        </a:rPr>
                        <a:t>72.9</a:t>
                      </a:r>
                      <a:r>
                        <a:rPr lang="en-US" altLang="ja-JP" sz="14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r" fontAlgn="ctr"/>
                      <a:r>
                        <a:rPr lang="en-US" altLang="ja-JP" sz="1200" b="1" i="0" u="none" strike="noStrike" dirty="0">
                          <a:solidFill>
                            <a:srgbClr val="000000"/>
                          </a:solidFill>
                          <a:effectLst/>
                          <a:latin typeface="ＭＳ Ｐゴシック" panose="020B0600070205080204" pitchFamily="50" charset="-128"/>
                          <a:ea typeface="ＭＳ Ｐゴシック" panose="020B0600070205080204" pitchFamily="50" charset="-128"/>
                        </a:rPr>
                        <a:t>2.3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中国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9.6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81.2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四国</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16.3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12.0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8.9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7.5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3.7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16.2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56.9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67718">
                <a:tc>
                  <a:txBody>
                    <a:bodyPr/>
                    <a:lstStyle/>
                    <a:p>
                      <a:pPr algn="l" fontAlgn="ctr"/>
                      <a:r>
                        <a:rPr lang="ja-JP" altLang="en-US" sz="1200" b="0" i="0" u="none" strike="noStrike" dirty="0">
                          <a:effectLst/>
                          <a:latin typeface="ＭＳ Ｐゴシック" panose="020B0600070205080204" pitchFamily="50" charset="-128"/>
                          <a:ea typeface="ＭＳ Ｐゴシック" panose="020B0600070205080204" pitchFamily="50" charset="-128"/>
                        </a:rPr>
                        <a:t>九州・沖縄</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9.7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4.0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2.4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0.7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6.1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75.0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1200" b="0" i="0" u="none" strike="noStrike" dirty="0">
                          <a:solidFill>
                            <a:srgbClr val="000000"/>
                          </a:solidFill>
                          <a:effectLst/>
                          <a:latin typeface="ＭＳ Ｐゴシック" panose="020B0600070205080204" pitchFamily="50" charset="-128"/>
                          <a:ea typeface="ＭＳ Ｐゴシック" panose="020B0600070205080204" pitchFamily="50" charset="-128"/>
                        </a:rPr>
                        <a:t>2.8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9" name="正方形/長方形 8"/>
          <p:cNvSpPr/>
          <p:nvPr/>
        </p:nvSpPr>
        <p:spPr>
          <a:xfrm>
            <a:off x="179388" y="5805488"/>
            <a:ext cx="8569076" cy="10064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marL="88900" indent="-88900" fontAlgn="auto">
              <a:spcBef>
                <a:spcPts val="0"/>
              </a:spcBef>
              <a:spcAft>
                <a:spcPts val="0"/>
              </a:spcAft>
              <a:defRPr/>
            </a:pPr>
            <a:r>
              <a:rPr lang="en-US" altLang="ja-JP" sz="1100" dirty="0">
                <a:latin typeface="ＭＳ Ｐゴシック" panose="020B0600070205080204" pitchFamily="50" charset="-128"/>
              </a:rPr>
              <a:t>※</a:t>
            </a:r>
            <a:r>
              <a:rPr lang="ja-JP" altLang="en-US" sz="1100" dirty="0">
                <a:latin typeface="ＭＳ Ｐゴシック" panose="020B0600070205080204" pitchFamily="50" charset="-128"/>
              </a:rPr>
              <a:t>　北海道、東北（青森、岩手、宮城、秋田、山形、福島）、北関東（茨城、栃木、群馬）、南関東（埼玉、千葉、東京、神奈川）、北陸（富山、石川、福井）、甲信越（新潟、山梨、長野）、東海（岐阜、静岡、愛知、三重）、近畿（滋賀、京都、大阪、兵庫、奈良、和歌山）、中国（鳥取、島根、岡山、広島、山口）、四国（徳島、香川、愛媛、高知）、九州・沖縄（福岡、佐賀、長崎、熊本、大分、宮崎、鹿児島、沖縄） </a:t>
            </a:r>
          </a:p>
          <a:p>
            <a:pPr marL="88900" indent="-88900" fontAlgn="auto">
              <a:spcBef>
                <a:spcPts val="600"/>
              </a:spcBef>
              <a:spcAft>
                <a:spcPts val="0"/>
              </a:spcAft>
              <a:defRPr/>
            </a:pPr>
            <a:r>
              <a:rPr lang="en-US" altLang="ja-JP" sz="1100" dirty="0">
                <a:latin typeface="ＭＳ Ｐゴシック" panose="020B0600070205080204" pitchFamily="50" charset="-128"/>
              </a:rPr>
              <a:t>※</a:t>
            </a:r>
            <a:r>
              <a:rPr lang="ja-JP" altLang="en-US" sz="1100" dirty="0">
                <a:latin typeface="ＭＳ Ｐゴシック" panose="020B0600070205080204" pitchFamily="50" charset="-128"/>
              </a:rPr>
              <a:t>　調査の範囲は、建設業、製造業、運輸行、卸売・小売業、金融・保険業、不動産業、サービス等、その他に属する、常用雇用者が</a:t>
            </a:r>
            <a:r>
              <a:rPr lang="en-US" altLang="ja-JP" sz="1100" dirty="0">
                <a:latin typeface="ＭＳ Ｐゴシック" panose="020B0600070205080204" pitchFamily="50" charset="-128"/>
              </a:rPr>
              <a:t>100</a:t>
            </a:r>
            <a:r>
              <a:rPr lang="ja-JP" altLang="en-US" sz="1100" dirty="0">
                <a:latin typeface="ＭＳ Ｐゴシック" panose="020B0600070205080204" pitchFamily="50" charset="-128"/>
              </a:rPr>
              <a:t>人以上の企業（事業所本所又は単独事業所）</a:t>
            </a:r>
          </a:p>
        </p:txBody>
      </p:sp>
      <p:sp>
        <p:nvSpPr>
          <p:cNvPr id="3" name="正方形/長方形 2"/>
          <p:cNvSpPr/>
          <p:nvPr/>
        </p:nvSpPr>
        <p:spPr>
          <a:xfrm>
            <a:off x="4754189" y="1320131"/>
            <a:ext cx="3778250" cy="261937"/>
          </a:xfrm>
          <a:prstGeom prst="rect">
            <a:avLst/>
          </a:prstGeom>
        </p:spPr>
        <p:txBody>
          <a:bodyPr>
            <a:spAutoFit/>
          </a:bodyPr>
          <a:lstStyle/>
          <a:p>
            <a:pPr fontAlgn="auto">
              <a:spcBef>
                <a:spcPts val="0"/>
              </a:spcBef>
              <a:spcAft>
                <a:spcPts val="0"/>
              </a:spcAft>
              <a:defRPr/>
            </a:pPr>
            <a:r>
              <a:rPr lang="ja-JP" altLang="en-US" sz="1100" dirty="0">
                <a:latin typeface="ＭＳ Ｐゴシック" panose="020B0600070205080204" pitchFamily="50" charset="-128"/>
                <a:ea typeface="ＭＳ Ｐゴシック" panose="020B0600070205080204" pitchFamily="50" charset="-128"/>
              </a:rPr>
              <a:t>　</a:t>
            </a:r>
            <a:r>
              <a:rPr lang="ja-JP" altLang="en-US" sz="1100" dirty="0" smtClean="0">
                <a:latin typeface="ＭＳ Ｐゴシック" panose="020B0600070205080204" pitchFamily="50" charset="-128"/>
                <a:ea typeface="ＭＳ Ｐゴシック" panose="020B0600070205080204" pitchFamily="50" charset="-128"/>
              </a:rPr>
              <a:t>出典</a:t>
            </a:r>
            <a:r>
              <a:rPr lang="ja-JP" altLang="en-US" sz="1100" dirty="0">
                <a:latin typeface="ＭＳ Ｐゴシック" panose="020B0600070205080204" pitchFamily="50" charset="-128"/>
                <a:ea typeface="ＭＳ Ｐゴシック" panose="020B0600070205080204" pitchFamily="50" charset="-128"/>
              </a:rPr>
              <a:t>：総務省「平成</a:t>
            </a:r>
            <a:r>
              <a:rPr lang="en-US" altLang="zh-TW" sz="1100" dirty="0">
                <a:latin typeface="ＭＳ Ｐゴシック" panose="020B0600070205080204" pitchFamily="50" charset="-128"/>
                <a:ea typeface="ＭＳ Ｐゴシック" panose="020B0600070205080204" pitchFamily="50" charset="-128"/>
              </a:rPr>
              <a:t>28</a:t>
            </a:r>
            <a:r>
              <a:rPr lang="ja-JP" altLang="en-US" sz="1100" dirty="0">
                <a:latin typeface="ＭＳ Ｐゴシック" panose="020B0600070205080204" pitchFamily="50" charset="-128"/>
                <a:ea typeface="ＭＳ Ｐゴシック" panose="020B0600070205080204" pitchFamily="50" charset="-128"/>
              </a:rPr>
              <a:t>年度</a:t>
            </a:r>
            <a:r>
              <a:rPr lang="zh-TW" altLang="en-US" sz="1100" dirty="0">
                <a:latin typeface="ＭＳ Ｐゴシック" panose="020B0600070205080204" pitchFamily="50" charset="-128"/>
                <a:ea typeface="ＭＳ Ｐゴシック" panose="020B0600070205080204" pitchFamily="50" charset="-128"/>
              </a:rPr>
              <a:t>通信利用動向調査　企業編</a:t>
            </a:r>
            <a:r>
              <a:rPr lang="ja-JP" altLang="en-US" sz="1100" dirty="0" smtClean="0">
                <a:latin typeface="ＭＳ Ｐゴシック" panose="020B0600070205080204" pitchFamily="50" charset="-128"/>
                <a:ea typeface="ＭＳ Ｐゴシック" panose="020B0600070205080204" pitchFamily="50" charset="-128"/>
              </a:rPr>
              <a:t>」</a:t>
            </a:r>
            <a:endParaRPr lang="ja-JP" altLang="en-US" sz="1100" dirty="0"/>
          </a:p>
        </p:txBody>
      </p:sp>
      <p:sp>
        <p:nvSpPr>
          <p:cNvPr id="10" name="角丸四角形 9"/>
          <p:cNvSpPr/>
          <p:nvPr/>
        </p:nvSpPr>
        <p:spPr>
          <a:xfrm>
            <a:off x="179388" y="765175"/>
            <a:ext cx="8640762" cy="4841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○近畿の企業は、東京を含む南関東圏の企業に比べて、</a:t>
            </a:r>
            <a:r>
              <a:rPr lang="en-US" altLang="ja-JP" sz="1100" dirty="0">
                <a:solidFill>
                  <a:schemeClr val="tx1"/>
                </a:solidFill>
                <a:latin typeface="+mn-ea"/>
              </a:rPr>
              <a:t>ICT</a:t>
            </a:r>
            <a:r>
              <a:rPr lang="ja-JP" altLang="en-US" sz="1100" dirty="0">
                <a:solidFill>
                  <a:schemeClr val="tx1"/>
                </a:solidFill>
                <a:latin typeface="+mn-ea"/>
              </a:rPr>
              <a:t>教育への取組みが遅れている。</a:t>
            </a:r>
            <a:endParaRPr lang="en-US" altLang="ja-JP" sz="1100" dirty="0">
              <a:solidFill>
                <a:schemeClr val="tx1"/>
              </a:solidFill>
              <a:latin typeface="+mn-ea"/>
            </a:endParaRPr>
          </a:p>
        </p:txBody>
      </p:sp>
      <p:sp>
        <p:nvSpPr>
          <p:cNvPr id="2" name="テキスト ボックス 1"/>
          <p:cNvSpPr txBox="1"/>
          <p:nvPr/>
        </p:nvSpPr>
        <p:spPr>
          <a:xfrm>
            <a:off x="8574658" y="1340768"/>
            <a:ext cx="504056" cy="276999"/>
          </a:xfrm>
          <a:prstGeom prst="rect">
            <a:avLst/>
          </a:prstGeom>
          <a:noFill/>
        </p:spPr>
        <p:txBody>
          <a:bodyPr wrap="square" rtlCol="0">
            <a:spAutoFit/>
          </a:bodyPr>
          <a:lstStyle/>
          <a:p>
            <a:pPr algn="ctr"/>
            <a:r>
              <a:rPr kumimoji="1" lang="ja-JP" altLang="en-US" sz="1200" dirty="0" smtClean="0"/>
              <a:t>（％）</a:t>
            </a:r>
            <a:endParaRPr kumimoji="1" lang="ja-JP" altLang="en-US" sz="1200" dirty="0"/>
          </a:p>
        </p:txBody>
      </p:sp>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109</a:t>
            </a:fld>
            <a:endParaRPr lang="ja-JP" altLang="en-US" dirty="0"/>
          </a:p>
        </p:txBody>
      </p:sp>
      <p:sp>
        <p:nvSpPr>
          <p:cNvPr id="13" name="正方形/長方形 12"/>
          <p:cNvSpPr/>
          <p:nvPr/>
        </p:nvSpPr>
        <p:spPr>
          <a:xfrm>
            <a:off x="161588" y="116632"/>
            <a:ext cx="5240089"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大阪（８）（</a:t>
            </a:r>
            <a:r>
              <a:rPr lang="ja-JP" altLang="en-US" dirty="0"/>
              <a:t>課題・企業の</a:t>
            </a:r>
            <a:r>
              <a:rPr lang="en-US" altLang="ja-JP" dirty="0"/>
              <a:t>ICT</a:t>
            </a:r>
            <a:r>
              <a:rPr lang="ja-JP" altLang="en-US" dirty="0"/>
              <a:t>教育</a:t>
            </a:r>
            <a:r>
              <a:rPr lang="ja-JP" altLang="en-US" dirty="0" smtClean="0"/>
              <a:t>）</a:t>
            </a:r>
            <a:endParaRPr lang="ja-JP" altLang="en-US" dirty="0"/>
          </a:p>
        </p:txBody>
      </p:sp>
    </p:spTree>
    <p:extLst>
      <p:ext uri="{BB962C8B-B14F-4D97-AF65-F5344CB8AC3E}">
        <p14:creationId xmlns:p14="http://schemas.microsoft.com/office/powerpoint/2010/main" val="17237666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91255" y="1448780"/>
            <a:ext cx="4279519" cy="3218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別の</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投資の有無</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と業績の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関係</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500563" y="1448780"/>
            <a:ext cx="3486504" cy="3218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■ＩＴ</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投資の有無</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と経常</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利益率の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36193" y="4077072"/>
            <a:ext cx="3332750" cy="3218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■業務</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別の</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導入</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状況（</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572000" y="4077072"/>
            <a:ext cx="4572000"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■ＩＴ投資未実施企業の</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投資を行わない理由（</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角丸四角形 25"/>
          <p:cNvSpPr/>
          <p:nvPr/>
        </p:nvSpPr>
        <p:spPr>
          <a:xfrm>
            <a:off x="179388" y="765175"/>
            <a:ext cx="8824912" cy="719609"/>
          </a:xfrm>
          <a:prstGeom prst="roundRect">
            <a:avLst/>
          </a:prstGeom>
        </p:spPr>
        <p:style>
          <a:lnRef idx="2">
            <a:schemeClr val="accent6"/>
          </a:lnRef>
          <a:fillRef idx="1">
            <a:schemeClr val="lt1"/>
          </a:fillRef>
          <a:effectRef idx="0">
            <a:schemeClr val="accent6"/>
          </a:effectRef>
          <a:fontRef idx="minor">
            <a:schemeClr val="dk1"/>
          </a:fontRef>
        </p:style>
        <p:txBody>
          <a:bodyPr anchor="t" anchorCtr="0"/>
          <a:lstStyle/>
          <a:p>
            <a:pPr marL="177800" indent="-177800">
              <a:defRPr/>
            </a:pPr>
            <a:r>
              <a:rPr lang="ja-JP" altLang="en-US" sz="1100" dirty="0" smtClean="0">
                <a:solidFill>
                  <a:schemeClr val="tx1"/>
                </a:solidFill>
                <a:latin typeface="+mn-ea"/>
              </a:rPr>
              <a:t>○中小企業での業種別の</a:t>
            </a:r>
            <a:r>
              <a:rPr lang="en-US" altLang="ja-JP" sz="1100" dirty="0" smtClean="0">
                <a:solidFill>
                  <a:schemeClr val="tx1"/>
                </a:solidFill>
                <a:latin typeface="+mn-ea"/>
              </a:rPr>
              <a:t>IT</a:t>
            </a:r>
            <a:r>
              <a:rPr lang="ja-JP" altLang="en-US" sz="1100" dirty="0" smtClean="0">
                <a:solidFill>
                  <a:schemeClr val="tx1"/>
                </a:solidFill>
                <a:latin typeface="+mn-ea"/>
              </a:rPr>
              <a:t>投資の有無と業績の関係を見ると、</a:t>
            </a:r>
            <a:r>
              <a:rPr lang="en-US" altLang="ja-JP" sz="1100" u="sng" dirty="0" smtClean="0">
                <a:solidFill>
                  <a:schemeClr val="tx1"/>
                </a:solidFill>
                <a:latin typeface="+mn-ea"/>
              </a:rPr>
              <a:t>IT</a:t>
            </a:r>
            <a:r>
              <a:rPr lang="ja-JP" altLang="en-US" sz="1100" u="sng" dirty="0" smtClean="0">
                <a:solidFill>
                  <a:schemeClr val="tx1"/>
                </a:solidFill>
                <a:latin typeface="+mn-ea"/>
              </a:rPr>
              <a:t>投資を行っている企業の方が売上高、経常利益率が高い傾向がある</a:t>
            </a:r>
            <a:r>
              <a:rPr lang="ja-JP" altLang="en-US" sz="1100" dirty="0" smtClean="0">
                <a:solidFill>
                  <a:schemeClr val="tx1"/>
                </a:solidFill>
                <a:latin typeface="+mn-ea"/>
              </a:rPr>
              <a:t>。</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en-US" altLang="ja-JP" sz="1100" dirty="0" smtClean="0">
                <a:solidFill>
                  <a:schemeClr val="tx1"/>
                </a:solidFill>
                <a:latin typeface="+mn-ea"/>
              </a:rPr>
              <a:t>IT</a:t>
            </a:r>
            <a:r>
              <a:rPr lang="ja-JP" altLang="en-US" sz="1100" dirty="0" smtClean="0">
                <a:solidFill>
                  <a:schemeClr val="tx1"/>
                </a:solidFill>
                <a:latin typeface="+mn-ea"/>
              </a:rPr>
              <a:t>が導入されている業務としては、財務・会計（</a:t>
            </a:r>
            <a:r>
              <a:rPr lang="en-US" altLang="ja-JP" sz="1100" dirty="0" smtClean="0">
                <a:solidFill>
                  <a:schemeClr val="tx1"/>
                </a:solidFill>
                <a:latin typeface="+mn-ea"/>
              </a:rPr>
              <a:t>81.8</a:t>
            </a:r>
            <a:r>
              <a:rPr lang="ja-JP" altLang="en-US" sz="1100" dirty="0" smtClean="0">
                <a:solidFill>
                  <a:schemeClr val="tx1"/>
                </a:solidFill>
                <a:latin typeface="+mn-ea"/>
              </a:rPr>
              <a:t>％）、人事給与（</a:t>
            </a:r>
            <a:r>
              <a:rPr lang="en-US" altLang="ja-JP" sz="1100" dirty="0" smtClean="0">
                <a:solidFill>
                  <a:schemeClr val="tx1"/>
                </a:solidFill>
                <a:latin typeface="+mn-ea"/>
              </a:rPr>
              <a:t>77.2</a:t>
            </a:r>
            <a:r>
              <a:rPr lang="ja-JP" altLang="en-US" sz="1100" dirty="0" smtClean="0">
                <a:solidFill>
                  <a:schemeClr val="tx1"/>
                </a:solidFill>
                <a:latin typeface="+mn-ea"/>
              </a:rPr>
              <a:t>％）、販売（</a:t>
            </a:r>
            <a:r>
              <a:rPr lang="en-US" altLang="ja-JP" sz="1100" dirty="0" smtClean="0">
                <a:solidFill>
                  <a:schemeClr val="tx1"/>
                </a:solidFill>
                <a:latin typeface="+mn-ea"/>
              </a:rPr>
              <a:t>75.7</a:t>
            </a:r>
            <a:r>
              <a:rPr lang="ja-JP" altLang="en-US" sz="1100" dirty="0" smtClean="0">
                <a:solidFill>
                  <a:schemeClr val="tx1"/>
                </a:solidFill>
                <a:latin typeface="+mn-ea"/>
              </a:rPr>
              <a:t>％）などでの利用率が高い。</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en-US" altLang="ja-JP" sz="1100" u="sng" dirty="0" smtClean="0">
                <a:solidFill>
                  <a:schemeClr val="tx1"/>
                </a:solidFill>
                <a:latin typeface="+mn-ea"/>
              </a:rPr>
              <a:t>IT</a:t>
            </a:r>
            <a:r>
              <a:rPr lang="ja-JP" altLang="en-US" sz="1100" u="sng" dirty="0" smtClean="0">
                <a:solidFill>
                  <a:schemeClr val="tx1"/>
                </a:solidFill>
                <a:latin typeface="+mn-ea"/>
              </a:rPr>
              <a:t>投資を行わない理由としては、「</a:t>
            </a:r>
            <a:r>
              <a:rPr lang="en-US" altLang="ja-JP" sz="1100" u="sng" dirty="0" smtClean="0">
                <a:solidFill>
                  <a:schemeClr val="tx1"/>
                </a:solidFill>
                <a:latin typeface="+mn-ea"/>
              </a:rPr>
              <a:t>IT</a:t>
            </a:r>
            <a:r>
              <a:rPr lang="ja-JP" altLang="en-US" sz="1100" u="sng" dirty="0" smtClean="0">
                <a:solidFill>
                  <a:schemeClr val="tx1"/>
                </a:solidFill>
                <a:latin typeface="+mn-ea"/>
              </a:rPr>
              <a:t>を導入できる人材がいない」（</a:t>
            </a:r>
            <a:r>
              <a:rPr lang="en-US" altLang="ja-JP" sz="1100" u="sng" dirty="0" smtClean="0">
                <a:solidFill>
                  <a:schemeClr val="tx1"/>
                </a:solidFill>
                <a:latin typeface="+mn-ea"/>
              </a:rPr>
              <a:t>43.3</a:t>
            </a:r>
            <a:r>
              <a:rPr lang="ja-JP" altLang="en-US" sz="1100" u="sng" dirty="0" smtClean="0">
                <a:solidFill>
                  <a:schemeClr val="tx1"/>
                </a:solidFill>
                <a:latin typeface="+mn-ea"/>
              </a:rPr>
              <a:t>％）、「導入の効果が分からない、評価できない」（</a:t>
            </a:r>
            <a:r>
              <a:rPr lang="en-US" altLang="ja-JP" sz="1100" u="sng" dirty="0" smtClean="0">
                <a:solidFill>
                  <a:schemeClr val="tx1"/>
                </a:solidFill>
                <a:latin typeface="+mn-ea"/>
              </a:rPr>
              <a:t>39.8</a:t>
            </a:r>
            <a:r>
              <a:rPr lang="ja-JP" altLang="en-US" sz="1100" u="sng" dirty="0" smtClean="0">
                <a:solidFill>
                  <a:schemeClr val="tx1"/>
                </a:solidFill>
                <a:latin typeface="+mn-ea"/>
              </a:rPr>
              <a:t>％）が多い。</a:t>
            </a:r>
            <a:endParaRPr lang="en-US" altLang="ja-JP" sz="1100" dirty="0">
              <a:solidFill>
                <a:schemeClr val="tx1"/>
              </a:solidFill>
              <a:latin typeface="+mn-ea"/>
            </a:endParaRPr>
          </a:p>
        </p:txBody>
      </p:sp>
      <p:graphicFrame>
        <p:nvGraphicFramePr>
          <p:cNvPr id="27" name="グラフ 26"/>
          <p:cNvGraphicFramePr>
            <a:graphicFrameLocks/>
          </p:cNvGraphicFramePr>
          <p:nvPr>
            <p:extLst>
              <p:ext uri="{D42A27DB-BD31-4B8C-83A1-F6EECF244321}">
                <p14:modId xmlns:p14="http://schemas.microsoft.com/office/powerpoint/2010/main" val="2494386400"/>
              </p:ext>
            </p:extLst>
          </p:nvPr>
        </p:nvGraphicFramePr>
        <p:xfrm>
          <a:off x="294042" y="1844824"/>
          <a:ext cx="3867660" cy="1800200"/>
        </p:xfrm>
        <a:graphic>
          <a:graphicData uri="http://schemas.openxmlformats.org/drawingml/2006/chart">
            <c:chart xmlns:c="http://schemas.openxmlformats.org/drawingml/2006/chart" xmlns:r="http://schemas.openxmlformats.org/officeDocument/2006/relationships" r:id="rId2"/>
          </a:graphicData>
        </a:graphic>
      </p:graphicFrame>
      <p:sp>
        <p:nvSpPr>
          <p:cNvPr id="28" name="コンテンツ プレースホルダー 2"/>
          <p:cNvSpPr txBox="1">
            <a:spLocks/>
          </p:cNvSpPr>
          <p:nvPr/>
        </p:nvSpPr>
        <p:spPr>
          <a:xfrm>
            <a:off x="323528" y="6264696"/>
            <a:ext cx="3384376" cy="382352"/>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資料：中小</a:t>
            </a:r>
            <a:r>
              <a:rPr lang="ja-JP" altLang="en-US" sz="700" dirty="0">
                <a:latin typeface="HGｺﾞｼｯｸM" panose="020B0609000000000000" pitchFamily="49" charset="-128"/>
                <a:ea typeface="HGｺﾞｼｯｸM" panose="020B0609000000000000" pitchFamily="49" charset="-128"/>
              </a:rPr>
              <a:t>企業庁委託「中小企業の成長と投資行動に関するアンケート調査</a:t>
            </a:r>
            <a:r>
              <a:rPr lang="ja-JP" altLang="en-US" sz="700" dirty="0" smtClean="0">
                <a:latin typeface="HGｺﾞｼｯｸM" panose="020B0609000000000000" pitchFamily="49" charset="-128"/>
                <a:ea typeface="HGｺﾞｼｯｸM" panose="020B0609000000000000" pitchFamily="49" charset="-128"/>
              </a:rPr>
              <a:t>」</a:t>
            </a:r>
            <a:endParaRPr lang="en-US" altLang="ja-JP" sz="700" dirty="0" smtClean="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a:latin typeface="HGｺﾞｼｯｸM" panose="020B0609000000000000" pitchFamily="49" charset="-128"/>
                <a:ea typeface="HGｺﾞｼｯｸM" panose="020B0609000000000000" pitchFamily="49" charset="-128"/>
              </a:rPr>
              <a:t>　</a:t>
            </a: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a:t>
            </a:r>
            <a:r>
              <a:rPr lang="en-US" altLang="ja-JP" sz="700" dirty="0">
                <a:latin typeface="HGｺﾞｼｯｸM" panose="020B0609000000000000" pitchFamily="49" charset="-128"/>
                <a:ea typeface="HGｺﾞｼｯｸM" panose="020B0609000000000000" pitchFamily="49" charset="-128"/>
              </a:rPr>
              <a:t>2015</a:t>
            </a:r>
            <a:r>
              <a:rPr lang="ja-JP" altLang="en-US" sz="700" dirty="0">
                <a:latin typeface="HGｺﾞｼｯｸM" panose="020B0609000000000000" pitchFamily="49" charset="-128"/>
                <a:ea typeface="HGｺﾞｼｯｸM" panose="020B0609000000000000" pitchFamily="49" charset="-128"/>
              </a:rPr>
              <a:t>年</a:t>
            </a:r>
            <a:r>
              <a:rPr lang="en-US" altLang="ja-JP" sz="700" dirty="0">
                <a:latin typeface="HGｺﾞｼｯｸM" panose="020B0609000000000000" pitchFamily="49" charset="-128"/>
                <a:ea typeface="HGｺﾞｼｯｸM" panose="020B0609000000000000" pitchFamily="49" charset="-128"/>
              </a:rPr>
              <a:t>12</a:t>
            </a:r>
            <a:r>
              <a:rPr lang="ja-JP" altLang="en-US" sz="700" dirty="0">
                <a:latin typeface="HGｺﾞｼｯｸM" panose="020B0609000000000000" pitchFamily="49" charset="-128"/>
                <a:ea typeface="HGｺﾞｼｯｸM" panose="020B0609000000000000" pitchFamily="49" charset="-128"/>
              </a:rPr>
              <a:t>月、</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株</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帝国データバンク</a:t>
            </a:r>
            <a:r>
              <a:rPr lang="en-US" altLang="ja-JP" sz="700" dirty="0">
                <a:latin typeface="HGｺﾞｼｯｸM" panose="020B0609000000000000" pitchFamily="49" charset="-128"/>
                <a:ea typeface="HGｺﾞｼｯｸM" panose="020B0609000000000000" pitchFamily="49" charset="-128"/>
              </a:rPr>
              <a:t>)</a:t>
            </a:r>
          </a:p>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注</a:t>
            </a:r>
            <a:r>
              <a:rPr lang="en-US" altLang="ja-JP" sz="700" dirty="0" smtClean="0">
                <a:latin typeface="HGｺﾞｼｯｸM" panose="020B0609000000000000" pitchFamily="49" charset="-128"/>
                <a:ea typeface="HGｺﾞｼｯｸM" panose="020B0609000000000000" pitchFamily="49" charset="-128"/>
              </a:rPr>
              <a:t>)</a:t>
            </a:r>
            <a:r>
              <a:rPr lang="ja-JP" altLang="en-US" sz="700" dirty="0" smtClean="0">
                <a:latin typeface="HGｺﾞｼｯｸM" panose="020B0609000000000000" pitchFamily="49" charset="-128"/>
                <a:ea typeface="HGｺﾞｼｯｸM" panose="020B0609000000000000" pitchFamily="49" charset="-128"/>
              </a:rPr>
              <a:t>　複数回答のため、合計は必ずしも</a:t>
            </a:r>
            <a:r>
              <a:rPr lang="en-US" altLang="ja-JP" sz="700" dirty="0" smtClean="0">
                <a:latin typeface="HGｺﾞｼｯｸM" panose="020B0609000000000000" pitchFamily="49" charset="-128"/>
                <a:ea typeface="HGｺﾞｼｯｸM" panose="020B0609000000000000" pitchFamily="49" charset="-128"/>
              </a:rPr>
              <a:t>100</a:t>
            </a:r>
            <a:r>
              <a:rPr lang="ja-JP" altLang="en-US" sz="700" dirty="0" smtClean="0">
                <a:latin typeface="HGｺﾞｼｯｸM" panose="020B0609000000000000" pitchFamily="49" charset="-128"/>
                <a:ea typeface="HGｺﾞｼｯｸM" panose="020B0609000000000000" pitchFamily="49" charset="-128"/>
              </a:rPr>
              <a:t>％にはならない。</a:t>
            </a:r>
            <a:endParaRPr lang="ja-JP" altLang="en-US" sz="700" dirty="0">
              <a:latin typeface="HGｺﾞｼｯｸM" panose="020B0609000000000000" pitchFamily="49" charset="-128"/>
              <a:ea typeface="HGｺﾞｼｯｸM" panose="020B0609000000000000" pitchFamily="49" charset="-128"/>
            </a:endParaRPr>
          </a:p>
        </p:txBody>
      </p:sp>
      <p:graphicFrame>
        <p:nvGraphicFramePr>
          <p:cNvPr id="30" name="グラフ 29"/>
          <p:cNvGraphicFramePr>
            <a:graphicFrameLocks/>
          </p:cNvGraphicFramePr>
          <p:nvPr>
            <p:extLst>
              <p:ext uri="{D42A27DB-BD31-4B8C-83A1-F6EECF244321}">
                <p14:modId xmlns:p14="http://schemas.microsoft.com/office/powerpoint/2010/main" val="2492055634"/>
              </p:ext>
            </p:extLst>
          </p:nvPr>
        </p:nvGraphicFramePr>
        <p:xfrm>
          <a:off x="323528" y="4509120"/>
          <a:ext cx="4104456" cy="168356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1" name="グラフ 30"/>
          <p:cNvGraphicFramePr>
            <a:graphicFrameLocks/>
          </p:cNvGraphicFramePr>
          <p:nvPr>
            <p:extLst>
              <p:ext uri="{D42A27DB-BD31-4B8C-83A1-F6EECF244321}">
                <p14:modId xmlns:p14="http://schemas.microsoft.com/office/powerpoint/2010/main" val="1865923437"/>
              </p:ext>
            </p:extLst>
          </p:nvPr>
        </p:nvGraphicFramePr>
        <p:xfrm>
          <a:off x="4787899" y="4509120"/>
          <a:ext cx="4032573" cy="1755576"/>
        </p:xfrm>
        <a:graphic>
          <a:graphicData uri="http://schemas.openxmlformats.org/drawingml/2006/chart">
            <c:chart xmlns:c="http://schemas.openxmlformats.org/drawingml/2006/chart" xmlns:r="http://schemas.openxmlformats.org/officeDocument/2006/relationships" r:id="rId4"/>
          </a:graphicData>
        </a:graphic>
      </p:graphicFrame>
      <p:sp>
        <p:nvSpPr>
          <p:cNvPr id="32" name="スライド番号プレースホルダー 2"/>
          <p:cNvSpPr>
            <a:spLocks noGrp="1"/>
          </p:cNvSpPr>
          <p:nvPr>
            <p:ph type="sldNum" sz="quarter" idx="12"/>
          </p:nvPr>
        </p:nvSpPr>
        <p:spPr bwMode="auto">
          <a:xfrm>
            <a:off x="7010400" y="6520259"/>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F1C9C5F-3E7D-46CE-A42F-CD75BB11FC0C}" type="slidenum">
              <a:rPr lang="ja-JP" altLang="en-US"/>
              <a:pPr fontAlgn="base">
                <a:spcBef>
                  <a:spcPct val="0"/>
                </a:spcBef>
                <a:spcAft>
                  <a:spcPct val="0"/>
                </a:spcAft>
                <a:defRPr/>
              </a:pPr>
              <a:t>110</a:t>
            </a:fld>
            <a:endParaRPr lang="en-US" altLang="ja-JP" dirty="0"/>
          </a:p>
        </p:txBody>
      </p:sp>
      <p:sp>
        <p:nvSpPr>
          <p:cNvPr id="18" name="コンテンツ プレースホルダー 2"/>
          <p:cNvSpPr txBox="1">
            <a:spLocks/>
          </p:cNvSpPr>
          <p:nvPr/>
        </p:nvSpPr>
        <p:spPr>
          <a:xfrm>
            <a:off x="5075932" y="6264696"/>
            <a:ext cx="3744540" cy="620688"/>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資料：中小</a:t>
            </a:r>
            <a:r>
              <a:rPr lang="ja-JP" altLang="en-US" sz="700" dirty="0">
                <a:latin typeface="HGｺﾞｼｯｸM" panose="020B0609000000000000" pitchFamily="49" charset="-128"/>
                <a:ea typeface="HGｺﾞｼｯｸM" panose="020B0609000000000000" pitchFamily="49" charset="-128"/>
              </a:rPr>
              <a:t>企業庁委託「中小企業の成長と投資行動に関するアンケート調査</a:t>
            </a:r>
            <a:r>
              <a:rPr lang="ja-JP" altLang="en-US" sz="700" dirty="0" smtClean="0">
                <a:latin typeface="HGｺﾞｼｯｸM" panose="020B0609000000000000" pitchFamily="49" charset="-128"/>
                <a:ea typeface="HGｺﾞｼｯｸM" panose="020B0609000000000000" pitchFamily="49" charset="-128"/>
              </a:rPr>
              <a:t>」</a:t>
            </a:r>
            <a:endParaRPr lang="en-US" altLang="ja-JP" sz="700" dirty="0" smtClean="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a:latin typeface="HGｺﾞｼｯｸM" panose="020B0609000000000000" pitchFamily="49" charset="-128"/>
                <a:ea typeface="HGｺﾞｼｯｸM" panose="020B0609000000000000" pitchFamily="49" charset="-128"/>
              </a:rPr>
              <a:t>　</a:t>
            </a: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a:t>
            </a:r>
            <a:r>
              <a:rPr lang="en-US" altLang="ja-JP" sz="700" dirty="0">
                <a:latin typeface="HGｺﾞｼｯｸM" panose="020B0609000000000000" pitchFamily="49" charset="-128"/>
                <a:ea typeface="HGｺﾞｼｯｸM" panose="020B0609000000000000" pitchFamily="49" charset="-128"/>
              </a:rPr>
              <a:t>2015</a:t>
            </a:r>
            <a:r>
              <a:rPr lang="ja-JP" altLang="en-US" sz="700" dirty="0">
                <a:latin typeface="HGｺﾞｼｯｸM" panose="020B0609000000000000" pitchFamily="49" charset="-128"/>
                <a:ea typeface="HGｺﾞｼｯｸM" panose="020B0609000000000000" pitchFamily="49" charset="-128"/>
              </a:rPr>
              <a:t>年</a:t>
            </a:r>
            <a:r>
              <a:rPr lang="en-US" altLang="ja-JP" sz="700" dirty="0">
                <a:latin typeface="HGｺﾞｼｯｸM" panose="020B0609000000000000" pitchFamily="49" charset="-128"/>
                <a:ea typeface="HGｺﾞｼｯｸM" panose="020B0609000000000000" pitchFamily="49" charset="-128"/>
              </a:rPr>
              <a:t>12</a:t>
            </a:r>
            <a:r>
              <a:rPr lang="ja-JP" altLang="en-US" sz="700" dirty="0">
                <a:latin typeface="HGｺﾞｼｯｸM" panose="020B0609000000000000" pitchFamily="49" charset="-128"/>
                <a:ea typeface="HGｺﾞｼｯｸM" panose="020B0609000000000000" pitchFamily="49" charset="-128"/>
              </a:rPr>
              <a:t>月、</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株</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帝国データバンク</a:t>
            </a:r>
            <a:r>
              <a:rPr lang="en-US" altLang="ja-JP" sz="700" dirty="0">
                <a:latin typeface="HGｺﾞｼｯｸM" panose="020B0609000000000000" pitchFamily="49" charset="-128"/>
                <a:ea typeface="HGｺﾞｼｯｸM" panose="020B0609000000000000" pitchFamily="49" charset="-128"/>
              </a:rPr>
              <a:t>)</a:t>
            </a:r>
          </a:p>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注</a:t>
            </a:r>
            <a:r>
              <a:rPr lang="en-US" altLang="ja-JP" sz="700" dirty="0" smtClean="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 </a:t>
            </a:r>
            <a:r>
              <a:rPr lang="en-US" altLang="ja-JP" sz="700" dirty="0">
                <a:latin typeface="HGｺﾞｼｯｸM" panose="020B0609000000000000" pitchFamily="49" charset="-128"/>
                <a:ea typeface="HGｺﾞｼｯｸM" panose="020B0609000000000000" pitchFamily="49" charset="-128"/>
              </a:rPr>
              <a:t>1.</a:t>
            </a:r>
            <a:r>
              <a:rPr lang="ja-JP" altLang="en-US" sz="700" dirty="0">
                <a:latin typeface="HGｺﾞｼｯｸM" panose="020B0609000000000000" pitchFamily="49" charset="-128"/>
                <a:ea typeface="HGｺﾞｼｯｸM" panose="020B0609000000000000" pitchFamily="49" charset="-128"/>
              </a:rPr>
              <a:t>複数回答のため、合計は必ずしも</a:t>
            </a:r>
            <a:r>
              <a:rPr lang="en-US" altLang="ja-JP" sz="700" dirty="0">
                <a:latin typeface="HGｺﾞｼｯｸM" panose="020B0609000000000000" pitchFamily="49" charset="-128"/>
                <a:ea typeface="HGｺﾞｼｯｸM" panose="020B0609000000000000" pitchFamily="49" charset="-128"/>
              </a:rPr>
              <a:t>100</a:t>
            </a:r>
            <a:r>
              <a:rPr lang="ja-JP" altLang="en-US" sz="700" dirty="0">
                <a:latin typeface="HGｺﾞｼｯｸM" panose="020B0609000000000000" pitchFamily="49" charset="-128"/>
                <a:ea typeface="HGｺﾞｼｯｸM" panose="020B0609000000000000" pitchFamily="49" charset="-128"/>
              </a:rPr>
              <a:t>％にはならない。</a:t>
            </a:r>
          </a:p>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2.IT</a:t>
            </a:r>
            <a:r>
              <a:rPr lang="ja-JP" altLang="en-US" sz="700" dirty="0">
                <a:latin typeface="HGｺﾞｼｯｸM" panose="020B0609000000000000" pitchFamily="49" charset="-128"/>
                <a:ea typeface="HGｺﾞｼｯｸM" panose="020B0609000000000000" pitchFamily="49" charset="-128"/>
              </a:rPr>
              <a:t>投資を重要であると回答しているが現在</a:t>
            </a:r>
            <a:r>
              <a:rPr lang="en-US" altLang="ja-JP" sz="700" dirty="0">
                <a:latin typeface="HGｺﾞｼｯｸM" panose="020B0609000000000000" pitchFamily="49" charset="-128"/>
                <a:ea typeface="HGｺﾞｼｯｸM" panose="020B0609000000000000" pitchFamily="49" charset="-128"/>
              </a:rPr>
              <a:t>IT</a:t>
            </a:r>
            <a:r>
              <a:rPr lang="ja-JP" altLang="en-US" sz="700" dirty="0">
                <a:latin typeface="HGｺﾞｼｯｸM" panose="020B0609000000000000" pitchFamily="49" charset="-128"/>
                <a:ea typeface="HGｺﾞｼｯｸM" panose="020B0609000000000000" pitchFamily="49" charset="-128"/>
              </a:rPr>
              <a:t>投資を行っていない企業を</a:t>
            </a:r>
            <a:r>
              <a:rPr lang="ja-JP" altLang="en-US" sz="700" dirty="0" smtClean="0">
                <a:latin typeface="HGｺﾞｼｯｸM" panose="020B0609000000000000" pitchFamily="49" charset="-128"/>
                <a:ea typeface="HGｺﾞｼｯｸM" panose="020B0609000000000000" pitchFamily="49" charset="-128"/>
              </a:rPr>
              <a:t>集計。</a:t>
            </a:r>
            <a:endParaRPr lang="ja-JP" altLang="en-US" sz="700" dirty="0">
              <a:latin typeface="HGｺﾞｼｯｸM" panose="020B0609000000000000" pitchFamily="49" charset="-128"/>
              <a:ea typeface="HGｺﾞｼｯｸM" panose="020B0609000000000000" pitchFamily="49" charset="-128"/>
            </a:endParaRPr>
          </a:p>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     3</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「その他」の項目は表示していない</a:t>
            </a:r>
            <a:r>
              <a:rPr lang="ja-JP" altLang="en-US" sz="700" dirty="0" smtClean="0">
                <a:latin typeface="HGｺﾞｼｯｸM" panose="020B0609000000000000" pitchFamily="49" charset="-128"/>
                <a:ea typeface="HGｺﾞｼｯｸM" panose="020B0609000000000000" pitchFamily="49" charset="-128"/>
              </a:rPr>
              <a:t>。</a:t>
            </a:r>
            <a:endParaRPr lang="ja-JP" altLang="en-US" sz="700" dirty="0">
              <a:latin typeface="HGｺﾞｼｯｸM" panose="020B0609000000000000" pitchFamily="49" charset="-128"/>
              <a:ea typeface="HGｺﾞｼｯｸM" panose="020B0609000000000000" pitchFamily="49" charset="-128"/>
            </a:endParaRPr>
          </a:p>
        </p:txBody>
      </p:sp>
      <p:sp>
        <p:nvSpPr>
          <p:cNvPr id="19" name="コンテンツ プレースホルダー 2"/>
          <p:cNvSpPr txBox="1">
            <a:spLocks/>
          </p:cNvSpPr>
          <p:nvPr/>
        </p:nvSpPr>
        <p:spPr>
          <a:xfrm>
            <a:off x="5004048" y="3789040"/>
            <a:ext cx="3672408" cy="38080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資料：経済産業省「企業活動基本調査」再編加工</a:t>
            </a:r>
            <a:endParaRPr lang="en-US" altLang="ja-JP" sz="700" dirty="0">
              <a:latin typeface="HGｺﾞｼｯｸM" panose="020B0609000000000000" pitchFamily="49" charset="-128"/>
              <a:ea typeface="HGｺﾞｼｯｸM" panose="020B0609000000000000" pitchFamily="49" charset="-128"/>
            </a:endParaRPr>
          </a:p>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注</a:t>
            </a:r>
            <a:r>
              <a:rPr lang="en-US" altLang="ja-JP" sz="700" dirty="0">
                <a:latin typeface="HGｺﾞｼｯｸM" panose="020B0609000000000000" pitchFamily="49" charset="-128"/>
                <a:ea typeface="HGｺﾞｼｯｸM" panose="020B0609000000000000" pitchFamily="49" charset="-128"/>
              </a:rPr>
              <a:t>)1</a:t>
            </a:r>
            <a:r>
              <a:rPr lang="en-US" altLang="ja-JP" sz="700" dirty="0" smtClean="0">
                <a:latin typeface="HGｺﾞｼｯｸM" panose="020B0609000000000000" pitchFamily="49" charset="-128"/>
                <a:ea typeface="HGｺﾞｼｯｸM" panose="020B0609000000000000" pitchFamily="49" charset="-128"/>
              </a:rPr>
              <a:t>.</a:t>
            </a:r>
            <a:r>
              <a:rPr lang="ja-JP" altLang="en-US" sz="700" dirty="0" smtClean="0">
                <a:latin typeface="HGｺﾞｼｯｸM" panose="020B0609000000000000" pitchFamily="49" charset="-128"/>
                <a:ea typeface="HGｺﾞｼｯｸM" panose="020B0609000000000000" pitchFamily="49" charset="-128"/>
              </a:rPr>
              <a:t>経常利益率＝経常利益／売上高で計算</a:t>
            </a:r>
            <a:endParaRPr lang="ja-JP" altLang="en-US" sz="700" dirty="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2.2007</a:t>
            </a:r>
            <a:r>
              <a:rPr lang="ja-JP" altLang="en-US" sz="700" dirty="0" smtClean="0">
                <a:latin typeface="HGｺﾞｼｯｸM" panose="020B0609000000000000" pitchFamily="49" charset="-128"/>
                <a:ea typeface="HGｺﾞｼｯｸM" panose="020B0609000000000000" pitchFamily="49" charset="-128"/>
              </a:rPr>
              <a:t>年度から</a:t>
            </a:r>
            <a:r>
              <a:rPr lang="en-US" altLang="ja-JP" sz="700" dirty="0" smtClean="0">
                <a:latin typeface="HGｺﾞｼｯｸM" panose="020B0609000000000000" pitchFamily="49" charset="-128"/>
                <a:ea typeface="HGｺﾞｼｯｸM" panose="020B0609000000000000" pitchFamily="49" charset="-128"/>
              </a:rPr>
              <a:t>2013</a:t>
            </a:r>
            <a:r>
              <a:rPr lang="ja-JP" altLang="en-US" sz="700" dirty="0" smtClean="0">
                <a:latin typeface="HGｺﾞｼｯｸM" panose="020B0609000000000000" pitchFamily="49" charset="-128"/>
                <a:ea typeface="HGｺﾞｼｯｸM" panose="020B0609000000000000" pitchFamily="49" charset="-128"/>
              </a:rPr>
              <a:t>年度まで連続して回答している中小企業を集計</a:t>
            </a:r>
            <a:endParaRPr lang="ja-JP" altLang="en-US" sz="700" dirty="0">
              <a:latin typeface="HGｺﾞｼｯｸM" panose="020B0609000000000000" pitchFamily="49" charset="-128"/>
              <a:ea typeface="HGｺﾞｼｯｸM" panose="020B0609000000000000" pitchFamily="49" charset="-128"/>
            </a:endParaRPr>
          </a:p>
        </p:txBody>
      </p:sp>
      <p:sp>
        <p:nvSpPr>
          <p:cNvPr id="20" name="コンテンツ プレースホルダー 2"/>
          <p:cNvSpPr txBox="1">
            <a:spLocks/>
          </p:cNvSpPr>
          <p:nvPr/>
        </p:nvSpPr>
        <p:spPr>
          <a:xfrm>
            <a:off x="285754" y="3645023"/>
            <a:ext cx="3566165" cy="524817"/>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資料：中小</a:t>
            </a:r>
            <a:r>
              <a:rPr lang="ja-JP" altLang="en-US" sz="700" dirty="0">
                <a:latin typeface="HGｺﾞｼｯｸM" panose="020B0609000000000000" pitchFamily="49" charset="-128"/>
                <a:ea typeface="HGｺﾞｼｯｸM" panose="020B0609000000000000" pitchFamily="49" charset="-128"/>
              </a:rPr>
              <a:t>企業庁委託「中小企業の成長と投資行動に関するアンケート調査</a:t>
            </a:r>
            <a:r>
              <a:rPr lang="ja-JP" altLang="en-US" sz="700" dirty="0" smtClean="0">
                <a:latin typeface="HGｺﾞｼｯｸM" panose="020B0609000000000000" pitchFamily="49" charset="-128"/>
                <a:ea typeface="HGｺﾞｼｯｸM" panose="020B0609000000000000" pitchFamily="49" charset="-128"/>
              </a:rPr>
              <a:t>」</a:t>
            </a:r>
            <a:endParaRPr lang="en-US" altLang="ja-JP" sz="700" dirty="0" smtClean="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a:latin typeface="HGｺﾞｼｯｸM" panose="020B0609000000000000" pitchFamily="49" charset="-128"/>
                <a:ea typeface="HGｺﾞｼｯｸM" panose="020B0609000000000000" pitchFamily="49" charset="-128"/>
              </a:rPr>
              <a:t>　</a:t>
            </a: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a:t>
            </a:r>
            <a:r>
              <a:rPr lang="en-US" altLang="ja-JP" sz="700" dirty="0">
                <a:latin typeface="HGｺﾞｼｯｸM" panose="020B0609000000000000" pitchFamily="49" charset="-128"/>
                <a:ea typeface="HGｺﾞｼｯｸM" panose="020B0609000000000000" pitchFamily="49" charset="-128"/>
              </a:rPr>
              <a:t>2015</a:t>
            </a:r>
            <a:r>
              <a:rPr lang="ja-JP" altLang="en-US" sz="700" dirty="0">
                <a:latin typeface="HGｺﾞｼｯｸM" panose="020B0609000000000000" pitchFamily="49" charset="-128"/>
                <a:ea typeface="HGｺﾞｼｯｸM" panose="020B0609000000000000" pitchFamily="49" charset="-128"/>
              </a:rPr>
              <a:t>年</a:t>
            </a:r>
            <a:r>
              <a:rPr lang="en-US" altLang="ja-JP" sz="700" dirty="0">
                <a:latin typeface="HGｺﾞｼｯｸM" panose="020B0609000000000000" pitchFamily="49" charset="-128"/>
                <a:ea typeface="HGｺﾞｼｯｸM" panose="020B0609000000000000" pitchFamily="49" charset="-128"/>
              </a:rPr>
              <a:t>12</a:t>
            </a:r>
            <a:r>
              <a:rPr lang="ja-JP" altLang="en-US" sz="700" dirty="0">
                <a:latin typeface="HGｺﾞｼｯｸM" panose="020B0609000000000000" pitchFamily="49" charset="-128"/>
                <a:ea typeface="HGｺﾞｼｯｸM" panose="020B0609000000000000" pitchFamily="49" charset="-128"/>
              </a:rPr>
              <a:t>月、</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株</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帝国データバンク</a:t>
            </a:r>
            <a:r>
              <a:rPr lang="en-US" altLang="ja-JP" sz="700" dirty="0" smtClean="0">
                <a:latin typeface="HGｺﾞｼｯｸM" panose="020B0609000000000000" pitchFamily="49" charset="-128"/>
                <a:ea typeface="HGｺﾞｼｯｸM" panose="020B0609000000000000" pitchFamily="49" charset="-128"/>
              </a:rPr>
              <a:t>)</a:t>
            </a:r>
            <a:endParaRPr lang="en-US" altLang="ja-JP" sz="700" dirty="0">
              <a:latin typeface="HGｺﾞｼｯｸM" panose="020B0609000000000000" pitchFamily="49" charset="-128"/>
              <a:ea typeface="HGｺﾞｼｯｸM" panose="020B0609000000000000" pitchFamily="49" charset="-128"/>
            </a:endParaRPr>
          </a:p>
          <a:p>
            <a:pPr marL="0" indent="0">
              <a:lnSpc>
                <a:spcPts val="700"/>
              </a:lnSpc>
              <a:buNone/>
            </a:pP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注</a:t>
            </a:r>
            <a:r>
              <a:rPr lang="en-US" altLang="ja-JP" sz="700" dirty="0">
                <a:latin typeface="HGｺﾞｼｯｸM" panose="020B0609000000000000" pitchFamily="49" charset="-128"/>
                <a:ea typeface="HGｺﾞｼｯｸM" panose="020B0609000000000000" pitchFamily="49" charset="-128"/>
              </a:rPr>
              <a:t>)</a:t>
            </a:r>
            <a:r>
              <a:rPr lang="en-US" altLang="ja-JP" sz="700" dirty="0" smtClean="0">
                <a:latin typeface="HGｺﾞｼｯｸM" panose="020B0609000000000000" pitchFamily="49" charset="-128"/>
                <a:ea typeface="HGｺﾞｼｯｸM" panose="020B0609000000000000" pitchFamily="49" charset="-128"/>
              </a:rPr>
              <a:t>1.IT</a:t>
            </a:r>
            <a:r>
              <a:rPr lang="ja-JP" altLang="en-US" sz="700" dirty="0" smtClean="0">
                <a:latin typeface="HGｺﾞｼｯｸM" panose="020B0609000000000000" pitchFamily="49" charset="-128"/>
                <a:ea typeface="HGｺﾞｼｯｸM" panose="020B0609000000000000" pitchFamily="49" charset="-128"/>
              </a:rPr>
              <a:t>投資</a:t>
            </a:r>
            <a:r>
              <a:rPr lang="ja-JP" altLang="en-US" sz="700" dirty="0">
                <a:latin typeface="HGｺﾞｼｯｸM" panose="020B0609000000000000" pitchFamily="49" charset="-128"/>
                <a:ea typeface="HGｺﾞｼｯｸM" panose="020B0609000000000000" pitchFamily="49" charset="-128"/>
              </a:rPr>
              <a:t>の実施有無別に</a:t>
            </a:r>
            <a:r>
              <a:rPr lang="ja-JP" altLang="en-US" sz="700" dirty="0" smtClean="0">
                <a:latin typeface="HGｺﾞｼｯｸM" panose="020B0609000000000000" pitchFamily="49" charset="-128"/>
                <a:ea typeface="HGｺﾞｼｯｸM" panose="020B0609000000000000" pitchFamily="49" charset="-128"/>
              </a:rPr>
              <a:t>集計している。</a:t>
            </a:r>
            <a:endParaRPr lang="ja-JP" altLang="en-US" sz="700" dirty="0">
              <a:latin typeface="HGｺﾞｼｯｸM" panose="020B0609000000000000" pitchFamily="49" charset="-128"/>
              <a:ea typeface="HGｺﾞｼｯｸM" panose="020B0609000000000000" pitchFamily="49" charset="-128"/>
            </a:endParaRPr>
          </a:p>
          <a:p>
            <a:pPr marL="0" indent="0">
              <a:lnSpc>
                <a:spcPts val="700"/>
              </a:lnSpc>
              <a:buNone/>
            </a:pPr>
            <a:r>
              <a:rPr lang="ja-JP" altLang="en-US" sz="700" dirty="0" smtClean="0">
                <a:latin typeface="HGｺﾞｼｯｸM" panose="020B0609000000000000" pitchFamily="49" charset="-128"/>
                <a:ea typeface="HGｺﾞｼｯｸM" panose="020B0609000000000000" pitchFamily="49" charset="-128"/>
              </a:rPr>
              <a:t>　　</a:t>
            </a:r>
            <a:r>
              <a:rPr lang="en-US" altLang="ja-JP" sz="700" dirty="0" smtClean="0">
                <a:latin typeface="HGｺﾞｼｯｸM" panose="020B0609000000000000" pitchFamily="49" charset="-128"/>
                <a:ea typeface="HGｺﾞｼｯｸM" panose="020B0609000000000000" pitchFamily="49" charset="-128"/>
              </a:rPr>
              <a:t>2 </a:t>
            </a:r>
            <a:r>
              <a:rPr lang="en-US" altLang="ja-JP" sz="700" dirty="0">
                <a:latin typeface="HGｺﾞｼｯｸM" panose="020B0609000000000000" pitchFamily="49" charset="-128"/>
                <a:ea typeface="HGｺﾞｼｯｸM" panose="020B0609000000000000" pitchFamily="49" charset="-128"/>
              </a:rPr>
              <a:t>.</a:t>
            </a:r>
            <a:r>
              <a:rPr lang="ja-JP" altLang="en-US" sz="700" dirty="0">
                <a:latin typeface="HGｺﾞｼｯｸM" panose="020B0609000000000000" pitchFamily="49" charset="-128"/>
                <a:ea typeface="HGｺﾞｼｯｸM" panose="020B0609000000000000" pitchFamily="49" charset="-128"/>
              </a:rPr>
              <a:t>売上高</a:t>
            </a:r>
            <a:r>
              <a:rPr lang="ja-JP" altLang="en-US" sz="700" dirty="0" smtClean="0">
                <a:latin typeface="HGｺﾞｼｯｸM" panose="020B0609000000000000" pitchFamily="49" charset="-128"/>
                <a:ea typeface="HGｺﾞｼｯｸM" panose="020B0609000000000000" pitchFamily="49" charset="-128"/>
              </a:rPr>
              <a:t>、経常</a:t>
            </a:r>
            <a:r>
              <a:rPr lang="ja-JP" altLang="en-US" sz="700" dirty="0">
                <a:latin typeface="HGｺﾞｼｯｸM" panose="020B0609000000000000" pitchFamily="49" charset="-128"/>
                <a:ea typeface="HGｺﾞｼｯｸM" panose="020B0609000000000000" pitchFamily="49" charset="-128"/>
              </a:rPr>
              <a:t>利益率</a:t>
            </a:r>
            <a:r>
              <a:rPr lang="ja-JP" altLang="en-US" sz="700" dirty="0" smtClean="0">
                <a:latin typeface="HGｺﾞｼｯｸM" panose="020B0609000000000000" pitchFamily="49" charset="-128"/>
                <a:ea typeface="HGｺﾞｼｯｸM" panose="020B0609000000000000" pitchFamily="49" charset="-128"/>
              </a:rPr>
              <a:t>は過去</a:t>
            </a:r>
            <a:r>
              <a:rPr lang="en-US" altLang="ja-JP" sz="700" dirty="0" smtClean="0">
                <a:latin typeface="HGｺﾞｼｯｸM" panose="020B0609000000000000" pitchFamily="49" charset="-128"/>
                <a:ea typeface="HGｺﾞｼｯｸM" panose="020B0609000000000000" pitchFamily="49" charset="-128"/>
              </a:rPr>
              <a:t>3</a:t>
            </a:r>
            <a:r>
              <a:rPr lang="ja-JP" altLang="en-US" sz="700" dirty="0" smtClean="0">
                <a:latin typeface="HGｺﾞｼｯｸM" panose="020B0609000000000000" pitchFamily="49" charset="-128"/>
                <a:ea typeface="HGｺﾞｼｯｸM" panose="020B0609000000000000" pitchFamily="49" charset="-128"/>
              </a:rPr>
              <a:t>年間</a:t>
            </a:r>
            <a:r>
              <a:rPr lang="en-US" altLang="ja-JP" sz="700" dirty="0">
                <a:latin typeface="HGｺﾞｼｯｸM" panose="020B0609000000000000" pitchFamily="49" charset="-128"/>
                <a:ea typeface="HGｺﾞｼｯｸM" panose="020B0609000000000000" pitchFamily="49" charset="-128"/>
              </a:rPr>
              <a:t>(2012</a:t>
            </a:r>
            <a:r>
              <a:rPr lang="ja-JP" altLang="en-US" sz="700" dirty="0">
                <a:latin typeface="HGｺﾞｼｯｸM" panose="020B0609000000000000" pitchFamily="49" charset="-128"/>
                <a:ea typeface="HGｺﾞｼｯｸM" panose="020B0609000000000000" pitchFamily="49" charset="-128"/>
              </a:rPr>
              <a:t>年～</a:t>
            </a:r>
            <a:r>
              <a:rPr lang="en-US" altLang="ja-JP" sz="700" dirty="0">
                <a:latin typeface="HGｺﾞｼｯｸM" panose="020B0609000000000000" pitchFamily="49" charset="-128"/>
                <a:ea typeface="HGｺﾞｼｯｸM" panose="020B0609000000000000" pitchFamily="49" charset="-128"/>
              </a:rPr>
              <a:t>2014</a:t>
            </a:r>
            <a:r>
              <a:rPr lang="ja-JP" altLang="en-US" sz="700" dirty="0">
                <a:latin typeface="HGｺﾞｼｯｸM" panose="020B0609000000000000" pitchFamily="49" charset="-128"/>
                <a:ea typeface="HGｺﾞｼｯｸM" panose="020B0609000000000000" pitchFamily="49" charset="-128"/>
              </a:rPr>
              <a:t>年</a:t>
            </a:r>
            <a:r>
              <a:rPr lang="en-US" altLang="ja-JP" sz="700" dirty="0" smtClean="0">
                <a:latin typeface="HGｺﾞｼｯｸM" panose="020B0609000000000000" pitchFamily="49" charset="-128"/>
                <a:ea typeface="HGｺﾞｼｯｸM" panose="020B0609000000000000" pitchFamily="49" charset="-128"/>
              </a:rPr>
              <a:t>)</a:t>
            </a:r>
            <a:r>
              <a:rPr lang="ja-JP" altLang="en-US" sz="700" dirty="0" smtClean="0">
                <a:latin typeface="HGｺﾞｼｯｸM" panose="020B0609000000000000" pitchFamily="49" charset="-128"/>
                <a:ea typeface="HGｺﾞｼｯｸM" panose="020B0609000000000000" pitchFamily="49" charset="-128"/>
              </a:rPr>
              <a:t>の</a:t>
            </a:r>
            <a:r>
              <a:rPr lang="ja-JP" altLang="en-US" sz="700" dirty="0">
                <a:latin typeface="HGｺﾞｼｯｸM" panose="020B0609000000000000" pitchFamily="49" charset="-128"/>
                <a:ea typeface="HGｺﾞｼｯｸM" panose="020B0609000000000000" pitchFamily="49" charset="-128"/>
              </a:rPr>
              <a:t>平均値を</a:t>
            </a:r>
            <a:r>
              <a:rPr lang="ja-JP" altLang="en-US" sz="700" dirty="0" smtClean="0">
                <a:latin typeface="HGｺﾞｼｯｸM" panose="020B0609000000000000" pitchFamily="49" charset="-128"/>
                <a:ea typeface="HGｺﾞｼｯｸM" panose="020B0609000000000000" pitchFamily="49" charset="-128"/>
              </a:rPr>
              <a:t>集計している。</a:t>
            </a:r>
            <a:endParaRPr lang="ja-JP" altLang="en-US" sz="700" dirty="0">
              <a:latin typeface="HGｺﾞｼｯｸM" panose="020B0609000000000000" pitchFamily="49" charset="-128"/>
              <a:ea typeface="HGｺﾞｼｯｸM" panose="020B0609000000000000" pitchFamily="49" charset="-128"/>
            </a:endParaRPr>
          </a:p>
        </p:txBody>
      </p:sp>
      <p:graphicFrame>
        <p:nvGraphicFramePr>
          <p:cNvPr id="21" name="グラフ 20"/>
          <p:cNvGraphicFramePr>
            <a:graphicFrameLocks/>
          </p:cNvGraphicFramePr>
          <p:nvPr>
            <p:extLst>
              <p:ext uri="{D42A27DB-BD31-4B8C-83A1-F6EECF244321}">
                <p14:modId xmlns:p14="http://schemas.microsoft.com/office/powerpoint/2010/main" val="1551572099"/>
              </p:ext>
            </p:extLst>
          </p:nvPr>
        </p:nvGraphicFramePr>
        <p:xfrm>
          <a:off x="4716016" y="1765920"/>
          <a:ext cx="4320480" cy="2023120"/>
        </p:xfrm>
        <a:graphic>
          <a:graphicData uri="http://schemas.openxmlformats.org/drawingml/2006/chart">
            <c:chart xmlns:c="http://schemas.openxmlformats.org/drawingml/2006/chart" xmlns:r="http://schemas.openxmlformats.org/officeDocument/2006/relationships" r:id="rId5"/>
          </a:graphicData>
        </a:graphic>
      </p:graphicFrame>
      <p:sp>
        <p:nvSpPr>
          <p:cNvPr id="22" name="コンテンツ プレースホルダー 2"/>
          <p:cNvSpPr txBox="1">
            <a:spLocks/>
          </p:cNvSpPr>
          <p:nvPr/>
        </p:nvSpPr>
        <p:spPr>
          <a:xfrm>
            <a:off x="5552196" y="2038160"/>
            <a:ext cx="1684100" cy="238712"/>
          </a:xfrm>
          <a:prstGeom prst="bracketPair">
            <a:avLst>
              <a:gd name="adj" fmla="val 10971"/>
            </a:avLst>
          </a:prstGeom>
          <a:ln w="3175">
            <a:solidFill>
              <a:schemeClr val="tx1"/>
            </a:solidFill>
          </a:ln>
        </p:spPr>
        <p:txBody>
          <a:bodyPr lIns="36000" tIns="36000" rIns="36000" bIns="3600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2010</a:t>
            </a:r>
            <a:r>
              <a:rPr lang="ja-JP" altLang="en-US" sz="700" dirty="0" smtClean="0">
                <a:latin typeface="HGｺﾞｼｯｸM" panose="020B0609000000000000" pitchFamily="49" charset="-128"/>
                <a:ea typeface="HGｺﾞｼｯｸM" panose="020B0609000000000000" pitchFamily="49" charset="-128"/>
              </a:rPr>
              <a:t>年度に</a:t>
            </a:r>
            <a:r>
              <a:rPr lang="en-US" altLang="ja-JP" sz="700" dirty="0" smtClean="0">
                <a:latin typeface="HGｺﾞｼｯｸM" panose="020B0609000000000000" pitchFamily="49" charset="-128"/>
                <a:ea typeface="HGｺﾞｼｯｸM" panose="020B0609000000000000" pitchFamily="49" charset="-128"/>
              </a:rPr>
              <a:t>IT</a:t>
            </a:r>
            <a:r>
              <a:rPr lang="ja-JP" altLang="en-US" sz="700" dirty="0" smtClean="0">
                <a:latin typeface="HGｺﾞｼｯｸM" panose="020B0609000000000000" pitchFamily="49" charset="-128"/>
                <a:ea typeface="HGｺﾞｼｯｸM" panose="020B0609000000000000" pitchFamily="49" charset="-128"/>
              </a:rPr>
              <a:t>投資を開始し、その後</a:t>
            </a:r>
            <a:r>
              <a:rPr lang="en-US" altLang="ja-JP" sz="700" dirty="0" smtClean="0">
                <a:latin typeface="HGｺﾞｼｯｸM" panose="020B0609000000000000" pitchFamily="49" charset="-128"/>
                <a:ea typeface="HGｺﾞｼｯｸM" panose="020B0609000000000000" pitchFamily="49" charset="-128"/>
              </a:rPr>
              <a:t>IT</a:t>
            </a:r>
            <a:r>
              <a:rPr lang="ja-JP" altLang="en-US" sz="700" dirty="0" smtClean="0">
                <a:latin typeface="HGｺﾞｼｯｸM" panose="020B0609000000000000" pitchFamily="49" charset="-128"/>
                <a:ea typeface="HGｺﾞｼｯｸM" panose="020B0609000000000000" pitchFamily="49" charset="-128"/>
              </a:rPr>
              <a:t>投資を</a:t>
            </a:r>
            <a:r>
              <a:rPr lang="en-US" altLang="ja-JP" sz="700" dirty="0" smtClean="0">
                <a:latin typeface="HGｺﾞｼｯｸM" panose="020B0609000000000000" pitchFamily="49" charset="-128"/>
                <a:ea typeface="HGｺﾞｼｯｸM" panose="020B0609000000000000" pitchFamily="49" charset="-128"/>
              </a:rPr>
              <a:t>2013</a:t>
            </a:r>
            <a:r>
              <a:rPr lang="ja-JP" altLang="en-US" sz="700" dirty="0" smtClean="0">
                <a:latin typeface="HGｺﾞｼｯｸM" panose="020B0609000000000000" pitchFamily="49" charset="-128"/>
                <a:ea typeface="HGｺﾞｼｯｸM" panose="020B0609000000000000" pitchFamily="49" charset="-128"/>
              </a:rPr>
              <a:t>年度まで継続している企業</a:t>
            </a:r>
            <a:endParaRPr lang="ja-JP" altLang="en-US" sz="700" dirty="0">
              <a:latin typeface="HGｺﾞｼｯｸM" panose="020B0609000000000000" pitchFamily="49" charset="-128"/>
              <a:ea typeface="HGｺﾞｼｯｸM" panose="020B0609000000000000" pitchFamily="49" charset="-128"/>
            </a:endParaRPr>
          </a:p>
        </p:txBody>
      </p:sp>
      <p:sp>
        <p:nvSpPr>
          <p:cNvPr id="23" name="コンテンツ プレースホルダー 2"/>
          <p:cNvSpPr txBox="1">
            <a:spLocks/>
          </p:cNvSpPr>
          <p:nvPr/>
        </p:nvSpPr>
        <p:spPr>
          <a:xfrm>
            <a:off x="7352396" y="2038160"/>
            <a:ext cx="1684100" cy="238712"/>
          </a:xfrm>
          <a:prstGeom prst="bracketPair">
            <a:avLst>
              <a:gd name="adj" fmla="val 10971"/>
            </a:avLst>
          </a:prstGeom>
          <a:ln w="3175">
            <a:solidFill>
              <a:schemeClr val="tx1"/>
            </a:solidFill>
          </a:ln>
        </p:spPr>
        <p:txBody>
          <a:bodyPr lIns="36000" tIns="36000" rIns="36000" bIns="36000">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en-US" altLang="ja-JP" sz="700" dirty="0" smtClean="0">
                <a:latin typeface="HGｺﾞｼｯｸM" panose="020B0609000000000000" pitchFamily="49" charset="-128"/>
                <a:ea typeface="HGｺﾞｼｯｸM" panose="020B0609000000000000" pitchFamily="49" charset="-128"/>
              </a:rPr>
              <a:t>2007</a:t>
            </a:r>
            <a:r>
              <a:rPr lang="ja-JP" altLang="en-US" sz="700" dirty="0" smtClean="0">
                <a:latin typeface="HGｺﾞｼｯｸM" panose="020B0609000000000000" pitchFamily="49" charset="-128"/>
                <a:ea typeface="HGｺﾞｼｯｸM" panose="020B0609000000000000" pitchFamily="49" charset="-128"/>
              </a:rPr>
              <a:t>年度から</a:t>
            </a:r>
            <a:r>
              <a:rPr lang="en-US" altLang="ja-JP" sz="700" dirty="0" smtClean="0">
                <a:latin typeface="HGｺﾞｼｯｸM" panose="020B0609000000000000" pitchFamily="49" charset="-128"/>
                <a:ea typeface="HGｺﾞｼｯｸM" panose="020B0609000000000000" pitchFamily="49" charset="-128"/>
              </a:rPr>
              <a:t>2013</a:t>
            </a:r>
            <a:r>
              <a:rPr lang="ja-JP" altLang="en-US" sz="700" dirty="0" smtClean="0">
                <a:latin typeface="HGｺﾞｼｯｸM" panose="020B0609000000000000" pitchFamily="49" charset="-128"/>
                <a:ea typeface="HGｺﾞｼｯｸM" panose="020B0609000000000000" pitchFamily="49" charset="-128"/>
              </a:rPr>
              <a:t>年度まで一度も</a:t>
            </a:r>
            <a:r>
              <a:rPr lang="en-US" altLang="ja-JP" sz="700" dirty="0" smtClean="0">
                <a:latin typeface="HGｺﾞｼｯｸM" panose="020B0609000000000000" pitchFamily="49" charset="-128"/>
                <a:ea typeface="HGｺﾞｼｯｸM" panose="020B0609000000000000" pitchFamily="49" charset="-128"/>
              </a:rPr>
              <a:t>IT</a:t>
            </a:r>
            <a:r>
              <a:rPr lang="ja-JP" altLang="en-US" sz="700" dirty="0" smtClean="0">
                <a:latin typeface="HGｺﾞｼｯｸM" panose="020B0609000000000000" pitchFamily="49" charset="-128"/>
                <a:ea typeface="HGｺﾞｼｯｸM" panose="020B0609000000000000" pitchFamily="49" charset="-128"/>
              </a:rPr>
              <a:t>投資をしていない企業</a:t>
            </a:r>
            <a:endParaRPr lang="ja-JP" altLang="en-US" sz="700" dirty="0">
              <a:latin typeface="HGｺﾞｼｯｸM" panose="020B0609000000000000" pitchFamily="49" charset="-128"/>
              <a:ea typeface="HGｺﾞｼｯｸM" panose="020B0609000000000000" pitchFamily="49" charset="-128"/>
            </a:endParaRPr>
          </a:p>
        </p:txBody>
      </p:sp>
      <p:sp>
        <p:nvSpPr>
          <p:cNvPr id="24" name="コンテンツ プレースホルダー 2"/>
          <p:cNvSpPr txBox="1">
            <a:spLocks/>
          </p:cNvSpPr>
          <p:nvPr/>
        </p:nvSpPr>
        <p:spPr>
          <a:xfrm>
            <a:off x="161482" y="1736812"/>
            <a:ext cx="1641086" cy="14108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出典：中小企業白書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コンテンツ プレースホルダー 2"/>
          <p:cNvSpPr txBox="1">
            <a:spLocks/>
          </p:cNvSpPr>
          <p:nvPr/>
        </p:nvSpPr>
        <p:spPr>
          <a:xfrm>
            <a:off x="4572000" y="1775751"/>
            <a:ext cx="2052228" cy="14108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出典：中小企業白書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コンテンツ プレースホルダー 2"/>
          <p:cNvSpPr txBox="1">
            <a:spLocks/>
          </p:cNvSpPr>
          <p:nvPr/>
        </p:nvSpPr>
        <p:spPr>
          <a:xfrm>
            <a:off x="196915" y="4368039"/>
            <a:ext cx="2052228" cy="14108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出典：中小企業白書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コンテンツ プレースホルダー 2"/>
          <p:cNvSpPr txBox="1">
            <a:spLocks/>
          </p:cNvSpPr>
          <p:nvPr/>
        </p:nvSpPr>
        <p:spPr>
          <a:xfrm>
            <a:off x="4644008" y="4365104"/>
            <a:ext cx="2052228" cy="141081"/>
          </a:xfrm>
          <a:prstGeom prst="rect">
            <a:avLst/>
          </a:prstGeom>
        </p:spPr>
        <p:txBody>
          <a:bodyPr>
            <a:noAutofit/>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nSpc>
                <a:spcPts val="700"/>
              </a:lnSpc>
              <a:buNone/>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出典：中小企業白書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161588" y="116632"/>
            <a:ext cx="6314549"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大阪（９）（</a:t>
            </a:r>
            <a:r>
              <a:rPr lang="ja-JP" altLang="en-US" dirty="0"/>
              <a:t>中小企業における</a:t>
            </a:r>
            <a:r>
              <a:rPr lang="en-US" altLang="ja-JP" dirty="0"/>
              <a:t>IT</a:t>
            </a:r>
            <a:r>
              <a:rPr lang="ja-JP" altLang="en-US" dirty="0" err="1"/>
              <a:t>の利</a:t>
            </a:r>
            <a:r>
              <a:rPr lang="ja-JP" altLang="en-US" dirty="0"/>
              <a:t>活用）</a:t>
            </a:r>
          </a:p>
        </p:txBody>
      </p:sp>
    </p:spTree>
    <p:extLst>
      <p:ext uri="{BB962C8B-B14F-4D97-AF65-F5344CB8AC3E}">
        <p14:creationId xmlns:p14="http://schemas.microsoft.com/office/powerpoint/2010/main" val="118236742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7" name="グラフ 16"/>
          <p:cNvGraphicFramePr>
            <a:graphicFrameLocks/>
          </p:cNvGraphicFramePr>
          <p:nvPr>
            <p:extLst>
              <p:ext uri="{D42A27DB-BD31-4B8C-83A1-F6EECF244321}">
                <p14:modId xmlns:p14="http://schemas.microsoft.com/office/powerpoint/2010/main" val="3008447315"/>
              </p:ext>
            </p:extLst>
          </p:nvPr>
        </p:nvGraphicFramePr>
        <p:xfrm>
          <a:off x="0" y="4619751"/>
          <a:ext cx="4592358" cy="1872885"/>
        </p:xfrm>
        <a:graphic>
          <a:graphicData uri="http://schemas.openxmlformats.org/drawingml/2006/chart">
            <c:chart xmlns:c="http://schemas.openxmlformats.org/drawingml/2006/chart" xmlns:r="http://schemas.openxmlformats.org/officeDocument/2006/relationships" r:id="rId2"/>
          </a:graphicData>
        </a:graphic>
      </p:graphicFrame>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34925" y="2159000"/>
            <a:ext cx="3976688"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やオープンネットワークなどの</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技術活用の関心度</a:t>
            </a:r>
          </a:p>
        </p:txBody>
      </p:sp>
      <p:sp>
        <p:nvSpPr>
          <p:cNvPr id="6" name="正方形/長方形 5"/>
          <p:cNvSpPr/>
          <p:nvPr/>
        </p:nvSpPr>
        <p:spPr>
          <a:xfrm>
            <a:off x="55283" y="1944216"/>
            <a:ext cx="3896340"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出典：大阪商工会議所</a:t>
            </a:r>
            <a:r>
              <a:rPr lang="ja-JP" altLang="en-US" sz="1050" dirty="0" smtClean="0">
                <a:solidFill>
                  <a:schemeClr val="tx1"/>
                </a:solidFill>
                <a:latin typeface="ＭＳ Ｐゴシック" panose="020B0600070205080204" pitchFamily="50" charset="-128"/>
              </a:rPr>
              <a:t>「製造</a:t>
            </a:r>
            <a:r>
              <a:rPr lang="ja-JP" altLang="en-US" sz="1050" dirty="0">
                <a:solidFill>
                  <a:schemeClr val="tx1"/>
                </a:solidFill>
                <a:latin typeface="ＭＳ Ｐゴシック" panose="020B0600070205080204" pitchFamily="50" charset="-128"/>
              </a:rPr>
              <a:t>現場における</a:t>
            </a:r>
            <a:r>
              <a:rPr lang="en-US" altLang="ja-JP" sz="1050" dirty="0">
                <a:solidFill>
                  <a:schemeClr val="tx1"/>
                </a:solidFill>
                <a:latin typeface="ＭＳ Ｐゴシック" panose="020B0600070205080204" pitchFamily="50" charset="-128"/>
              </a:rPr>
              <a:t>IT</a:t>
            </a:r>
            <a:r>
              <a:rPr lang="ja-JP" altLang="en-US" sz="1050" dirty="0">
                <a:solidFill>
                  <a:schemeClr val="tx1"/>
                </a:solidFill>
                <a:latin typeface="ＭＳ Ｐゴシック" panose="020B0600070205080204" pitchFamily="50" charset="-128"/>
              </a:rPr>
              <a:t>活用に関する</a:t>
            </a:r>
            <a:r>
              <a:rPr lang="ja-JP" altLang="en-US" sz="1050" dirty="0" smtClean="0">
                <a:solidFill>
                  <a:schemeClr val="tx1"/>
                </a:solidFill>
                <a:latin typeface="ＭＳ Ｐゴシック" panose="020B0600070205080204" pitchFamily="50" charset="-128"/>
              </a:rPr>
              <a:t>調査」</a:t>
            </a:r>
            <a:endParaRPr lang="en-US" altLang="ja-JP" sz="1050" dirty="0">
              <a:solidFill>
                <a:schemeClr val="tx1"/>
              </a:solidFill>
              <a:latin typeface="ＭＳ Ｐゴシック" panose="020B0600070205080204" pitchFamily="50" charset="-128"/>
            </a:endParaRPr>
          </a:p>
        </p:txBody>
      </p:sp>
      <p:graphicFrame>
        <p:nvGraphicFramePr>
          <p:cNvPr id="7" name="グラフ 6"/>
          <p:cNvGraphicFramePr>
            <a:graphicFrameLocks/>
          </p:cNvGraphicFramePr>
          <p:nvPr>
            <p:extLst>
              <p:ext uri="{D42A27DB-BD31-4B8C-83A1-F6EECF244321}">
                <p14:modId xmlns:p14="http://schemas.microsoft.com/office/powerpoint/2010/main" val="1514522288"/>
              </p:ext>
            </p:extLst>
          </p:nvPr>
        </p:nvGraphicFramePr>
        <p:xfrm>
          <a:off x="6695" y="2497738"/>
          <a:ext cx="4678142" cy="1778372"/>
        </p:xfrm>
        <a:graphic>
          <a:graphicData uri="http://schemas.openxmlformats.org/drawingml/2006/chart">
            <c:chart xmlns:c="http://schemas.openxmlformats.org/drawingml/2006/chart" xmlns:r="http://schemas.openxmlformats.org/officeDocument/2006/relationships" r:id="rId3"/>
          </a:graphicData>
        </a:graphic>
      </p:graphicFrame>
      <p:sp>
        <p:nvSpPr>
          <p:cNvPr id="11" name="正方形/長方形 10"/>
          <p:cNvSpPr/>
          <p:nvPr/>
        </p:nvSpPr>
        <p:spPr>
          <a:xfrm>
            <a:off x="4500563" y="2159000"/>
            <a:ext cx="4607941" cy="2825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やオープンネットワークなどの</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技術活用により期待するもの</a:t>
            </a:r>
          </a:p>
        </p:txBody>
      </p:sp>
      <p:sp>
        <p:nvSpPr>
          <p:cNvPr id="13" name="正方形/長方形 12"/>
          <p:cNvSpPr/>
          <p:nvPr/>
        </p:nvSpPr>
        <p:spPr>
          <a:xfrm>
            <a:off x="34925" y="4457700"/>
            <a:ext cx="4518025"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やオープンネットワークなどの</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IT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技術を活用する上での障害</a:t>
            </a:r>
          </a:p>
        </p:txBody>
      </p:sp>
      <p:sp>
        <p:nvSpPr>
          <p:cNvPr id="14" name="正方形/長方形 13"/>
          <p:cNvSpPr/>
          <p:nvPr/>
        </p:nvSpPr>
        <p:spPr>
          <a:xfrm>
            <a:off x="4552950" y="4457700"/>
            <a:ext cx="3475038"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■工場等の生産設備（機械）の「つながり」状況</a:t>
            </a:r>
          </a:p>
        </p:txBody>
      </p:sp>
      <p:graphicFrame>
        <p:nvGraphicFramePr>
          <p:cNvPr id="16" name="グラフ 15"/>
          <p:cNvGraphicFramePr>
            <a:graphicFrameLocks/>
          </p:cNvGraphicFramePr>
          <p:nvPr>
            <p:extLst>
              <p:ext uri="{D42A27DB-BD31-4B8C-83A1-F6EECF244321}">
                <p14:modId xmlns:p14="http://schemas.microsoft.com/office/powerpoint/2010/main" val="3877393146"/>
              </p:ext>
            </p:extLst>
          </p:nvPr>
        </p:nvGraphicFramePr>
        <p:xfrm>
          <a:off x="4599373" y="2657009"/>
          <a:ext cx="4365115" cy="172540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グラフ 17"/>
          <p:cNvGraphicFramePr>
            <a:graphicFrameLocks/>
          </p:cNvGraphicFramePr>
          <p:nvPr>
            <p:extLst>
              <p:ext uri="{D42A27DB-BD31-4B8C-83A1-F6EECF244321}">
                <p14:modId xmlns:p14="http://schemas.microsoft.com/office/powerpoint/2010/main" val="2270512992"/>
              </p:ext>
            </p:extLst>
          </p:nvPr>
        </p:nvGraphicFramePr>
        <p:xfrm>
          <a:off x="4552355" y="4611273"/>
          <a:ext cx="4512468" cy="1584176"/>
        </p:xfrm>
        <a:graphic>
          <a:graphicData uri="http://schemas.openxmlformats.org/drawingml/2006/chart">
            <c:chart xmlns:c="http://schemas.openxmlformats.org/drawingml/2006/chart" xmlns:r="http://schemas.openxmlformats.org/officeDocument/2006/relationships" r:id="rId5"/>
          </a:graphicData>
        </a:graphic>
      </p:graphicFrame>
      <p:sp>
        <p:nvSpPr>
          <p:cNvPr id="19" name="角丸四角形 18"/>
          <p:cNvSpPr/>
          <p:nvPr/>
        </p:nvSpPr>
        <p:spPr>
          <a:xfrm>
            <a:off x="5364163" y="2701925"/>
            <a:ext cx="1450975" cy="19685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1" name="角丸四角形 20"/>
          <p:cNvSpPr/>
          <p:nvPr/>
        </p:nvSpPr>
        <p:spPr>
          <a:xfrm>
            <a:off x="5724525" y="4765675"/>
            <a:ext cx="1081831" cy="195263"/>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2" name="角丸四角形 21"/>
          <p:cNvSpPr/>
          <p:nvPr/>
        </p:nvSpPr>
        <p:spPr>
          <a:xfrm>
            <a:off x="179388" y="4745038"/>
            <a:ext cx="1595437" cy="261937"/>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3" name="角丸四角形 22"/>
          <p:cNvSpPr/>
          <p:nvPr/>
        </p:nvSpPr>
        <p:spPr>
          <a:xfrm>
            <a:off x="2659063" y="2682875"/>
            <a:ext cx="2124075"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4" name="角丸四角形 23"/>
          <p:cNvSpPr/>
          <p:nvPr/>
        </p:nvSpPr>
        <p:spPr>
          <a:xfrm>
            <a:off x="2673350" y="3013075"/>
            <a:ext cx="2122488" cy="1778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5" name="角丸四角形 24"/>
          <p:cNvSpPr/>
          <p:nvPr/>
        </p:nvSpPr>
        <p:spPr>
          <a:xfrm>
            <a:off x="2673350" y="3333750"/>
            <a:ext cx="2122488" cy="383282"/>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6" name="角丸四角形 25"/>
          <p:cNvSpPr/>
          <p:nvPr/>
        </p:nvSpPr>
        <p:spPr>
          <a:xfrm>
            <a:off x="179388" y="765175"/>
            <a:ext cx="8824912" cy="12033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○大阪商工会議所等が実施した</a:t>
            </a:r>
            <a:r>
              <a:rPr lang="en-US" altLang="ja-JP" sz="1100" dirty="0">
                <a:solidFill>
                  <a:schemeClr val="tx1"/>
                </a:solidFill>
                <a:latin typeface="+mn-ea"/>
              </a:rPr>
              <a:t>IT</a:t>
            </a:r>
            <a:r>
              <a:rPr lang="ja-JP" altLang="en-US" sz="1100" dirty="0">
                <a:solidFill>
                  <a:schemeClr val="tx1"/>
                </a:solidFill>
                <a:latin typeface="+mn-ea"/>
              </a:rPr>
              <a:t>活用に関するアンケート調査によると、</a:t>
            </a:r>
            <a:r>
              <a:rPr lang="ja-JP" altLang="en-US" sz="1100" u="sng" dirty="0">
                <a:solidFill>
                  <a:schemeClr val="tx1"/>
                </a:solidFill>
                <a:latin typeface="+mn-ea"/>
              </a:rPr>
              <a:t>近畿の中堅・中小企業の</a:t>
            </a:r>
            <a:r>
              <a:rPr lang="en-US" altLang="ja-JP" sz="1100" u="sng" dirty="0">
                <a:solidFill>
                  <a:schemeClr val="tx1"/>
                </a:solidFill>
                <a:latin typeface="+mn-ea"/>
              </a:rPr>
              <a:t>76.1%</a:t>
            </a:r>
            <a:r>
              <a:rPr lang="ja-JP" altLang="en-US" sz="1100" u="sng" dirty="0">
                <a:solidFill>
                  <a:schemeClr val="tx1"/>
                </a:solidFill>
                <a:latin typeface="+mn-ea"/>
              </a:rPr>
              <a:t>が</a:t>
            </a:r>
            <a:r>
              <a:rPr lang="en-US" altLang="ja-JP" sz="1100" u="sng" dirty="0" err="1">
                <a:solidFill>
                  <a:schemeClr val="tx1"/>
                </a:solidFill>
                <a:latin typeface="+mn-ea"/>
              </a:rPr>
              <a:t>IoT</a:t>
            </a:r>
            <a:r>
              <a:rPr lang="ja-JP" altLang="en-US" sz="1100" u="sng" dirty="0">
                <a:solidFill>
                  <a:schemeClr val="tx1"/>
                </a:solidFill>
                <a:latin typeface="+mn-ea"/>
              </a:rPr>
              <a:t>やオープンネットワークなどの</a:t>
            </a:r>
            <a:r>
              <a:rPr lang="en-US" altLang="ja-JP" sz="1100" u="sng" dirty="0">
                <a:solidFill>
                  <a:schemeClr val="tx1"/>
                </a:solidFill>
                <a:latin typeface="+mn-ea"/>
              </a:rPr>
              <a:t>IT</a:t>
            </a:r>
            <a:r>
              <a:rPr lang="ja-JP" altLang="en-US" sz="1100" u="sng" dirty="0">
                <a:solidFill>
                  <a:schemeClr val="tx1"/>
                </a:solidFill>
                <a:latin typeface="+mn-ea"/>
              </a:rPr>
              <a:t>技術の活用に関心</a:t>
            </a:r>
            <a:r>
              <a:rPr lang="ja-JP" altLang="en-US" sz="1100" dirty="0">
                <a:solidFill>
                  <a:schemeClr val="tx1"/>
                </a:solidFill>
                <a:latin typeface="+mn-ea"/>
              </a:rPr>
              <a:t>を示し、</a:t>
            </a:r>
            <a:r>
              <a:rPr lang="en-US" altLang="ja-JP" sz="1100" dirty="0">
                <a:solidFill>
                  <a:schemeClr val="tx1"/>
                </a:solidFill>
                <a:latin typeface="+mn-ea"/>
              </a:rPr>
              <a:t>IT</a:t>
            </a:r>
            <a:r>
              <a:rPr lang="ja-JP" altLang="en-US" sz="1100" dirty="0">
                <a:solidFill>
                  <a:schemeClr val="tx1"/>
                </a:solidFill>
                <a:latin typeface="+mn-ea"/>
              </a:rPr>
              <a:t>技術活用</a:t>
            </a:r>
            <a:r>
              <a:rPr lang="ja-JP" altLang="en-US" sz="1100" dirty="0" smtClean="0">
                <a:solidFill>
                  <a:schemeClr val="tx1"/>
                </a:solidFill>
                <a:latin typeface="+mn-ea"/>
              </a:rPr>
              <a:t>による</a:t>
            </a:r>
            <a:r>
              <a:rPr lang="ja-JP" altLang="en-US" sz="1100" u="sng" dirty="0" smtClean="0">
                <a:solidFill>
                  <a:schemeClr val="tx1"/>
                </a:solidFill>
                <a:latin typeface="+mn-ea"/>
              </a:rPr>
              <a:t>「</a:t>
            </a:r>
            <a:r>
              <a:rPr lang="ja-JP" altLang="en-US" sz="1100" u="sng" dirty="0">
                <a:solidFill>
                  <a:schemeClr val="tx1"/>
                </a:solidFill>
                <a:latin typeface="+mn-ea"/>
              </a:rPr>
              <a:t>生産工程、生産ラインの効率化」に期待する企業が</a:t>
            </a:r>
            <a:r>
              <a:rPr lang="en-US" altLang="ja-JP" sz="1100" u="sng" dirty="0">
                <a:solidFill>
                  <a:schemeClr val="tx1"/>
                </a:solidFill>
                <a:latin typeface="+mn-ea"/>
              </a:rPr>
              <a:t>41.2%</a:t>
            </a:r>
            <a:r>
              <a:rPr lang="ja-JP" altLang="en-US" sz="1100" dirty="0" err="1">
                <a:solidFill>
                  <a:schemeClr val="tx1"/>
                </a:solidFill>
                <a:latin typeface="+mn-ea"/>
              </a:rPr>
              <a:t>。</a:t>
            </a:r>
            <a:r>
              <a:rPr lang="ja-JP" altLang="en-US" sz="1100" dirty="0">
                <a:solidFill>
                  <a:schemeClr val="tx1"/>
                </a:solidFill>
                <a:latin typeface="+mn-ea"/>
              </a:rPr>
              <a:t>企業の関心が高まっていることがうかがえる。</a:t>
            </a:r>
            <a:endParaRPr lang="en-US" altLang="ja-JP" sz="1100" dirty="0">
              <a:solidFill>
                <a:schemeClr val="tx1"/>
              </a:solidFill>
              <a:latin typeface="+mn-ea"/>
            </a:endParaRPr>
          </a:p>
          <a:p>
            <a:pPr marL="177800" indent="-177800">
              <a:defRPr/>
            </a:pPr>
            <a:r>
              <a:rPr lang="ja-JP" altLang="en-US" sz="1100" dirty="0">
                <a:solidFill>
                  <a:schemeClr val="tx1"/>
                </a:solidFill>
                <a:latin typeface="+mn-ea"/>
              </a:rPr>
              <a:t>○一方で、</a:t>
            </a:r>
            <a:r>
              <a:rPr lang="en-US" altLang="ja-JP" sz="1100" u="sng" dirty="0">
                <a:solidFill>
                  <a:schemeClr val="tx1"/>
                </a:solidFill>
                <a:latin typeface="+mn-ea"/>
              </a:rPr>
              <a:t>72.4</a:t>
            </a:r>
            <a:r>
              <a:rPr lang="ja-JP" altLang="en-US" sz="1100" u="sng" dirty="0">
                <a:solidFill>
                  <a:schemeClr val="tx1"/>
                </a:solidFill>
                <a:latin typeface="+mn-ea"/>
              </a:rPr>
              <a:t>％の企業の工場等の機械はネットワーク等</a:t>
            </a:r>
            <a:r>
              <a:rPr lang="ja-JP" altLang="en-US" sz="1100" u="sng" dirty="0" smtClean="0">
                <a:solidFill>
                  <a:schemeClr val="tx1"/>
                </a:solidFill>
                <a:latin typeface="+mn-ea"/>
              </a:rPr>
              <a:t>でつながっておらず</a:t>
            </a:r>
            <a:r>
              <a:rPr lang="ja-JP" altLang="en-US" sz="1100" dirty="0">
                <a:solidFill>
                  <a:schemeClr val="tx1"/>
                </a:solidFill>
                <a:latin typeface="+mn-ea"/>
              </a:rPr>
              <a:t>、「メリット・費用対効果のわかりにくさ」、「社内人材の乏しさ」を導入の障壁と考えている企業が多い。具体的な導入の効果や手法等についての専門的な相談やベンダー側とのマッチングなどの必要性がうかがえる。</a:t>
            </a:r>
            <a:endParaRPr lang="en-US" altLang="ja-JP" sz="1100" dirty="0">
              <a:solidFill>
                <a:schemeClr val="tx1"/>
              </a:solidFill>
              <a:latin typeface="+mn-ea"/>
            </a:endParaRPr>
          </a:p>
        </p:txBody>
      </p:sp>
      <p:sp>
        <p:nvSpPr>
          <p:cNvPr id="27"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111</a:t>
            </a:fld>
            <a:endParaRPr lang="ja-JP" altLang="en-US" dirty="0"/>
          </a:p>
        </p:txBody>
      </p:sp>
      <p:sp>
        <p:nvSpPr>
          <p:cNvPr id="29" name="正方形/長方形 28"/>
          <p:cNvSpPr/>
          <p:nvPr/>
        </p:nvSpPr>
        <p:spPr>
          <a:xfrm>
            <a:off x="161588" y="116632"/>
            <a:ext cx="6644768"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a:t>
            </a:r>
            <a:r>
              <a:rPr lang="en-US" altLang="ja-JP" dirty="0" smtClean="0"/>
              <a:t>10</a:t>
            </a:r>
            <a:r>
              <a:rPr lang="ja-JP" altLang="en-US" dirty="0" smtClean="0"/>
              <a:t>）（</a:t>
            </a:r>
            <a:r>
              <a:rPr lang="ja-JP" altLang="en-US" dirty="0"/>
              <a:t>大阪・関西の</a:t>
            </a:r>
            <a:r>
              <a:rPr lang="en-US" altLang="ja-JP" dirty="0" err="1"/>
              <a:t>IoT</a:t>
            </a:r>
            <a:r>
              <a:rPr lang="ja-JP" altLang="en-US" dirty="0"/>
              <a:t>導入の現状と課題</a:t>
            </a:r>
            <a:r>
              <a:rPr lang="ja-JP" altLang="en-US" dirty="0" smtClean="0"/>
              <a:t>）</a:t>
            </a:r>
            <a:endParaRPr lang="ja-JP" altLang="en-US" dirty="0"/>
          </a:p>
        </p:txBody>
      </p:sp>
      <p:sp>
        <p:nvSpPr>
          <p:cNvPr id="28" name="正方形/長方形 27"/>
          <p:cNvSpPr>
            <a:spLocks noChangeArrowheads="1"/>
          </p:cNvSpPr>
          <p:nvPr/>
        </p:nvSpPr>
        <p:spPr bwMode="auto">
          <a:xfrm>
            <a:off x="266099" y="6310995"/>
            <a:ext cx="4629937" cy="461665"/>
          </a:xfrm>
          <a:prstGeom prst="rect">
            <a:avLst/>
          </a:prstGeom>
          <a:noFill/>
          <a:ln w="9525">
            <a:noFill/>
            <a:miter lim="800000"/>
            <a:headEnd/>
            <a:tailEnd/>
          </a:ln>
        </p:spPr>
        <p:txBody>
          <a:bodyPr wrap="square">
            <a:spAutoFit/>
          </a:bodyPr>
          <a:lstStyle/>
          <a:p>
            <a:r>
              <a:rPr lang="en-US" altLang="ja-JP" sz="800" dirty="0" smtClean="0">
                <a:latin typeface="ＭＳ Ｐゴシック" charset="-128"/>
              </a:rPr>
              <a:t>※</a:t>
            </a:r>
            <a:r>
              <a:rPr lang="ja-JP" altLang="en-US" sz="800" dirty="0" smtClean="0">
                <a:latin typeface="ＭＳ Ｐゴシック" charset="-128"/>
              </a:rPr>
              <a:t>　調査期間：</a:t>
            </a:r>
            <a:r>
              <a:rPr lang="en-US" altLang="ja-JP" sz="800" dirty="0" smtClean="0">
                <a:latin typeface="ＭＳ Ｐゴシック" charset="-128"/>
              </a:rPr>
              <a:t>2015</a:t>
            </a:r>
            <a:r>
              <a:rPr lang="ja-JP" altLang="en-US" sz="800" dirty="0" smtClean="0">
                <a:latin typeface="ＭＳ Ｐゴシック" charset="-128"/>
              </a:rPr>
              <a:t>年</a:t>
            </a:r>
            <a:r>
              <a:rPr lang="en-US" altLang="ja-JP" sz="800" dirty="0" smtClean="0">
                <a:latin typeface="ＭＳ Ｐゴシック" charset="-128"/>
              </a:rPr>
              <a:t>10</a:t>
            </a:r>
            <a:r>
              <a:rPr lang="ja-JP" altLang="en-US" sz="800" dirty="0" smtClean="0">
                <a:latin typeface="ＭＳ Ｐゴシック" charset="-128"/>
              </a:rPr>
              <a:t>月５日～</a:t>
            </a:r>
            <a:r>
              <a:rPr lang="en-US" altLang="ja-JP" sz="800" dirty="0" smtClean="0">
                <a:latin typeface="ＭＳ Ｐゴシック" charset="-128"/>
              </a:rPr>
              <a:t>10</a:t>
            </a:r>
            <a:r>
              <a:rPr lang="ja-JP" altLang="en-US" sz="800" dirty="0" smtClean="0">
                <a:latin typeface="ＭＳ Ｐゴシック" charset="-128"/>
              </a:rPr>
              <a:t>月</a:t>
            </a:r>
            <a:r>
              <a:rPr lang="en-US" altLang="ja-JP" sz="800" dirty="0" smtClean="0">
                <a:latin typeface="ＭＳ Ｐゴシック" charset="-128"/>
              </a:rPr>
              <a:t>16</a:t>
            </a:r>
            <a:r>
              <a:rPr lang="ja-JP" altLang="en-US" sz="800" dirty="0" smtClean="0">
                <a:latin typeface="ＭＳ Ｐゴシック" charset="-128"/>
              </a:rPr>
              <a:t>日</a:t>
            </a:r>
            <a:endParaRPr lang="en-US" altLang="ja-JP" sz="800" dirty="0" smtClean="0">
              <a:latin typeface="ＭＳ Ｐゴシック" charset="-128"/>
            </a:endParaRPr>
          </a:p>
          <a:p>
            <a:r>
              <a:rPr lang="en-US" altLang="ja-JP" sz="800" dirty="0" smtClean="0">
                <a:latin typeface="ＭＳ Ｐゴシック" charset="-128"/>
              </a:rPr>
              <a:t>※</a:t>
            </a:r>
            <a:r>
              <a:rPr lang="ja-JP" altLang="en-US" sz="800" dirty="0" smtClean="0">
                <a:latin typeface="ＭＳ Ｐゴシック" charset="-128"/>
              </a:rPr>
              <a:t>　調査</a:t>
            </a:r>
            <a:r>
              <a:rPr lang="ja-JP" altLang="en-US" sz="800" dirty="0">
                <a:latin typeface="ＭＳ Ｐゴシック" charset="-128"/>
              </a:rPr>
              <a:t>対象</a:t>
            </a:r>
            <a:r>
              <a:rPr lang="ja-JP" altLang="en-US" sz="800" dirty="0" smtClean="0">
                <a:latin typeface="ＭＳ Ｐゴシック" charset="-128"/>
              </a:rPr>
              <a:t>：近畿</a:t>
            </a:r>
            <a:r>
              <a:rPr lang="en-US" altLang="ja-JP" sz="800" dirty="0" smtClean="0">
                <a:latin typeface="ＭＳ Ｐゴシック" charset="-128"/>
              </a:rPr>
              <a:t>18</a:t>
            </a:r>
            <a:r>
              <a:rPr lang="ja-JP" altLang="en-US" sz="800" dirty="0" smtClean="0">
                <a:latin typeface="ＭＳ Ｐゴシック" charset="-128"/>
              </a:rPr>
              <a:t>商工会議所の</a:t>
            </a:r>
            <a:r>
              <a:rPr lang="ja-JP" altLang="en-US" sz="800" dirty="0">
                <a:latin typeface="ＭＳ Ｐゴシック" charset="-128"/>
              </a:rPr>
              <a:t>中堅・中</a:t>
            </a:r>
            <a:r>
              <a:rPr lang="ja-JP" altLang="en-US" sz="800" dirty="0" smtClean="0">
                <a:latin typeface="ＭＳ Ｐゴシック" charset="-128"/>
              </a:rPr>
              <a:t>小企業会員（製造業・資本金１０億円以下）のうち</a:t>
            </a:r>
            <a:r>
              <a:rPr lang="en-US" altLang="ja-JP" sz="800" dirty="0" smtClean="0">
                <a:latin typeface="ＭＳ Ｐゴシック" charset="-128"/>
              </a:rPr>
              <a:t>4,693</a:t>
            </a:r>
            <a:r>
              <a:rPr lang="ja-JP" altLang="en-US" sz="800" dirty="0" smtClean="0">
                <a:latin typeface="ＭＳ Ｐゴシック" charset="-128"/>
              </a:rPr>
              <a:t>社</a:t>
            </a:r>
            <a:endParaRPr lang="ja-JP" altLang="en-US" sz="800" dirty="0">
              <a:latin typeface="ＭＳ Ｐゴシック" charset="-128"/>
            </a:endParaRPr>
          </a:p>
          <a:p>
            <a:r>
              <a:rPr lang="en-US" altLang="ja-JP" sz="800" dirty="0" smtClean="0">
                <a:latin typeface="ＭＳ Ｐゴシック" charset="-128"/>
              </a:rPr>
              <a:t>※</a:t>
            </a:r>
            <a:r>
              <a:rPr lang="ja-JP" altLang="en-US" sz="800" dirty="0" smtClean="0">
                <a:latin typeface="ＭＳ Ｐゴシック" charset="-128"/>
              </a:rPr>
              <a:t>　有効</a:t>
            </a:r>
            <a:r>
              <a:rPr lang="ja-JP" altLang="en-US" sz="800" dirty="0">
                <a:latin typeface="ＭＳ Ｐゴシック" charset="-128"/>
              </a:rPr>
              <a:t>回答数（回答率）</a:t>
            </a:r>
            <a:r>
              <a:rPr lang="ja-JP" altLang="en-US" sz="800" dirty="0" smtClean="0">
                <a:latin typeface="ＭＳ Ｐゴシック" charset="-128"/>
              </a:rPr>
              <a:t>：</a:t>
            </a:r>
            <a:r>
              <a:rPr lang="ja-JP" altLang="en-US" sz="800" dirty="0">
                <a:latin typeface="ＭＳ Ｐゴシック" charset="-128"/>
              </a:rPr>
              <a:t>４３９</a:t>
            </a:r>
            <a:r>
              <a:rPr lang="ja-JP" altLang="en-US" sz="800" dirty="0" smtClean="0">
                <a:latin typeface="ＭＳ Ｐゴシック" charset="-128"/>
              </a:rPr>
              <a:t>社（９．４％</a:t>
            </a:r>
            <a:r>
              <a:rPr lang="ja-JP" altLang="en-US" sz="800" dirty="0">
                <a:latin typeface="ＭＳ Ｐゴシック" charset="-128"/>
              </a:rPr>
              <a:t>）</a:t>
            </a:r>
            <a:endParaRPr lang="ja-JP" altLang="en-US" sz="800" dirty="0">
              <a:latin typeface="Calibri" pitchFamily="34" charset="0"/>
            </a:endParaRPr>
          </a:p>
        </p:txBody>
      </p:sp>
      <p:sp>
        <p:nvSpPr>
          <p:cNvPr id="30" name="正方形/長方形 29"/>
          <p:cNvSpPr>
            <a:spLocks noChangeArrowheads="1"/>
          </p:cNvSpPr>
          <p:nvPr/>
        </p:nvSpPr>
        <p:spPr bwMode="auto">
          <a:xfrm>
            <a:off x="8611458" y="2708919"/>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41.2</a:t>
            </a:r>
            <a:r>
              <a:rPr lang="ja-JP" altLang="en-US" sz="900" dirty="0" smtClean="0">
                <a:latin typeface="Calibri" pitchFamily="34" charset="0"/>
              </a:rPr>
              <a:t>％</a:t>
            </a:r>
            <a:endParaRPr lang="ja-JP" altLang="en-US" sz="900" dirty="0">
              <a:latin typeface="Calibri" pitchFamily="34" charset="0"/>
            </a:endParaRPr>
          </a:p>
        </p:txBody>
      </p:sp>
      <p:sp>
        <p:nvSpPr>
          <p:cNvPr id="31" name="正方形/長方形 30"/>
          <p:cNvSpPr>
            <a:spLocks noChangeArrowheads="1"/>
          </p:cNvSpPr>
          <p:nvPr/>
        </p:nvSpPr>
        <p:spPr bwMode="auto">
          <a:xfrm>
            <a:off x="7848364" y="2824335"/>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23.9</a:t>
            </a:r>
            <a:r>
              <a:rPr lang="ja-JP" altLang="en-US" sz="900" dirty="0" smtClean="0">
                <a:latin typeface="Calibri" pitchFamily="34" charset="0"/>
              </a:rPr>
              <a:t>％</a:t>
            </a:r>
            <a:endParaRPr lang="ja-JP" altLang="en-US" sz="900" dirty="0">
              <a:latin typeface="Calibri" pitchFamily="34" charset="0"/>
            </a:endParaRPr>
          </a:p>
        </p:txBody>
      </p:sp>
      <p:sp>
        <p:nvSpPr>
          <p:cNvPr id="32" name="正方形/長方形 31"/>
          <p:cNvSpPr>
            <a:spLocks noChangeArrowheads="1"/>
          </p:cNvSpPr>
          <p:nvPr/>
        </p:nvSpPr>
        <p:spPr bwMode="auto">
          <a:xfrm>
            <a:off x="7839868" y="294614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23.7</a:t>
            </a:r>
            <a:r>
              <a:rPr lang="ja-JP" altLang="en-US" sz="900" dirty="0" smtClean="0">
                <a:latin typeface="Calibri" pitchFamily="34" charset="0"/>
              </a:rPr>
              <a:t>％</a:t>
            </a:r>
            <a:endParaRPr lang="ja-JP" altLang="en-US" sz="900" dirty="0">
              <a:latin typeface="Calibri" pitchFamily="34" charset="0"/>
            </a:endParaRPr>
          </a:p>
        </p:txBody>
      </p:sp>
      <p:sp>
        <p:nvSpPr>
          <p:cNvPr id="33" name="正方形/長方形 32"/>
          <p:cNvSpPr>
            <a:spLocks noChangeArrowheads="1"/>
          </p:cNvSpPr>
          <p:nvPr/>
        </p:nvSpPr>
        <p:spPr bwMode="auto">
          <a:xfrm>
            <a:off x="7740352" y="309015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21.4</a:t>
            </a:r>
            <a:r>
              <a:rPr lang="ja-JP" altLang="en-US" sz="900" dirty="0" smtClean="0">
                <a:latin typeface="Calibri" pitchFamily="34" charset="0"/>
              </a:rPr>
              <a:t>％</a:t>
            </a:r>
            <a:endParaRPr lang="ja-JP" altLang="en-US" sz="900" dirty="0">
              <a:latin typeface="Calibri" pitchFamily="34" charset="0"/>
            </a:endParaRPr>
          </a:p>
        </p:txBody>
      </p:sp>
      <p:sp>
        <p:nvSpPr>
          <p:cNvPr id="34" name="正方形/長方形 33"/>
          <p:cNvSpPr>
            <a:spLocks noChangeArrowheads="1"/>
          </p:cNvSpPr>
          <p:nvPr/>
        </p:nvSpPr>
        <p:spPr bwMode="auto">
          <a:xfrm>
            <a:off x="7632340" y="3205572"/>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19.4</a:t>
            </a:r>
            <a:r>
              <a:rPr lang="ja-JP" altLang="en-US" sz="900" dirty="0" smtClean="0">
                <a:latin typeface="Calibri" pitchFamily="34" charset="0"/>
              </a:rPr>
              <a:t>％</a:t>
            </a:r>
            <a:endParaRPr lang="ja-JP" altLang="en-US" sz="900" dirty="0">
              <a:latin typeface="Calibri" pitchFamily="34" charset="0"/>
            </a:endParaRPr>
          </a:p>
        </p:txBody>
      </p:sp>
      <p:sp>
        <p:nvSpPr>
          <p:cNvPr id="35" name="正方形/長方形 34"/>
          <p:cNvSpPr>
            <a:spLocks noChangeArrowheads="1"/>
          </p:cNvSpPr>
          <p:nvPr/>
        </p:nvSpPr>
        <p:spPr bwMode="auto">
          <a:xfrm>
            <a:off x="7560332" y="333375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17.3</a:t>
            </a:r>
            <a:r>
              <a:rPr lang="ja-JP" altLang="en-US" sz="900" dirty="0" smtClean="0">
                <a:latin typeface="Calibri" pitchFamily="34" charset="0"/>
              </a:rPr>
              <a:t>％</a:t>
            </a:r>
            <a:endParaRPr lang="ja-JP" altLang="en-US" sz="900" dirty="0">
              <a:latin typeface="Calibri" pitchFamily="34" charset="0"/>
            </a:endParaRPr>
          </a:p>
        </p:txBody>
      </p:sp>
      <p:sp>
        <p:nvSpPr>
          <p:cNvPr id="36" name="正方形/長方形 35"/>
          <p:cNvSpPr>
            <a:spLocks noChangeArrowheads="1"/>
          </p:cNvSpPr>
          <p:nvPr/>
        </p:nvSpPr>
        <p:spPr bwMode="auto">
          <a:xfrm>
            <a:off x="7495842" y="345019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15.3</a:t>
            </a:r>
            <a:r>
              <a:rPr lang="ja-JP" altLang="en-US" sz="900" dirty="0" smtClean="0">
                <a:latin typeface="Calibri" pitchFamily="34" charset="0"/>
              </a:rPr>
              <a:t>％</a:t>
            </a:r>
            <a:endParaRPr lang="ja-JP" altLang="en-US" sz="900" dirty="0">
              <a:latin typeface="Calibri" pitchFamily="34" charset="0"/>
            </a:endParaRPr>
          </a:p>
        </p:txBody>
      </p:sp>
      <p:sp>
        <p:nvSpPr>
          <p:cNvPr id="37" name="正方形/長方形 36"/>
          <p:cNvSpPr>
            <a:spLocks noChangeArrowheads="1"/>
          </p:cNvSpPr>
          <p:nvPr/>
        </p:nvSpPr>
        <p:spPr bwMode="auto">
          <a:xfrm>
            <a:off x="7063794" y="357301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5.5</a:t>
            </a:r>
            <a:r>
              <a:rPr lang="ja-JP" altLang="en-US" sz="900" dirty="0" smtClean="0">
                <a:latin typeface="Calibri" pitchFamily="34" charset="0"/>
              </a:rPr>
              <a:t>％</a:t>
            </a:r>
            <a:endParaRPr lang="ja-JP" altLang="en-US" sz="900" dirty="0">
              <a:latin typeface="Calibri" pitchFamily="34" charset="0"/>
            </a:endParaRPr>
          </a:p>
        </p:txBody>
      </p:sp>
      <p:sp>
        <p:nvSpPr>
          <p:cNvPr id="38" name="正方形/長方形 37"/>
          <p:cNvSpPr>
            <a:spLocks noChangeArrowheads="1"/>
          </p:cNvSpPr>
          <p:nvPr/>
        </p:nvSpPr>
        <p:spPr bwMode="auto">
          <a:xfrm>
            <a:off x="6991786" y="3702224"/>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4.1</a:t>
            </a:r>
            <a:r>
              <a:rPr lang="ja-JP" altLang="en-US" sz="900" dirty="0" smtClean="0">
                <a:latin typeface="Calibri" pitchFamily="34" charset="0"/>
              </a:rPr>
              <a:t>％</a:t>
            </a:r>
            <a:endParaRPr lang="ja-JP" altLang="en-US" sz="900" dirty="0">
              <a:latin typeface="Calibri" pitchFamily="34" charset="0"/>
            </a:endParaRPr>
          </a:p>
        </p:txBody>
      </p:sp>
      <p:sp>
        <p:nvSpPr>
          <p:cNvPr id="39" name="正方形/長方形 38"/>
          <p:cNvSpPr>
            <a:spLocks noChangeArrowheads="1"/>
          </p:cNvSpPr>
          <p:nvPr/>
        </p:nvSpPr>
        <p:spPr bwMode="auto">
          <a:xfrm>
            <a:off x="6912260" y="3825044"/>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2.5</a:t>
            </a:r>
            <a:r>
              <a:rPr lang="ja-JP" altLang="en-US" sz="900" dirty="0" smtClean="0">
                <a:latin typeface="Calibri" pitchFamily="34" charset="0"/>
              </a:rPr>
              <a:t>％</a:t>
            </a:r>
            <a:endParaRPr lang="ja-JP" altLang="en-US" sz="900" dirty="0">
              <a:latin typeface="Calibri" pitchFamily="34" charset="0"/>
            </a:endParaRPr>
          </a:p>
        </p:txBody>
      </p:sp>
      <p:sp>
        <p:nvSpPr>
          <p:cNvPr id="40" name="正方形/長方形 39"/>
          <p:cNvSpPr>
            <a:spLocks noChangeArrowheads="1"/>
          </p:cNvSpPr>
          <p:nvPr/>
        </p:nvSpPr>
        <p:spPr bwMode="auto">
          <a:xfrm>
            <a:off x="6840252" y="396906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0.7</a:t>
            </a:r>
            <a:r>
              <a:rPr lang="ja-JP" altLang="en-US" sz="900" dirty="0" smtClean="0">
                <a:latin typeface="Calibri" pitchFamily="34" charset="0"/>
              </a:rPr>
              <a:t>％</a:t>
            </a:r>
            <a:endParaRPr lang="ja-JP" altLang="en-US" sz="900" dirty="0">
              <a:latin typeface="Calibri" pitchFamily="34" charset="0"/>
            </a:endParaRPr>
          </a:p>
        </p:txBody>
      </p:sp>
      <p:sp>
        <p:nvSpPr>
          <p:cNvPr id="41" name="正方形/長方形 40"/>
          <p:cNvSpPr>
            <a:spLocks noChangeArrowheads="1"/>
          </p:cNvSpPr>
          <p:nvPr/>
        </p:nvSpPr>
        <p:spPr bwMode="auto">
          <a:xfrm>
            <a:off x="3923928" y="471033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46.9</a:t>
            </a:r>
            <a:r>
              <a:rPr lang="ja-JP" altLang="en-US" sz="900" dirty="0" smtClean="0">
                <a:latin typeface="Calibri" pitchFamily="34" charset="0"/>
              </a:rPr>
              <a:t>％</a:t>
            </a:r>
            <a:endParaRPr lang="ja-JP" altLang="en-US" sz="900" dirty="0">
              <a:latin typeface="Calibri" pitchFamily="34" charset="0"/>
            </a:endParaRPr>
          </a:p>
        </p:txBody>
      </p:sp>
      <p:sp>
        <p:nvSpPr>
          <p:cNvPr id="42" name="正方形/長方形 41"/>
          <p:cNvSpPr>
            <a:spLocks noChangeArrowheads="1"/>
          </p:cNvSpPr>
          <p:nvPr/>
        </p:nvSpPr>
        <p:spPr bwMode="auto">
          <a:xfrm>
            <a:off x="3499398" y="483315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37.8</a:t>
            </a:r>
            <a:r>
              <a:rPr lang="ja-JP" altLang="en-US" sz="900" dirty="0" smtClean="0">
                <a:latin typeface="Calibri" pitchFamily="34" charset="0"/>
              </a:rPr>
              <a:t>％</a:t>
            </a:r>
            <a:endParaRPr lang="ja-JP" altLang="en-US" sz="900" dirty="0">
              <a:latin typeface="Calibri" pitchFamily="34" charset="0"/>
            </a:endParaRPr>
          </a:p>
        </p:txBody>
      </p:sp>
      <p:sp>
        <p:nvSpPr>
          <p:cNvPr id="43" name="正方形/長方形 42"/>
          <p:cNvSpPr>
            <a:spLocks noChangeArrowheads="1"/>
          </p:cNvSpPr>
          <p:nvPr/>
        </p:nvSpPr>
        <p:spPr bwMode="auto">
          <a:xfrm>
            <a:off x="2995342" y="4962364"/>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26.7</a:t>
            </a:r>
            <a:r>
              <a:rPr lang="ja-JP" altLang="en-US" sz="900" dirty="0" smtClean="0">
                <a:latin typeface="Calibri" pitchFamily="34" charset="0"/>
              </a:rPr>
              <a:t>％</a:t>
            </a:r>
            <a:endParaRPr lang="ja-JP" altLang="en-US" sz="900" dirty="0">
              <a:latin typeface="Calibri" pitchFamily="34" charset="0"/>
            </a:endParaRPr>
          </a:p>
        </p:txBody>
      </p:sp>
      <p:sp>
        <p:nvSpPr>
          <p:cNvPr id="44" name="正方形/長方形 43"/>
          <p:cNvSpPr>
            <a:spLocks noChangeArrowheads="1"/>
          </p:cNvSpPr>
          <p:nvPr/>
        </p:nvSpPr>
        <p:spPr bwMode="auto">
          <a:xfrm>
            <a:off x="2879812" y="510638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24.8</a:t>
            </a:r>
            <a:r>
              <a:rPr lang="ja-JP" altLang="en-US" sz="900" dirty="0" smtClean="0">
                <a:latin typeface="Calibri" pitchFamily="34" charset="0"/>
              </a:rPr>
              <a:t>％</a:t>
            </a:r>
            <a:endParaRPr lang="ja-JP" altLang="en-US" sz="900" dirty="0">
              <a:latin typeface="Calibri" pitchFamily="34" charset="0"/>
            </a:endParaRPr>
          </a:p>
        </p:txBody>
      </p:sp>
      <p:sp>
        <p:nvSpPr>
          <p:cNvPr id="45" name="正方形/長方形 44"/>
          <p:cNvSpPr>
            <a:spLocks noChangeArrowheads="1"/>
          </p:cNvSpPr>
          <p:nvPr/>
        </p:nvSpPr>
        <p:spPr bwMode="auto">
          <a:xfrm>
            <a:off x="2267744" y="522179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11.6</a:t>
            </a:r>
            <a:r>
              <a:rPr lang="ja-JP" altLang="en-US" sz="900" dirty="0" smtClean="0">
                <a:latin typeface="Calibri" pitchFamily="34" charset="0"/>
              </a:rPr>
              <a:t>％</a:t>
            </a:r>
            <a:endParaRPr lang="ja-JP" altLang="en-US" sz="900" dirty="0">
              <a:latin typeface="Calibri" pitchFamily="34" charset="0"/>
            </a:endParaRPr>
          </a:p>
        </p:txBody>
      </p:sp>
      <p:sp>
        <p:nvSpPr>
          <p:cNvPr id="46" name="正方形/長方形 45"/>
          <p:cNvSpPr>
            <a:spLocks noChangeArrowheads="1"/>
          </p:cNvSpPr>
          <p:nvPr/>
        </p:nvSpPr>
        <p:spPr bwMode="auto">
          <a:xfrm>
            <a:off x="2239258" y="5337212"/>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11.2</a:t>
            </a:r>
            <a:r>
              <a:rPr lang="ja-JP" altLang="en-US" sz="900" dirty="0" smtClean="0">
                <a:latin typeface="Calibri" pitchFamily="34" charset="0"/>
              </a:rPr>
              <a:t>％</a:t>
            </a:r>
            <a:endParaRPr lang="ja-JP" altLang="en-US" sz="900" dirty="0">
              <a:latin typeface="Calibri" pitchFamily="34" charset="0"/>
            </a:endParaRPr>
          </a:p>
        </p:txBody>
      </p:sp>
      <p:sp>
        <p:nvSpPr>
          <p:cNvPr id="47" name="正方形/長方形 46"/>
          <p:cNvSpPr>
            <a:spLocks noChangeArrowheads="1"/>
          </p:cNvSpPr>
          <p:nvPr/>
        </p:nvSpPr>
        <p:spPr bwMode="auto">
          <a:xfrm>
            <a:off x="2095242" y="5481228"/>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8.0</a:t>
            </a:r>
            <a:r>
              <a:rPr lang="ja-JP" altLang="en-US" sz="900" dirty="0" smtClean="0">
                <a:latin typeface="Calibri" pitchFamily="34" charset="0"/>
              </a:rPr>
              <a:t>％</a:t>
            </a:r>
            <a:endParaRPr lang="ja-JP" altLang="en-US" sz="900" dirty="0">
              <a:latin typeface="Calibri" pitchFamily="34" charset="0"/>
            </a:endParaRPr>
          </a:p>
        </p:txBody>
      </p:sp>
      <p:sp>
        <p:nvSpPr>
          <p:cNvPr id="48" name="正方形/長方形 47"/>
          <p:cNvSpPr>
            <a:spLocks noChangeArrowheads="1"/>
          </p:cNvSpPr>
          <p:nvPr/>
        </p:nvSpPr>
        <p:spPr bwMode="auto">
          <a:xfrm>
            <a:off x="2059238" y="561043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7.5</a:t>
            </a:r>
            <a:r>
              <a:rPr lang="ja-JP" altLang="en-US" sz="900" dirty="0" smtClean="0">
                <a:latin typeface="Calibri" pitchFamily="34" charset="0"/>
              </a:rPr>
              <a:t>％</a:t>
            </a:r>
            <a:endParaRPr lang="ja-JP" altLang="en-US" sz="900" dirty="0">
              <a:latin typeface="Calibri" pitchFamily="34" charset="0"/>
            </a:endParaRPr>
          </a:p>
        </p:txBody>
      </p:sp>
      <p:sp>
        <p:nvSpPr>
          <p:cNvPr id="49" name="正方形/長方形 48"/>
          <p:cNvSpPr>
            <a:spLocks noChangeArrowheads="1"/>
          </p:cNvSpPr>
          <p:nvPr/>
        </p:nvSpPr>
        <p:spPr bwMode="auto">
          <a:xfrm>
            <a:off x="2015716" y="573325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6.4</a:t>
            </a:r>
            <a:r>
              <a:rPr lang="ja-JP" altLang="en-US" sz="900" dirty="0" smtClean="0">
                <a:latin typeface="Calibri" pitchFamily="34" charset="0"/>
              </a:rPr>
              <a:t>％</a:t>
            </a:r>
            <a:endParaRPr lang="ja-JP" altLang="en-US" sz="900" dirty="0">
              <a:latin typeface="Calibri" pitchFamily="34" charset="0"/>
            </a:endParaRPr>
          </a:p>
        </p:txBody>
      </p:sp>
      <p:sp>
        <p:nvSpPr>
          <p:cNvPr id="50" name="正方形/長方形 49"/>
          <p:cNvSpPr>
            <a:spLocks noChangeArrowheads="1"/>
          </p:cNvSpPr>
          <p:nvPr/>
        </p:nvSpPr>
        <p:spPr bwMode="auto">
          <a:xfrm>
            <a:off x="1835696" y="5862464"/>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2.5</a:t>
            </a:r>
            <a:r>
              <a:rPr lang="ja-JP" altLang="en-US" sz="900" dirty="0" smtClean="0">
                <a:latin typeface="Calibri" pitchFamily="34" charset="0"/>
              </a:rPr>
              <a:t>％</a:t>
            </a:r>
            <a:endParaRPr lang="ja-JP" altLang="en-US" sz="900" dirty="0">
              <a:latin typeface="Calibri" pitchFamily="34" charset="0"/>
            </a:endParaRPr>
          </a:p>
        </p:txBody>
      </p:sp>
      <p:sp>
        <p:nvSpPr>
          <p:cNvPr id="51" name="正方形/長方形 50"/>
          <p:cNvSpPr>
            <a:spLocks noChangeArrowheads="1"/>
          </p:cNvSpPr>
          <p:nvPr/>
        </p:nvSpPr>
        <p:spPr bwMode="auto">
          <a:xfrm>
            <a:off x="1836490" y="5988769"/>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2.5</a:t>
            </a:r>
            <a:r>
              <a:rPr lang="ja-JP" altLang="en-US" sz="900" dirty="0" smtClean="0">
                <a:latin typeface="Calibri" pitchFamily="34" charset="0"/>
              </a:rPr>
              <a:t>％</a:t>
            </a:r>
            <a:endParaRPr lang="ja-JP" altLang="en-US" sz="900" dirty="0">
              <a:latin typeface="Calibri" pitchFamily="34" charset="0"/>
            </a:endParaRPr>
          </a:p>
        </p:txBody>
      </p:sp>
      <p:sp>
        <p:nvSpPr>
          <p:cNvPr id="52" name="正方形/長方形 51"/>
          <p:cNvSpPr>
            <a:spLocks noChangeArrowheads="1"/>
          </p:cNvSpPr>
          <p:nvPr/>
        </p:nvSpPr>
        <p:spPr bwMode="auto">
          <a:xfrm>
            <a:off x="8575962" y="4761148"/>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72.4</a:t>
            </a:r>
            <a:r>
              <a:rPr lang="ja-JP" altLang="en-US" sz="900" dirty="0" smtClean="0">
                <a:latin typeface="Calibri" pitchFamily="34" charset="0"/>
              </a:rPr>
              <a:t>％</a:t>
            </a:r>
            <a:endParaRPr lang="ja-JP" altLang="en-US" sz="900" dirty="0">
              <a:latin typeface="Calibri" pitchFamily="34" charset="0"/>
            </a:endParaRPr>
          </a:p>
        </p:txBody>
      </p:sp>
      <p:sp>
        <p:nvSpPr>
          <p:cNvPr id="53" name="正方形/長方形 52"/>
          <p:cNvSpPr>
            <a:spLocks noChangeArrowheads="1"/>
          </p:cNvSpPr>
          <p:nvPr/>
        </p:nvSpPr>
        <p:spPr bwMode="auto">
          <a:xfrm>
            <a:off x="7164288" y="501317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16.6</a:t>
            </a:r>
            <a:r>
              <a:rPr lang="ja-JP" altLang="en-US" sz="900" dirty="0" smtClean="0">
                <a:latin typeface="Calibri" pitchFamily="34" charset="0"/>
              </a:rPr>
              <a:t>％</a:t>
            </a:r>
            <a:endParaRPr lang="ja-JP" altLang="en-US" sz="900" dirty="0">
              <a:latin typeface="Calibri" pitchFamily="34" charset="0"/>
            </a:endParaRPr>
          </a:p>
        </p:txBody>
      </p:sp>
      <p:sp>
        <p:nvSpPr>
          <p:cNvPr id="54" name="正方形/長方形 53"/>
          <p:cNvSpPr>
            <a:spLocks noChangeArrowheads="1"/>
          </p:cNvSpPr>
          <p:nvPr/>
        </p:nvSpPr>
        <p:spPr bwMode="auto">
          <a:xfrm>
            <a:off x="7164288" y="5286400"/>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16.4</a:t>
            </a:r>
            <a:r>
              <a:rPr lang="ja-JP" altLang="en-US" sz="900" dirty="0" smtClean="0">
                <a:latin typeface="Calibri" pitchFamily="34" charset="0"/>
              </a:rPr>
              <a:t>％</a:t>
            </a:r>
            <a:endParaRPr lang="ja-JP" altLang="en-US" sz="900" dirty="0">
              <a:latin typeface="Calibri" pitchFamily="34" charset="0"/>
            </a:endParaRPr>
          </a:p>
        </p:txBody>
      </p:sp>
      <p:sp>
        <p:nvSpPr>
          <p:cNvPr id="55" name="正方形/長方形 54"/>
          <p:cNvSpPr>
            <a:spLocks noChangeArrowheads="1"/>
          </p:cNvSpPr>
          <p:nvPr/>
        </p:nvSpPr>
        <p:spPr bwMode="auto">
          <a:xfrm>
            <a:off x="6840252" y="5538428"/>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3.6</a:t>
            </a:r>
            <a:r>
              <a:rPr lang="ja-JP" altLang="en-US" sz="900" dirty="0" smtClean="0">
                <a:latin typeface="Calibri" pitchFamily="34" charset="0"/>
              </a:rPr>
              <a:t>％</a:t>
            </a:r>
            <a:endParaRPr lang="ja-JP" altLang="en-US" sz="900" dirty="0">
              <a:latin typeface="Calibri" pitchFamily="34" charset="0"/>
            </a:endParaRPr>
          </a:p>
        </p:txBody>
      </p:sp>
      <p:sp>
        <p:nvSpPr>
          <p:cNvPr id="56" name="正方形/長方形 55"/>
          <p:cNvSpPr>
            <a:spLocks noChangeArrowheads="1"/>
          </p:cNvSpPr>
          <p:nvPr/>
        </p:nvSpPr>
        <p:spPr bwMode="auto">
          <a:xfrm>
            <a:off x="6846895" y="5790456"/>
            <a:ext cx="532542" cy="230832"/>
          </a:xfrm>
          <a:prstGeom prst="rect">
            <a:avLst/>
          </a:prstGeom>
          <a:noFill/>
          <a:ln w="9525">
            <a:noFill/>
            <a:miter lim="800000"/>
            <a:headEnd/>
            <a:tailEnd/>
          </a:ln>
        </p:spPr>
        <p:txBody>
          <a:bodyPr wrap="square">
            <a:spAutoFit/>
          </a:bodyPr>
          <a:lstStyle/>
          <a:p>
            <a:r>
              <a:rPr lang="en-US" altLang="ja-JP" sz="900" dirty="0" smtClean="0">
                <a:latin typeface="Calibri" pitchFamily="34" charset="0"/>
              </a:rPr>
              <a:t>3.4</a:t>
            </a:r>
            <a:r>
              <a:rPr lang="ja-JP" altLang="en-US" sz="900" dirty="0" smtClean="0">
                <a:latin typeface="Calibri" pitchFamily="34" charset="0"/>
              </a:rPr>
              <a:t>％</a:t>
            </a:r>
            <a:endParaRPr lang="ja-JP" altLang="en-US" sz="900" dirty="0">
              <a:latin typeface="Calibri" pitchFamily="34" charset="0"/>
            </a:endParaRPr>
          </a:p>
        </p:txBody>
      </p:sp>
      <p:sp>
        <p:nvSpPr>
          <p:cNvPr id="57" name="正方形/長方形 56"/>
          <p:cNvSpPr>
            <a:spLocks noChangeArrowheads="1"/>
          </p:cNvSpPr>
          <p:nvPr/>
        </p:nvSpPr>
        <p:spPr bwMode="auto">
          <a:xfrm>
            <a:off x="4795838" y="6187885"/>
            <a:ext cx="3520875" cy="584775"/>
          </a:xfrm>
          <a:prstGeom prst="rect">
            <a:avLst/>
          </a:prstGeom>
          <a:noFill/>
          <a:ln w="9525">
            <a:noFill/>
            <a:miter lim="800000"/>
            <a:headEnd/>
            <a:tailEnd/>
          </a:ln>
        </p:spPr>
        <p:txBody>
          <a:bodyPr wrap="square">
            <a:spAutoFit/>
          </a:bodyPr>
          <a:lstStyle/>
          <a:p>
            <a:r>
              <a:rPr lang="ja-JP" altLang="en-US" sz="800" dirty="0" smtClean="0">
                <a:latin typeface="ＭＳ Ｐゴシック" charset="-128"/>
              </a:rPr>
              <a:t>（近畿</a:t>
            </a:r>
            <a:r>
              <a:rPr lang="en-US" altLang="ja-JP" sz="800" dirty="0" smtClean="0">
                <a:latin typeface="ＭＳ Ｐゴシック" charset="-128"/>
              </a:rPr>
              <a:t>18</a:t>
            </a:r>
            <a:r>
              <a:rPr lang="ja-JP" altLang="en-US" sz="800" dirty="0" smtClean="0">
                <a:latin typeface="ＭＳ Ｐゴシック" charset="-128"/>
              </a:rPr>
              <a:t>商工会議所）</a:t>
            </a:r>
            <a:endParaRPr lang="en-US" altLang="ja-JP" sz="800" dirty="0" smtClean="0">
              <a:latin typeface="ＭＳ Ｐゴシック" charset="-128"/>
            </a:endParaRPr>
          </a:p>
          <a:p>
            <a:r>
              <a:rPr lang="ja-JP" altLang="en-US" sz="800" dirty="0" smtClean="0">
                <a:latin typeface="ＭＳ Ｐゴシック" charset="-128"/>
              </a:rPr>
              <a:t>福井県：敦賀、大野　／　滋賀県：大津、長浜　／　京都府：京都</a:t>
            </a:r>
            <a:endParaRPr lang="en-US" altLang="ja-JP" sz="800" dirty="0" smtClean="0">
              <a:latin typeface="ＭＳ Ｐゴシック" charset="-128"/>
            </a:endParaRPr>
          </a:p>
          <a:p>
            <a:r>
              <a:rPr lang="ja-JP" altLang="en-US" sz="800" dirty="0" smtClean="0">
                <a:latin typeface="Calibri" pitchFamily="34" charset="0"/>
              </a:rPr>
              <a:t>大阪府：大阪、東大阪、岸和田、豊中、北大阪</a:t>
            </a:r>
            <a:endParaRPr lang="en-US" altLang="ja-JP" sz="800" dirty="0" smtClean="0">
              <a:latin typeface="Calibri" pitchFamily="34" charset="0"/>
            </a:endParaRPr>
          </a:p>
          <a:p>
            <a:r>
              <a:rPr lang="ja-JP" altLang="en-US" sz="800" dirty="0" smtClean="0">
                <a:latin typeface="Calibri" pitchFamily="34" charset="0"/>
              </a:rPr>
              <a:t>兵庫県：神戸、姫路、尼崎、明石、西宮、三木、宝塚　／　和歌山県：田辺</a:t>
            </a:r>
            <a:endParaRPr lang="en-US" altLang="ja-JP" sz="800" dirty="0" smtClean="0">
              <a:latin typeface="Calibri" pitchFamily="34" charset="0"/>
            </a:endParaRPr>
          </a:p>
        </p:txBody>
      </p:sp>
    </p:spTree>
    <p:extLst>
      <p:ext uri="{BB962C8B-B14F-4D97-AF65-F5344CB8AC3E}">
        <p14:creationId xmlns:p14="http://schemas.microsoft.com/office/powerpoint/2010/main" val="57616567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 name="テキスト ボックス 2"/>
          <p:cNvSpPr txBox="1"/>
          <p:nvPr/>
        </p:nvSpPr>
        <p:spPr>
          <a:xfrm>
            <a:off x="4574096" y="2102523"/>
            <a:ext cx="4392488" cy="400110"/>
          </a:xfrm>
          <a:prstGeom prst="rect">
            <a:avLst/>
          </a:prstGeom>
          <a:noFill/>
        </p:spPr>
        <p:txBody>
          <a:bodyPr wrap="square" rtlCol="0">
            <a:spAutoFit/>
          </a:bodyPr>
          <a:lstStyle/>
          <a:p>
            <a:r>
              <a:rPr kumimoji="1" lang="ja-JP" altLang="en-US" sz="1000" dirty="0" smtClean="0"/>
              <a:t>出典：平成</a:t>
            </a:r>
            <a:r>
              <a:rPr kumimoji="1" lang="en-US" altLang="ja-JP" sz="1000" dirty="0" smtClean="0"/>
              <a:t>28</a:t>
            </a:r>
            <a:r>
              <a:rPr kumimoji="1" lang="ja-JP" altLang="en-US" sz="1000" dirty="0" smtClean="0"/>
              <a:t>年度関西地域の産業におけるロボット導入状況と今後の活用</a:t>
            </a:r>
            <a:endParaRPr kumimoji="1" lang="en-US" altLang="ja-JP" sz="1000" dirty="0" smtClean="0"/>
          </a:p>
          <a:p>
            <a:r>
              <a:rPr lang="ja-JP" altLang="en-US" sz="1000" dirty="0"/>
              <a:t>　</a:t>
            </a:r>
            <a:r>
              <a:rPr lang="ja-JP" altLang="en-US" sz="1000" dirty="0" smtClean="0"/>
              <a:t>　　　</a:t>
            </a:r>
            <a:r>
              <a:rPr kumimoji="1" lang="ja-JP" altLang="en-US" sz="1000" dirty="0" smtClean="0"/>
              <a:t>分野に関する調査報告書（一般社団法人日本機械工業連合会）</a:t>
            </a:r>
            <a:endParaRPr kumimoji="1" lang="ja-JP" altLang="en-US" sz="1000" dirty="0"/>
          </a:p>
        </p:txBody>
      </p:sp>
      <p:sp>
        <p:nvSpPr>
          <p:cNvPr id="7" name="テキスト ボックス 6"/>
          <p:cNvSpPr txBox="1"/>
          <p:nvPr/>
        </p:nvSpPr>
        <p:spPr>
          <a:xfrm>
            <a:off x="171699" y="1928736"/>
            <a:ext cx="4446588" cy="600164"/>
          </a:xfrm>
          <a:prstGeom prst="rect">
            <a:avLst/>
          </a:prstGeom>
          <a:noFill/>
        </p:spPr>
        <p:txBody>
          <a:bodyPr wrap="square" rtlCol="0">
            <a:spAutoFit/>
          </a:bodyPr>
          <a:lstStyle/>
          <a:p>
            <a:r>
              <a:rPr kumimoji="1" lang="ja-JP" altLang="en-US" sz="1100" dirty="0" smtClean="0"/>
              <a:t>関西地域に本社を置く</a:t>
            </a:r>
            <a:r>
              <a:rPr kumimoji="1" lang="en-US" altLang="ja-JP" sz="1100" dirty="0" smtClean="0"/>
              <a:t>3,000</a:t>
            </a:r>
            <a:r>
              <a:rPr kumimoji="1" lang="ja-JP" altLang="en-US" sz="1100" dirty="0" smtClean="0"/>
              <a:t>の企業・団体を対象にしたアンケート調査。製造業、建設業、運輸業、医療・介護福祉業、宿泊飲食業から売上高上位の企業・団体を選定。製造業の比率を全体</a:t>
            </a:r>
            <a:r>
              <a:rPr kumimoji="1" lang="en-US" altLang="ja-JP" sz="1100" dirty="0" smtClean="0"/>
              <a:t>44.5</a:t>
            </a:r>
            <a:r>
              <a:rPr kumimoji="1" lang="ja-JP" altLang="en-US" sz="1100" dirty="0" smtClean="0"/>
              <a:t>％として実施</a:t>
            </a:r>
            <a:endParaRPr kumimoji="1" lang="ja-JP" altLang="en-US" sz="1100" dirty="0"/>
          </a:p>
        </p:txBody>
      </p:sp>
      <p:sp>
        <p:nvSpPr>
          <p:cNvPr id="12" name="スライド番号プレースホルダー 2"/>
          <p:cNvSpPr>
            <a:spLocks noGrp="1"/>
          </p:cNvSpPr>
          <p:nvPr>
            <p:ph type="sldNum" sz="quarter" idx="12"/>
          </p:nvPr>
        </p:nvSpPr>
        <p:spPr bwMode="auto">
          <a:xfrm>
            <a:off x="7010400" y="6520259"/>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8F1C9C5F-3E7D-46CE-A42F-CD75BB11FC0C}" type="slidenum">
              <a:rPr lang="ja-JP" altLang="en-US"/>
              <a:pPr fontAlgn="base">
                <a:spcBef>
                  <a:spcPct val="0"/>
                </a:spcBef>
                <a:spcAft>
                  <a:spcPct val="0"/>
                </a:spcAft>
                <a:defRPr/>
              </a:pPr>
              <a:t>112</a:t>
            </a:fld>
            <a:endParaRPr lang="en-US" altLang="ja-JP" dirty="0"/>
          </a:p>
        </p:txBody>
      </p:sp>
      <p:sp>
        <p:nvSpPr>
          <p:cNvPr id="13" name="角丸四角形 12"/>
          <p:cNvSpPr/>
          <p:nvPr/>
        </p:nvSpPr>
        <p:spPr>
          <a:xfrm>
            <a:off x="179388" y="765175"/>
            <a:ext cx="8824912" cy="1007641"/>
          </a:xfrm>
          <a:prstGeom prst="roundRect">
            <a:avLst/>
          </a:prstGeom>
        </p:spPr>
        <p:style>
          <a:lnRef idx="2">
            <a:schemeClr val="accent6"/>
          </a:lnRef>
          <a:fillRef idx="1">
            <a:schemeClr val="lt1"/>
          </a:fillRef>
          <a:effectRef idx="0">
            <a:schemeClr val="accent6"/>
          </a:effectRef>
          <a:fontRef idx="minor">
            <a:schemeClr val="dk1"/>
          </a:fontRef>
        </p:style>
        <p:txBody>
          <a:bodyPr anchor="t" anchorCtr="0"/>
          <a:lstStyle/>
          <a:p>
            <a:pPr marL="177800" indent="-177800">
              <a:defRPr/>
            </a:pPr>
            <a:r>
              <a:rPr lang="ja-JP" altLang="en-US" sz="1100" dirty="0" smtClean="0">
                <a:solidFill>
                  <a:schemeClr val="tx1"/>
                </a:solidFill>
                <a:latin typeface="+mn-ea"/>
              </a:rPr>
              <a:t>○一般</a:t>
            </a:r>
            <a:r>
              <a:rPr lang="ja-JP" altLang="en-US" sz="1100" dirty="0">
                <a:solidFill>
                  <a:schemeClr val="tx1"/>
                </a:solidFill>
                <a:latin typeface="+mn-ea"/>
              </a:rPr>
              <a:t>社団法人</a:t>
            </a:r>
            <a:r>
              <a:rPr lang="ja-JP" altLang="en-US" sz="1100" dirty="0" smtClean="0">
                <a:solidFill>
                  <a:schemeClr val="tx1"/>
                </a:solidFill>
                <a:latin typeface="+mn-ea"/>
              </a:rPr>
              <a:t>日本機械工業</a:t>
            </a:r>
            <a:r>
              <a:rPr lang="ja-JP" altLang="en-US" sz="1100" dirty="0">
                <a:solidFill>
                  <a:schemeClr val="tx1"/>
                </a:solidFill>
                <a:latin typeface="+mn-ea"/>
              </a:rPr>
              <a:t>連合会が</a:t>
            </a:r>
            <a:r>
              <a:rPr lang="en-US" altLang="ja-JP" sz="1100" dirty="0">
                <a:solidFill>
                  <a:schemeClr val="tx1"/>
                </a:solidFill>
                <a:latin typeface="+mn-ea"/>
              </a:rPr>
              <a:t>2016</a:t>
            </a:r>
            <a:r>
              <a:rPr lang="ja-JP" altLang="en-US" sz="1100" dirty="0">
                <a:solidFill>
                  <a:schemeClr val="tx1"/>
                </a:solidFill>
                <a:latin typeface="+mn-ea"/>
              </a:rPr>
              <a:t>年に関西地域の</a:t>
            </a:r>
            <a:r>
              <a:rPr lang="ja-JP" altLang="en-US" sz="1100" dirty="0" smtClean="0">
                <a:solidFill>
                  <a:schemeClr val="tx1"/>
                </a:solidFill>
                <a:latin typeface="+mn-ea"/>
              </a:rPr>
              <a:t>企業に</a:t>
            </a:r>
            <a:r>
              <a:rPr lang="ja-JP" altLang="en-US" sz="1100" dirty="0">
                <a:solidFill>
                  <a:schemeClr val="tx1"/>
                </a:solidFill>
                <a:latin typeface="+mn-ea"/>
              </a:rPr>
              <a:t>実施したアンケートによると、ロボットを導入した企業のうち</a:t>
            </a:r>
            <a:r>
              <a:rPr lang="en-US" altLang="ja-JP" sz="1100" dirty="0">
                <a:solidFill>
                  <a:schemeClr val="tx1"/>
                </a:solidFill>
                <a:latin typeface="+mn-ea"/>
              </a:rPr>
              <a:t>7</a:t>
            </a:r>
            <a:r>
              <a:rPr lang="ja-JP" altLang="en-US" sz="1100" dirty="0">
                <a:solidFill>
                  <a:schemeClr val="tx1"/>
                </a:solidFill>
                <a:latin typeface="+mn-ea"/>
              </a:rPr>
              <a:t>割以上が</a:t>
            </a:r>
          </a:p>
          <a:p>
            <a:pPr marL="177800" indent="-177800">
              <a:defRPr/>
            </a:pPr>
            <a:r>
              <a:rPr lang="ja-JP" altLang="en-US" sz="1100" dirty="0">
                <a:solidFill>
                  <a:schemeClr val="tx1"/>
                </a:solidFill>
                <a:latin typeface="+mn-ea"/>
              </a:rPr>
              <a:t>「生産性の向上」を目的としており、導入企業の</a:t>
            </a:r>
            <a:r>
              <a:rPr lang="en-US" altLang="ja-JP" sz="1100" dirty="0">
                <a:solidFill>
                  <a:schemeClr val="tx1"/>
                </a:solidFill>
                <a:latin typeface="+mn-ea"/>
              </a:rPr>
              <a:t>9</a:t>
            </a:r>
            <a:r>
              <a:rPr lang="ja-JP" altLang="en-US" sz="1100" dirty="0">
                <a:solidFill>
                  <a:schemeClr val="tx1"/>
                </a:solidFill>
                <a:latin typeface="+mn-ea"/>
              </a:rPr>
              <a:t>割近くが「効果があった」と回答。導入すれば効果が見込まれることがうかがわれる。</a:t>
            </a:r>
          </a:p>
          <a:p>
            <a:pPr marL="177800" indent="-177800">
              <a:defRPr/>
            </a:pPr>
            <a:r>
              <a:rPr lang="ja-JP" altLang="en-US" sz="1100" dirty="0">
                <a:solidFill>
                  <a:schemeClr val="tx1"/>
                </a:solidFill>
                <a:latin typeface="+mn-ea"/>
              </a:rPr>
              <a:t>○人手不足感が高まる中で、今後、大阪の中小企業でロボットの普及が進めば生産性向上に大きく貢献することが期待できる</a:t>
            </a:r>
            <a:r>
              <a:rPr lang="ja-JP" altLang="en-US" sz="1100" dirty="0" smtClean="0">
                <a:solidFill>
                  <a:schemeClr val="tx1"/>
                </a:solidFill>
                <a:latin typeface="+mn-ea"/>
              </a:rPr>
              <a:t>。一方</a:t>
            </a:r>
            <a:r>
              <a:rPr lang="ja-JP" altLang="en-US" sz="1100" dirty="0">
                <a:solidFill>
                  <a:schemeClr val="tx1"/>
                </a:solidFill>
                <a:latin typeface="+mn-ea"/>
              </a:rPr>
              <a:t>で</a:t>
            </a:r>
            <a:r>
              <a:rPr lang="ja-JP" altLang="en-US" sz="1100" dirty="0" smtClean="0">
                <a:solidFill>
                  <a:schemeClr val="tx1"/>
                </a:solidFill>
                <a:latin typeface="+mn-ea"/>
              </a:rPr>
              <a:t>、</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ロボット</a:t>
            </a:r>
            <a:r>
              <a:rPr lang="ja-JP" altLang="en-US" sz="1100" dirty="0">
                <a:solidFill>
                  <a:schemeClr val="tx1"/>
                </a:solidFill>
                <a:latin typeface="+mn-ea"/>
              </a:rPr>
              <a:t>導入は大企業ほど進んでおり、国の「ロボット新戦略」でも、中堅中小のものづくり分野のロボット導入が遅れていると</a:t>
            </a:r>
            <a:r>
              <a:rPr lang="ja-JP" altLang="en-US" sz="1100" dirty="0" smtClean="0">
                <a:solidFill>
                  <a:schemeClr val="tx1"/>
                </a:solidFill>
                <a:latin typeface="+mn-ea"/>
              </a:rPr>
              <a:t>指摘されている</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よう</a:t>
            </a:r>
            <a:r>
              <a:rPr lang="ja-JP" altLang="en-US" sz="1100" dirty="0">
                <a:solidFill>
                  <a:schemeClr val="tx1"/>
                </a:solidFill>
                <a:latin typeface="+mn-ea"/>
              </a:rPr>
              <a:t>に、中小企業のロボット導入はコスト面、人材面、情報面などの課題により遅れている</a:t>
            </a:r>
            <a:r>
              <a:rPr lang="ja-JP" altLang="en-US" sz="1100" dirty="0" smtClean="0">
                <a:solidFill>
                  <a:schemeClr val="tx1"/>
                </a:solidFill>
                <a:latin typeface="+mn-ea"/>
              </a:rPr>
              <a:t>。</a:t>
            </a:r>
            <a:endParaRPr lang="en-US" altLang="ja-JP" sz="1100" dirty="0">
              <a:solidFill>
                <a:schemeClr val="tx1"/>
              </a:solidFill>
              <a:latin typeface="+mn-ea"/>
            </a:endParaRPr>
          </a:p>
        </p:txBody>
      </p:sp>
      <p:pic>
        <p:nvPicPr>
          <p:cNvPr id="2" name="図 1"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082" y="2712357"/>
            <a:ext cx="3819645" cy="1975678"/>
          </a:xfrm>
          <a:prstGeom prst="rect">
            <a:avLst/>
          </a:prstGeom>
        </p:spPr>
      </p:pic>
      <p:pic>
        <p:nvPicPr>
          <p:cNvPr id="4" name="図 3"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4832051"/>
            <a:ext cx="3797002" cy="1898501"/>
          </a:xfrm>
          <a:prstGeom prst="rect">
            <a:avLst/>
          </a:prstGeom>
        </p:spPr>
      </p:pic>
      <p:pic>
        <p:nvPicPr>
          <p:cNvPr id="5" name="図 4" descr="画面の領域"/>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2640349"/>
            <a:ext cx="3778583" cy="2119694"/>
          </a:xfrm>
          <a:prstGeom prst="rect">
            <a:avLst/>
          </a:prstGeom>
        </p:spPr>
      </p:pic>
      <p:pic>
        <p:nvPicPr>
          <p:cNvPr id="9" name="図 8"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89711" y="4760043"/>
            <a:ext cx="2766665" cy="2054496"/>
          </a:xfrm>
          <a:prstGeom prst="rect">
            <a:avLst/>
          </a:prstGeom>
        </p:spPr>
      </p:pic>
      <p:sp>
        <p:nvSpPr>
          <p:cNvPr id="15" name="正方形/長方形 14"/>
          <p:cNvSpPr/>
          <p:nvPr/>
        </p:nvSpPr>
        <p:spPr>
          <a:xfrm>
            <a:off x="161588" y="116632"/>
            <a:ext cx="7321235" cy="369332"/>
          </a:xfrm>
          <a:prstGeom prst="rect">
            <a:avLst/>
          </a:prstGeom>
        </p:spPr>
        <p:txBody>
          <a:bodyPr wrap="none">
            <a:spAutoFit/>
          </a:bodyPr>
          <a:lstStyle/>
          <a:p>
            <a:r>
              <a:rPr lang="ja-JP" altLang="en-US" dirty="0" smtClean="0"/>
              <a:t>①第４次産業革命</a:t>
            </a:r>
            <a:r>
              <a:rPr lang="ja-JP" altLang="en-US" dirty="0"/>
              <a:t>と</a:t>
            </a:r>
            <a:r>
              <a:rPr lang="ja-JP" altLang="en-US" dirty="0" smtClean="0"/>
              <a:t>大阪（</a:t>
            </a:r>
            <a:r>
              <a:rPr lang="en-US" altLang="ja-JP" dirty="0" smtClean="0"/>
              <a:t>11</a:t>
            </a:r>
            <a:r>
              <a:rPr lang="ja-JP" altLang="en-US" dirty="0" smtClean="0"/>
              <a:t>）（</a:t>
            </a:r>
            <a:r>
              <a:rPr lang="ja-JP" altLang="en-US" dirty="0"/>
              <a:t>大阪・関西のロボット導入の現状と課題</a:t>
            </a:r>
            <a:r>
              <a:rPr lang="ja-JP" altLang="en-US" dirty="0" smtClean="0"/>
              <a:t>）</a:t>
            </a:r>
            <a:endParaRPr lang="ja-JP" altLang="en-US" dirty="0"/>
          </a:p>
        </p:txBody>
      </p:sp>
    </p:spTree>
    <p:extLst>
      <p:ext uri="{BB962C8B-B14F-4D97-AF65-F5344CB8AC3E}">
        <p14:creationId xmlns:p14="http://schemas.microsoft.com/office/powerpoint/2010/main" val="1844131338"/>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84053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114</a:t>
            </a:fld>
            <a:endParaRPr lang="ja-JP" altLang="en-US" dirty="0"/>
          </a:p>
        </p:txBody>
      </p:sp>
      <p:sp>
        <p:nvSpPr>
          <p:cNvPr id="4" name="タイトル 1"/>
          <p:cNvSpPr txBox="1">
            <a:spLocks/>
          </p:cNvSpPr>
          <p:nvPr/>
        </p:nvSpPr>
        <p:spPr>
          <a:xfrm>
            <a:off x="647559" y="26640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sz="3600" dirty="0" smtClean="0"/>
              <a:t>３．新たな課題に関する分析</a:t>
            </a:r>
            <a:r>
              <a:rPr lang="en-US" altLang="ja-JP" sz="3600" dirty="0" smtClean="0"/>
              <a:t/>
            </a:r>
            <a:br>
              <a:rPr lang="en-US" altLang="ja-JP" sz="3600" dirty="0" smtClean="0"/>
            </a:br>
            <a:r>
              <a:rPr lang="ja-JP" altLang="en-US" sz="3600" dirty="0" smtClean="0"/>
              <a:t>②人材・人手不足の分析</a:t>
            </a:r>
          </a:p>
        </p:txBody>
      </p:sp>
    </p:spTree>
    <p:extLst>
      <p:ext uri="{BB962C8B-B14F-4D97-AF65-F5344CB8AC3E}">
        <p14:creationId xmlns:p14="http://schemas.microsoft.com/office/powerpoint/2010/main" val="389381590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107950" y="2133600"/>
            <a:ext cx="4605338"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■大阪府の男女別就業者数の推移</a:t>
            </a:r>
            <a:endParaRPr lang="en-US" altLang="ja-JP" sz="12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latin typeface="ＭＳ Ｐゴシック" panose="020B0600070205080204" pitchFamily="50" charset="-128"/>
              </a:rPr>
              <a:t>　</a:t>
            </a:r>
            <a:r>
              <a:rPr lang="ja-JP" altLang="en-US" sz="1050" dirty="0" smtClean="0">
                <a:latin typeface="ＭＳ Ｐゴシック" panose="020B0600070205080204" pitchFamily="50" charset="-128"/>
              </a:rPr>
              <a:t>出典</a:t>
            </a:r>
            <a:r>
              <a:rPr lang="ja-JP" altLang="en-US" sz="1050" dirty="0">
                <a:latin typeface="ＭＳ Ｐゴシック" panose="020B0600070205080204" pitchFamily="50" charset="-128"/>
              </a:rPr>
              <a:t>：大阪府「</a:t>
            </a:r>
            <a:r>
              <a:rPr lang="zh-TW" altLang="en-US" sz="1050" dirty="0">
                <a:latin typeface="ＭＳ Ｐゴシック" panose="020B0600070205080204" pitchFamily="50" charset="-128"/>
                <a:ea typeface="ＭＳ Ｐゴシック" panose="020B0600070205080204" pitchFamily="50" charset="-128"/>
              </a:rPr>
              <a:t>労働力調査地方集計結果（年平均）</a:t>
            </a:r>
            <a:r>
              <a:rPr lang="ja-JP" altLang="en-US" sz="1050" dirty="0" smtClean="0">
                <a:latin typeface="ＭＳ Ｐゴシック" panose="020B0600070205080204" pitchFamily="50" charset="-128"/>
              </a:rPr>
              <a:t>」</a:t>
            </a:r>
            <a:endParaRPr lang="ja-JP" altLang="en-US" sz="1200" dirty="0">
              <a:latin typeface="ＭＳ Ｐゴシック" panose="020B0600070205080204" pitchFamily="50" charset="-128"/>
            </a:endParaRPr>
          </a:p>
        </p:txBody>
      </p:sp>
      <p:graphicFrame>
        <p:nvGraphicFramePr>
          <p:cNvPr id="13" name="グラフ 12"/>
          <p:cNvGraphicFramePr>
            <a:graphicFrameLocks/>
          </p:cNvGraphicFramePr>
          <p:nvPr/>
        </p:nvGraphicFramePr>
        <p:xfrm>
          <a:off x="0" y="2492896"/>
          <a:ext cx="4611701" cy="43651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4" name="グラフ 13"/>
          <p:cNvGraphicFramePr>
            <a:graphicFrameLocks/>
          </p:cNvGraphicFramePr>
          <p:nvPr/>
        </p:nvGraphicFramePr>
        <p:xfrm>
          <a:off x="4611701" y="2492896"/>
          <a:ext cx="4532298" cy="4365103"/>
        </p:xfrm>
        <a:graphic>
          <a:graphicData uri="http://schemas.openxmlformats.org/drawingml/2006/chart">
            <c:chart xmlns:c="http://schemas.openxmlformats.org/drawingml/2006/chart" xmlns:r="http://schemas.openxmlformats.org/officeDocument/2006/relationships" r:id="rId3"/>
          </a:graphicData>
        </a:graphic>
      </p:graphicFrame>
      <p:sp>
        <p:nvSpPr>
          <p:cNvPr id="16" name="角丸四角形 15"/>
          <p:cNvSpPr/>
          <p:nvPr/>
        </p:nvSpPr>
        <p:spPr>
          <a:xfrm>
            <a:off x="107950" y="987425"/>
            <a:ext cx="8824913" cy="93662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2005</a:t>
            </a:r>
            <a:r>
              <a:rPr lang="ja-JP" altLang="en-US" sz="1100" dirty="0" smtClean="0">
                <a:solidFill>
                  <a:schemeClr val="tx1"/>
                </a:solidFill>
                <a:latin typeface="ＭＳ Ｐゴシック" charset="-128"/>
              </a:rPr>
              <a:t>年からの大阪</a:t>
            </a:r>
            <a:r>
              <a:rPr lang="ja-JP" altLang="en-US" sz="1100" dirty="0">
                <a:solidFill>
                  <a:schemeClr val="tx1"/>
                </a:solidFill>
                <a:latin typeface="ＭＳ Ｐゴシック" charset="-128"/>
              </a:rPr>
              <a:t>の就業者数の推移を年代別・性別で分析。</a:t>
            </a:r>
          </a:p>
          <a:p>
            <a:pPr marL="177800" indent="-177800">
              <a:defRPr/>
            </a:pPr>
            <a:r>
              <a:rPr lang="ja-JP" altLang="en-US" sz="1100" dirty="0">
                <a:solidFill>
                  <a:schemeClr val="tx1"/>
                </a:solidFill>
                <a:latin typeface="ＭＳ Ｐゴシック" charset="-128"/>
              </a:rPr>
              <a:t>○男性就業者数は減少している一方、女性就業者は増加。</a:t>
            </a:r>
          </a:p>
          <a:p>
            <a:pPr marL="177800" indent="-177800">
              <a:defRPr/>
            </a:pPr>
            <a:r>
              <a:rPr lang="ja-JP" altLang="en-US" sz="1100" dirty="0">
                <a:solidFill>
                  <a:schemeClr val="tx1"/>
                </a:solidFill>
                <a:latin typeface="ＭＳ Ｐゴシック" charset="-128"/>
              </a:rPr>
              <a:t>○男女ともに</a:t>
            </a:r>
            <a:r>
              <a:rPr lang="en-US" altLang="ja-JP" sz="1100" dirty="0">
                <a:solidFill>
                  <a:schemeClr val="tx1"/>
                </a:solidFill>
                <a:latin typeface="ＭＳ Ｐゴシック" charset="-128"/>
              </a:rPr>
              <a:t>25</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34</a:t>
            </a:r>
            <a:r>
              <a:rPr lang="ja-JP" altLang="en-US" sz="1100" dirty="0">
                <a:solidFill>
                  <a:schemeClr val="tx1"/>
                </a:solidFill>
                <a:latin typeface="ＭＳ Ｐゴシック" charset="-128"/>
              </a:rPr>
              <a:t>歳の就業者の割合が減少している一方、</a:t>
            </a:r>
            <a:r>
              <a:rPr lang="en-US" altLang="ja-JP" sz="1100" dirty="0">
                <a:solidFill>
                  <a:schemeClr val="tx1"/>
                </a:solidFill>
                <a:latin typeface="ＭＳ Ｐゴシック" charset="-128"/>
              </a:rPr>
              <a:t>45</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54</a:t>
            </a:r>
            <a:r>
              <a:rPr lang="ja-JP" altLang="en-US" sz="1100" dirty="0">
                <a:solidFill>
                  <a:schemeClr val="tx1"/>
                </a:solidFill>
                <a:latin typeface="ＭＳ Ｐゴシック" charset="-128"/>
              </a:rPr>
              <a:t>歳の就業者の割合が増加。</a:t>
            </a:r>
            <a:endParaRPr lang="en-US" altLang="ja-JP" sz="1100" dirty="0">
              <a:solidFill>
                <a:schemeClr val="tx1"/>
              </a:solidFill>
              <a:latin typeface="ＭＳ Ｐゴシック" charset="-128"/>
            </a:endParaRPr>
          </a:p>
          <a:p>
            <a:pPr marL="177800" indent="-177800">
              <a:defRPr/>
            </a:pP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65</a:t>
            </a:r>
            <a:r>
              <a:rPr lang="ja-JP" altLang="en-US" sz="1100" dirty="0">
                <a:solidFill>
                  <a:schemeClr val="tx1"/>
                </a:solidFill>
                <a:latin typeface="ＭＳ Ｐゴシック" charset="-128"/>
              </a:rPr>
              <a:t>歳以上の高齢者の就業者比率も男女とも徐々に増加傾向。</a:t>
            </a:r>
          </a:p>
        </p:txBody>
      </p:sp>
      <p:sp>
        <p:nvSpPr>
          <p:cNvPr id="15"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115</a:t>
            </a:fld>
            <a:endParaRPr lang="ja-JP" altLang="en-US" dirty="0"/>
          </a:p>
        </p:txBody>
      </p:sp>
      <p:sp>
        <p:nvSpPr>
          <p:cNvPr id="9" name="正方形/長方形 8"/>
          <p:cNvSpPr/>
          <p:nvPr/>
        </p:nvSpPr>
        <p:spPr>
          <a:xfrm>
            <a:off x="161588" y="116632"/>
            <a:ext cx="6112571"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分析（１）（</a:t>
            </a:r>
            <a:r>
              <a:rPr lang="ja-JP" altLang="en-US" dirty="0"/>
              <a:t>男女・年齢別就業者数の推移</a:t>
            </a:r>
            <a:r>
              <a:rPr lang="ja-JP" altLang="en-US" dirty="0" smtClean="0"/>
              <a:t>）</a:t>
            </a:r>
            <a:endParaRPr lang="ja-JP" altLang="en-US" dirty="0"/>
          </a:p>
        </p:txBody>
      </p:sp>
    </p:spTree>
    <p:extLst>
      <p:ext uri="{BB962C8B-B14F-4D97-AF65-F5344CB8AC3E}">
        <p14:creationId xmlns:p14="http://schemas.microsoft.com/office/powerpoint/2010/main" val="86219266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8" name="正方形/長方形 7"/>
          <p:cNvSpPr/>
          <p:nvPr/>
        </p:nvSpPr>
        <p:spPr>
          <a:xfrm>
            <a:off x="107950" y="1844675"/>
            <a:ext cx="4895850"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■大阪府の男女別就業者数の増加率に占める年齢別寄与度</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latin typeface="ＭＳ Ｐゴシック" panose="020B0600070205080204" pitchFamily="50" charset="-128"/>
              </a:rPr>
              <a:t>　</a:t>
            </a:r>
            <a:r>
              <a:rPr lang="ja-JP" altLang="en-US" sz="1000" dirty="0" smtClean="0">
                <a:latin typeface="ＭＳ Ｐゴシック" panose="020B0600070205080204" pitchFamily="50" charset="-128"/>
              </a:rPr>
              <a:t>出典</a:t>
            </a:r>
            <a:r>
              <a:rPr lang="ja-JP" altLang="en-US" sz="1000" dirty="0">
                <a:latin typeface="ＭＳ Ｐゴシック" panose="020B0600070205080204" pitchFamily="50" charset="-128"/>
              </a:rPr>
              <a:t>：大阪府「</a:t>
            </a:r>
            <a:r>
              <a:rPr lang="zh-TW" altLang="en-US" sz="1000" dirty="0">
                <a:latin typeface="ＭＳ Ｐゴシック" panose="020B0600070205080204" pitchFamily="50" charset="-128"/>
                <a:ea typeface="ＭＳ Ｐゴシック" panose="020B0600070205080204" pitchFamily="50" charset="-128"/>
              </a:rPr>
              <a:t>労働力調査地方集計結果（年平均）</a:t>
            </a:r>
            <a:r>
              <a:rPr lang="ja-JP" altLang="en-US" sz="1000" dirty="0" smtClean="0">
                <a:latin typeface="ＭＳ Ｐゴシック" panose="020B0600070205080204" pitchFamily="50" charset="-128"/>
              </a:rPr>
              <a:t>」</a:t>
            </a:r>
            <a:endParaRPr lang="ja-JP" altLang="en-US" sz="1200" dirty="0">
              <a:latin typeface="ＭＳ Ｐゴシック" panose="020B0600070205080204" pitchFamily="50" charset="-128"/>
            </a:endParaRPr>
          </a:p>
        </p:txBody>
      </p:sp>
      <p:graphicFrame>
        <p:nvGraphicFramePr>
          <p:cNvPr id="11" name="グラフ 10"/>
          <p:cNvGraphicFramePr>
            <a:graphicFrameLocks/>
          </p:cNvGraphicFramePr>
          <p:nvPr/>
        </p:nvGraphicFramePr>
        <p:xfrm>
          <a:off x="0" y="2348880"/>
          <a:ext cx="4611701" cy="450912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p:cNvGraphicFramePr>
            <a:graphicFrameLocks/>
          </p:cNvGraphicFramePr>
          <p:nvPr/>
        </p:nvGraphicFramePr>
        <p:xfrm>
          <a:off x="4611701" y="2342530"/>
          <a:ext cx="4528570" cy="4509120"/>
        </p:xfrm>
        <a:graphic>
          <a:graphicData uri="http://schemas.openxmlformats.org/drawingml/2006/chart">
            <c:chart xmlns:c="http://schemas.openxmlformats.org/drawingml/2006/chart" xmlns:r="http://schemas.openxmlformats.org/officeDocument/2006/relationships" r:id="rId3"/>
          </a:graphicData>
        </a:graphic>
      </p:graphicFrame>
      <p:sp>
        <p:nvSpPr>
          <p:cNvPr id="15" name="角丸四角形 14"/>
          <p:cNvSpPr/>
          <p:nvPr/>
        </p:nvSpPr>
        <p:spPr>
          <a:xfrm>
            <a:off x="107950" y="827088"/>
            <a:ext cx="8824913" cy="9350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○大阪府の就業者数の増加率に占める年齢階層別の寄与度について分析を行った。</a:t>
            </a:r>
          </a:p>
          <a:p>
            <a:pPr marL="177800" indent="-177800">
              <a:defRPr/>
            </a:pPr>
            <a:r>
              <a:rPr lang="ja-JP" altLang="en-US" sz="1100" dirty="0">
                <a:solidFill>
                  <a:schemeClr val="tx1"/>
                </a:solidFill>
                <a:latin typeface="+mn-ea"/>
              </a:rPr>
              <a:t>○男女ともに</a:t>
            </a:r>
            <a:r>
              <a:rPr lang="en-US" altLang="ja-JP" sz="1100" dirty="0">
                <a:solidFill>
                  <a:schemeClr val="tx1"/>
                </a:solidFill>
                <a:latin typeface="+mn-ea"/>
              </a:rPr>
              <a:t>45</a:t>
            </a:r>
            <a:r>
              <a:rPr lang="ja-JP" altLang="en-US" sz="1100" dirty="0">
                <a:solidFill>
                  <a:schemeClr val="tx1"/>
                </a:solidFill>
                <a:latin typeface="+mn-ea"/>
              </a:rPr>
              <a:t>～</a:t>
            </a:r>
            <a:r>
              <a:rPr lang="en-US" altLang="ja-JP" sz="1100" dirty="0">
                <a:solidFill>
                  <a:schemeClr val="tx1"/>
                </a:solidFill>
                <a:latin typeface="+mn-ea"/>
              </a:rPr>
              <a:t>54</a:t>
            </a:r>
            <a:r>
              <a:rPr lang="ja-JP" altLang="en-US" sz="1100" dirty="0">
                <a:solidFill>
                  <a:schemeClr val="tx1"/>
                </a:solidFill>
                <a:latin typeface="+mn-ea"/>
              </a:rPr>
              <a:t>歳・</a:t>
            </a:r>
            <a:r>
              <a:rPr lang="en-US" altLang="ja-JP" sz="1100" dirty="0">
                <a:solidFill>
                  <a:schemeClr val="tx1"/>
                </a:solidFill>
                <a:latin typeface="+mn-ea"/>
              </a:rPr>
              <a:t>65</a:t>
            </a:r>
            <a:r>
              <a:rPr lang="ja-JP" altLang="en-US" sz="1100" dirty="0">
                <a:solidFill>
                  <a:schemeClr val="tx1"/>
                </a:solidFill>
                <a:latin typeface="+mn-ea"/>
              </a:rPr>
              <a:t>歳以上が就業者の増加に大きく寄与。就業者全体の高齢化が進んでいることがうかがえる。</a:t>
            </a:r>
            <a:endParaRPr lang="en-US" altLang="ja-JP" sz="1100" dirty="0">
              <a:solidFill>
                <a:schemeClr val="tx1"/>
              </a:solidFill>
              <a:latin typeface="+mn-ea"/>
            </a:endParaRPr>
          </a:p>
          <a:p>
            <a:pPr marL="177800" indent="-177800">
              <a:defRPr/>
            </a:pPr>
            <a:r>
              <a:rPr lang="ja-JP" altLang="en-US" sz="1100" dirty="0">
                <a:solidFill>
                  <a:schemeClr val="tx1"/>
                </a:solidFill>
                <a:latin typeface="+mn-ea"/>
              </a:rPr>
              <a:t>○男性については、平成</a:t>
            </a:r>
            <a:r>
              <a:rPr lang="en-US" altLang="ja-JP" sz="1100" dirty="0">
                <a:solidFill>
                  <a:schemeClr val="tx1"/>
                </a:solidFill>
                <a:latin typeface="+mn-ea"/>
              </a:rPr>
              <a:t>25</a:t>
            </a:r>
            <a:r>
              <a:rPr lang="ja-JP" altLang="en-US" sz="1100" dirty="0">
                <a:solidFill>
                  <a:schemeClr val="tx1"/>
                </a:solidFill>
                <a:latin typeface="+mn-ea"/>
              </a:rPr>
              <a:t>年以降、女性に比較すると就業者数全体の伸びが鈍化しており、特に</a:t>
            </a:r>
            <a:r>
              <a:rPr lang="en-US" altLang="ja-JP" sz="1100" dirty="0">
                <a:solidFill>
                  <a:schemeClr val="tx1"/>
                </a:solidFill>
                <a:latin typeface="+mn-ea"/>
              </a:rPr>
              <a:t>25</a:t>
            </a:r>
            <a:r>
              <a:rPr lang="ja-JP" altLang="en-US" sz="1100" dirty="0">
                <a:solidFill>
                  <a:schemeClr val="tx1"/>
                </a:solidFill>
                <a:latin typeface="+mn-ea"/>
              </a:rPr>
              <a:t>～</a:t>
            </a:r>
            <a:r>
              <a:rPr lang="en-US" altLang="ja-JP" sz="1100" dirty="0">
                <a:solidFill>
                  <a:schemeClr val="tx1"/>
                </a:solidFill>
                <a:latin typeface="+mn-ea"/>
              </a:rPr>
              <a:t>34</a:t>
            </a:r>
            <a:r>
              <a:rPr lang="ja-JP" altLang="en-US" sz="1100" dirty="0">
                <a:solidFill>
                  <a:schemeClr val="tx1"/>
                </a:solidFill>
                <a:latin typeface="+mn-ea"/>
              </a:rPr>
              <a:t>歳・</a:t>
            </a:r>
            <a:r>
              <a:rPr lang="en-US" altLang="ja-JP" sz="1100" dirty="0">
                <a:solidFill>
                  <a:schemeClr val="tx1"/>
                </a:solidFill>
                <a:latin typeface="+mn-ea"/>
              </a:rPr>
              <a:t>35</a:t>
            </a:r>
            <a:r>
              <a:rPr lang="ja-JP" altLang="en-US" sz="1100" dirty="0">
                <a:solidFill>
                  <a:schemeClr val="tx1"/>
                </a:solidFill>
                <a:latin typeface="+mn-ea"/>
              </a:rPr>
              <a:t>～</a:t>
            </a:r>
            <a:r>
              <a:rPr lang="en-US" altLang="ja-JP" sz="1100" dirty="0">
                <a:solidFill>
                  <a:schemeClr val="tx1"/>
                </a:solidFill>
                <a:latin typeface="+mn-ea"/>
              </a:rPr>
              <a:t>44</a:t>
            </a:r>
            <a:r>
              <a:rPr lang="ja-JP" altLang="en-US" sz="1100" dirty="0">
                <a:solidFill>
                  <a:schemeClr val="tx1"/>
                </a:solidFill>
                <a:latin typeface="+mn-ea"/>
              </a:rPr>
              <a:t>歳が伸びていない。一方、女性については、平成</a:t>
            </a:r>
            <a:r>
              <a:rPr lang="en-US" altLang="ja-JP" sz="1100" dirty="0">
                <a:solidFill>
                  <a:schemeClr val="tx1"/>
                </a:solidFill>
                <a:latin typeface="+mn-ea"/>
              </a:rPr>
              <a:t>25</a:t>
            </a:r>
            <a:r>
              <a:rPr lang="ja-JP" altLang="en-US" sz="1100" dirty="0">
                <a:solidFill>
                  <a:schemeClr val="tx1"/>
                </a:solidFill>
                <a:latin typeface="+mn-ea"/>
              </a:rPr>
              <a:t>年以降、多くの年齢層で就業者が増加している。</a:t>
            </a:r>
            <a:endParaRPr lang="en-US" altLang="ja-JP" sz="1100" dirty="0">
              <a:solidFill>
                <a:schemeClr val="tx1"/>
              </a:solidFill>
              <a:latin typeface="+mn-ea"/>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116</a:t>
            </a:fld>
            <a:endParaRPr lang="ja-JP" altLang="en-US" dirty="0"/>
          </a:p>
        </p:txBody>
      </p:sp>
      <p:sp>
        <p:nvSpPr>
          <p:cNvPr id="9" name="正方形/長方形 8"/>
          <p:cNvSpPr/>
          <p:nvPr/>
        </p:nvSpPr>
        <p:spPr>
          <a:xfrm>
            <a:off x="161588" y="116632"/>
            <a:ext cx="6343403"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分析（２）（</a:t>
            </a:r>
            <a:r>
              <a:rPr lang="ja-JP" altLang="en-US" dirty="0"/>
              <a:t>男女・年齢別就業者数の推移</a:t>
            </a:r>
            <a:r>
              <a:rPr lang="ja-JP" altLang="en-US" dirty="0" smtClean="0"/>
              <a:t>）</a:t>
            </a:r>
            <a:endParaRPr lang="ja-JP" altLang="en-US" dirty="0"/>
          </a:p>
        </p:txBody>
      </p:sp>
    </p:spTree>
    <p:extLst>
      <p:ext uri="{BB962C8B-B14F-4D97-AF65-F5344CB8AC3E}">
        <p14:creationId xmlns:p14="http://schemas.microsoft.com/office/powerpoint/2010/main" val="352564549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7" name="グラフ 16"/>
          <p:cNvGraphicFramePr>
            <a:graphicFrameLocks/>
          </p:cNvGraphicFramePr>
          <p:nvPr>
            <p:extLst>
              <p:ext uri="{D42A27DB-BD31-4B8C-83A1-F6EECF244321}">
                <p14:modId xmlns:p14="http://schemas.microsoft.com/office/powerpoint/2010/main" val="155468032"/>
              </p:ext>
            </p:extLst>
          </p:nvPr>
        </p:nvGraphicFramePr>
        <p:xfrm>
          <a:off x="40609" y="2109805"/>
          <a:ext cx="3379263" cy="3839475"/>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6780" y="1484313"/>
            <a:ext cx="2913063"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■産業別・年度別新規求人数</a:t>
            </a:r>
          </a:p>
        </p:txBody>
      </p:sp>
      <p:sp>
        <p:nvSpPr>
          <p:cNvPr id="69" name="正方形/長方形 68"/>
          <p:cNvSpPr/>
          <p:nvPr/>
        </p:nvSpPr>
        <p:spPr>
          <a:xfrm>
            <a:off x="4716463" y="5314081"/>
            <a:ext cx="4308475" cy="121126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endParaRPr lang="en-US" altLang="ja-JP" sz="1050" dirty="0">
              <a:solidFill>
                <a:schemeClr val="tx1"/>
              </a:solidFill>
              <a:latin typeface="ＭＳ Ｐゴシック" panose="020B0600070205080204" pitchFamily="50" charset="-128"/>
            </a:endParaRPr>
          </a:p>
          <a:p>
            <a:pPr fontAlgn="auto">
              <a:spcBef>
                <a:spcPts val="0"/>
              </a:spcBef>
              <a:spcAft>
                <a:spcPts val="0"/>
              </a:spcAft>
              <a:defRPr/>
            </a:pPr>
            <a:r>
              <a:rPr lang="en-US" altLang="ja-JP" sz="1050" dirty="0">
                <a:solidFill>
                  <a:schemeClr val="tx1"/>
                </a:solidFill>
                <a:latin typeface="ＭＳ Ｐゴシック" panose="020B0600070205080204" pitchFamily="50" charset="-128"/>
              </a:rPr>
              <a:t>※</a:t>
            </a:r>
            <a:r>
              <a:rPr lang="ja-JP" altLang="en-US" sz="1050" dirty="0">
                <a:solidFill>
                  <a:schemeClr val="tx1"/>
                </a:solidFill>
                <a:latin typeface="ＭＳ Ｐゴシック" panose="020B0600070205080204" pitchFamily="50" charset="-128"/>
              </a:rPr>
              <a:t>その他の産業</a:t>
            </a:r>
            <a:endParaRPr lang="en-US" altLang="ja-JP" sz="1050" dirty="0">
              <a:solidFill>
                <a:schemeClr val="tx1"/>
              </a:solidFill>
              <a:latin typeface="ＭＳ Ｐゴシック" panose="020B0600070205080204" pitchFamily="50" charset="-128"/>
            </a:endParaRPr>
          </a:p>
          <a:p>
            <a:pPr fontAlgn="auto">
              <a:spcBef>
                <a:spcPts val="0"/>
              </a:spcBef>
              <a:spcAft>
                <a:spcPts val="0"/>
              </a:spcAft>
              <a:defRPr/>
            </a:pPr>
            <a:r>
              <a:rPr lang="ja-JP" altLang="en-US" sz="1050" dirty="0">
                <a:solidFill>
                  <a:schemeClr val="tx1"/>
                </a:solidFill>
                <a:latin typeface="ＭＳ Ｐゴシック" panose="020B0600070205080204" pitchFamily="50" charset="-128"/>
              </a:rPr>
              <a:t>農・林・漁業、鉱業、電気・ガス・熱供給・水道業、金融・保険業、</a:t>
            </a:r>
            <a:r>
              <a:rPr lang="zh-TW" altLang="en-US" sz="1050" dirty="0">
                <a:solidFill>
                  <a:schemeClr val="tx1"/>
                </a:solidFill>
                <a:latin typeface="ＭＳ Ｐゴシック" panose="020B0600070205080204" pitchFamily="50" charset="-128"/>
                <a:ea typeface="ＭＳ Ｐゴシック" panose="020B0600070205080204" pitchFamily="50" charset="-128"/>
              </a:rPr>
              <a:t>不動産業，物品賃貸業</a:t>
            </a:r>
            <a:r>
              <a:rPr lang="ja-JP" altLang="en-US" sz="1050" dirty="0" err="1">
                <a:solidFill>
                  <a:schemeClr val="tx1"/>
                </a:solidFill>
                <a:latin typeface="ＭＳ Ｐゴシック" panose="020B0600070205080204" pitchFamily="50" charset="-128"/>
              </a:rPr>
              <a:t>、</a:t>
            </a:r>
            <a:r>
              <a:rPr lang="ja-JP" altLang="en-US" sz="1050" dirty="0">
                <a:solidFill>
                  <a:schemeClr val="tx1"/>
                </a:solidFill>
                <a:latin typeface="ＭＳ Ｐゴシック" panose="020B0600070205080204" pitchFamily="50" charset="-128"/>
              </a:rPr>
              <a:t>学術研究，専門・技術サービス業、生活関連サービス業，娯楽業、</a:t>
            </a:r>
            <a:r>
              <a:rPr lang="zh-TW" altLang="en-US" sz="1050" dirty="0">
                <a:solidFill>
                  <a:schemeClr val="tx1"/>
                </a:solidFill>
                <a:latin typeface="ＭＳ Ｐゴシック" panose="020B0600070205080204" pitchFamily="50" charset="-128"/>
                <a:ea typeface="ＭＳ Ｐゴシック" panose="020B0600070205080204" pitchFamily="50" charset="-128"/>
              </a:rPr>
              <a:t>教育，学習支援業</a:t>
            </a:r>
            <a:r>
              <a:rPr lang="ja-JP" altLang="en-US" sz="1050" dirty="0" err="1">
                <a:solidFill>
                  <a:schemeClr val="tx1"/>
                </a:solidFill>
                <a:latin typeface="ＭＳ Ｐゴシック" panose="020B0600070205080204" pitchFamily="50" charset="-128"/>
              </a:rPr>
              <a:t>、</a:t>
            </a:r>
            <a:r>
              <a:rPr lang="ja-JP" altLang="en-US" sz="1050" dirty="0">
                <a:solidFill>
                  <a:schemeClr val="tx1"/>
                </a:solidFill>
                <a:latin typeface="ＭＳ Ｐゴシック" panose="020B0600070205080204" pitchFamily="50" charset="-128"/>
              </a:rPr>
              <a:t>複合サービス事業、サービス業（他に分類されないもの）、公務（他に分類されるものを除く）・その他の計</a:t>
            </a:r>
            <a:endParaRPr lang="en-US" altLang="ja-JP" sz="1050" dirty="0">
              <a:solidFill>
                <a:schemeClr val="tx1"/>
              </a:solidFill>
              <a:latin typeface="ＭＳ Ｐゴシック" panose="020B060007020508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66023474"/>
              </p:ext>
            </p:extLst>
          </p:nvPr>
        </p:nvGraphicFramePr>
        <p:xfrm>
          <a:off x="4067945" y="2159487"/>
          <a:ext cx="4996531" cy="3357745"/>
        </p:xfrm>
        <a:graphic>
          <a:graphicData uri="http://schemas.openxmlformats.org/drawingml/2006/table">
            <a:tbl>
              <a:tblPr>
                <a:tableStyleId>{3C2FFA5D-87B4-456A-9821-1D502468CF0F}</a:tableStyleId>
              </a:tblPr>
              <a:tblGrid>
                <a:gridCol w="1224135"/>
                <a:gridCol w="521520"/>
                <a:gridCol w="500961"/>
                <a:gridCol w="539771"/>
                <a:gridCol w="539771"/>
                <a:gridCol w="539771"/>
                <a:gridCol w="539771"/>
                <a:gridCol w="590831"/>
              </a:tblGrid>
              <a:tr h="523024">
                <a:tc>
                  <a:txBody>
                    <a:bodyPr/>
                    <a:lstStyle/>
                    <a:p>
                      <a:pPr algn="l" fontAlgn="ctr"/>
                      <a:r>
                        <a:rPr lang="zh-TW" altLang="en-US" sz="800" u="none" strike="noStrike" dirty="0">
                          <a:effectLst/>
                          <a:latin typeface="ＭＳ Ｐゴシック" panose="020B0600070205080204" pitchFamily="50" charset="-128"/>
                          <a:ea typeface="ＭＳ Ｐゴシック" panose="020B0600070205080204" pitchFamily="50" charset="-128"/>
                        </a:rPr>
                        <a:t>産業</a:t>
                      </a:r>
                      <a:r>
                        <a:rPr lang="zh-TW" altLang="en-US" sz="800" u="none" strike="noStrike" dirty="0" smtClean="0">
                          <a:effectLst/>
                          <a:latin typeface="ＭＳ Ｐゴシック" panose="020B0600070205080204" pitchFamily="50" charset="-128"/>
                          <a:ea typeface="ＭＳ Ｐゴシック" panose="020B0600070205080204" pitchFamily="50" charset="-128"/>
                        </a:rPr>
                        <a:t>別</a:t>
                      </a:r>
                      <a:r>
                        <a:rPr lang="ja-JP" altLang="en-US" sz="800" u="none" strike="noStrike" dirty="0" smtClean="0">
                          <a:effectLst/>
                          <a:latin typeface="ＭＳ Ｐゴシック" panose="020B0600070205080204" pitchFamily="50" charset="-128"/>
                          <a:ea typeface="ＭＳ Ｐゴシック" panose="020B0600070205080204" pitchFamily="50" charset="-128"/>
                        </a:rPr>
                        <a:t>・年度別新規求人数</a:t>
                      </a:r>
                      <a:r>
                        <a:rPr lang="en-US" altLang="ja-JP" sz="800" u="none" strike="noStrike" dirty="0" smtClean="0">
                          <a:effectLst/>
                          <a:latin typeface="ＭＳ Ｐゴシック" panose="020B0600070205080204" pitchFamily="50" charset="-128"/>
                          <a:ea typeface="ＭＳ Ｐゴシック" panose="020B0600070205080204" pitchFamily="50" charset="-128"/>
                        </a:rPr>
                        <a:t>(</a:t>
                      </a:r>
                      <a:r>
                        <a:rPr lang="ja-JP" altLang="en-US" sz="800" u="none" strike="noStrike" dirty="0" smtClean="0">
                          <a:effectLst/>
                          <a:latin typeface="ＭＳ Ｐゴシック" panose="020B0600070205080204" pitchFamily="50" charset="-128"/>
                          <a:ea typeface="ＭＳ Ｐゴシック" panose="020B0600070205080204" pitchFamily="50" charset="-128"/>
                        </a:rPr>
                        <a:t>人</a:t>
                      </a:r>
                      <a:r>
                        <a:rPr lang="en-US" altLang="ja-JP" sz="800" u="none" strike="noStrike" dirty="0" smtClean="0">
                          <a:effectLst/>
                          <a:latin typeface="ＭＳ Ｐゴシック" panose="020B0600070205080204" pitchFamily="50" charset="-128"/>
                          <a:ea typeface="ＭＳ Ｐゴシック" panose="020B0600070205080204" pitchFamily="50" charset="-128"/>
                        </a:rPr>
                        <a:t>)</a:t>
                      </a:r>
                      <a:endParaRPr lang="en-US" altLang="zh-TW" sz="80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zh-TW" altLang="en-US" sz="800" u="none" strike="noStrike" dirty="0" smtClean="0">
                          <a:effectLst/>
                          <a:latin typeface="ＭＳ Ｐゴシック" panose="020B0600070205080204" pitchFamily="50" charset="-128"/>
                          <a:ea typeface="ＭＳ Ｐゴシック" panose="020B0600070205080204" pitchFamily="50" charset="-128"/>
                        </a:rPr>
                        <a:t>前年度増</a:t>
                      </a:r>
                      <a:r>
                        <a:rPr lang="ja-JP" altLang="en-US" sz="800" u="none" strike="noStrike" dirty="0" smtClean="0">
                          <a:effectLst/>
                          <a:latin typeface="ＭＳ Ｐゴシック" panose="020B0600070205080204" pitchFamily="50" charset="-128"/>
                          <a:ea typeface="ＭＳ Ｐゴシック" panose="020B0600070205080204" pitchFamily="50" charset="-128"/>
                        </a:rPr>
                        <a:t>減</a:t>
                      </a:r>
                      <a:r>
                        <a:rPr lang="zh-TW" altLang="en-US" sz="800" u="none" strike="noStrike" dirty="0" smtClean="0">
                          <a:effectLst/>
                          <a:latin typeface="ＭＳ Ｐゴシック" panose="020B0600070205080204" pitchFamily="50" charset="-128"/>
                          <a:ea typeface="ＭＳ Ｐゴシック" panose="020B0600070205080204" pitchFamily="50" charset="-128"/>
                        </a:rPr>
                        <a:t>率</a:t>
                      </a:r>
                      <a:r>
                        <a:rPr lang="en-US" altLang="ja-JP" sz="800" u="none" strike="noStrike" dirty="0" smtClean="0">
                          <a:effectLst/>
                          <a:latin typeface="ＭＳ Ｐゴシック" panose="020B0600070205080204" pitchFamily="50" charset="-128"/>
                          <a:ea typeface="ＭＳ Ｐゴシック" panose="020B0600070205080204" pitchFamily="50" charset="-128"/>
                        </a:rPr>
                        <a:t>(%)</a:t>
                      </a:r>
                      <a:endPar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200" u="none" strike="noStrike" dirty="0">
                          <a:effectLst/>
                        </a:rPr>
                        <a:t>2010</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2011</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2012</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2013</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2014</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2015</a:t>
                      </a:r>
                      <a:endParaRPr lang="en-US" altLang="ja-JP" sz="12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200" u="none" strike="noStrike" dirty="0">
                          <a:effectLst/>
                        </a:rPr>
                        <a:t>2016</a:t>
                      </a:r>
                      <a:endParaRPr lang="en-US" altLang="ja-JP" sz="12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建設業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34,060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41,752</a:t>
                      </a:r>
                    </a:p>
                    <a:p>
                      <a:pPr algn="r" fontAlgn="ctr"/>
                      <a:r>
                        <a:rPr lang="en-US" altLang="ja-JP" sz="1000" u="none" strike="noStrike" dirty="0" smtClean="0">
                          <a:effectLst/>
                        </a:rPr>
                        <a:t>(22.6%)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47,251</a:t>
                      </a:r>
                    </a:p>
                    <a:p>
                      <a:pPr algn="r" fontAlgn="ctr"/>
                      <a:r>
                        <a:rPr lang="en-US" altLang="ja-JP" sz="1000" u="none" strike="noStrike" dirty="0" smtClean="0">
                          <a:effectLst/>
                        </a:rPr>
                        <a:t>(13.2%)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55,992</a:t>
                      </a:r>
                    </a:p>
                    <a:p>
                      <a:pPr algn="r" fontAlgn="ctr"/>
                      <a:r>
                        <a:rPr lang="en-US" altLang="ja-JP" sz="1000" u="none" strike="noStrike" dirty="0" smtClean="0">
                          <a:effectLst/>
                        </a:rPr>
                        <a:t>(18.5%)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52,450</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6.3%)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51,886</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1.1%)</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54,544</a:t>
                      </a:r>
                    </a:p>
                    <a:p>
                      <a:pPr algn="r" fontAlgn="ctr"/>
                      <a:r>
                        <a:rPr lang="en-US" altLang="ja-JP" sz="1000" u="none" strike="noStrike" dirty="0" smtClean="0">
                          <a:effectLst/>
                        </a:rPr>
                        <a:t>(5.1%)</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製造業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48,823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53,676</a:t>
                      </a:r>
                    </a:p>
                    <a:p>
                      <a:pPr algn="r" fontAlgn="ctr"/>
                      <a:r>
                        <a:rPr lang="en-US" altLang="ja-JP" sz="1000" u="none" strike="noStrike" dirty="0" smtClean="0">
                          <a:effectLst/>
                        </a:rPr>
                        <a:t>(9.9%)</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55,797</a:t>
                      </a:r>
                    </a:p>
                    <a:p>
                      <a:pPr algn="r" fontAlgn="ctr"/>
                      <a:r>
                        <a:rPr lang="en-US" altLang="ja-JP" sz="1000" u="none" strike="noStrike" dirty="0" smtClean="0">
                          <a:effectLst/>
                        </a:rPr>
                        <a:t>(4.0%)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62,579</a:t>
                      </a:r>
                    </a:p>
                    <a:p>
                      <a:pPr algn="r" fontAlgn="ctr"/>
                      <a:r>
                        <a:rPr lang="en-US" altLang="ja-JP" sz="1000" u="none" strike="noStrike" dirty="0" smtClean="0">
                          <a:effectLst/>
                        </a:rPr>
                        <a:t>(12.2%)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65,688</a:t>
                      </a:r>
                    </a:p>
                    <a:p>
                      <a:pPr algn="r" fontAlgn="ctr"/>
                      <a:r>
                        <a:rPr lang="en-US" altLang="ja-JP" sz="1000" u="none" strike="noStrike" dirty="0" smtClean="0">
                          <a:effectLst/>
                        </a:rPr>
                        <a:t>(5.0%)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64,063</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2.5%)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66,375</a:t>
                      </a:r>
                    </a:p>
                    <a:p>
                      <a:pPr algn="r" fontAlgn="ctr"/>
                      <a:r>
                        <a:rPr lang="en-US" altLang="ja-JP" sz="1000" u="none" strike="noStrike" dirty="0" smtClean="0">
                          <a:effectLst/>
                        </a:rPr>
                        <a:t>(3.6%)</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情報通信業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22,560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26,222</a:t>
                      </a:r>
                    </a:p>
                    <a:p>
                      <a:pPr algn="r" fontAlgn="ctr"/>
                      <a:r>
                        <a:rPr lang="en-US" altLang="ja-JP" sz="1000" u="none" strike="noStrike" dirty="0" smtClean="0">
                          <a:effectLst/>
                        </a:rPr>
                        <a:t>(16.2%)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34,360</a:t>
                      </a:r>
                    </a:p>
                    <a:p>
                      <a:pPr algn="r" fontAlgn="ctr"/>
                      <a:r>
                        <a:rPr lang="en-US" altLang="ja-JP" sz="1000" u="none" strike="noStrike" dirty="0" smtClean="0">
                          <a:effectLst/>
                        </a:rPr>
                        <a:t>(31.0%)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42,754</a:t>
                      </a:r>
                    </a:p>
                    <a:p>
                      <a:pPr algn="r" fontAlgn="ctr"/>
                      <a:r>
                        <a:rPr lang="en-US" altLang="ja-JP" sz="1000" u="none" strike="noStrike" dirty="0" smtClean="0">
                          <a:effectLst/>
                        </a:rPr>
                        <a:t>(24.4%)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37,868</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11.4%)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37,458</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1.1%)</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36,647</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2.2%)</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zh-TW" altLang="en-US" sz="800" u="none" strike="noStrike" dirty="0">
                          <a:effectLst/>
                          <a:latin typeface="ＭＳ Ｐゴシック" panose="020B0600070205080204" pitchFamily="50" charset="-128"/>
                          <a:ea typeface="ＭＳ Ｐゴシック" panose="020B0600070205080204" pitchFamily="50" charset="-128"/>
                        </a:rPr>
                        <a:t>運輸業，郵便業</a:t>
                      </a:r>
                      <a:endPar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38,545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41,165</a:t>
                      </a:r>
                    </a:p>
                    <a:p>
                      <a:pPr algn="r" fontAlgn="ctr"/>
                      <a:r>
                        <a:rPr lang="en-US" altLang="ja-JP" sz="1000" u="none" strike="noStrike" dirty="0" smtClean="0">
                          <a:effectLst/>
                        </a:rPr>
                        <a:t>(6.8%)</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47,383</a:t>
                      </a:r>
                    </a:p>
                    <a:p>
                      <a:pPr algn="r" fontAlgn="ctr"/>
                      <a:r>
                        <a:rPr lang="en-US" altLang="ja-JP" sz="1000" u="none" strike="noStrike" dirty="0" smtClean="0">
                          <a:effectLst/>
                        </a:rPr>
                        <a:t>(15.1%)</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52,341</a:t>
                      </a:r>
                    </a:p>
                    <a:p>
                      <a:pPr algn="r" fontAlgn="ctr"/>
                      <a:r>
                        <a:rPr lang="en-US" altLang="ja-JP" sz="1000" u="none" strike="noStrike" dirty="0" smtClean="0">
                          <a:effectLst/>
                        </a:rPr>
                        <a:t>(10.5%)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52,434</a:t>
                      </a:r>
                    </a:p>
                    <a:p>
                      <a:pPr algn="r" fontAlgn="ctr"/>
                      <a:r>
                        <a:rPr lang="en-US" altLang="ja-JP" sz="1000" u="none" strike="noStrike" dirty="0" smtClean="0">
                          <a:effectLst/>
                        </a:rPr>
                        <a:t>(0.2%)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54,122</a:t>
                      </a:r>
                    </a:p>
                    <a:p>
                      <a:pPr algn="r" fontAlgn="ctr"/>
                      <a:r>
                        <a:rPr lang="en-US" altLang="ja-JP" sz="1000" u="none" strike="noStrike" dirty="0" smtClean="0">
                          <a:effectLst/>
                        </a:rPr>
                        <a:t>(3.2%)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56,478</a:t>
                      </a:r>
                    </a:p>
                    <a:p>
                      <a:pPr algn="r" fontAlgn="ctr"/>
                      <a:r>
                        <a:rPr lang="en-US" altLang="ja-JP" sz="1000" u="none" strike="noStrike" dirty="0" smtClean="0">
                          <a:effectLst/>
                        </a:rPr>
                        <a:t>(4.4%)</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zh-TW" altLang="en-US" sz="800" u="none" strike="noStrike" dirty="0">
                          <a:effectLst/>
                          <a:latin typeface="ＭＳ Ｐゴシック" panose="020B0600070205080204" pitchFamily="50" charset="-128"/>
                          <a:ea typeface="ＭＳ Ｐゴシック" panose="020B0600070205080204" pitchFamily="50" charset="-128"/>
                        </a:rPr>
                        <a:t>卸売業，小売業</a:t>
                      </a:r>
                      <a:endParaRPr lang="zh-TW"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76,904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87,299</a:t>
                      </a:r>
                    </a:p>
                    <a:p>
                      <a:pPr algn="r" fontAlgn="ctr"/>
                      <a:r>
                        <a:rPr lang="en-US" altLang="ja-JP" sz="1000" u="none" strike="noStrike" dirty="0" smtClean="0">
                          <a:effectLst/>
                        </a:rPr>
                        <a:t>(13.5%)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103,296</a:t>
                      </a:r>
                    </a:p>
                    <a:p>
                      <a:pPr algn="r" fontAlgn="ctr"/>
                      <a:r>
                        <a:rPr lang="en-US" altLang="ja-JP" sz="1000" u="none" strike="noStrike" dirty="0" smtClean="0">
                          <a:effectLst/>
                        </a:rPr>
                        <a:t>(18.3%)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111,796</a:t>
                      </a:r>
                    </a:p>
                    <a:p>
                      <a:pPr algn="r" fontAlgn="ctr"/>
                      <a:r>
                        <a:rPr lang="en-US" altLang="ja-JP" sz="1000" u="none" strike="noStrike" dirty="0" smtClean="0">
                          <a:effectLst/>
                        </a:rPr>
                        <a:t>(8.2%)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118,105</a:t>
                      </a:r>
                    </a:p>
                    <a:p>
                      <a:pPr algn="r" fontAlgn="ctr"/>
                      <a:r>
                        <a:rPr lang="en-US" altLang="ja-JP" sz="1000" u="none" strike="noStrike" dirty="0" smtClean="0">
                          <a:effectLst/>
                        </a:rPr>
                        <a:t>(5.6%)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122,032</a:t>
                      </a:r>
                    </a:p>
                    <a:p>
                      <a:pPr algn="r" fontAlgn="ctr"/>
                      <a:r>
                        <a:rPr lang="en-US" altLang="ja-JP" sz="1000" u="none" strike="noStrike" dirty="0" smtClean="0">
                          <a:effectLst/>
                        </a:rPr>
                        <a:t>(3.3%)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119,038</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2.5%)</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宿泊業，飲食サービス業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39,788</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44,529</a:t>
                      </a:r>
                    </a:p>
                    <a:p>
                      <a:pPr algn="r" fontAlgn="ctr"/>
                      <a:r>
                        <a:rPr lang="en-US" altLang="ja-JP" sz="1000" u="none" strike="noStrike" dirty="0" smtClean="0">
                          <a:effectLst/>
                        </a:rPr>
                        <a:t>(11.9%)</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62,962</a:t>
                      </a:r>
                    </a:p>
                    <a:p>
                      <a:pPr algn="r" fontAlgn="ctr"/>
                      <a:r>
                        <a:rPr lang="en-US" altLang="ja-JP" sz="1000" u="none" strike="noStrike" dirty="0" smtClean="0">
                          <a:effectLst/>
                        </a:rPr>
                        <a:t>(41.4%)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67,796</a:t>
                      </a:r>
                    </a:p>
                    <a:p>
                      <a:pPr algn="r" fontAlgn="ctr"/>
                      <a:r>
                        <a:rPr lang="en-US" altLang="ja-JP" sz="1000" u="none" strike="noStrike" dirty="0" smtClean="0">
                          <a:effectLst/>
                        </a:rPr>
                        <a:t>(7.7%)</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61,494</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9.3%)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71,350</a:t>
                      </a:r>
                    </a:p>
                    <a:p>
                      <a:pPr algn="r" fontAlgn="ctr"/>
                      <a:r>
                        <a:rPr lang="en-US" altLang="ja-JP" sz="1000" u="none" strike="noStrike" dirty="0" smtClean="0">
                          <a:effectLst/>
                        </a:rPr>
                        <a:t>(16.0%)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80,711</a:t>
                      </a:r>
                    </a:p>
                    <a:p>
                      <a:pPr algn="r" fontAlgn="ctr"/>
                      <a:r>
                        <a:rPr lang="en-US" altLang="ja-JP" sz="1000" u="none" strike="noStrike" dirty="0" smtClean="0">
                          <a:effectLst/>
                        </a:rPr>
                        <a:t>(13.1%)</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医療，福祉</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109,326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123,012</a:t>
                      </a:r>
                    </a:p>
                    <a:p>
                      <a:pPr algn="r" fontAlgn="ctr"/>
                      <a:r>
                        <a:rPr lang="en-US" altLang="ja-JP" sz="1000" u="none" strike="noStrike" dirty="0" smtClean="0">
                          <a:effectLst/>
                        </a:rPr>
                        <a:t>(12.5%)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142,041</a:t>
                      </a:r>
                    </a:p>
                    <a:p>
                      <a:pPr algn="r" fontAlgn="ctr"/>
                      <a:r>
                        <a:rPr lang="en-US" altLang="ja-JP" sz="1000" u="none" strike="noStrike" dirty="0" smtClean="0">
                          <a:effectLst/>
                        </a:rPr>
                        <a:t>(15.5%)</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153,419</a:t>
                      </a:r>
                    </a:p>
                    <a:p>
                      <a:pPr algn="r" fontAlgn="ctr"/>
                      <a:r>
                        <a:rPr lang="en-US" altLang="ja-JP" sz="1000" u="none" strike="noStrike" dirty="0" smtClean="0">
                          <a:effectLst/>
                        </a:rPr>
                        <a:t>(8.0%)</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172,751</a:t>
                      </a:r>
                    </a:p>
                    <a:p>
                      <a:pPr algn="r" fontAlgn="ctr"/>
                      <a:r>
                        <a:rPr lang="en-US" altLang="ja-JP" sz="1000" u="none" strike="noStrike" dirty="0" smtClean="0">
                          <a:effectLst/>
                        </a:rPr>
                        <a:t>(12.6%)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194,163</a:t>
                      </a:r>
                    </a:p>
                    <a:p>
                      <a:pPr algn="r" fontAlgn="ctr"/>
                      <a:r>
                        <a:rPr lang="en-US" altLang="ja-JP" sz="1000" u="none" strike="noStrike" dirty="0" smtClean="0">
                          <a:effectLst/>
                        </a:rPr>
                        <a:t>(12.4%)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216,208</a:t>
                      </a:r>
                    </a:p>
                    <a:p>
                      <a:pPr algn="r" fontAlgn="ctr"/>
                      <a:r>
                        <a:rPr lang="en-US" altLang="ja-JP" sz="1000" u="none" strike="noStrike" dirty="0" smtClean="0">
                          <a:effectLst/>
                        </a:rPr>
                        <a:t>(11.4%)</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その他の産業</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181,306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201,949</a:t>
                      </a:r>
                    </a:p>
                    <a:p>
                      <a:pPr algn="r" fontAlgn="ctr"/>
                      <a:r>
                        <a:rPr lang="en-US" altLang="ja-JP" sz="1000" u="none" strike="noStrike" dirty="0" smtClean="0">
                          <a:effectLst/>
                        </a:rPr>
                        <a:t>(11.4%)</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213,853</a:t>
                      </a:r>
                    </a:p>
                    <a:p>
                      <a:pPr algn="r" fontAlgn="ctr"/>
                      <a:r>
                        <a:rPr lang="en-US" altLang="ja-JP" sz="1000" u="none" strike="noStrike" dirty="0" smtClean="0">
                          <a:effectLst/>
                        </a:rPr>
                        <a:t>(5.9%)</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237,038</a:t>
                      </a:r>
                    </a:p>
                    <a:p>
                      <a:pPr algn="r" fontAlgn="ctr"/>
                      <a:r>
                        <a:rPr lang="en-US" altLang="ja-JP" sz="1000" u="none" strike="noStrike" dirty="0" smtClean="0">
                          <a:effectLst/>
                        </a:rPr>
                        <a:t>(10.8%)</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225,515</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4.9%)</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219,398</a:t>
                      </a:r>
                    </a:p>
                    <a:p>
                      <a:pPr algn="r" fontAlgn="ctr"/>
                      <a:r>
                        <a:rPr lang="en-US" altLang="ja-JP" sz="1000" u="none" strike="noStrike" dirty="0" smtClean="0">
                          <a:effectLst/>
                        </a:rPr>
                        <a:t>(</a:t>
                      </a:r>
                      <a:r>
                        <a:rPr lang="ja-JP" altLang="en-US" sz="1000" u="none" strike="noStrike" dirty="0" smtClean="0">
                          <a:effectLst/>
                        </a:rPr>
                        <a:t>▲</a:t>
                      </a:r>
                      <a:r>
                        <a:rPr lang="en-US" altLang="ja-JP" sz="1000" u="none" strike="noStrike" dirty="0" smtClean="0">
                          <a:effectLst/>
                        </a:rPr>
                        <a:t>2.7%)</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235,870</a:t>
                      </a:r>
                    </a:p>
                    <a:p>
                      <a:pPr algn="r" fontAlgn="ctr"/>
                      <a:r>
                        <a:rPr lang="en-US" altLang="ja-JP" sz="1000" u="none" strike="noStrike" dirty="0" smtClean="0">
                          <a:effectLst/>
                        </a:rPr>
                        <a:t>(7.5%)</a:t>
                      </a:r>
                      <a:endParaRPr lang="en-US" altLang="ja-JP" sz="1000" b="0" i="0" u="none" strike="noStrike" dirty="0">
                        <a:solidFill>
                          <a:srgbClr val="000000"/>
                        </a:solidFill>
                        <a:effectLst/>
                        <a:latin typeface="ＭＳ Ｐゴシック"/>
                      </a:endParaRPr>
                    </a:p>
                  </a:txBody>
                  <a:tcPr marL="9011" marR="9011" marT="9011" marB="0" anchor="ctr"/>
                </a:tc>
              </a:tr>
              <a:tr h="314969">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合計</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011" marR="9011" marT="9011" marB="0" anchor="ctr"/>
                </a:tc>
                <a:tc>
                  <a:txBody>
                    <a:bodyPr/>
                    <a:lstStyle/>
                    <a:p>
                      <a:pPr algn="r" fontAlgn="ctr"/>
                      <a:r>
                        <a:rPr lang="en-US" altLang="ja-JP" sz="1000" u="none" strike="noStrike" dirty="0" smtClean="0">
                          <a:effectLst/>
                        </a:rPr>
                        <a:t>551,312</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619,604</a:t>
                      </a:r>
                    </a:p>
                    <a:p>
                      <a:pPr algn="r" fontAlgn="ctr"/>
                      <a:r>
                        <a:rPr lang="en-US" altLang="ja-JP" sz="1000" u="none" strike="noStrike" dirty="0" smtClean="0">
                          <a:effectLst/>
                        </a:rPr>
                        <a:t>(12.4%)</a:t>
                      </a:r>
                      <a:endParaRPr lang="en-US" altLang="ja-JP" sz="1000" b="0" i="0" u="none" strike="noStrike" dirty="0" smtClean="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706,943</a:t>
                      </a:r>
                    </a:p>
                    <a:p>
                      <a:pPr algn="r" fontAlgn="ctr"/>
                      <a:r>
                        <a:rPr lang="en-US" altLang="ja-JP" sz="1000" u="none" strike="noStrike" dirty="0" smtClean="0">
                          <a:effectLst/>
                        </a:rPr>
                        <a:t>(14.1%)</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783,715</a:t>
                      </a:r>
                    </a:p>
                    <a:p>
                      <a:pPr algn="r" fontAlgn="ctr"/>
                      <a:r>
                        <a:rPr lang="en-US" altLang="ja-JP" sz="1000" u="none" strike="noStrike" dirty="0" smtClean="0">
                          <a:effectLst/>
                        </a:rPr>
                        <a:t>(10.9%)</a:t>
                      </a:r>
                    </a:p>
                  </a:txBody>
                  <a:tcPr marL="9011" marR="9011" marT="9011" marB="0" anchor="ctr"/>
                </a:tc>
                <a:tc>
                  <a:txBody>
                    <a:bodyPr/>
                    <a:lstStyle/>
                    <a:p>
                      <a:pPr algn="r" fontAlgn="ctr"/>
                      <a:r>
                        <a:rPr lang="en-US" altLang="ja-JP" sz="1000" u="none" strike="noStrike" dirty="0" smtClean="0">
                          <a:effectLst/>
                        </a:rPr>
                        <a:t>786,305</a:t>
                      </a:r>
                    </a:p>
                    <a:p>
                      <a:pPr algn="r" fontAlgn="ctr"/>
                      <a:r>
                        <a:rPr lang="en-US" altLang="ja-JP" sz="1000" u="none" strike="noStrike" dirty="0" smtClean="0">
                          <a:effectLst/>
                        </a:rPr>
                        <a:t>(0.3%)</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814,472</a:t>
                      </a:r>
                    </a:p>
                    <a:p>
                      <a:pPr algn="r" fontAlgn="ctr"/>
                      <a:r>
                        <a:rPr lang="en-US" altLang="ja-JP" sz="1000" u="none" strike="noStrike" dirty="0" smtClean="0">
                          <a:effectLst/>
                        </a:rPr>
                        <a:t>(3.6%)</a:t>
                      </a:r>
                      <a:endParaRPr lang="en-US" altLang="ja-JP" sz="1000" b="0" i="0" u="none" strike="noStrike" dirty="0">
                        <a:solidFill>
                          <a:srgbClr val="000000"/>
                        </a:solidFill>
                        <a:effectLst/>
                        <a:latin typeface="ＭＳ Ｐゴシック"/>
                      </a:endParaRPr>
                    </a:p>
                  </a:txBody>
                  <a:tcPr marL="9011" marR="9011" marT="9011" marB="0" anchor="ctr"/>
                </a:tc>
                <a:tc>
                  <a:txBody>
                    <a:bodyPr/>
                    <a:lstStyle/>
                    <a:p>
                      <a:pPr algn="r" fontAlgn="ctr"/>
                      <a:r>
                        <a:rPr lang="en-US" altLang="ja-JP" sz="1000" u="none" strike="noStrike" dirty="0" smtClean="0">
                          <a:effectLst/>
                        </a:rPr>
                        <a:t>865,871</a:t>
                      </a:r>
                    </a:p>
                    <a:p>
                      <a:pPr algn="r" fontAlgn="ctr"/>
                      <a:r>
                        <a:rPr lang="en-US" altLang="ja-JP" sz="1000" u="none" strike="noStrike" dirty="0" smtClean="0">
                          <a:effectLst/>
                        </a:rPr>
                        <a:t>(6.3%)</a:t>
                      </a:r>
                      <a:endParaRPr lang="en-US" altLang="ja-JP" sz="1000" b="0" i="0" u="none" strike="noStrike" dirty="0">
                        <a:solidFill>
                          <a:srgbClr val="000000"/>
                        </a:solidFill>
                        <a:effectLst/>
                        <a:latin typeface="ＭＳ Ｐゴシック"/>
                      </a:endParaRPr>
                    </a:p>
                  </a:txBody>
                  <a:tcPr marL="9011" marR="9011" marT="9011" marB="0" anchor="ctr"/>
                </a:tc>
              </a:tr>
            </a:tbl>
          </a:graphicData>
        </a:graphic>
      </p:graphicFrame>
      <p:sp>
        <p:nvSpPr>
          <p:cNvPr id="104" name="正方形/長方形 103"/>
          <p:cNvSpPr/>
          <p:nvPr/>
        </p:nvSpPr>
        <p:spPr>
          <a:xfrm>
            <a:off x="317500" y="1874676"/>
            <a:ext cx="503237" cy="3508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a:solidFill>
                  <a:schemeClr val="tx1"/>
                </a:solidFill>
                <a:latin typeface="ＭＳ Ｐゴシック" panose="020B0600070205080204" pitchFamily="50" charset="-128"/>
              </a:rPr>
              <a:t>(</a:t>
            </a:r>
            <a:r>
              <a:rPr lang="ja-JP" altLang="en-US" sz="900" dirty="0">
                <a:solidFill>
                  <a:schemeClr val="tx1"/>
                </a:solidFill>
                <a:latin typeface="ＭＳ Ｐゴシック" panose="020B0600070205080204" pitchFamily="50" charset="-128"/>
              </a:rPr>
              <a:t>人</a:t>
            </a:r>
            <a:r>
              <a:rPr lang="en-US" altLang="ja-JP" sz="900" dirty="0">
                <a:solidFill>
                  <a:schemeClr val="tx1"/>
                </a:solidFill>
                <a:latin typeface="ＭＳ Ｐゴシック" panose="020B0600070205080204" pitchFamily="50" charset="-128"/>
              </a:rPr>
              <a:t>)</a:t>
            </a:r>
          </a:p>
        </p:txBody>
      </p:sp>
      <p:sp>
        <p:nvSpPr>
          <p:cNvPr id="4" name="角丸四角形 3"/>
          <p:cNvSpPr/>
          <p:nvPr/>
        </p:nvSpPr>
        <p:spPr>
          <a:xfrm>
            <a:off x="3987800" y="4264333"/>
            <a:ext cx="5111750" cy="288925"/>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08" name="角丸四角形 107"/>
          <p:cNvSpPr/>
          <p:nvPr/>
        </p:nvSpPr>
        <p:spPr>
          <a:xfrm>
            <a:off x="3976688" y="4588183"/>
            <a:ext cx="5113337" cy="287338"/>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6" name="正方形/長方形 15"/>
          <p:cNvSpPr/>
          <p:nvPr/>
        </p:nvSpPr>
        <p:spPr>
          <a:xfrm>
            <a:off x="63239" y="1767520"/>
            <a:ext cx="3875088"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出典：大阪労働局「大阪労働局統計年報（職業紹介業務関係）」</a:t>
            </a:r>
            <a:endParaRPr lang="en-US" altLang="ja-JP" sz="1050" dirty="0">
              <a:solidFill>
                <a:schemeClr val="tx1"/>
              </a:solidFill>
              <a:latin typeface="ＭＳ Ｐゴシック" panose="020B0600070205080204" pitchFamily="50" charset="-128"/>
            </a:endParaRPr>
          </a:p>
        </p:txBody>
      </p:sp>
      <p:sp>
        <p:nvSpPr>
          <p:cNvPr id="20" name="正方形/長方形 19"/>
          <p:cNvSpPr/>
          <p:nvPr/>
        </p:nvSpPr>
        <p:spPr>
          <a:xfrm>
            <a:off x="3363913" y="1939764"/>
            <a:ext cx="588962" cy="285750"/>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建設業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54,544</a:t>
            </a:r>
          </a:p>
        </p:txBody>
      </p:sp>
      <p:sp>
        <p:nvSpPr>
          <p:cNvPr id="21" name="正方形/長方形 20"/>
          <p:cNvSpPr/>
          <p:nvPr/>
        </p:nvSpPr>
        <p:spPr>
          <a:xfrm>
            <a:off x="3373438" y="2252501"/>
            <a:ext cx="587375" cy="285750"/>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製造業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66,375</a:t>
            </a:r>
          </a:p>
        </p:txBody>
      </p:sp>
      <p:sp>
        <p:nvSpPr>
          <p:cNvPr id="22" name="正方形/長方形 21"/>
          <p:cNvSpPr/>
          <p:nvPr/>
        </p:nvSpPr>
        <p:spPr>
          <a:xfrm>
            <a:off x="3351213" y="2530152"/>
            <a:ext cx="712787" cy="284163"/>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情報通信業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36,647</a:t>
            </a:r>
          </a:p>
        </p:txBody>
      </p:sp>
      <p:sp>
        <p:nvSpPr>
          <p:cNvPr id="23" name="正方形/長方形 22"/>
          <p:cNvSpPr/>
          <p:nvPr/>
        </p:nvSpPr>
        <p:spPr>
          <a:xfrm>
            <a:off x="3276923" y="2876389"/>
            <a:ext cx="935037" cy="285750"/>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運輸業</a:t>
            </a:r>
            <a:r>
              <a:rPr lang="en-US" altLang="ja-JP" sz="800" dirty="0">
                <a:solidFill>
                  <a:schemeClr val="tx1"/>
                </a:solidFill>
                <a:latin typeface="ＭＳ Ｐゴシック" panose="020B0600070205080204" pitchFamily="50" charset="-128"/>
              </a:rPr>
              <a:t>,</a:t>
            </a:r>
            <a:r>
              <a:rPr lang="ja-JP" altLang="en-US" sz="800" dirty="0">
                <a:solidFill>
                  <a:schemeClr val="tx1"/>
                </a:solidFill>
                <a:latin typeface="ＭＳ Ｐゴシック" panose="020B0600070205080204" pitchFamily="50" charset="-128"/>
              </a:rPr>
              <a:t>郵便業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56,478</a:t>
            </a:r>
          </a:p>
        </p:txBody>
      </p:sp>
      <p:sp>
        <p:nvSpPr>
          <p:cNvPr id="24" name="正方形/長方形 23"/>
          <p:cNvSpPr/>
          <p:nvPr/>
        </p:nvSpPr>
        <p:spPr>
          <a:xfrm>
            <a:off x="3244850" y="3201826"/>
            <a:ext cx="828675" cy="285750"/>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卸売業</a:t>
            </a:r>
            <a:r>
              <a:rPr lang="en-US" altLang="ja-JP" sz="800" dirty="0">
                <a:solidFill>
                  <a:schemeClr val="tx1"/>
                </a:solidFill>
                <a:latin typeface="ＭＳ Ｐゴシック" panose="020B0600070205080204" pitchFamily="50" charset="-128"/>
              </a:rPr>
              <a:t>,</a:t>
            </a:r>
            <a:r>
              <a:rPr lang="ja-JP" altLang="en-US" sz="800" dirty="0">
                <a:solidFill>
                  <a:schemeClr val="tx1"/>
                </a:solidFill>
                <a:latin typeface="ＭＳ Ｐゴシック" panose="020B0600070205080204" pitchFamily="50" charset="-128"/>
              </a:rPr>
              <a:t>小売業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119,038</a:t>
            </a:r>
          </a:p>
        </p:txBody>
      </p:sp>
      <p:sp>
        <p:nvSpPr>
          <p:cNvPr id="25" name="正方形/長方形 24"/>
          <p:cNvSpPr/>
          <p:nvPr/>
        </p:nvSpPr>
        <p:spPr>
          <a:xfrm>
            <a:off x="3252788" y="3633626"/>
            <a:ext cx="828675" cy="328613"/>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宿泊業</a:t>
            </a:r>
            <a:r>
              <a:rPr lang="en-US" altLang="ja-JP" sz="800" dirty="0">
                <a:solidFill>
                  <a:schemeClr val="tx1"/>
                </a:solidFill>
                <a:latin typeface="ＭＳ Ｐゴシック" panose="020B0600070205080204" pitchFamily="50" charset="-128"/>
              </a:rPr>
              <a:t>,</a:t>
            </a:r>
            <a:r>
              <a:rPr lang="ja-JP" altLang="en-US" sz="800" dirty="0">
                <a:solidFill>
                  <a:schemeClr val="tx1"/>
                </a:solidFill>
                <a:latin typeface="ＭＳ Ｐゴシック" panose="020B0600070205080204" pitchFamily="50" charset="-128"/>
              </a:rPr>
              <a:t>飲食サービス業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80,711</a:t>
            </a:r>
          </a:p>
        </p:txBody>
      </p:sp>
      <p:sp>
        <p:nvSpPr>
          <p:cNvPr id="26" name="正方形/長方形 25"/>
          <p:cNvSpPr/>
          <p:nvPr/>
        </p:nvSpPr>
        <p:spPr>
          <a:xfrm>
            <a:off x="3351213" y="4197189"/>
            <a:ext cx="636587" cy="284162"/>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医療</a:t>
            </a:r>
            <a:r>
              <a:rPr lang="en-US" altLang="ja-JP" sz="800" dirty="0">
                <a:solidFill>
                  <a:schemeClr val="tx1"/>
                </a:solidFill>
                <a:latin typeface="ＭＳ Ｐゴシック" panose="020B0600070205080204" pitchFamily="50" charset="-128"/>
              </a:rPr>
              <a:t>,</a:t>
            </a:r>
            <a:r>
              <a:rPr lang="ja-JP" altLang="en-US" sz="800" dirty="0">
                <a:solidFill>
                  <a:schemeClr val="tx1"/>
                </a:solidFill>
                <a:latin typeface="ＭＳ Ｐゴシック" panose="020B0600070205080204" pitchFamily="50" charset="-128"/>
              </a:rPr>
              <a:t>福祉</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216,208</a:t>
            </a:r>
          </a:p>
        </p:txBody>
      </p:sp>
      <p:sp>
        <p:nvSpPr>
          <p:cNvPr id="27" name="正方形/長方形 26"/>
          <p:cNvSpPr/>
          <p:nvPr/>
        </p:nvSpPr>
        <p:spPr>
          <a:xfrm>
            <a:off x="3332163" y="5041739"/>
            <a:ext cx="635000" cy="390525"/>
          </a:xfrm>
          <a:prstGeom prst="rect">
            <a:avLst/>
          </a:prstGeom>
          <a:noFill/>
          <a:ln w="12700">
            <a:no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ja-JP" altLang="en-US" sz="800" dirty="0">
                <a:solidFill>
                  <a:schemeClr val="tx1"/>
                </a:solidFill>
                <a:latin typeface="ＭＳ Ｐゴシック" panose="020B0600070205080204" pitchFamily="50" charset="-128"/>
              </a:rPr>
              <a:t>その他の産業</a:t>
            </a:r>
            <a:endParaRPr lang="en-US" altLang="ja-JP" sz="800" dirty="0">
              <a:solidFill>
                <a:schemeClr val="tx1"/>
              </a:solidFill>
              <a:latin typeface="ＭＳ Ｐゴシック" panose="020B0600070205080204" pitchFamily="50" charset="-128"/>
            </a:endParaRPr>
          </a:p>
          <a:p>
            <a:pPr algn="ctr" fontAlgn="auto">
              <a:spcBef>
                <a:spcPts val="0"/>
              </a:spcBef>
              <a:spcAft>
                <a:spcPts val="0"/>
              </a:spcAft>
              <a:defRPr/>
            </a:pPr>
            <a:r>
              <a:rPr lang="en-US" altLang="ja-JP" sz="800" dirty="0">
                <a:solidFill>
                  <a:schemeClr val="tx1"/>
                </a:solidFill>
                <a:latin typeface="ＭＳ Ｐゴシック" panose="020B0600070205080204" pitchFamily="50" charset="-128"/>
              </a:rPr>
              <a:t>216,208</a:t>
            </a:r>
          </a:p>
        </p:txBody>
      </p:sp>
      <p:cxnSp>
        <p:nvCxnSpPr>
          <p:cNvPr id="8" name="直線コネクタ 7"/>
          <p:cNvCxnSpPr/>
          <p:nvPr/>
        </p:nvCxnSpPr>
        <p:spPr>
          <a:xfrm flipH="1">
            <a:off x="3240088" y="2109626"/>
            <a:ext cx="252412" cy="285750"/>
          </a:xfrm>
          <a:prstGeom prst="line">
            <a:avLst/>
          </a:prstGeom>
        </p:spPr>
        <p:style>
          <a:lnRef idx="1">
            <a:schemeClr val="dk1"/>
          </a:lnRef>
          <a:fillRef idx="0">
            <a:schemeClr val="dk1"/>
          </a:fillRef>
          <a:effectRef idx="0">
            <a:schemeClr val="dk1"/>
          </a:effectRef>
          <a:fontRef idx="minor">
            <a:schemeClr val="tx1"/>
          </a:fontRef>
        </p:style>
      </p:cxnSp>
      <p:cxnSp>
        <p:nvCxnSpPr>
          <p:cNvPr id="30" name="直線コネクタ 29"/>
          <p:cNvCxnSpPr/>
          <p:nvPr/>
        </p:nvCxnSpPr>
        <p:spPr>
          <a:xfrm flipH="1">
            <a:off x="3205163" y="2408076"/>
            <a:ext cx="252412" cy="285750"/>
          </a:xfrm>
          <a:prstGeom prst="line">
            <a:avLst/>
          </a:prstGeom>
        </p:spPr>
        <p:style>
          <a:lnRef idx="1">
            <a:schemeClr val="dk1"/>
          </a:lnRef>
          <a:fillRef idx="0">
            <a:schemeClr val="dk1"/>
          </a:fillRef>
          <a:effectRef idx="0">
            <a:schemeClr val="dk1"/>
          </a:effectRef>
          <a:fontRef idx="minor">
            <a:schemeClr val="tx1"/>
          </a:fontRef>
        </p:style>
      </p:cxnSp>
      <p:cxnSp>
        <p:nvCxnSpPr>
          <p:cNvPr id="31" name="直線コネクタ 30"/>
          <p:cNvCxnSpPr/>
          <p:nvPr/>
        </p:nvCxnSpPr>
        <p:spPr>
          <a:xfrm flipH="1">
            <a:off x="3205163" y="2735101"/>
            <a:ext cx="250825" cy="142875"/>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H="1">
            <a:off x="3203575" y="3019264"/>
            <a:ext cx="215900" cy="71437"/>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flipH="1">
            <a:off x="3211513" y="3358989"/>
            <a:ext cx="217487" cy="71437"/>
          </a:xfrm>
          <a:prstGeom prst="line">
            <a:avLst/>
          </a:prstGeom>
        </p:spPr>
        <p:style>
          <a:lnRef idx="1">
            <a:schemeClr val="dk1"/>
          </a:lnRef>
          <a:fillRef idx="0">
            <a:schemeClr val="dk1"/>
          </a:fillRef>
          <a:effectRef idx="0">
            <a:schemeClr val="dk1"/>
          </a:effectRef>
          <a:fontRef idx="minor">
            <a:schemeClr val="tx1"/>
          </a:fontRef>
        </p:style>
      </p:cxnSp>
      <p:cxnSp>
        <p:nvCxnSpPr>
          <p:cNvPr id="37" name="直線コネクタ 36"/>
          <p:cNvCxnSpPr/>
          <p:nvPr/>
        </p:nvCxnSpPr>
        <p:spPr>
          <a:xfrm flipH="1">
            <a:off x="3203575" y="3725701"/>
            <a:ext cx="144463" cy="36513"/>
          </a:xfrm>
          <a:prstGeom prst="line">
            <a:avLst/>
          </a:prstGeom>
        </p:spPr>
        <p:style>
          <a:lnRef idx="1">
            <a:schemeClr val="dk1"/>
          </a:lnRef>
          <a:fillRef idx="0">
            <a:schemeClr val="dk1"/>
          </a:fillRef>
          <a:effectRef idx="0">
            <a:schemeClr val="dk1"/>
          </a:effectRef>
          <a:fontRef idx="minor">
            <a:schemeClr val="tx1"/>
          </a:fontRef>
        </p:style>
      </p:cxnSp>
      <p:cxnSp>
        <p:nvCxnSpPr>
          <p:cNvPr id="39" name="直線コネクタ 38"/>
          <p:cNvCxnSpPr/>
          <p:nvPr/>
        </p:nvCxnSpPr>
        <p:spPr>
          <a:xfrm flipH="1">
            <a:off x="3175000" y="4321014"/>
            <a:ext cx="244475" cy="34925"/>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flipH="1">
            <a:off x="3203575" y="5237001"/>
            <a:ext cx="288925" cy="36513"/>
          </a:xfrm>
          <a:prstGeom prst="line">
            <a:avLst/>
          </a:prstGeom>
        </p:spPr>
        <p:style>
          <a:lnRef idx="1">
            <a:schemeClr val="dk1"/>
          </a:lnRef>
          <a:fillRef idx="0">
            <a:schemeClr val="dk1"/>
          </a:fillRef>
          <a:effectRef idx="0">
            <a:schemeClr val="dk1"/>
          </a:effectRef>
          <a:fontRef idx="minor">
            <a:schemeClr val="tx1"/>
          </a:fontRef>
        </p:style>
      </p:cxnSp>
      <p:sp>
        <p:nvSpPr>
          <p:cNvPr id="44" name="角丸四角形 43"/>
          <p:cNvSpPr/>
          <p:nvPr/>
        </p:nvSpPr>
        <p:spPr>
          <a:xfrm>
            <a:off x="107950" y="785813"/>
            <a:ext cx="8824913" cy="6985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a:solidFill>
                  <a:schemeClr val="tx1"/>
                </a:solidFill>
                <a:latin typeface="+mn-ea"/>
              </a:rPr>
              <a:t>○大阪労働局統計年報（職業紹介業務関係）において、産業別の新規求人数の推移をみると、</a:t>
            </a:r>
            <a:r>
              <a:rPr lang="ja-JP" altLang="en-US" sz="1100" u="sng">
                <a:solidFill>
                  <a:schemeClr val="tx1"/>
                </a:solidFill>
                <a:latin typeface="+mn-ea"/>
              </a:rPr>
              <a:t>「医療，福祉」と「宿泊業，飲食サービス業」において、</a:t>
            </a:r>
            <a:r>
              <a:rPr lang="en-US" altLang="ja-JP" sz="1100" u="sng">
                <a:solidFill>
                  <a:schemeClr val="tx1"/>
                </a:solidFill>
                <a:latin typeface="+mn-ea"/>
              </a:rPr>
              <a:t>2010</a:t>
            </a:r>
            <a:r>
              <a:rPr lang="ja-JP" altLang="en-US" sz="1100" u="sng">
                <a:solidFill>
                  <a:schemeClr val="tx1"/>
                </a:solidFill>
                <a:latin typeface="+mn-ea"/>
              </a:rPr>
              <a:t>年から</a:t>
            </a:r>
            <a:r>
              <a:rPr lang="en-US" altLang="ja-JP" sz="1100" u="sng">
                <a:solidFill>
                  <a:schemeClr val="tx1"/>
                </a:solidFill>
                <a:latin typeface="+mn-ea"/>
              </a:rPr>
              <a:t>2016</a:t>
            </a:r>
            <a:r>
              <a:rPr lang="ja-JP" altLang="en-US" sz="1100" u="sng">
                <a:solidFill>
                  <a:schemeClr val="tx1"/>
                </a:solidFill>
                <a:latin typeface="+mn-ea"/>
              </a:rPr>
              <a:t>年の間で概ね２倍増加しており、伸びが大きい。</a:t>
            </a:r>
            <a:endParaRPr lang="en-US" altLang="ja-JP" sz="1100" u="sng">
              <a:solidFill>
                <a:schemeClr val="tx1"/>
              </a:solidFill>
              <a:latin typeface="+mn-ea"/>
            </a:endParaRPr>
          </a:p>
        </p:txBody>
      </p:sp>
      <p:sp>
        <p:nvSpPr>
          <p:cNvPr id="34"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117</a:t>
            </a:fld>
            <a:endParaRPr lang="ja-JP" altLang="en-US" dirty="0"/>
          </a:p>
        </p:txBody>
      </p:sp>
      <p:sp>
        <p:nvSpPr>
          <p:cNvPr id="32" name="正方形/長方形 31"/>
          <p:cNvSpPr/>
          <p:nvPr/>
        </p:nvSpPr>
        <p:spPr>
          <a:xfrm>
            <a:off x="161588" y="116632"/>
            <a:ext cx="5073825"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分析（３）（</a:t>
            </a:r>
            <a:r>
              <a:rPr lang="ja-JP" altLang="en-US" dirty="0"/>
              <a:t>産業別求人の現状</a:t>
            </a:r>
            <a:r>
              <a:rPr lang="ja-JP" altLang="en-US" dirty="0" smtClean="0"/>
              <a:t>）</a:t>
            </a:r>
            <a:endParaRPr lang="ja-JP" altLang="en-US" dirty="0"/>
          </a:p>
        </p:txBody>
      </p:sp>
    </p:spTree>
    <p:extLst>
      <p:ext uri="{BB962C8B-B14F-4D97-AF65-F5344CB8AC3E}">
        <p14:creationId xmlns:p14="http://schemas.microsoft.com/office/powerpoint/2010/main" val="2248915165"/>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 name="グラフ 27"/>
          <p:cNvGraphicFramePr>
            <a:graphicFrameLocks/>
          </p:cNvGraphicFramePr>
          <p:nvPr>
            <p:extLst>
              <p:ext uri="{D42A27DB-BD31-4B8C-83A1-F6EECF244321}">
                <p14:modId xmlns:p14="http://schemas.microsoft.com/office/powerpoint/2010/main" val="901166919"/>
              </p:ext>
            </p:extLst>
          </p:nvPr>
        </p:nvGraphicFramePr>
        <p:xfrm>
          <a:off x="119063" y="1772816"/>
          <a:ext cx="5364792" cy="2389166"/>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24" name="表 23"/>
          <p:cNvGraphicFramePr>
            <a:graphicFrameLocks noGrp="1"/>
          </p:cNvGraphicFramePr>
          <p:nvPr>
            <p:extLst>
              <p:ext uri="{D42A27DB-BD31-4B8C-83A1-F6EECF244321}">
                <p14:modId xmlns:p14="http://schemas.microsoft.com/office/powerpoint/2010/main" val="2138202870"/>
              </p:ext>
            </p:extLst>
          </p:nvPr>
        </p:nvGraphicFramePr>
        <p:xfrm>
          <a:off x="5628829" y="1772816"/>
          <a:ext cx="3303352" cy="2242929"/>
        </p:xfrm>
        <a:graphic>
          <a:graphicData uri="http://schemas.openxmlformats.org/drawingml/2006/table">
            <a:tbl>
              <a:tblPr>
                <a:tableStyleId>{3C2FFA5D-87B4-456A-9821-1D502468CF0F}</a:tableStyleId>
              </a:tblPr>
              <a:tblGrid>
                <a:gridCol w="1415581"/>
                <a:gridCol w="629257"/>
                <a:gridCol w="629257"/>
                <a:gridCol w="629257"/>
              </a:tblGrid>
              <a:tr h="242688">
                <a:tc>
                  <a:txBody>
                    <a:bodyPr/>
                    <a:lstStyle/>
                    <a:p>
                      <a:pPr algn="l" fontAlgn="ctr"/>
                      <a:r>
                        <a:rPr lang="ja-JP" altLang="en-US"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職業別有効求人数</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800" u="none" strike="noStrike" dirty="0">
                          <a:effectLst/>
                          <a:latin typeface="ＭＳ Ｐゴシック" panose="020B0600070205080204" pitchFamily="50" charset="-128"/>
                          <a:ea typeface="ＭＳ Ｐゴシック" panose="020B0600070205080204" pitchFamily="50" charset="-128"/>
                        </a:rPr>
                        <a:t>有効</a:t>
                      </a:r>
                      <a:r>
                        <a:rPr lang="ja-JP" altLang="en-US" sz="800" u="none" strike="noStrike" dirty="0" smtClean="0">
                          <a:effectLst/>
                          <a:latin typeface="ＭＳ Ｐゴシック" panose="020B0600070205080204" pitchFamily="50" charset="-128"/>
                          <a:ea typeface="ＭＳ Ｐゴシック" panose="020B0600070205080204" pitchFamily="50" charset="-128"/>
                        </a:rPr>
                        <a:t>求人数</a:t>
                      </a:r>
                      <a:endParaRPr lang="en-US" altLang="ja-JP" sz="80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2012</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kumimoji="1" lang="ja-JP" altLang="en-US" sz="800" u="none" strike="noStrike" kern="1200" dirty="0" smtClean="0">
                          <a:solidFill>
                            <a:schemeClr val="dk1"/>
                          </a:solidFill>
                          <a:effectLst/>
                          <a:latin typeface="ＭＳ Ｐゴシック" panose="020B0600070205080204" pitchFamily="50" charset="-128"/>
                          <a:ea typeface="ＭＳ Ｐゴシック" panose="020B0600070205080204" pitchFamily="50" charset="-128"/>
                          <a:cs typeface="+mn-cs"/>
                        </a:rPr>
                        <a:t>有効求人数</a:t>
                      </a:r>
                      <a:endParaRPr kumimoji="1" lang="en-US" altLang="ja-JP" sz="800" u="none" strike="noStrike"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algn="l" fontAlgn="ctr"/>
                      <a:r>
                        <a:rPr kumimoji="1" lang="ja-JP" altLang="en-US"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en-US" altLang="ja-JP"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2016</a:t>
                      </a:r>
                      <a:r>
                        <a:rPr kumimoji="1" lang="ja-JP" altLang="en-US"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a:t>
                      </a:r>
                      <a:endParaRPr kumimoji="1" lang="ja-JP"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9525" marR="9525" marT="9525" marB="0" anchor="ctr"/>
                </a:tc>
                <a:tc>
                  <a:txBody>
                    <a:bodyPr/>
                    <a:lstStyle/>
                    <a:p>
                      <a:pPr algn="l" fontAlgn="ctr"/>
                      <a:r>
                        <a:rPr kumimoji="1" lang="ja-JP" altLang="en-US" sz="9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増減率</a:t>
                      </a:r>
                      <a:endPar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9525" marR="9525" marT="9525" marB="0" anchor="ctr"/>
                </a:tc>
              </a:tr>
              <a:tr h="165797">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Ａ管理的職業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5,637</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10,964</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94.5%</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Ｂ専門的・技術的職業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392,675</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485,184</a:t>
                      </a:r>
                    </a:p>
                  </a:txBody>
                  <a:tcPr marL="9525" marR="9525" marT="9525" marB="0" anchor="ct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23.6%</a:t>
                      </a:r>
                    </a:p>
                  </a:txBody>
                  <a:tcPr marL="9525" marR="9525" marT="9525" marB="0" anchor="ctr"/>
                </a:tc>
              </a:tr>
              <a:tr h="165797">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Ｃ事務的職業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163,630</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228,042</a:t>
                      </a:r>
                    </a:p>
                  </a:txBody>
                  <a:tcPr marL="9525" marR="9525" marT="9525" marB="0" anchor="ct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39.4%</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Ｄ販売の職業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245,607</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251,926</a:t>
                      </a:r>
                    </a:p>
                  </a:txBody>
                  <a:tcPr marL="9525" marR="9525" marT="9525" marB="0" anchor="ct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2.6%</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Ｅサービスの職業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388,630</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625,121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60.9%</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Ｆ保安の職業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53,386</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66,326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24.2%</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Ｇ農林漁業の職業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2,523</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3,916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55.2%</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Ｈ生産工程の職業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a:effectLst/>
                          <a:latin typeface="ＭＳ Ｐゴシック" panose="020B0600070205080204" pitchFamily="50" charset="-128"/>
                          <a:ea typeface="ＭＳ Ｐゴシック" panose="020B0600070205080204" pitchFamily="50" charset="-128"/>
                        </a:rPr>
                        <a:t>114,875</a:t>
                      </a:r>
                      <a:endPar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141,281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23.0%</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Ｉ輸送・機械運転の職業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94,696</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108,256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14.3%</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Ｊ建設・採掘の職業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68,079</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70,778</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4.0%</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Ｋ運搬・清掃等の職業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139,345</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239,422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71.8%</a:t>
                      </a:r>
                    </a:p>
                  </a:txBody>
                  <a:tcPr marL="9525" marR="9525" marT="9525" marB="0" anchor="ctr"/>
                </a:tc>
              </a:tr>
              <a:tr h="165797">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全体</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u="none" strike="noStrike" dirty="0">
                          <a:effectLst/>
                          <a:latin typeface="ＭＳ Ｐゴシック" panose="020B0600070205080204" pitchFamily="50" charset="-128"/>
                          <a:ea typeface="ＭＳ Ｐゴシック" panose="020B0600070205080204" pitchFamily="50" charset="-128"/>
                        </a:rPr>
                        <a:t>1,669,083</a:t>
                      </a:r>
                      <a:endPar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2,231,216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33.7%</a:t>
                      </a:r>
                    </a:p>
                  </a:txBody>
                  <a:tcPr marL="9525" marR="9525" marT="9525" marB="0" anchor="ctr"/>
                </a:tc>
              </a:tr>
            </a:tbl>
          </a:graphicData>
        </a:graphic>
      </p:graphicFrame>
      <p:sp>
        <p:nvSpPr>
          <p:cNvPr id="29" name="正方形/長方形 28"/>
          <p:cNvSpPr/>
          <p:nvPr/>
        </p:nvSpPr>
        <p:spPr>
          <a:xfrm>
            <a:off x="331714" y="1808435"/>
            <a:ext cx="4333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solidFill>
                  <a:schemeClr val="tx1"/>
                </a:solidFill>
              </a:rPr>
              <a:t>（人）</a:t>
            </a:r>
          </a:p>
        </p:txBody>
      </p:sp>
      <p:sp>
        <p:nvSpPr>
          <p:cNvPr id="15" name="正方形/長方形 14"/>
          <p:cNvSpPr/>
          <p:nvPr/>
        </p:nvSpPr>
        <p:spPr>
          <a:xfrm>
            <a:off x="119063" y="1469604"/>
            <a:ext cx="3768861" cy="3032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■大阪の職業別有効求人数の推移</a:t>
            </a:r>
          </a:p>
        </p:txBody>
      </p:sp>
      <p:sp>
        <p:nvSpPr>
          <p:cNvPr id="21" name="角丸四角形 20"/>
          <p:cNvSpPr/>
          <p:nvPr/>
        </p:nvSpPr>
        <p:spPr>
          <a:xfrm>
            <a:off x="119063" y="720626"/>
            <a:ext cx="8845550" cy="6921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ＭＳ Ｐゴシック" charset="-128"/>
              </a:rPr>
              <a:t>○職種別での有効求人数、有効求職者数をみると、</a:t>
            </a:r>
            <a:r>
              <a:rPr lang="en-US" altLang="ja-JP" sz="1100" dirty="0">
                <a:solidFill>
                  <a:schemeClr val="tx1"/>
                </a:solidFill>
                <a:latin typeface="ＭＳ Ｐゴシック" charset="-128"/>
              </a:rPr>
              <a:t>2012</a:t>
            </a:r>
            <a:r>
              <a:rPr lang="ja-JP" altLang="en-US" sz="1100" dirty="0">
                <a:solidFill>
                  <a:schemeClr val="tx1"/>
                </a:solidFill>
                <a:latin typeface="ＭＳ Ｐゴシック" charset="-128"/>
              </a:rPr>
              <a:t>年から</a:t>
            </a:r>
            <a:r>
              <a:rPr lang="en-US" altLang="ja-JP" sz="1100" dirty="0">
                <a:solidFill>
                  <a:schemeClr val="tx1"/>
                </a:solidFill>
                <a:latin typeface="ＭＳ Ｐゴシック" charset="-128"/>
              </a:rPr>
              <a:t>2016</a:t>
            </a:r>
            <a:r>
              <a:rPr lang="ja-JP" altLang="en-US" sz="1100" dirty="0">
                <a:solidFill>
                  <a:schemeClr val="tx1"/>
                </a:solidFill>
                <a:latin typeface="ＭＳ Ｐゴシック" charset="-128"/>
              </a:rPr>
              <a:t>年にかけて、大阪の有効求人数はすべての職種で増加傾向で</a:t>
            </a:r>
            <a:r>
              <a:rPr lang="ja-JP" altLang="en-US" sz="1100" dirty="0" smtClean="0">
                <a:solidFill>
                  <a:schemeClr val="tx1"/>
                </a:solidFill>
                <a:latin typeface="ＭＳ Ｐゴシック" charset="-128"/>
              </a:rPr>
              <a:t>、特にサービス</a:t>
            </a:r>
            <a:r>
              <a:rPr lang="ja-JP" altLang="en-US" sz="1100" dirty="0">
                <a:solidFill>
                  <a:schemeClr val="tx1"/>
                </a:solidFill>
                <a:latin typeface="ＭＳ Ｐゴシック" charset="-128"/>
              </a:rPr>
              <a:t>の職業が、約</a:t>
            </a:r>
            <a:r>
              <a:rPr lang="en-US" altLang="ja-JP" sz="1100" dirty="0">
                <a:solidFill>
                  <a:schemeClr val="tx1"/>
                </a:solidFill>
                <a:latin typeface="ＭＳ Ｐゴシック" charset="-128"/>
              </a:rPr>
              <a:t>23.6</a:t>
            </a:r>
            <a:r>
              <a:rPr lang="ja-JP" altLang="en-US" sz="1100" dirty="0">
                <a:solidFill>
                  <a:schemeClr val="tx1"/>
                </a:solidFill>
                <a:latin typeface="ＭＳ Ｐゴシック" charset="-128"/>
              </a:rPr>
              <a:t>万人増加。一方で有効求職者数は全体的に減少傾向で</a:t>
            </a:r>
            <a:r>
              <a:rPr lang="ja-JP" altLang="en-US" sz="1100" dirty="0" smtClean="0">
                <a:solidFill>
                  <a:schemeClr val="tx1"/>
                </a:solidFill>
                <a:latin typeface="ＭＳ Ｐゴシック" charset="-128"/>
              </a:rPr>
              <a:t>、特</a:t>
            </a:r>
            <a:r>
              <a:rPr lang="ja-JP" altLang="en-US" sz="1100" dirty="0">
                <a:solidFill>
                  <a:schemeClr val="tx1"/>
                </a:solidFill>
                <a:latin typeface="ＭＳ Ｐゴシック" charset="-128"/>
              </a:rPr>
              <a:t>に建設採掘</a:t>
            </a:r>
            <a:r>
              <a:rPr lang="ja-JP" altLang="en-US" sz="1100" dirty="0" smtClean="0">
                <a:solidFill>
                  <a:schemeClr val="tx1"/>
                </a:solidFill>
                <a:latin typeface="ＭＳ Ｐゴシック" charset="-128"/>
              </a:rPr>
              <a:t>、販売、生産工程で</a:t>
            </a:r>
            <a:r>
              <a:rPr lang="ja-JP" altLang="en-US" sz="1100" dirty="0">
                <a:solidFill>
                  <a:schemeClr val="tx1"/>
                </a:solidFill>
                <a:latin typeface="ＭＳ Ｐゴシック" charset="-128"/>
              </a:rPr>
              <a:t>の求職者の減少率が大きい。</a:t>
            </a:r>
            <a:endParaRPr lang="en-US" altLang="ja-JP" sz="1100" dirty="0">
              <a:solidFill>
                <a:schemeClr val="tx1"/>
              </a:solidFill>
              <a:latin typeface="ＭＳ Ｐゴシック" charset="-128"/>
            </a:endParaRPr>
          </a:p>
        </p:txBody>
      </p:sp>
      <p:graphicFrame>
        <p:nvGraphicFramePr>
          <p:cNvPr id="23" name="表 22"/>
          <p:cNvGraphicFramePr>
            <a:graphicFrameLocks noGrp="1"/>
          </p:cNvGraphicFramePr>
          <p:nvPr>
            <p:extLst>
              <p:ext uri="{D42A27DB-BD31-4B8C-83A1-F6EECF244321}">
                <p14:modId xmlns:p14="http://schemas.microsoft.com/office/powerpoint/2010/main" val="3333137612"/>
              </p:ext>
            </p:extLst>
          </p:nvPr>
        </p:nvGraphicFramePr>
        <p:xfrm>
          <a:off x="5612036" y="4149080"/>
          <a:ext cx="3310198" cy="2453862"/>
        </p:xfrm>
        <a:graphic>
          <a:graphicData uri="http://schemas.openxmlformats.org/drawingml/2006/table">
            <a:tbl>
              <a:tblPr>
                <a:tableStyleId>{3C2FFA5D-87B4-456A-9821-1D502468CF0F}</a:tableStyleId>
              </a:tblPr>
              <a:tblGrid>
                <a:gridCol w="1418515"/>
                <a:gridCol w="630561"/>
                <a:gridCol w="630561"/>
                <a:gridCol w="630561"/>
              </a:tblGrid>
              <a:tr h="247772">
                <a:tc>
                  <a:txBody>
                    <a:bodyPr/>
                    <a:lstStyle/>
                    <a:p>
                      <a:pPr algn="l" fontAlgn="ctr"/>
                      <a:r>
                        <a:rPr lang="ja-JP" altLang="en-US" sz="9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職業別有効求職者数</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800" u="none" strike="noStrike" dirty="0" smtClean="0">
                          <a:effectLst/>
                          <a:latin typeface="ＭＳ Ｐゴシック" panose="020B0600070205080204" pitchFamily="50" charset="-128"/>
                          <a:ea typeface="ＭＳ Ｐゴシック" panose="020B0600070205080204" pitchFamily="50" charset="-128"/>
                        </a:rPr>
                        <a:t>有効求職者数</a:t>
                      </a:r>
                      <a:endParaRPr lang="en-US" altLang="ja-JP" sz="800" u="none" strike="noStrike" dirty="0" smtClean="0">
                        <a:effectLst/>
                        <a:latin typeface="ＭＳ Ｐゴシック" panose="020B0600070205080204" pitchFamily="50" charset="-128"/>
                        <a:ea typeface="ＭＳ Ｐゴシック" panose="020B0600070205080204" pitchFamily="50" charset="-128"/>
                      </a:endParaRPr>
                    </a:p>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2012</a:t>
                      </a: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kumimoji="1" lang="ja-JP" altLang="en-US" sz="800" u="none" strike="noStrike" kern="1200" dirty="0" smtClean="0">
                          <a:solidFill>
                            <a:schemeClr val="dk1"/>
                          </a:solidFill>
                          <a:effectLst/>
                          <a:latin typeface="ＭＳ Ｐゴシック" panose="020B0600070205080204" pitchFamily="50" charset="-128"/>
                          <a:ea typeface="ＭＳ Ｐゴシック" panose="020B0600070205080204" pitchFamily="50" charset="-128"/>
                          <a:cs typeface="+mn-cs"/>
                        </a:rPr>
                        <a:t>有効求職者数</a:t>
                      </a:r>
                      <a:endParaRPr kumimoji="1" lang="en-US" altLang="ja-JP" sz="800" u="none" strike="noStrike" kern="1200" dirty="0" smtClean="0">
                        <a:solidFill>
                          <a:schemeClr val="dk1"/>
                        </a:solidFill>
                        <a:effectLst/>
                        <a:latin typeface="ＭＳ Ｐゴシック" panose="020B0600070205080204" pitchFamily="50" charset="-128"/>
                        <a:ea typeface="ＭＳ Ｐゴシック" panose="020B0600070205080204" pitchFamily="50" charset="-128"/>
                        <a:cs typeface="+mn-cs"/>
                      </a:endParaRPr>
                    </a:p>
                    <a:p>
                      <a:pPr algn="l" fontAlgn="ctr"/>
                      <a:r>
                        <a:rPr kumimoji="1" lang="ja-JP" altLang="en-US"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a:t>
                      </a:r>
                      <a:r>
                        <a:rPr kumimoji="1" lang="en-US" altLang="ja-JP"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2016</a:t>
                      </a:r>
                      <a:r>
                        <a:rPr kumimoji="1" lang="ja-JP" altLang="en-US" sz="8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a:t>
                      </a:r>
                      <a:endParaRPr kumimoji="1" lang="ja-JP" altLang="en-US" sz="8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9525" marR="9525" marT="9525" marB="0" anchor="ctr"/>
                </a:tc>
                <a:tc>
                  <a:txBody>
                    <a:bodyPr/>
                    <a:lstStyle/>
                    <a:p>
                      <a:pPr algn="l" fontAlgn="ctr"/>
                      <a:r>
                        <a:rPr kumimoji="1" lang="ja-JP" altLang="en-US" sz="900" b="0" i="0" u="none" strike="noStrike" kern="1200" dirty="0" smtClean="0">
                          <a:solidFill>
                            <a:srgbClr val="000000"/>
                          </a:solidFill>
                          <a:effectLst/>
                          <a:latin typeface="ＭＳ Ｐゴシック" panose="020B0600070205080204" pitchFamily="50" charset="-128"/>
                          <a:ea typeface="ＭＳ Ｐゴシック" panose="020B0600070205080204" pitchFamily="50" charset="-128"/>
                          <a:cs typeface="+mn-cs"/>
                        </a:rPr>
                        <a:t>増減率</a:t>
                      </a:r>
                      <a:endParaRPr kumimoji="1" lang="ja-JP" altLang="en-US" sz="900" b="0" i="0" u="none" strike="noStrike" kern="1200" dirty="0">
                        <a:solidFill>
                          <a:srgbClr val="000000"/>
                        </a:solidFill>
                        <a:effectLst/>
                        <a:latin typeface="ＭＳ Ｐゴシック" panose="020B0600070205080204" pitchFamily="50" charset="-128"/>
                        <a:ea typeface="ＭＳ Ｐゴシック" panose="020B0600070205080204" pitchFamily="50" charset="-128"/>
                        <a:cs typeface="+mn-cs"/>
                      </a:endParaRPr>
                    </a:p>
                  </a:txBody>
                  <a:tcPr marL="9525" marR="9525" marT="9525" marB="0" anchor="ctr"/>
                </a:tc>
              </a:tr>
              <a:tr h="169269">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Ａ管理的職業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7,607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6,663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-12.4%</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Ｂ専門的・技術的職業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287,789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223,387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-22.4%</a:t>
                      </a:r>
                    </a:p>
                  </a:txBody>
                  <a:tcPr marL="9525" marR="9525" marT="9525" marB="0" anchor="ctr"/>
                </a:tc>
              </a:tr>
              <a:tr h="169269">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Ｃ事務的職業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670,975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508,985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-24.1%</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Ｄ販売の職業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283,009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157,245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-44.4%</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Ｅサービスの職業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245,284</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173,321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-29.3%</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Ｆ保安の職業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18,613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10,727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-42.4%</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Ｇ農林漁業の職業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5,783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4,224</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-27.0%</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Ｈ生産工程の職業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161,705</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92,886</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-42.6%</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Ｉ輸送・機械運転の職業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68,510</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44,071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-35.7%</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Ｊ建設・採掘の職業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30,863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16,705</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-45.9%</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Ｋ運搬・清掃等の職業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370,593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306,390</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-17.3%</a:t>
                      </a:r>
                    </a:p>
                  </a:txBody>
                  <a:tcPr marL="9525" marR="9525" marT="9525" marB="0" anchor="ctr"/>
                </a:tc>
              </a:tr>
              <a:tr h="169269">
                <a:tc>
                  <a:txBody>
                    <a:bodyPr/>
                    <a:lstStyle/>
                    <a:p>
                      <a:pPr algn="l" fontAlgn="ct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分類不能な職業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136,025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169,250</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24.4%</a:t>
                      </a:r>
                    </a:p>
                  </a:txBody>
                  <a:tcPr marL="9525" marR="9525" marT="9525" marB="0" anchor="ctr"/>
                </a:tc>
              </a:tr>
              <a:tr h="169269">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全体</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2,286,756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1,713,854</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-25.1%</a:t>
                      </a:r>
                    </a:p>
                  </a:txBody>
                  <a:tcPr marL="9525" marR="9525" marT="9525" marB="0" anchor="ctr"/>
                </a:tc>
              </a:tr>
            </a:tbl>
          </a:graphicData>
        </a:graphic>
      </p:graphicFrame>
      <p:sp>
        <p:nvSpPr>
          <p:cNvPr id="25" name="正方形/長方形 24"/>
          <p:cNvSpPr/>
          <p:nvPr/>
        </p:nvSpPr>
        <p:spPr>
          <a:xfrm>
            <a:off x="34924" y="4182095"/>
            <a:ext cx="4249043" cy="3270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■大阪の職業別有効求職者数の推移</a:t>
            </a:r>
          </a:p>
        </p:txBody>
      </p:sp>
      <p:graphicFrame>
        <p:nvGraphicFramePr>
          <p:cNvPr id="27" name="グラフ 26"/>
          <p:cNvGraphicFramePr>
            <a:graphicFrameLocks/>
          </p:cNvGraphicFramePr>
          <p:nvPr>
            <p:extLst>
              <p:ext uri="{D42A27DB-BD31-4B8C-83A1-F6EECF244321}">
                <p14:modId xmlns:p14="http://schemas.microsoft.com/office/powerpoint/2010/main" val="535533541"/>
              </p:ext>
            </p:extLst>
          </p:nvPr>
        </p:nvGraphicFramePr>
        <p:xfrm>
          <a:off x="118716" y="4454920"/>
          <a:ext cx="5389388" cy="2366605"/>
        </p:xfrm>
        <a:graphic>
          <a:graphicData uri="http://schemas.openxmlformats.org/drawingml/2006/chart">
            <c:chart xmlns:c="http://schemas.openxmlformats.org/drawingml/2006/chart" xmlns:r="http://schemas.openxmlformats.org/officeDocument/2006/relationships" r:id="rId4"/>
          </a:graphicData>
        </a:graphic>
      </p:graphicFrame>
      <p:sp>
        <p:nvSpPr>
          <p:cNvPr id="14"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118</a:t>
            </a:fld>
            <a:endParaRPr lang="ja-JP" altLang="en-US" dirty="0"/>
          </a:p>
        </p:txBody>
      </p:sp>
      <p:sp>
        <p:nvSpPr>
          <p:cNvPr id="16" name="正方形/長方形 15"/>
          <p:cNvSpPr/>
          <p:nvPr/>
        </p:nvSpPr>
        <p:spPr>
          <a:xfrm>
            <a:off x="323528" y="4472731"/>
            <a:ext cx="4333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solidFill>
                  <a:schemeClr val="tx1"/>
                </a:solidFill>
              </a:rPr>
              <a:t>（人）</a:t>
            </a:r>
          </a:p>
        </p:txBody>
      </p:sp>
      <p:sp>
        <p:nvSpPr>
          <p:cNvPr id="17" name="正方形/長方形 16"/>
          <p:cNvSpPr/>
          <p:nvPr/>
        </p:nvSpPr>
        <p:spPr>
          <a:xfrm>
            <a:off x="161588" y="116632"/>
            <a:ext cx="4958409" cy="369332"/>
          </a:xfrm>
          <a:prstGeom prst="rect">
            <a:avLst/>
          </a:prstGeom>
        </p:spPr>
        <p:txBody>
          <a:bodyPr wrap="none">
            <a:spAutoFit/>
          </a:bodyPr>
          <a:lstStyle/>
          <a:p>
            <a:r>
              <a:rPr lang="ja-JP" altLang="en-US" dirty="0"/>
              <a:t>②</a:t>
            </a:r>
            <a:r>
              <a:rPr lang="ja-JP" altLang="en-US" dirty="0" smtClean="0"/>
              <a:t>人材</a:t>
            </a:r>
            <a:r>
              <a:rPr lang="ja-JP" altLang="en-US" dirty="0"/>
              <a:t>・人手不足の</a:t>
            </a:r>
            <a:r>
              <a:rPr lang="ja-JP" altLang="en-US" dirty="0" smtClean="0"/>
              <a:t>分析（４）（</a:t>
            </a:r>
            <a:r>
              <a:rPr lang="ja-JP" altLang="en-US" dirty="0"/>
              <a:t>職業別求職・求人</a:t>
            </a:r>
            <a:r>
              <a:rPr lang="ja-JP" altLang="en-US" dirty="0" smtClean="0"/>
              <a:t>）</a:t>
            </a:r>
            <a:endParaRPr lang="ja-JP" altLang="en-US" dirty="0"/>
          </a:p>
        </p:txBody>
      </p:sp>
      <p:sp>
        <p:nvSpPr>
          <p:cNvPr id="19" name="正方形/長方形 18"/>
          <p:cNvSpPr/>
          <p:nvPr/>
        </p:nvSpPr>
        <p:spPr>
          <a:xfrm>
            <a:off x="5904148" y="6597352"/>
            <a:ext cx="2940050"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a:solidFill>
                  <a:schemeClr val="tx1"/>
                </a:solidFill>
                <a:latin typeface="ＭＳ Ｐゴシック" panose="020B0600070205080204" pitchFamily="50" charset="-128"/>
              </a:rPr>
              <a:t>出典：厚生労働省「職業安定業務統計」</a:t>
            </a:r>
            <a:endParaRPr lang="en-US" altLang="ja-JP" sz="1050" dirty="0">
              <a:solidFill>
                <a:schemeClr val="tx1"/>
              </a:solidFill>
              <a:latin typeface="ＭＳ Ｐゴシック" panose="020B0600070205080204" pitchFamily="50" charset="-128"/>
            </a:endParaRPr>
          </a:p>
        </p:txBody>
      </p:sp>
    </p:spTree>
    <p:extLst>
      <p:ext uri="{BB962C8B-B14F-4D97-AF65-F5344CB8AC3E}">
        <p14:creationId xmlns:p14="http://schemas.microsoft.com/office/powerpoint/2010/main" val="285039713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1" name="直線矢印コネクタ 30"/>
          <p:cNvCxnSpPr/>
          <p:nvPr/>
        </p:nvCxnSpPr>
        <p:spPr>
          <a:xfrm flipH="1">
            <a:off x="35496" y="6484068"/>
            <a:ext cx="7736396" cy="41276"/>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551" t="6508" r="493" b="938"/>
          <a:stretch/>
        </p:blipFill>
        <p:spPr bwMode="auto">
          <a:xfrm>
            <a:off x="213544" y="1831181"/>
            <a:ext cx="7115944" cy="44249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cxnSp>
        <p:nvCxnSpPr>
          <p:cNvPr id="3" name="直線矢印コネクタ 2"/>
          <p:cNvCxnSpPr/>
          <p:nvPr/>
        </p:nvCxnSpPr>
        <p:spPr>
          <a:xfrm flipV="1">
            <a:off x="28600" y="1746124"/>
            <a:ext cx="3419475" cy="3699099"/>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3555" name="正方形/長方形 1"/>
          <p:cNvSpPr>
            <a:spLocks noChangeArrowheads="1"/>
          </p:cNvSpPr>
          <p:nvPr/>
        </p:nvSpPr>
        <p:spPr bwMode="auto">
          <a:xfrm>
            <a:off x="5565775" y="6480175"/>
            <a:ext cx="2822575" cy="261938"/>
          </a:xfrm>
          <a:prstGeom prst="rect">
            <a:avLst/>
          </a:prstGeom>
          <a:noFill/>
          <a:ln w="9525">
            <a:noFill/>
            <a:miter lim="800000"/>
            <a:headEnd/>
            <a:tailEnd/>
          </a:ln>
        </p:spPr>
        <p:txBody>
          <a:bodyPr>
            <a:spAutoFit/>
          </a:bodyPr>
          <a:lstStyle/>
          <a:p>
            <a:r>
              <a:rPr lang="ja-JP" altLang="en-US" sz="1100" dirty="0">
                <a:latin typeface="ＭＳ Ｐゴシック" charset="-128"/>
              </a:rPr>
              <a:t>出典：大阪府「大阪府産業連関表」（</a:t>
            </a:r>
            <a:r>
              <a:rPr lang="en-US" altLang="ja-JP" sz="1100" dirty="0">
                <a:latin typeface="ＭＳ Ｐゴシック" charset="-128"/>
              </a:rPr>
              <a:t>2011</a:t>
            </a:r>
            <a:r>
              <a:rPr lang="ja-JP" altLang="en-US" sz="1100" dirty="0">
                <a:latin typeface="ＭＳ Ｐゴシック" charset="-128"/>
              </a:rPr>
              <a:t>年）</a:t>
            </a:r>
            <a:endParaRPr lang="ja-JP" altLang="en-US" sz="1100" dirty="0">
              <a:latin typeface="Calibri" pitchFamily="34" charset="0"/>
            </a:endParaRPr>
          </a:p>
        </p:txBody>
      </p:sp>
      <p:sp>
        <p:nvSpPr>
          <p:cNvPr id="18" name="角丸四角形 17"/>
          <p:cNvSpPr/>
          <p:nvPr/>
        </p:nvSpPr>
        <p:spPr>
          <a:xfrm>
            <a:off x="142875" y="765175"/>
            <a:ext cx="8858250" cy="7921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ＭＳ Ｐゴシック" charset="-128"/>
              </a:rPr>
              <a:t>○産業連関表により大阪の産業の産業別の需要構成をみると、総需要に占める輸移出の割合の大きい輸移出型産業は</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金属製品</a:t>
            </a:r>
            <a:r>
              <a:rPr lang="en-US" altLang="ja-JP" sz="1100" u="sng" dirty="0">
                <a:solidFill>
                  <a:schemeClr val="tx1"/>
                </a:solidFill>
                <a:latin typeface="ＭＳ Ｐゴシック" charset="-128"/>
              </a:rPr>
              <a:t>(60.3%)</a:t>
            </a:r>
            <a:r>
              <a:rPr lang="ja-JP" altLang="en-US" sz="1100" dirty="0" smtClean="0">
                <a:solidFill>
                  <a:schemeClr val="tx1"/>
                </a:solidFill>
                <a:latin typeface="ＭＳ Ｐゴシック" charset="-128"/>
              </a:rPr>
              <a:t>」</a:t>
            </a:r>
            <a:r>
              <a:rPr lang="ja-JP" altLang="en-US" sz="1100" dirty="0">
                <a:solidFill>
                  <a:schemeClr val="tx1"/>
                </a:solidFill>
                <a:latin typeface="ＭＳ Ｐゴシック" charset="-128"/>
              </a:rPr>
              <a:t>、</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はん用機械</a:t>
            </a:r>
            <a:r>
              <a:rPr lang="en-US" altLang="ja-JP" sz="1100" u="sng" dirty="0">
                <a:solidFill>
                  <a:schemeClr val="tx1"/>
                </a:solidFill>
                <a:latin typeface="ＭＳ Ｐゴシック" charset="-128"/>
              </a:rPr>
              <a:t>(58.8%)</a:t>
            </a:r>
            <a:r>
              <a:rPr lang="ja-JP" altLang="en-US" sz="1100" dirty="0">
                <a:solidFill>
                  <a:schemeClr val="tx1"/>
                </a:solidFill>
                <a:latin typeface="ＭＳ Ｐゴシック" charset="-128"/>
              </a:rPr>
              <a:t>」、「</a:t>
            </a:r>
            <a:r>
              <a:rPr lang="ja-JP" altLang="en-US" sz="1100" u="sng" dirty="0">
                <a:solidFill>
                  <a:schemeClr val="tx1"/>
                </a:solidFill>
                <a:latin typeface="ＭＳ Ｐゴシック" charset="-128"/>
              </a:rPr>
              <a:t>生産用機械</a:t>
            </a:r>
            <a:r>
              <a:rPr lang="en-US" altLang="ja-JP" sz="1100" u="sng" dirty="0">
                <a:solidFill>
                  <a:schemeClr val="tx1"/>
                </a:solidFill>
                <a:latin typeface="ＭＳ Ｐゴシック" charset="-128"/>
              </a:rPr>
              <a:t>(57.4%)</a:t>
            </a:r>
            <a:r>
              <a:rPr lang="ja-JP" altLang="en-US" sz="1100" dirty="0">
                <a:solidFill>
                  <a:schemeClr val="tx1"/>
                </a:solidFill>
                <a:latin typeface="ＭＳ Ｐゴシック" charset="-128"/>
              </a:rPr>
              <a:t>」</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商業</a:t>
            </a:r>
            <a:r>
              <a:rPr lang="en-US" altLang="ja-JP" sz="1100" u="sng" dirty="0">
                <a:solidFill>
                  <a:schemeClr val="tx1"/>
                </a:solidFill>
                <a:latin typeface="ＭＳ Ｐゴシック" charset="-128"/>
              </a:rPr>
              <a:t>(56.3%)</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電子部品</a:t>
            </a:r>
            <a:r>
              <a:rPr lang="en-US" altLang="ja-JP" sz="1100" u="sng" dirty="0">
                <a:solidFill>
                  <a:schemeClr val="tx1"/>
                </a:solidFill>
                <a:latin typeface="ＭＳ Ｐゴシック" charset="-128"/>
              </a:rPr>
              <a:t>(54.5%)</a:t>
            </a:r>
            <a:r>
              <a:rPr lang="ja-JP" altLang="en-US" sz="1100" dirty="0">
                <a:solidFill>
                  <a:schemeClr val="tx1"/>
                </a:solidFill>
                <a:latin typeface="ＭＳ Ｐゴシック" charset="-128"/>
              </a:rPr>
              <a:t>」、「</a:t>
            </a:r>
            <a:r>
              <a:rPr lang="ja-JP" altLang="en-US" sz="1100" u="sng" dirty="0">
                <a:solidFill>
                  <a:schemeClr val="tx1"/>
                </a:solidFill>
                <a:latin typeface="ＭＳ Ｐゴシック" charset="-128"/>
              </a:rPr>
              <a:t>電気機械</a:t>
            </a:r>
            <a:r>
              <a:rPr lang="en-US" altLang="ja-JP" sz="1100" u="sng" dirty="0">
                <a:solidFill>
                  <a:schemeClr val="tx1"/>
                </a:solidFill>
                <a:latin typeface="ＭＳ Ｐゴシック" charset="-128"/>
              </a:rPr>
              <a:t>(53.0%</a:t>
            </a:r>
            <a:r>
              <a:rPr lang="en-US" altLang="ja-JP" sz="1100" dirty="0">
                <a:solidFill>
                  <a:schemeClr val="tx1"/>
                </a:solidFill>
                <a:latin typeface="ＭＳ Ｐゴシック" charset="-128"/>
              </a:rPr>
              <a:t>)</a:t>
            </a:r>
            <a:r>
              <a:rPr lang="ja-JP" altLang="en-US" sz="1100" dirty="0">
                <a:solidFill>
                  <a:schemeClr val="tx1"/>
                </a:solidFill>
                <a:latin typeface="ＭＳ Ｐゴシック" charset="-128"/>
              </a:rPr>
              <a:t>」</a:t>
            </a:r>
            <a:r>
              <a:rPr lang="ja-JP" altLang="en-US" sz="1100" dirty="0" smtClean="0">
                <a:solidFill>
                  <a:schemeClr val="tx1"/>
                </a:solidFill>
                <a:latin typeface="ＭＳ Ｐゴシック" charset="-128"/>
              </a:rPr>
              <a:t>、「</a:t>
            </a:r>
            <a:r>
              <a:rPr lang="ja-JP" altLang="en-US" sz="1100" u="sng" dirty="0">
                <a:solidFill>
                  <a:schemeClr val="tx1"/>
                </a:solidFill>
                <a:latin typeface="ＭＳ Ｐゴシック" charset="-128"/>
              </a:rPr>
              <a:t>化学製品</a:t>
            </a:r>
            <a:r>
              <a:rPr lang="en-US" altLang="ja-JP" sz="1100" u="sng" dirty="0">
                <a:solidFill>
                  <a:schemeClr val="tx1"/>
                </a:solidFill>
                <a:latin typeface="ＭＳ Ｐゴシック" charset="-128"/>
              </a:rPr>
              <a:t>(52.2%)</a:t>
            </a:r>
            <a:r>
              <a:rPr lang="ja-JP" altLang="en-US" sz="1100" dirty="0">
                <a:solidFill>
                  <a:schemeClr val="tx1"/>
                </a:solidFill>
                <a:latin typeface="ＭＳ Ｐゴシック" charset="-128"/>
              </a:rPr>
              <a:t>」であり、こうした産業が府外から稼いでいる産業といえる。</a:t>
            </a:r>
            <a:endParaRPr lang="ja-JP" altLang="en-US" sz="1000" dirty="0">
              <a:solidFill>
                <a:schemeClr val="tx1"/>
              </a:solidFill>
              <a:latin typeface="ＭＳ Ｐゴシック" charset="-128"/>
            </a:endParaRPr>
          </a:p>
        </p:txBody>
      </p:sp>
      <p:sp>
        <p:nvSpPr>
          <p:cNvPr id="20" name="テキスト ボックス 19"/>
          <p:cNvSpPr txBox="1"/>
          <p:nvPr/>
        </p:nvSpPr>
        <p:spPr>
          <a:xfrm rot="18662797">
            <a:off x="1061744" y="3481435"/>
            <a:ext cx="1353186" cy="303848"/>
          </a:xfrm>
          <a:prstGeom prst="rect">
            <a:avLst/>
          </a:prstGeom>
          <a:ln w="6350">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ja-JP" altLang="en-US" sz="1200" dirty="0"/>
              <a:t>中間需要の割合</a:t>
            </a:r>
          </a:p>
        </p:txBody>
      </p:sp>
      <p:cxnSp>
        <p:nvCxnSpPr>
          <p:cNvPr id="25" name="直線矢印コネクタ 24"/>
          <p:cNvCxnSpPr/>
          <p:nvPr/>
        </p:nvCxnSpPr>
        <p:spPr>
          <a:xfrm>
            <a:off x="4572000" y="1962149"/>
            <a:ext cx="3600400" cy="4010491"/>
          </a:xfrm>
          <a:prstGeom prst="straightConnector1">
            <a:avLst/>
          </a:prstGeom>
          <a:ln w="38100">
            <a:solidFill>
              <a:schemeClr val="bg1">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rot="2983433">
            <a:off x="5514937" y="3800475"/>
            <a:ext cx="1630438" cy="277813"/>
          </a:xfrm>
          <a:prstGeom prst="rect">
            <a:avLst/>
          </a:prstGeom>
          <a:ln w="6350">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ja-JP" altLang="en-US" sz="1200" dirty="0"/>
              <a:t>府内最終需要の割合</a:t>
            </a:r>
          </a:p>
        </p:txBody>
      </p:sp>
      <p:sp>
        <p:nvSpPr>
          <p:cNvPr id="22" name="テキスト ボックス 21"/>
          <p:cNvSpPr txBox="1"/>
          <p:nvPr/>
        </p:nvSpPr>
        <p:spPr>
          <a:xfrm>
            <a:off x="3203848" y="6397625"/>
            <a:ext cx="1377041" cy="277813"/>
          </a:xfrm>
          <a:prstGeom prst="rect">
            <a:avLst/>
          </a:prstGeom>
          <a:ln w="6350">
            <a:noFill/>
          </a:ln>
        </p:spPr>
        <p:style>
          <a:lnRef idx="2">
            <a:schemeClr val="dk1"/>
          </a:lnRef>
          <a:fillRef idx="1">
            <a:schemeClr val="lt1"/>
          </a:fillRef>
          <a:effectRef idx="0">
            <a:schemeClr val="dk1"/>
          </a:effectRef>
          <a:fontRef idx="minor">
            <a:schemeClr val="dk1"/>
          </a:fontRef>
        </p:style>
        <p:txBody>
          <a:bodyPr>
            <a:spAutoFit/>
          </a:bodyPr>
          <a:lstStyle/>
          <a:p>
            <a:pPr algn="ctr" fontAlgn="auto">
              <a:spcBef>
                <a:spcPts val="0"/>
              </a:spcBef>
              <a:spcAft>
                <a:spcPts val="0"/>
              </a:spcAft>
              <a:defRPr/>
            </a:pPr>
            <a:r>
              <a:rPr lang="ja-JP" altLang="en-US" sz="1200" b="1" dirty="0">
                <a:latin typeface="ＭＳ Ｐゴシック 本文"/>
              </a:rPr>
              <a:t>輸移出の割合</a:t>
            </a:r>
          </a:p>
        </p:txBody>
      </p:sp>
      <p:sp>
        <p:nvSpPr>
          <p:cNvPr id="23562" name="テキスト ボックス 4"/>
          <p:cNvSpPr txBox="1">
            <a:spLocks noChangeArrowheads="1"/>
          </p:cNvSpPr>
          <p:nvPr/>
        </p:nvSpPr>
        <p:spPr bwMode="auto">
          <a:xfrm>
            <a:off x="5148263" y="1700213"/>
            <a:ext cx="3887787" cy="261937"/>
          </a:xfrm>
          <a:prstGeom prst="rect">
            <a:avLst/>
          </a:prstGeom>
          <a:noFill/>
          <a:ln w="9525">
            <a:noFill/>
            <a:miter lim="800000"/>
            <a:headEnd/>
            <a:tailEnd/>
          </a:ln>
        </p:spPr>
        <p:txBody>
          <a:bodyPr>
            <a:spAutoFit/>
          </a:bodyPr>
          <a:lstStyle/>
          <a:p>
            <a:r>
              <a:rPr lang="en-US" altLang="ja-JP" sz="1100" dirty="0">
                <a:latin typeface="HGSｺﾞｼｯｸM" pitchFamily="50" charset="-128"/>
                <a:ea typeface="HGSｺﾞｼｯｸM" pitchFamily="50" charset="-128"/>
              </a:rPr>
              <a:t>※</a:t>
            </a:r>
            <a:r>
              <a:rPr lang="ja-JP" altLang="ja-JP" sz="1100" u="sng" dirty="0">
                <a:latin typeface="HGSｺﾞｼｯｸM" pitchFamily="50" charset="-128"/>
                <a:ea typeface="HGSｺﾞｼｯｸM" pitchFamily="50" charset="-128"/>
              </a:rPr>
              <a:t>総需要　＝</a:t>
            </a:r>
            <a:r>
              <a:rPr lang="ja-JP" altLang="en-US"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①中間需要</a:t>
            </a:r>
            <a:r>
              <a:rPr lang="en-US" altLang="ja-JP"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a:t>
            </a:r>
            <a:r>
              <a:rPr lang="en-US" altLang="ja-JP"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②府内最終需要</a:t>
            </a:r>
            <a:r>
              <a:rPr lang="en-US" altLang="ja-JP"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a:t>
            </a:r>
            <a:r>
              <a:rPr lang="en-US" altLang="ja-JP" sz="1100" u="sng" dirty="0">
                <a:latin typeface="HGSｺﾞｼｯｸM" pitchFamily="50" charset="-128"/>
                <a:ea typeface="HGSｺﾞｼｯｸM" pitchFamily="50" charset="-128"/>
              </a:rPr>
              <a:t> </a:t>
            </a:r>
            <a:r>
              <a:rPr lang="ja-JP" altLang="ja-JP" sz="1100" u="sng" dirty="0">
                <a:latin typeface="HGSｺﾞｼｯｸM" pitchFamily="50" charset="-128"/>
                <a:ea typeface="HGSｺﾞｼｯｸM" pitchFamily="50" charset="-128"/>
              </a:rPr>
              <a:t>③輸移出</a:t>
            </a:r>
            <a:endParaRPr lang="en-US" altLang="ja-JP" sz="1100" u="sng" dirty="0">
              <a:latin typeface="HGSｺﾞｼｯｸM" pitchFamily="50" charset="-128"/>
              <a:ea typeface="HGSｺﾞｼｯｸM" pitchFamily="50" charset="-128"/>
            </a:endParaRPr>
          </a:p>
        </p:txBody>
      </p:sp>
      <p:sp>
        <p:nvSpPr>
          <p:cNvPr id="23563" name="テキスト ボックス 22"/>
          <p:cNvSpPr>
            <a:spLocks noChangeArrowheads="1"/>
          </p:cNvSpPr>
          <p:nvPr/>
        </p:nvSpPr>
        <p:spPr bwMode="auto">
          <a:xfrm>
            <a:off x="6300788" y="2087563"/>
            <a:ext cx="2695575" cy="1341638"/>
          </a:xfrm>
          <a:prstGeom prst="bracketPair">
            <a:avLst>
              <a:gd name="adj" fmla="val 5065"/>
            </a:avLst>
          </a:prstGeom>
          <a:noFill/>
          <a:ln w="6350">
            <a:solidFill>
              <a:schemeClr val="tx1"/>
            </a:solidFill>
            <a:round/>
            <a:headEnd/>
            <a:tailEnd/>
          </a:ln>
        </p:spPr>
        <p:txBody>
          <a:bodyPr lIns="36000" tIns="36000" rIns="36000" bIns="36000">
            <a:spAutoFit/>
          </a:bodyPr>
          <a:lstStyle/>
          <a:p>
            <a:r>
              <a:rPr lang="ja-JP" altLang="ja-JP" sz="1000" dirty="0">
                <a:latin typeface="HGSｺﾞｼｯｸM" pitchFamily="50" charset="-128"/>
                <a:ea typeface="HGSｺﾞｼｯｸM" pitchFamily="50" charset="-128"/>
              </a:rPr>
              <a:t>①中間需要</a:t>
            </a:r>
            <a:r>
              <a:rPr lang="ja-JP" altLang="en-US" sz="1000" dirty="0">
                <a:latin typeface="HGSｺﾞｼｯｸM" pitchFamily="50" charset="-128"/>
                <a:ea typeface="HGSｺﾞｼｯｸM" pitchFamily="50" charset="-128"/>
              </a:rPr>
              <a:t>：</a:t>
            </a:r>
            <a:r>
              <a:rPr lang="ja-JP" altLang="ja-JP" sz="1000" dirty="0">
                <a:latin typeface="HGSｺﾞｼｯｸM" pitchFamily="50" charset="-128"/>
                <a:ea typeface="HGSｺﾞｼｯｸM" pitchFamily="50" charset="-128"/>
              </a:rPr>
              <a:t>府域内の生産活動のために必要</a:t>
            </a:r>
            <a:endParaRPr lang="en-US" altLang="ja-JP" sz="1000" dirty="0">
              <a:latin typeface="HGSｺﾞｼｯｸM" pitchFamily="50" charset="-128"/>
              <a:ea typeface="HGSｺﾞｼｯｸM" pitchFamily="50" charset="-128"/>
            </a:endParaRPr>
          </a:p>
          <a:p>
            <a:r>
              <a:rPr lang="ja-JP" altLang="en-US" sz="1000" dirty="0">
                <a:latin typeface="HGSｺﾞｼｯｸM" pitchFamily="50" charset="-128"/>
                <a:ea typeface="HGSｺﾞｼｯｸM" pitchFamily="50" charset="-128"/>
              </a:rPr>
              <a:t>　</a:t>
            </a:r>
            <a:r>
              <a:rPr lang="ja-JP" altLang="ja-JP" sz="1000" dirty="0">
                <a:latin typeface="HGSｺﾞｼｯｸM" pitchFamily="50" charset="-128"/>
                <a:ea typeface="HGSｺﾞｼｯｸM" pitchFamily="50" charset="-128"/>
              </a:rPr>
              <a:t>とされる原材料や燃料として、販売された</a:t>
            </a:r>
            <a:endParaRPr lang="en-US" altLang="ja-JP" sz="1000" dirty="0">
              <a:latin typeface="HGSｺﾞｼｯｸM" pitchFamily="50" charset="-128"/>
              <a:ea typeface="HGSｺﾞｼｯｸM" pitchFamily="50" charset="-128"/>
            </a:endParaRPr>
          </a:p>
          <a:p>
            <a:r>
              <a:rPr lang="ja-JP" altLang="en-US" sz="1000" dirty="0">
                <a:latin typeface="HGSｺﾞｼｯｸM" pitchFamily="50" charset="-128"/>
                <a:ea typeface="HGSｺﾞｼｯｸM" pitchFamily="50" charset="-128"/>
              </a:rPr>
              <a:t>　</a:t>
            </a:r>
            <a:r>
              <a:rPr lang="ja-JP" altLang="ja-JP" sz="1000" dirty="0">
                <a:latin typeface="HGSｺﾞｼｯｸM" pitchFamily="50" charset="-128"/>
                <a:ea typeface="HGSｺﾞｼｯｸM" pitchFamily="50" charset="-128"/>
              </a:rPr>
              <a:t>財・サービス</a:t>
            </a:r>
          </a:p>
          <a:p>
            <a:r>
              <a:rPr lang="ja-JP" altLang="ja-JP" sz="1000" dirty="0">
                <a:latin typeface="HGSｺﾞｼｯｸM" pitchFamily="50" charset="-128"/>
                <a:ea typeface="HGSｺﾞｼｯｸM" pitchFamily="50" charset="-128"/>
              </a:rPr>
              <a:t>②府内最終需要</a:t>
            </a:r>
            <a:r>
              <a:rPr lang="ja-JP" altLang="en-US" sz="1000" dirty="0">
                <a:latin typeface="HGSｺﾞｼｯｸM" pitchFamily="50" charset="-128"/>
                <a:ea typeface="HGSｺﾞｼｯｸM" pitchFamily="50" charset="-128"/>
              </a:rPr>
              <a:t>：</a:t>
            </a:r>
            <a:r>
              <a:rPr lang="ja-JP" altLang="ja-JP" sz="1000" dirty="0">
                <a:latin typeface="HGSｺﾞｼｯｸM" pitchFamily="50" charset="-128"/>
                <a:ea typeface="HGSｺﾞｼｯｸM" pitchFamily="50" charset="-128"/>
              </a:rPr>
              <a:t>府域内で消費支出（家計・</a:t>
            </a:r>
            <a:endParaRPr lang="en-US" altLang="ja-JP" sz="1000" dirty="0">
              <a:latin typeface="HGSｺﾞｼｯｸM" pitchFamily="50" charset="-128"/>
              <a:ea typeface="HGSｺﾞｼｯｸM" pitchFamily="50" charset="-128"/>
            </a:endParaRPr>
          </a:p>
          <a:p>
            <a:r>
              <a:rPr lang="ja-JP" altLang="en-US" sz="1000" dirty="0">
                <a:latin typeface="HGSｺﾞｼｯｸM" pitchFamily="50" charset="-128"/>
                <a:ea typeface="HGSｺﾞｼｯｸM" pitchFamily="50" charset="-128"/>
              </a:rPr>
              <a:t>　</a:t>
            </a:r>
            <a:r>
              <a:rPr lang="ja-JP" altLang="ja-JP" sz="1000" dirty="0">
                <a:latin typeface="HGSｺﾞｼｯｸM" pitchFamily="50" charset="-128"/>
                <a:ea typeface="HGSｺﾞｼｯｸM" pitchFamily="50" charset="-128"/>
              </a:rPr>
              <a:t>家計外）や投資（住宅・企業などの設備の</a:t>
            </a:r>
            <a:endParaRPr lang="en-US" altLang="ja-JP" sz="1000" dirty="0">
              <a:latin typeface="HGSｺﾞｼｯｸM" pitchFamily="50" charset="-128"/>
              <a:ea typeface="HGSｺﾞｼｯｸM" pitchFamily="50" charset="-128"/>
            </a:endParaRPr>
          </a:p>
          <a:p>
            <a:r>
              <a:rPr lang="ja-JP" altLang="en-US" sz="1000" dirty="0">
                <a:latin typeface="HGSｺﾞｼｯｸM" pitchFamily="50" charset="-128"/>
                <a:ea typeface="HGSｺﾞｼｯｸM" pitchFamily="50" charset="-128"/>
              </a:rPr>
              <a:t>　</a:t>
            </a:r>
            <a:r>
              <a:rPr lang="ja-JP" altLang="ja-JP" sz="1000" dirty="0">
                <a:latin typeface="HGSｺﾞｼｯｸM" pitchFamily="50" charset="-128"/>
                <a:ea typeface="HGSｺﾞｼｯｸM" pitchFamily="50" charset="-128"/>
              </a:rPr>
              <a:t>投資、在庫の増加分）された財・サービス</a:t>
            </a:r>
          </a:p>
          <a:p>
            <a:r>
              <a:rPr lang="ja-JP" altLang="ja-JP" sz="1000" dirty="0" smtClean="0">
                <a:latin typeface="HGSｺﾞｼｯｸM" pitchFamily="50" charset="-128"/>
                <a:ea typeface="HGSｺﾞｼｯｸM" pitchFamily="50" charset="-128"/>
              </a:rPr>
              <a:t>③</a:t>
            </a:r>
            <a:r>
              <a:rPr lang="ja-JP" altLang="en-US" sz="1000" dirty="0" smtClean="0">
                <a:latin typeface="HGSｺﾞｼｯｸM" pitchFamily="50" charset="-128"/>
                <a:ea typeface="HGSｺﾞｼｯｸM" pitchFamily="50" charset="-128"/>
              </a:rPr>
              <a:t>輸移出：</a:t>
            </a:r>
            <a:r>
              <a:rPr lang="ja-JP" altLang="ja-JP" sz="1000" dirty="0">
                <a:latin typeface="HGSｺﾞｼｯｸM" pitchFamily="50" charset="-128"/>
                <a:ea typeface="HGSｺﾞｼｯｸM" pitchFamily="50" charset="-128"/>
              </a:rPr>
              <a:t>府域から日本国内外に販売された</a:t>
            </a:r>
            <a:endParaRPr lang="en-US" altLang="ja-JP" sz="1000" dirty="0">
              <a:latin typeface="HGSｺﾞｼｯｸM" pitchFamily="50" charset="-128"/>
              <a:ea typeface="HGSｺﾞｼｯｸM" pitchFamily="50" charset="-128"/>
            </a:endParaRPr>
          </a:p>
          <a:p>
            <a:r>
              <a:rPr lang="ja-JP" altLang="en-US" sz="1000" dirty="0">
                <a:latin typeface="HGSｺﾞｼｯｸM" pitchFamily="50" charset="-128"/>
                <a:ea typeface="HGSｺﾞｼｯｸM" pitchFamily="50" charset="-128"/>
              </a:rPr>
              <a:t>　</a:t>
            </a:r>
            <a:r>
              <a:rPr lang="ja-JP" altLang="ja-JP" sz="1000" dirty="0">
                <a:latin typeface="HGSｺﾞｼｯｸM" pitchFamily="50" charset="-128"/>
                <a:ea typeface="HGSｺﾞｼｯｸM" pitchFamily="50" charset="-128"/>
              </a:rPr>
              <a:t>財・サービス</a:t>
            </a:r>
          </a:p>
        </p:txBody>
      </p:sp>
      <p:sp>
        <p:nvSpPr>
          <p:cNvPr id="7" name="円/楕円 6"/>
          <p:cNvSpPr/>
          <p:nvPr/>
        </p:nvSpPr>
        <p:spPr>
          <a:xfrm>
            <a:off x="467544" y="4292600"/>
            <a:ext cx="2951931" cy="2187575"/>
          </a:xfrm>
          <a:prstGeom prst="ellipse">
            <a:avLst/>
          </a:prstGeom>
          <a:noFill/>
          <a:ln>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24" name="テキスト ボックス 23"/>
          <p:cNvSpPr txBox="1"/>
          <p:nvPr/>
        </p:nvSpPr>
        <p:spPr>
          <a:xfrm>
            <a:off x="757838" y="5445224"/>
            <a:ext cx="1579562" cy="527417"/>
          </a:xfrm>
          <a:prstGeom prst="foldedCorner">
            <a:avLst/>
          </a:prstGeom>
          <a:solidFill>
            <a:schemeClr val="accent6">
              <a:lumMod val="40000"/>
              <a:lumOff val="60000"/>
            </a:schemeClr>
          </a:solidFill>
          <a:ln w="6350">
            <a:solidFill>
              <a:schemeClr val="tx1"/>
            </a:solidFill>
          </a:ln>
        </p:spPr>
        <p:txBody>
          <a:bodyPr lIns="36000" tIns="36000" rIns="36000" bIns="36000">
            <a:spAutoFit/>
          </a:bodyPr>
          <a:lstStyle/>
          <a:p>
            <a:pPr fontAlgn="auto">
              <a:spcBef>
                <a:spcPts val="0"/>
              </a:spcBef>
              <a:spcAft>
                <a:spcPts val="0"/>
              </a:spcAft>
              <a:defRPr/>
            </a:pPr>
            <a:r>
              <a:rPr lang="ja-JP" altLang="en-US" sz="1000" dirty="0">
                <a:latin typeface="+mn-lt"/>
                <a:ea typeface="+mn-ea"/>
              </a:rPr>
              <a:t>輸移出の割合が大きく</a:t>
            </a:r>
            <a:r>
              <a:rPr lang="ja-JP" altLang="en-US" sz="1000" dirty="0" smtClean="0">
                <a:latin typeface="+mn-lt"/>
                <a:ea typeface="+mn-ea"/>
              </a:rPr>
              <a:t>、</a:t>
            </a:r>
            <a:endParaRPr lang="en-US" altLang="ja-JP" sz="1000" dirty="0" smtClean="0">
              <a:latin typeface="+mn-lt"/>
              <a:ea typeface="+mn-ea"/>
            </a:endParaRPr>
          </a:p>
          <a:p>
            <a:pPr fontAlgn="auto">
              <a:spcBef>
                <a:spcPts val="0"/>
              </a:spcBef>
              <a:spcAft>
                <a:spcPts val="0"/>
              </a:spcAft>
              <a:defRPr/>
            </a:pPr>
            <a:r>
              <a:rPr lang="ja-JP" altLang="ja-JP" sz="1000" dirty="0" smtClean="0">
                <a:latin typeface="+mn-lt"/>
                <a:ea typeface="+mn-ea"/>
              </a:rPr>
              <a:t>府外</a:t>
            </a:r>
            <a:r>
              <a:rPr lang="ja-JP" altLang="ja-JP" sz="1000" dirty="0">
                <a:latin typeface="+mn-lt"/>
                <a:ea typeface="+mn-ea"/>
              </a:rPr>
              <a:t>から</a:t>
            </a:r>
            <a:r>
              <a:rPr lang="ja-JP" altLang="ja-JP" sz="1000" dirty="0" err="1">
                <a:latin typeface="+mn-lt"/>
                <a:ea typeface="+mn-ea"/>
              </a:rPr>
              <a:t>稼</a:t>
            </a:r>
            <a:r>
              <a:rPr lang="ja-JP" altLang="en-US" sz="1000" dirty="0" err="1">
                <a:latin typeface="+mn-lt"/>
                <a:ea typeface="+mn-ea"/>
              </a:rPr>
              <a:t>く</a:t>
            </a:r>
            <a:r>
              <a:rPr lang="ja-JP" altLang="en-US" sz="1000" dirty="0">
                <a:latin typeface="+mn-lt"/>
                <a:ea typeface="+mn-ea"/>
              </a:rPr>
              <a:t>力</a:t>
            </a:r>
            <a:r>
              <a:rPr lang="ja-JP" altLang="en-US" sz="1000" dirty="0" smtClean="0">
                <a:latin typeface="+mn-lt"/>
                <a:ea typeface="+mn-ea"/>
              </a:rPr>
              <a:t>が大きい</a:t>
            </a:r>
            <a:endParaRPr lang="en-US" altLang="ja-JP" sz="1000" dirty="0" smtClean="0">
              <a:latin typeface="+mn-lt"/>
              <a:ea typeface="+mn-ea"/>
            </a:endParaRPr>
          </a:p>
          <a:p>
            <a:pPr fontAlgn="auto">
              <a:spcBef>
                <a:spcPts val="0"/>
              </a:spcBef>
              <a:spcAft>
                <a:spcPts val="0"/>
              </a:spcAft>
              <a:defRPr/>
            </a:pPr>
            <a:r>
              <a:rPr lang="ja-JP" altLang="en-US" sz="1000" dirty="0" smtClean="0">
                <a:latin typeface="+mn-lt"/>
                <a:ea typeface="+mn-ea"/>
              </a:rPr>
              <a:t>可能性のある</a:t>
            </a:r>
            <a:r>
              <a:rPr lang="ja-JP" altLang="ja-JP" sz="1000" dirty="0" smtClean="0">
                <a:latin typeface="+mn-lt"/>
                <a:ea typeface="+mn-ea"/>
              </a:rPr>
              <a:t>産業</a:t>
            </a:r>
            <a:endParaRPr lang="ja-JP" altLang="ja-JP" sz="1000" dirty="0">
              <a:latin typeface="+mn-lt"/>
              <a:ea typeface="+mn-ea"/>
            </a:endParaRPr>
          </a:p>
        </p:txBody>
      </p:sp>
      <p:sp>
        <p:nvSpPr>
          <p:cNvPr id="1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a:t>
            </a:fld>
            <a:endParaRPr lang="ja-JP" altLang="en-US" dirty="0"/>
          </a:p>
        </p:txBody>
      </p:sp>
      <p:sp>
        <p:nvSpPr>
          <p:cNvPr id="26" name="正方形/長方形 25"/>
          <p:cNvSpPr/>
          <p:nvPr/>
        </p:nvSpPr>
        <p:spPr>
          <a:xfrm>
            <a:off x="161588" y="116632"/>
            <a:ext cx="4993675" cy="369332"/>
          </a:xfrm>
          <a:prstGeom prst="rect">
            <a:avLst/>
          </a:prstGeom>
        </p:spPr>
        <p:txBody>
          <a:bodyPr wrap="none">
            <a:spAutoFit/>
          </a:bodyPr>
          <a:lstStyle/>
          <a:p>
            <a:r>
              <a:rPr lang="ja-JP" altLang="en-US" dirty="0" smtClean="0"/>
              <a:t>大阪</a:t>
            </a:r>
            <a:r>
              <a:rPr lang="ja-JP" altLang="en-US" dirty="0"/>
              <a:t>のけん引産業（府外から稼ぐ力のある産業</a:t>
            </a:r>
            <a:r>
              <a:rPr lang="ja-JP" altLang="en-US" dirty="0" smtClean="0"/>
              <a:t>）</a:t>
            </a:r>
            <a:endParaRPr lang="ja-JP" altLang="en-US" dirty="0"/>
          </a:p>
        </p:txBody>
      </p:sp>
    </p:spTree>
    <p:extLst>
      <p:ext uri="{BB962C8B-B14F-4D97-AF65-F5344CB8AC3E}">
        <p14:creationId xmlns:p14="http://schemas.microsoft.com/office/powerpoint/2010/main" val="11327771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表 2"/>
          <p:cNvGraphicFramePr>
            <a:graphicFrameLocks noGrp="1"/>
          </p:cNvGraphicFramePr>
          <p:nvPr>
            <p:extLst>
              <p:ext uri="{D42A27DB-BD31-4B8C-83A1-F6EECF244321}">
                <p14:modId xmlns:p14="http://schemas.microsoft.com/office/powerpoint/2010/main" val="2695710069"/>
              </p:ext>
            </p:extLst>
          </p:nvPr>
        </p:nvGraphicFramePr>
        <p:xfrm>
          <a:off x="5547806" y="4149080"/>
          <a:ext cx="3384375" cy="2463950"/>
        </p:xfrm>
        <a:graphic>
          <a:graphicData uri="http://schemas.openxmlformats.org/drawingml/2006/table">
            <a:tbl>
              <a:tblPr>
                <a:tableStyleId>{3C2FFA5D-87B4-456A-9821-1D502468CF0F}</a:tableStyleId>
              </a:tblPr>
              <a:tblGrid>
                <a:gridCol w="1450302"/>
                <a:gridCol w="644691"/>
                <a:gridCol w="644691"/>
                <a:gridCol w="644691"/>
              </a:tblGrid>
              <a:tr h="248906">
                <a:tc>
                  <a:txBody>
                    <a:bodyPr/>
                    <a:lstStyle/>
                    <a:p>
                      <a:pPr algn="l" fontAlgn="ctr"/>
                      <a:r>
                        <a:rPr lang="ja-JP" altLang="en-US" sz="9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職業別有効求職者数</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800" b="0" i="0" u="none" strike="noStrike" dirty="0">
                          <a:solidFill>
                            <a:srgbClr val="000000"/>
                          </a:solidFill>
                          <a:effectLst/>
                          <a:latin typeface="ＭＳ Ｐゴシック"/>
                        </a:rPr>
                        <a:t>有効求職者数 女性（</a:t>
                      </a:r>
                      <a:r>
                        <a:rPr lang="en-US" altLang="ja-JP" sz="800" b="0" i="0" u="none" strike="noStrike" dirty="0">
                          <a:solidFill>
                            <a:srgbClr val="000000"/>
                          </a:solidFill>
                          <a:effectLst/>
                          <a:latin typeface="ＭＳ Ｐゴシック"/>
                        </a:rPr>
                        <a:t>2012</a:t>
                      </a:r>
                      <a:r>
                        <a:rPr lang="ja-JP" altLang="en-US" sz="800" b="0" i="0" u="none" strike="noStrike" dirty="0">
                          <a:solidFill>
                            <a:srgbClr val="000000"/>
                          </a:solidFill>
                          <a:effectLst/>
                          <a:latin typeface="ＭＳ Ｐゴシック"/>
                        </a:rPr>
                        <a:t>）</a:t>
                      </a:r>
                    </a:p>
                  </a:txBody>
                  <a:tcPr marL="9525" marR="9525" marT="9525" marB="0" anchor="ctr"/>
                </a:tc>
                <a:tc>
                  <a:txBody>
                    <a:bodyPr/>
                    <a:lstStyle/>
                    <a:p>
                      <a:pPr algn="l" fontAlgn="ctr"/>
                      <a:r>
                        <a:rPr lang="ja-JP" altLang="en-US" sz="800" b="0" i="0" u="none" strike="noStrike" dirty="0">
                          <a:solidFill>
                            <a:srgbClr val="000000"/>
                          </a:solidFill>
                          <a:effectLst/>
                          <a:latin typeface="ＭＳ Ｐゴシック"/>
                        </a:rPr>
                        <a:t>有効求職者数 女性（</a:t>
                      </a:r>
                      <a:r>
                        <a:rPr lang="en-US" altLang="ja-JP" sz="800" b="0" i="0" u="none" strike="noStrike" dirty="0">
                          <a:solidFill>
                            <a:srgbClr val="000000"/>
                          </a:solidFill>
                          <a:effectLst/>
                          <a:latin typeface="ＭＳ Ｐゴシック"/>
                        </a:rPr>
                        <a:t>2016</a:t>
                      </a:r>
                      <a:r>
                        <a:rPr lang="ja-JP" altLang="en-US" sz="800" b="0" i="0" u="none" strike="noStrike" dirty="0">
                          <a:solidFill>
                            <a:srgbClr val="000000"/>
                          </a:solidFill>
                          <a:effectLst/>
                          <a:latin typeface="ＭＳ Ｐゴシック"/>
                        </a:rPr>
                        <a:t>）</a:t>
                      </a:r>
                    </a:p>
                  </a:txBody>
                  <a:tcPr marL="9525" marR="9525" marT="9525" marB="0" anchor="ctr"/>
                </a:tc>
                <a:tc>
                  <a:txBody>
                    <a:bodyPr/>
                    <a:lstStyle/>
                    <a:p>
                      <a:pPr algn="l" fontAlgn="ctr"/>
                      <a:r>
                        <a:rPr lang="ja-JP" altLang="en-US" sz="900" b="0" i="0" u="none" strike="noStrike" dirty="0">
                          <a:solidFill>
                            <a:srgbClr val="000000"/>
                          </a:solidFill>
                          <a:effectLst/>
                          <a:latin typeface="ＭＳ Ｐゴシック"/>
                        </a:rPr>
                        <a:t>増減率</a:t>
                      </a:r>
                    </a:p>
                  </a:txBody>
                  <a:tcPr marL="9525" marR="9525" marT="9525" marB="0" anchor="ctr"/>
                </a:tc>
              </a:tr>
              <a:tr h="170045">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Ａ管理的職業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479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662</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38.2%</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Ｂ専門的・技術的職業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136,211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120,113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-11.8%</a:t>
                      </a:r>
                    </a:p>
                  </a:txBody>
                  <a:tcPr marL="9525" marR="9525" marT="9525" marB="0" anchor="ctr"/>
                </a:tc>
              </a:tr>
              <a:tr h="170045">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Ｃ事務的職業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506,312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386,711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-23.6%</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Ｄ販売の職業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94,597</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58,449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-38.2%</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Ｅサービスの職業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143,420</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105,994</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-26.1%</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Ｆ保安の職業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443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175</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-60.5%</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Ｇ農林漁業の職業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883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829</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-6.1%</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Ｈ生産工程の職業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31,453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19,166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-39.1%</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Ｉ輸送・機械運転の職業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1,393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939</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-32.6%</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Ｊ建設・採掘の職業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216</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182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-15.7%</a:t>
                      </a: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Ｋ運搬・清掃等の職業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135,297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116,721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-13.7%</a:t>
                      </a:r>
                    </a:p>
                  </a:txBody>
                  <a:tcPr marL="9525" marR="9525" marT="9525" marB="0" anchor="ctr"/>
                </a:tc>
              </a:tr>
              <a:tr h="170045">
                <a:tc>
                  <a:txBody>
                    <a:bodyPr/>
                    <a:lstStyle/>
                    <a:p>
                      <a:pPr algn="l" fontAlgn="ct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分類不能な職業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smtClean="0">
                          <a:solidFill>
                            <a:srgbClr val="000000"/>
                          </a:solidFill>
                          <a:effectLst/>
                          <a:latin typeface="ＭＳ Ｐゴシック"/>
                        </a:rPr>
                        <a:t>50,201</a:t>
                      </a:r>
                      <a:endParaRPr lang="en-US" altLang="ja-JP" sz="9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900" b="0" i="0" u="none" strike="noStrike" dirty="0" smtClean="0">
                          <a:solidFill>
                            <a:srgbClr val="000000"/>
                          </a:solidFill>
                          <a:effectLst/>
                          <a:latin typeface="ＭＳ Ｐゴシック"/>
                        </a:rPr>
                        <a:t>72,296</a:t>
                      </a:r>
                      <a:endParaRPr lang="en-US" altLang="ja-JP" sz="9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900" b="0" i="0" u="none" strike="noStrike" dirty="0" smtClean="0">
                          <a:solidFill>
                            <a:srgbClr val="000000"/>
                          </a:solidFill>
                          <a:effectLst/>
                          <a:latin typeface="ＭＳ Ｐゴシック"/>
                        </a:rPr>
                        <a:t>44.0%</a:t>
                      </a:r>
                      <a:endParaRPr lang="en-US" altLang="ja-JP" sz="900" b="0" i="0" u="none" strike="noStrike" dirty="0">
                        <a:solidFill>
                          <a:srgbClr val="000000"/>
                        </a:solidFill>
                        <a:effectLst/>
                        <a:latin typeface="ＭＳ Ｐゴシック"/>
                      </a:endParaRPr>
                    </a:p>
                  </a:txBody>
                  <a:tcPr marL="9525" marR="9525" marT="9525" marB="0" anchor="ctr"/>
                </a:tc>
              </a:tr>
              <a:tr h="170045">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全体</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1,050,704</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809,941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-22.9%</a:t>
                      </a:r>
                    </a:p>
                  </a:txBody>
                  <a:tcPr marL="9525" marR="9525" marT="9525" marB="0" anchor="ctr"/>
                </a:tc>
              </a:tr>
            </a:tbl>
          </a:graphicData>
        </a:graphic>
      </p:graphicFrame>
      <p:sp>
        <p:nvSpPr>
          <p:cNvPr id="4" name="正方形/長方形 3"/>
          <p:cNvSpPr/>
          <p:nvPr/>
        </p:nvSpPr>
        <p:spPr>
          <a:xfrm>
            <a:off x="28575" y="3965054"/>
            <a:ext cx="4103688"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■大阪の職業別有効求職者数の推移　（女性）</a:t>
            </a:r>
          </a:p>
        </p:txBody>
      </p:sp>
      <p:cxnSp>
        <p:nvCxnSpPr>
          <p:cNvPr id="5" name="直線コネクタ 4"/>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5868144" y="6599238"/>
            <a:ext cx="2940050"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a:solidFill>
                  <a:schemeClr val="tx1"/>
                </a:solidFill>
                <a:latin typeface="ＭＳ Ｐゴシック" panose="020B0600070205080204" pitchFamily="50" charset="-128"/>
              </a:rPr>
              <a:t>出典：厚生労働省「職業安定業務統計」</a:t>
            </a:r>
            <a:endParaRPr lang="en-US" altLang="ja-JP" sz="1050" dirty="0">
              <a:solidFill>
                <a:schemeClr val="tx1"/>
              </a:solidFill>
              <a:latin typeface="ＭＳ Ｐゴシック" panose="020B0600070205080204" pitchFamily="50" charset="-128"/>
            </a:endParaRPr>
          </a:p>
        </p:txBody>
      </p:sp>
      <p:sp>
        <p:nvSpPr>
          <p:cNvPr id="14" name="角丸四角形 13"/>
          <p:cNvSpPr/>
          <p:nvPr/>
        </p:nvSpPr>
        <p:spPr>
          <a:xfrm>
            <a:off x="119063" y="764704"/>
            <a:ext cx="8845550" cy="69215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mn-ea"/>
              </a:rPr>
              <a:t>○有効求職者数の職種について男性と女性による比較を行ったところ、</a:t>
            </a:r>
            <a:r>
              <a:rPr lang="en-US" altLang="ja-JP" sz="1100" dirty="0">
                <a:solidFill>
                  <a:schemeClr val="tx1"/>
                </a:solidFill>
                <a:latin typeface="+mn-ea"/>
              </a:rPr>
              <a:t>2016</a:t>
            </a:r>
            <a:r>
              <a:rPr lang="ja-JP" altLang="en-US" sz="1100" dirty="0">
                <a:solidFill>
                  <a:schemeClr val="tx1"/>
                </a:solidFill>
                <a:latin typeface="+mn-ea"/>
              </a:rPr>
              <a:t>年の事務的職業の有効求職者数の割合は、男性が</a:t>
            </a:r>
            <a:r>
              <a:rPr lang="ja-JP" altLang="en-US" sz="1100" dirty="0" smtClean="0">
                <a:solidFill>
                  <a:schemeClr val="tx1"/>
                </a:solidFill>
                <a:latin typeface="+mn-ea"/>
              </a:rPr>
              <a:t>約</a:t>
            </a:r>
            <a:r>
              <a:rPr lang="en-US" altLang="ja-JP" sz="1100" dirty="0" smtClean="0">
                <a:solidFill>
                  <a:schemeClr val="tx1"/>
                </a:solidFill>
                <a:latin typeface="+mn-ea"/>
              </a:rPr>
              <a:t>12.2</a:t>
            </a:r>
            <a:r>
              <a:rPr lang="ja-JP" altLang="en-US" sz="1100" dirty="0" smtClean="0">
                <a:solidFill>
                  <a:schemeClr val="tx1"/>
                </a:solidFill>
                <a:latin typeface="+mn-ea"/>
              </a:rPr>
              <a:t>万人</a:t>
            </a:r>
            <a:r>
              <a:rPr lang="ja-JP" altLang="en-US" sz="1100" dirty="0">
                <a:solidFill>
                  <a:schemeClr val="tx1"/>
                </a:solidFill>
                <a:latin typeface="+mn-ea"/>
              </a:rPr>
              <a:t>で、女性がそれを大きく上回る</a:t>
            </a:r>
            <a:r>
              <a:rPr lang="en-US" altLang="ja-JP" sz="1100" dirty="0">
                <a:solidFill>
                  <a:schemeClr val="tx1"/>
                </a:solidFill>
                <a:latin typeface="+mn-ea"/>
              </a:rPr>
              <a:t>38.7</a:t>
            </a:r>
            <a:r>
              <a:rPr lang="ja-JP" altLang="en-US" sz="1100" dirty="0">
                <a:solidFill>
                  <a:schemeClr val="tx1"/>
                </a:solidFill>
                <a:latin typeface="+mn-ea"/>
              </a:rPr>
              <a:t>万人と、圧倒的に女性の割合が高い。女性の求職が事務的職業に集中していることがうかがえる。</a:t>
            </a:r>
          </a:p>
          <a:p>
            <a:pPr marL="177800" indent="-177800"/>
            <a:r>
              <a:rPr lang="ja-JP" altLang="en-US" sz="1100" dirty="0">
                <a:solidFill>
                  <a:schemeClr val="tx1"/>
                </a:solidFill>
                <a:latin typeface="+mn-ea"/>
              </a:rPr>
              <a:t>　（</a:t>
            </a:r>
            <a:r>
              <a:rPr lang="en-US" altLang="ja-JP" sz="1100" dirty="0">
                <a:solidFill>
                  <a:schemeClr val="tx1"/>
                </a:solidFill>
                <a:latin typeface="+mn-ea"/>
              </a:rPr>
              <a:t>※</a:t>
            </a:r>
            <a:r>
              <a:rPr lang="ja-JP" altLang="en-US" sz="1100" dirty="0">
                <a:solidFill>
                  <a:schemeClr val="tx1"/>
                </a:solidFill>
                <a:latin typeface="+mn-ea"/>
              </a:rPr>
              <a:t>求人求職については、民間での求人広告など多岐にわたっており職業安定業務統計で捕捉できるものは一部であることに注意が必要）</a:t>
            </a:r>
          </a:p>
        </p:txBody>
      </p:sp>
      <p:sp>
        <p:nvSpPr>
          <p:cNvPr id="15" name="正方形/長方形 14"/>
          <p:cNvSpPr/>
          <p:nvPr/>
        </p:nvSpPr>
        <p:spPr>
          <a:xfrm>
            <a:off x="68263" y="1444774"/>
            <a:ext cx="4103687"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■大阪の職業別有効求職者数の推移　（男性）</a:t>
            </a:r>
          </a:p>
        </p:txBody>
      </p:sp>
      <p:graphicFrame>
        <p:nvGraphicFramePr>
          <p:cNvPr id="16" name="グラフ 15"/>
          <p:cNvGraphicFramePr>
            <a:graphicFrameLocks/>
          </p:cNvGraphicFramePr>
          <p:nvPr>
            <p:extLst>
              <p:ext uri="{D42A27DB-BD31-4B8C-83A1-F6EECF244321}">
                <p14:modId xmlns:p14="http://schemas.microsoft.com/office/powerpoint/2010/main" val="1862251452"/>
              </p:ext>
            </p:extLst>
          </p:nvPr>
        </p:nvGraphicFramePr>
        <p:xfrm>
          <a:off x="97756" y="1800776"/>
          <a:ext cx="5364088" cy="220428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7" name="グラフ 16"/>
          <p:cNvGraphicFramePr>
            <a:graphicFrameLocks/>
          </p:cNvGraphicFramePr>
          <p:nvPr>
            <p:extLst>
              <p:ext uri="{D42A27DB-BD31-4B8C-83A1-F6EECF244321}">
                <p14:modId xmlns:p14="http://schemas.microsoft.com/office/powerpoint/2010/main" val="3537655377"/>
              </p:ext>
            </p:extLst>
          </p:nvPr>
        </p:nvGraphicFramePr>
        <p:xfrm>
          <a:off x="94209" y="4260850"/>
          <a:ext cx="5341887" cy="23151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表 17"/>
          <p:cNvGraphicFramePr>
            <a:graphicFrameLocks noGrp="1"/>
          </p:cNvGraphicFramePr>
          <p:nvPr>
            <p:extLst>
              <p:ext uri="{D42A27DB-BD31-4B8C-83A1-F6EECF244321}">
                <p14:modId xmlns:p14="http://schemas.microsoft.com/office/powerpoint/2010/main" val="1639004912"/>
              </p:ext>
            </p:extLst>
          </p:nvPr>
        </p:nvGraphicFramePr>
        <p:xfrm>
          <a:off x="5547806" y="1628800"/>
          <a:ext cx="3384375" cy="2324421"/>
        </p:xfrm>
        <a:graphic>
          <a:graphicData uri="http://schemas.openxmlformats.org/drawingml/2006/table">
            <a:tbl>
              <a:tblPr>
                <a:tableStyleId>{3C2FFA5D-87B4-456A-9821-1D502468CF0F}</a:tableStyleId>
              </a:tblPr>
              <a:tblGrid>
                <a:gridCol w="1450302"/>
                <a:gridCol w="644691"/>
                <a:gridCol w="644691"/>
                <a:gridCol w="644691"/>
              </a:tblGrid>
              <a:tr h="233196">
                <a:tc>
                  <a:txBody>
                    <a:bodyPr/>
                    <a:lstStyle/>
                    <a:p>
                      <a:pPr algn="l" fontAlgn="ctr"/>
                      <a:r>
                        <a:rPr lang="ja-JP" altLang="en-US" sz="9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職業別有効求職者数</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800" b="0" i="0" u="none" strike="noStrike" dirty="0">
                          <a:solidFill>
                            <a:srgbClr val="000000"/>
                          </a:solidFill>
                          <a:effectLst/>
                          <a:latin typeface="ＭＳ Ｐゴシック"/>
                        </a:rPr>
                        <a:t>有効求職者数 </a:t>
                      </a:r>
                      <a:r>
                        <a:rPr lang="ja-JP" altLang="en-US" sz="800" b="0" i="0" u="none" strike="noStrike" dirty="0" smtClean="0">
                          <a:solidFill>
                            <a:srgbClr val="000000"/>
                          </a:solidFill>
                          <a:effectLst/>
                          <a:latin typeface="ＭＳ Ｐゴシック"/>
                        </a:rPr>
                        <a:t>男性</a:t>
                      </a:r>
                      <a:r>
                        <a:rPr lang="ja-JP" altLang="en-US" sz="800" b="0" i="0" u="none" strike="noStrike" dirty="0">
                          <a:solidFill>
                            <a:srgbClr val="000000"/>
                          </a:solidFill>
                          <a:effectLst/>
                          <a:latin typeface="ＭＳ Ｐゴシック"/>
                        </a:rPr>
                        <a:t>（</a:t>
                      </a:r>
                      <a:r>
                        <a:rPr lang="en-US" altLang="ja-JP" sz="800" b="0" i="0" u="none" strike="noStrike" dirty="0">
                          <a:solidFill>
                            <a:srgbClr val="000000"/>
                          </a:solidFill>
                          <a:effectLst/>
                          <a:latin typeface="ＭＳ Ｐゴシック"/>
                        </a:rPr>
                        <a:t>2012</a:t>
                      </a:r>
                      <a:r>
                        <a:rPr lang="ja-JP" altLang="en-US" sz="800" b="0" i="0" u="none" strike="noStrike" dirty="0">
                          <a:solidFill>
                            <a:srgbClr val="000000"/>
                          </a:solidFill>
                          <a:effectLst/>
                          <a:latin typeface="ＭＳ Ｐゴシック"/>
                        </a:rPr>
                        <a:t>）</a:t>
                      </a:r>
                    </a:p>
                  </a:txBody>
                  <a:tcPr marL="9525" marR="9525" marT="9525" marB="0" anchor="ctr"/>
                </a:tc>
                <a:tc>
                  <a:txBody>
                    <a:bodyPr/>
                    <a:lstStyle/>
                    <a:p>
                      <a:pPr algn="l" fontAlgn="ctr"/>
                      <a:r>
                        <a:rPr lang="ja-JP" altLang="en-US" sz="800" b="0" i="0" u="none" strike="noStrike" dirty="0">
                          <a:solidFill>
                            <a:srgbClr val="000000"/>
                          </a:solidFill>
                          <a:effectLst/>
                          <a:latin typeface="ＭＳ Ｐゴシック"/>
                        </a:rPr>
                        <a:t>有効求職者数 </a:t>
                      </a:r>
                      <a:r>
                        <a:rPr lang="ja-JP" altLang="en-US" sz="800" b="0" i="0" u="none" strike="noStrike" dirty="0" smtClean="0">
                          <a:solidFill>
                            <a:srgbClr val="000000"/>
                          </a:solidFill>
                          <a:effectLst/>
                          <a:latin typeface="ＭＳ Ｐゴシック"/>
                        </a:rPr>
                        <a:t>男性（</a:t>
                      </a:r>
                      <a:r>
                        <a:rPr lang="en-US" altLang="ja-JP" sz="800" b="0" i="0" u="none" strike="noStrike" dirty="0">
                          <a:solidFill>
                            <a:srgbClr val="000000"/>
                          </a:solidFill>
                          <a:effectLst/>
                          <a:latin typeface="ＭＳ Ｐゴシック"/>
                        </a:rPr>
                        <a:t>2016</a:t>
                      </a:r>
                      <a:r>
                        <a:rPr lang="ja-JP" altLang="en-US" sz="800" b="0" i="0" u="none" strike="noStrike" dirty="0">
                          <a:solidFill>
                            <a:srgbClr val="000000"/>
                          </a:solidFill>
                          <a:effectLst/>
                          <a:latin typeface="ＭＳ Ｐゴシック"/>
                        </a:rPr>
                        <a:t>）</a:t>
                      </a:r>
                    </a:p>
                  </a:txBody>
                  <a:tcPr marL="9525" marR="9525" marT="9525" marB="0" anchor="ctr"/>
                </a:tc>
                <a:tc>
                  <a:txBody>
                    <a:bodyPr/>
                    <a:lstStyle/>
                    <a:p>
                      <a:pPr algn="l" fontAlgn="ctr"/>
                      <a:r>
                        <a:rPr lang="ja-JP" altLang="en-US" sz="900" b="0" i="0" u="none" strike="noStrike" dirty="0">
                          <a:solidFill>
                            <a:srgbClr val="000000"/>
                          </a:solidFill>
                          <a:effectLst/>
                          <a:latin typeface="ＭＳ Ｐゴシック"/>
                        </a:rPr>
                        <a:t>増減率</a:t>
                      </a:r>
                    </a:p>
                  </a:txBody>
                  <a:tcPr marL="9525" marR="9525" marT="9525" marB="0" anchor="ctr"/>
                </a:tc>
              </a:tr>
              <a:tr h="159312">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Ａ管理的職業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7,118</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5,984</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-15.9%</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Ｂ専門的・技術的職業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151,270</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103,049</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-31.9%</a:t>
                      </a:r>
                    </a:p>
                  </a:txBody>
                  <a:tcPr marL="9525" marR="9525" marT="9525" marB="0" anchor="ctr"/>
                </a:tc>
              </a:tr>
              <a:tr h="159312">
                <a:tc>
                  <a:txBody>
                    <a:bodyPr/>
                    <a:lstStyle/>
                    <a:p>
                      <a:pPr algn="l" fontAlgn="ctr"/>
                      <a:r>
                        <a:rPr lang="zh-TW" altLang="en-US" sz="900" u="none" strike="noStrike" dirty="0">
                          <a:effectLst/>
                          <a:latin typeface="ＭＳ Ｐゴシック" panose="020B0600070205080204" pitchFamily="50" charset="-128"/>
                          <a:ea typeface="ＭＳ Ｐゴシック" panose="020B0600070205080204" pitchFamily="50" charset="-128"/>
                        </a:rPr>
                        <a:t>Ｃ事務的職業</a:t>
                      </a:r>
                      <a:endParaRPr lang="zh-TW"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163,901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121,791</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-25.7%</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Ｄ販売の職業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188,120</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98,612</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-47.6%</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Ｅサービスの職業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101,548</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67,155</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-33.9%</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Ｆ保安の職業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18,145</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10,542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-41.9%</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Ｇ農林漁業の職業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4,897</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3,392</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-30.7%</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Ｈ生産工程の職業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130,040</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73,638</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-43.4%</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Ｉ輸送・機械運転の職業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67,016</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43,076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-35.7%</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Ｊ建設・採掘の職業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30,606</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16,508</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-46.1%</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Ｋ運搬・清掃等の職業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234,533</a:t>
                      </a: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189,104</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-19.4%</a:t>
                      </a:r>
                    </a:p>
                  </a:txBody>
                  <a:tcPr marL="9525" marR="9525" marT="9525" marB="0" anchor="ctr"/>
                </a:tc>
              </a:tr>
              <a:tr h="159312">
                <a:tc>
                  <a:txBody>
                    <a:bodyPr/>
                    <a:lstStyle/>
                    <a:p>
                      <a:pPr algn="l" fontAlgn="ct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分類不能な職業</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85,379</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96,321</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12.8%</a:t>
                      </a:r>
                    </a:p>
                  </a:txBody>
                  <a:tcPr marL="9525" marR="9525" marT="9525" marB="0" anchor="ctr"/>
                </a:tc>
              </a:tr>
              <a:tr h="159312">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全体</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900" b="0" i="0" u="none" strike="noStrike">
                          <a:solidFill>
                            <a:srgbClr val="000000"/>
                          </a:solidFill>
                          <a:effectLst/>
                          <a:latin typeface="ＭＳ Ｐゴシック"/>
                        </a:rPr>
                        <a:t>1,182,573</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829,172</a:t>
                      </a:r>
                    </a:p>
                  </a:txBody>
                  <a:tcPr marL="9525" marR="9525" marT="9525" marB="0" anchor="ctr"/>
                </a:tc>
                <a:tc>
                  <a:txBody>
                    <a:bodyPr/>
                    <a:lstStyle/>
                    <a:p>
                      <a:pPr algn="r" fontAlgn="ctr"/>
                      <a:r>
                        <a:rPr lang="en-US" altLang="ja-JP" sz="900" b="0" i="0" u="none" strike="noStrike" dirty="0">
                          <a:solidFill>
                            <a:srgbClr val="000000"/>
                          </a:solidFill>
                          <a:effectLst/>
                          <a:latin typeface="ＭＳ Ｐゴシック"/>
                        </a:rPr>
                        <a:t>-29.9%</a:t>
                      </a:r>
                    </a:p>
                  </a:txBody>
                  <a:tcPr marL="9525" marR="9525" marT="9525" marB="0" anchor="ctr"/>
                </a:tc>
              </a:tr>
            </a:tbl>
          </a:graphicData>
        </a:graphic>
      </p:graphicFrame>
      <p:sp>
        <p:nvSpPr>
          <p:cNvPr id="19" name="角丸四角形 18"/>
          <p:cNvSpPr/>
          <p:nvPr/>
        </p:nvSpPr>
        <p:spPr>
          <a:xfrm>
            <a:off x="5540250" y="2176413"/>
            <a:ext cx="3424238"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0" name="角丸四角形 19"/>
          <p:cNvSpPr/>
          <p:nvPr/>
        </p:nvSpPr>
        <p:spPr>
          <a:xfrm>
            <a:off x="5534025" y="4725268"/>
            <a:ext cx="3422650"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1" name="角丸四角形 20"/>
          <p:cNvSpPr/>
          <p:nvPr/>
        </p:nvSpPr>
        <p:spPr>
          <a:xfrm>
            <a:off x="1333500" y="2208516"/>
            <a:ext cx="360363" cy="9652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2" name="角丸四角形 21"/>
          <p:cNvSpPr/>
          <p:nvPr/>
        </p:nvSpPr>
        <p:spPr>
          <a:xfrm>
            <a:off x="1327150" y="4508500"/>
            <a:ext cx="360363" cy="1223963"/>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2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119</a:t>
            </a:fld>
            <a:endParaRPr lang="ja-JP" altLang="en-US" dirty="0"/>
          </a:p>
        </p:txBody>
      </p:sp>
      <p:sp>
        <p:nvSpPr>
          <p:cNvPr id="24" name="正方形/長方形 23"/>
          <p:cNvSpPr/>
          <p:nvPr/>
        </p:nvSpPr>
        <p:spPr>
          <a:xfrm>
            <a:off x="394197" y="1772816"/>
            <a:ext cx="4333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solidFill>
                  <a:schemeClr val="tx1"/>
                </a:solidFill>
              </a:rPr>
              <a:t>（人）</a:t>
            </a:r>
          </a:p>
        </p:txBody>
      </p:sp>
      <p:sp>
        <p:nvSpPr>
          <p:cNvPr id="25" name="正方形/長方形 24"/>
          <p:cNvSpPr/>
          <p:nvPr/>
        </p:nvSpPr>
        <p:spPr>
          <a:xfrm>
            <a:off x="322189" y="4256707"/>
            <a:ext cx="433387" cy="25241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solidFill>
                  <a:schemeClr val="tx1"/>
                </a:solidFill>
              </a:rPr>
              <a:t>（人）</a:t>
            </a:r>
          </a:p>
        </p:txBody>
      </p:sp>
      <p:sp>
        <p:nvSpPr>
          <p:cNvPr id="26" name="正方形/長方形 25"/>
          <p:cNvSpPr/>
          <p:nvPr/>
        </p:nvSpPr>
        <p:spPr>
          <a:xfrm>
            <a:off x="161588" y="116632"/>
            <a:ext cx="4958409"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分析（５）</a:t>
            </a:r>
            <a:r>
              <a:rPr lang="ja-JP" altLang="en-US" dirty="0" smtClean="0">
                <a:latin typeface="+mn-ea"/>
                <a:cs typeface="Meiryo UI"/>
              </a:rPr>
              <a:t>（</a:t>
            </a:r>
            <a:r>
              <a:rPr lang="ja-JP" altLang="en-US" dirty="0">
                <a:latin typeface="+mn-ea"/>
                <a:cs typeface="Meiryo UI"/>
              </a:rPr>
              <a:t>職種別求職・求人</a:t>
            </a:r>
            <a:r>
              <a:rPr lang="ja-JP" altLang="en-US" dirty="0" smtClean="0">
                <a:latin typeface="+mn-ea"/>
                <a:cs typeface="Meiryo UI"/>
              </a:rPr>
              <a:t>）</a:t>
            </a:r>
            <a:endParaRPr lang="ja-JP" altLang="en-US" dirty="0">
              <a:latin typeface="+mn-ea"/>
              <a:cs typeface="Meiryo UI"/>
            </a:endParaRPr>
          </a:p>
        </p:txBody>
      </p:sp>
    </p:spTree>
    <p:extLst>
      <p:ext uri="{BB962C8B-B14F-4D97-AF65-F5344CB8AC3E}">
        <p14:creationId xmlns:p14="http://schemas.microsoft.com/office/powerpoint/2010/main" val="2358887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 name="直線コネクタ 4"/>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2" name="正方形/長方形 11"/>
          <p:cNvSpPr/>
          <p:nvPr/>
        </p:nvSpPr>
        <p:spPr>
          <a:xfrm>
            <a:off x="4008214" y="1378484"/>
            <a:ext cx="2940050"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出典：大阪労働局「大阪労働局統計年報」</a:t>
            </a:r>
            <a:endParaRPr lang="en-US" altLang="ja-JP" sz="1050" dirty="0">
              <a:solidFill>
                <a:schemeClr val="tx1"/>
              </a:solidFill>
              <a:latin typeface="ＭＳ Ｐゴシック" panose="020B0600070205080204" pitchFamily="50" charset="-128"/>
            </a:endParaRPr>
          </a:p>
        </p:txBody>
      </p:sp>
      <p:sp>
        <p:nvSpPr>
          <p:cNvPr id="14" name="角丸四角形 13"/>
          <p:cNvSpPr/>
          <p:nvPr/>
        </p:nvSpPr>
        <p:spPr>
          <a:xfrm>
            <a:off x="119063" y="750888"/>
            <a:ext cx="8824912" cy="55403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a:solidFill>
                  <a:schemeClr val="tx1"/>
                </a:solidFill>
                <a:latin typeface="+mn-ea"/>
              </a:rPr>
              <a:t>○</a:t>
            </a:r>
            <a:r>
              <a:rPr lang="en-US" altLang="ja-JP" sz="1100" dirty="0">
                <a:solidFill>
                  <a:schemeClr val="tx1"/>
                </a:solidFill>
                <a:latin typeface="+mn-ea"/>
              </a:rPr>
              <a:t>2011</a:t>
            </a:r>
            <a:r>
              <a:rPr lang="ja-JP" altLang="en-US" sz="1100" dirty="0">
                <a:solidFill>
                  <a:schemeClr val="tx1"/>
                </a:solidFill>
                <a:latin typeface="+mn-ea"/>
              </a:rPr>
              <a:t>年から</a:t>
            </a:r>
            <a:r>
              <a:rPr lang="en-US" altLang="ja-JP" sz="1100" dirty="0">
                <a:solidFill>
                  <a:schemeClr val="tx1"/>
                </a:solidFill>
                <a:latin typeface="+mn-ea"/>
              </a:rPr>
              <a:t>2016</a:t>
            </a:r>
            <a:r>
              <a:rPr lang="ja-JP" altLang="en-US" sz="1100" dirty="0">
                <a:solidFill>
                  <a:schemeClr val="tx1"/>
                </a:solidFill>
                <a:latin typeface="+mn-ea"/>
              </a:rPr>
              <a:t>年にかけて、充足率は全体的に下降しているが、</a:t>
            </a:r>
            <a:r>
              <a:rPr lang="en-US" altLang="ja-JP" sz="1100" dirty="0">
                <a:solidFill>
                  <a:schemeClr val="tx1"/>
                </a:solidFill>
                <a:latin typeface="+mn-ea"/>
              </a:rPr>
              <a:t>2016</a:t>
            </a:r>
            <a:r>
              <a:rPr lang="ja-JP" altLang="en-US" sz="1100" dirty="0">
                <a:solidFill>
                  <a:schemeClr val="tx1"/>
                </a:solidFill>
                <a:latin typeface="+mn-ea"/>
              </a:rPr>
              <a:t>年では事務的職業がその中でも</a:t>
            </a:r>
            <a:r>
              <a:rPr lang="en-US" altLang="ja-JP" sz="1100" dirty="0">
                <a:solidFill>
                  <a:schemeClr val="tx1"/>
                </a:solidFill>
                <a:latin typeface="+mn-ea"/>
              </a:rPr>
              <a:t>32.7</a:t>
            </a:r>
            <a:r>
              <a:rPr lang="ja-JP" altLang="en-US" sz="1100" dirty="0">
                <a:solidFill>
                  <a:schemeClr val="tx1"/>
                </a:solidFill>
                <a:latin typeface="+mn-ea"/>
              </a:rPr>
              <a:t>％と高く、生産工程の職業が</a:t>
            </a:r>
            <a:r>
              <a:rPr lang="en-US" altLang="ja-JP" sz="1100" dirty="0">
                <a:solidFill>
                  <a:schemeClr val="tx1"/>
                </a:solidFill>
                <a:latin typeface="+mn-ea"/>
              </a:rPr>
              <a:t>27.7</a:t>
            </a:r>
            <a:r>
              <a:rPr lang="ja-JP" altLang="en-US" sz="1100" dirty="0">
                <a:solidFill>
                  <a:schemeClr val="tx1"/>
                </a:solidFill>
                <a:latin typeface="+mn-ea"/>
              </a:rPr>
              <a:t>％とそれに次いで高い値を示す</a:t>
            </a:r>
            <a:r>
              <a:rPr lang="ja-JP" altLang="en-US" sz="1100" dirty="0" smtClean="0">
                <a:solidFill>
                  <a:schemeClr val="tx1"/>
                </a:solidFill>
                <a:latin typeface="+mn-ea"/>
              </a:rPr>
              <a:t>。一方で、「建設・採掘の職業」、「専門的・技術的職業」、「販売の職業</a:t>
            </a:r>
            <a:r>
              <a:rPr lang="ja-JP" altLang="en-US" sz="1100" dirty="0">
                <a:solidFill>
                  <a:schemeClr val="tx1"/>
                </a:solidFill>
                <a:latin typeface="+mn-ea"/>
              </a:rPr>
              <a:t>」</a:t>
            </a:r>
            <a:r>
              <a:rPr lang="ja-JP" altLang="en-US" sz="1100" dirty="0" smtClean="0">
                <a:solidFill>
                  <a:schemeClr val="tx1"/>
                </a:solidFill>
                <a:latin typeface="+mn-ea"/>
              </a:rPr>
              <a:t>、「サービスの職業」では充足率が低くなっている。</a:t>
            </a:r>
            <a:endParaRPr lang="en-US" altLang="ja-JP" sz="1100" dirty="0">
              <a:solidFill>
                <a:schemeClr val="tx1"/>
              </a:solidFill>
              <a:latin typeface="+mn-ea"/>
            </a:endParaRPr>
          </a:p>
        </p:txBody>
      </p:sp>
      <p:sp>
        <p:nvSpPr>
          <p:cNvPr id="15" name="正方形/長方形 14"/>
          <p:cNvSpPr/>
          <p:nvPr/>
        </p:nvSpPr>
        <p:spPr>
          <a:xfrm>
            <a:off x="71438" y="1268413"/>
            <a:ext cx="4103687"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■大阪の職業別新規求人数における充足率の推移</a:t>
            </a:r>
          </a:p>
        </p:txBody>
      </p:sp>
      <p:graphicFrame>
        <p:nvGraphicFramePr>
          <p:cNvPr id="8" name="グラフ 7"/>
          <p:cNvGraphicFramePr>
            <a:graphicFrameLocks/>
          </p:cNvGraphicFramePr>
          <p:nvPr>
            <p:extLst>
              <p:ext uri="{D42A27DB-BD31-4B8C-83A1-F6EECF244321}">
                <p14:modId xmlns:p14="http://schemas.microsoft.com/office/powerpoint/2010/main" val="3246655725"/>
              </p:ext>
            </p:extLst>
          </p:nvPr>
        </p:nvGraphicFramePr>
        <p:xfrm>
          <a:off x="176921" y="1553904"/>
          <a:ext cx="8121735" cy="32107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 name="表 1"/>
          <p:cNvGraphicFramePr>
            <a:graphicFrameLocks noGrp="1"/>
          </p:cNvGraphicFramePr>
          <p:nvPr>
            <p:extLst>
              <p:ext uri="{D42A27DB-BD31-4B8C-83A1-F6EECF244321}">
                <p14:modId xmlns:p14="http://schemas.microsoft.com/office/powerpoint/2010/main" val="2526374587"/>
              </p:ext>
            </p:extLst>
          </p:nvPr>
        </p:nvGraphicFramePr>
        <p:xfrm>
          <a:off x="317500" y="4708525"/>
          <a:ext cx="5778500" cy="2105025"/>
        </p:xfrm>
        <a:graphic>
          <a:graphicData uri="http://schemas.openxmlformats.org/drawingml/2006/table">
            <a:tbl>
              <a:tblPr>
                <a:tableStyleId>{5C22544A-7EE6-4342-B048-85BDC9FD1C3A}</a:tableStyleId>
              </a:tblPr>
              <a:tblGrid>
                <a:gridCol w="1663700"/>
                <a:gridCol w="685800"/>
                <a:gridCol w="685800"/>
                <a:gridCol w="685800"/>
                <a:gridCol w="685800"/>
                <a:gridCol w="685800"/>
                <a:gridCol w="685800"/>
              </a:tblGrid>
              <a:tr h="140954">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2016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zh-TW" altLang="en-US" sz="1000" u="none" strike="noStrike">
                          <a:effectLst/>
                          <a:latin typeface="ＭＳ Ｐゴシック" panose="020B0600070205080204" pitchFamily="50" charset="-128"/>
                          <a:ea typeface="ＭＳ Ｐゴシック" panose="020B0600070205080204" pitchFamily="50" charset="-128"/>
                        </a:rPr>
                        <a:t>Ａ管理的職業</a:t>
                      </a:r>
                      <a:endPar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24.7%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21.9%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Ｂ専門的・技術的職業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19.6%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10.6%</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zh-TW" altLang="en-US" sz="1000" u="none" strike="noStrike">
                          <a:effectLst/>
                          <a:latin typeface="ＭＳ Ｐゴシック" panose="020B0600070205080204" pitchFamily="50" charset="-128"/>
                          <a:ea typeface="ＭＳ Ｐゴシック" panose="020B0600070205080204" pitchFamily="50" charset="-128"/>
                        </a:rPr>
                        <a:t>Ｃ事務的職業</a:t>
                      </a:r>
                      <a:endParaRPr lang="zh-TW"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47.9%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46.0%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42.9%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40.0%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Ｄ販売の職業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15.2%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Ｅサービスの職業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23.4%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19.9%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19.9%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Ｆ保安の職業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27.7%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23.4%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Ｇ農林漁業の職業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53.9%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46.9%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42.8%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26.1%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Ｈ生産工程の職業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38.9%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27.7%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Ｉ輸送・機械運転の職業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25.2%</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23.3%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19.9%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Ｊ建設・採掘の職業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00" u="none" strike="noStrike" dirty="0" smtClean="0">
                          <a:effectLst/>
                          <a:latin typeface="ＭＳ Ｐゴシック" panose="020B0600070205080204" pitchFamily="50" charset="-128"/>
                          <a:ea typeface="ＭＳ Ｐゴシック" panose="020B0600070205080204" pitchFamily="50" charset="-128"/>
                        </a:rPr>
                        <a:t>-</a:t>
                      </a:r>
                      <a:r>
                        <a:rPr lang="ja-JP" altLang="en-US" sz="1000" u="none" strike="noStrike" dirty="0">
                          <a:effectLst/>
                          <a:latin typeface="ＭＳ Ｐゴシック" panose="020B0600070205080204" pitchFamily="50" charset="-128"/>
                          <a:ea typeface="ＭＳ Ｐゴシック" panose="020B0600070205080204" pitchFamily="50" charset="-128"/>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14.4%</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Ｋ運搬・清掃等の職業</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1000" u="none" strike="noStrike" dirty="0">
                          <a:effectLst/>
                          <a:latin typeface="ＭＳ Ｐゴシック" panose="020B0600070205080204" pitchFamily="50" charset="-128"/>
                          <a:ea typeface="ＭＳ Ｐゴシック" panose="020B0600070205080204" pitchFamily="50" charset="-128"/>
                        </a:rPr>
                        <a:t>　</a:t>
                      </a:r>
                      <a:r>
                        <a:rPr lang="en-US" altLang="ja-JP" sz="1000" u="none" strike="noStrike" dirty="0" smtClean="0">
                          <a:effectLst/>
                          <a:latin typeface="ＭＳ Ｐゴシック" panose="020B0600070205080204" pitchFamily="50" charset="-128"/>
                          <a:ea typeface="ＭＳ Ｐゴシック" panose="020B0600070205080204" pitchFamily="50" charset="-128"/>
                        </a:rPr>
                        <a:t>-</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00" u="none" strike="noStrike" dirty="0" smtClean="0">
                          <a:effectLst/>
                          <a:latin typeface="ＭＳ Ｐゴシック" panose="020B0600070205080204" pitchFamily="50" charset="-128"/>
                          <a:ea typeface="ＭＳ Ｐゴシック" panose="020B0600070205080204" pitchFamily="50" charset="-128"/>
                        </a:rPr>
                        <a:t>-</a:t>
                      </a:r>
                      <a:r>
                        <a:rPr lang="ja-JP" altLang="en-US" sz="1000" u="none" strike="noStrike" dirty="0">
                          <a:effectLst/>
                          <a:latin typeface="ＭＳ Ｐゴシック" panose="020B0600070205080204" pitchFamily="50" charset="-128"/>
                          <a:ea typeface="ＭＳ Ｐゴシック" panose="020B0600070205080204" pitchFamily="50" charset="-128"/>
                        </a:rPr>
                        <a:t>　</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42.2%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26.0%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0954">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全体</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28.2%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24.8%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22.3%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15.4%</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sp>
        <p:nvSpPr>
          <p:cNvPr id="10" name="角丸四角形 9"/>
          <p:cNvSpPr/>
          <p:nvPr/>
        </p:nvSpPr>
        <p:spPr>
          <a:xfrm>
            <a:off x="5651500" y="5157788"/>
            <a:ext cx="517525"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1" name="角丸四角形 10"/>
          <p:cNvSpPr/>
          <p:nvPr/>
        </p:nvSpPr>
        <p:spPr>
          <a:xfrm>
            <a:off x="5651500" y="6021388"/>
            <a:ext cx="517525" cy="215900"/>
          </a:xfrm>
          <a:prstGeom prst="roundRect">
            <a:avLst>
              <a:gd name="adj" fmla="val 0"/>
            </a:avLst>
          </a:prstGeom>
          <a:noFill/>
          <a:ln>
            <a:solidFill>
              <a:srgbClr val="FF0000"/>
            </a:solidFill>
            <a:prstDash val="sysDot"/>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ja-JP" altLang="en-US">
              <a:solidFill>
                <a:schemeClr val="tx1"/>
              </a:solidFill>
            </a:endParaRPr>
          </a:p>
        </p:txBody>
      </p:sp>
      <p:sp>
        <p:nvSpPr>
          <p:cNvPr id="13" name="正方形/長方形 12"/>
          <p:cNvSpPr/>
          <p:nvPr/>
        </p:nvSpPr>
        <p:spPr>
          <a:xfrm>
            <a:off x="6156176" y="4690415"/>
            <a:ext cx="2965365" cy="161890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50" dirty="0" smtClean="0">
                <a:solidFill>
                  <a:schemeClr val="tx1"/>
                </a:solidFill>
                <a:latin typeface="ＭＳ Ｐゴシック" panose="020B0600070205080204" pitchFamily="50" charset="-128"/>
              </a:rPr>
              <a:t>※</a:t>
            </a:r>
            <a:r>
              <a:rPr lang="ja-JP" altLang="en-US" sz="1050" dirty="0" smtClean="0">
                <a:solidFill>
                  <a:schemeClr val="tx1"/>
                </a:solidFill>
                <a:latin typeface="ＭＳ Ｐゴシック" panose="020B0600070205080204" pitchFamily="50" charset="-128"/>
              </a:rPr>
              <a:t>充足率</a:t>
            </a:r>
            <a:endParaRPr lang="en-US" altLang="ja-JP" sz="105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1050" dirty="0" smtClean="0">
                <a:solidFill>
                  <a:schemeClr val="tx1"/>
                </a:solidFill>
                <a:latin typeface="ＭＳ Ｐゴシック" panose="020B0600070205080204" pitchFamily="50" charset="-128"/>
              </a:rPr>
              <a:t>　全国計</a:t>
            </a:r>
            <a:r>
              <a:rPr lang="ja-JP" altLang="en-US" sz="1050" dirty="0">
                <a:solidFill>
                  <a:schemeClr val="tx1"/>
                </a:solidFill>
                <a:latin typeface="ＭＳ Ｐゴシック" panose="020B0600070205080204" pitchFamily="50" charset="-128"/>
              </a:rPr>
              <a:t>では「就職件数」を「新規求人数」で除して算出し、都道府県別では「充足数」を「新規求人数」で除して算出する。</a:t>
            </a:r>
            <a:endParaRPr lang="en-US" altLang="ja-JP" sz="1050" dirty="0">
              <a:solidFill>
                <a:schemeClr val="tx1"/>
              </a:solidFill>
              <a:latin typeface="ＭＳ Ｐゴシック" panose="020B0600070205080204" pitchFamily="50" charset="-128"/>
            </a:endParaRPr>
          </a:p>
          <a:p>
            <a:pPr fontAlgn="auto">
              <a:spcBef>
                <a:spcPts val="0"/>
              </a:spcBef>
              <a:spcAft>
                <a:spcPts val="0"/>
              </a:spcAft>
              <a:defRPr/>
            </a:pPr>
            <a:endParaRPr lang="en-US" altLang="ja-JP" sz="105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1050" dirty="0" smtClean="0">
                <a:solidFill>
                  <a:schemeClr val="tx1"/>
                </a:solidFill>
                <a:latin typeface="ＭＳ Ｐゴシック" panose="020B0600070205080204" pitchFamily="50" charset="-128"/>
              </a:rPr>
              <a:t>参考</a:t>
            </a:r>
            <a:endParaRPr lang="en-US" altLang="ja-JP" sz="105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1050" dirty="0" smtClean="0">
                <a:solidFill>
                  <a:schemeClr val="tx1"/>
                </a:solidFill>
              </a:rPr>
              <a:t>　求人</a:t>
            </a:r>
            <a:r>
              <a:rPr lang="ja-JP" altLang="en-US" sz="1050" dirty="0">
                <a:solidFill>
                  <a:schemeClr val="tx1"/>
                </a:solidFill>
              </a:rPr>
              <a:t>を出す企業側から、人材採用がどの程度できて</a:t>
            </a:r>
            <a:r>
              <a:rPr lang="ja-JP" altLang="en-US" sz="1050" dirty="0" err="1">
                <a:solidFill>
                  <a:schemeClr val="tx1"/>
                </a:solidFill>
              </a:rPr>
              <a:t>いるの</a:t>
            </a:r>
            <a:r>
              <a:rPr lang="ja-JP" altLang="en-US" sz="1050" dirty="0">
                <a:solidFill>
                  <a:schemeClr val="tx1"/>
                </a:solidFill>
              </a:rPr>
              <a:t>かの実績を確認する際の参考にするのが「充足率」</a:t>
            </a:r>
            <a:r>
              <a:rPr lang="ja-JP" altLang="en-US" sz="1050" dirty="0" smtClean="0">
                <a:solidFill>
                  <a:schemeClr val="tx1"/>
                </a:solidFill>
              </a:rPr>
              <a:t>で、</a:t>
            </a:r>
            <a:r>
              <a:rPr lang="ja-JP" altLang="en-US" sz="1050" dirty="0">
                <a:solidFill>
                  <a:schemeClr val="tx1"/>
                </a:solidFill>
              </a:rPr>
              <a:t>求職者側が、一般的な就職実績を確認する際に利用できるのが「就職率</a:t>
            </a:r>
            <a:r>
              <a:rPr lang="ja-JP" altLang="en-US" sz="1050" dirty="0" smtClean="0">
                <a:solidFill>
                  <a:schemeClr val="tx1"/>
                </a:solidFill>
              </a:rPr>
              <a:t>」</a:t>
            </a:r>
            <a:endParaRPr lang="en-US" altLang="ja-JP" sz="1050" dirty="0">
              <a:solidFill>
                <a:schemeClr val="tx1"/>
              </a:solidFill>
              <a:latin typeface="ＭＳ Ｐゴシック" panose="020B0600070205080204" pitchFamily="50" charset="-128"/>
            </a:endParaRPr>
          </a:p>
        </p:txBody>
      </p:sp>
      <p:sp>
        <p:nvSpPr>
          <p:cNvPr id="16" name="正方形/長方形 15"/>
          <p:cNvSpPr/>
          <p:nvPr/>
        </p:nvSpPr>
        <p:spPr>
          <a:xfrm>
            <a:off x="4427984" y="2708920"/>
            <a:ext cx="897707"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solidFill>
                  <a:schemeClr val="tx1"/>
                </a:solidFill>
                <a:latin typeface="ＭＳ Ｐゴシック" panose="020B0600070205080204" pitchFamily="50" charset="-128"/>
              </a:rPr>
              <a:t>事務的職業</a:t>
            </a:r>
            <a:endParaRPr lang="en-US" altLang="ja-JP" sz="900" dirty="0">
              <a:solidFill>
                <a:schemeClr val="tx1"/>
              </a:solidFill>
              <a:latin typeface="ＭＳ Ｐゴシック" panose="020B0600070205080204" pitchFamily="50" charset="-128"/>
            </a:endParaRPr>
          </a:p>
        </p:txBody>
      </p:sp>
      <p:sp>
        <p:nvSpPr>
          <p:cNvPr id="17" name="正方形/長方形 16"/>
          <p:cNvSpPr/>
          <p:nvPr/>
        </p:nvSpPr>
        <p:spPr>
          <a:xfrm>
            <a:off x="4970437" y="3088320"/>
            <a:ext cx="897707" cy="3600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solidFill>
                  <a:schemeClr val="tx1"/>
                </a:solidFill>
                <a:latin typeface="ＭＳ Ｐゴシック" panose="020B0600070205080204" pitchFamily="50" charset="-128"/>
              </a:rPr>
              <a:t>生産工程</a:t>
            </a:r>
            <a:endParaRPr lang="en-US" altLang="ja-JP" sz="90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900" dirty="0">
                <a:solidFill>
                  <a:schemeClr val="tx1"/>
                </a:solidFill>
                <a:latin typeface="ＭＳ Ｐゴシック" panose="020B0600070205080204" pitchFamily="50" charset="-128"/>
              </a:rPr>
              <a:t>の</a:t>
            </a:r>
            <a:r>
              <a:rPr lang="ja-JP" altLang="en-US" sz="900" dirty="0" smtClean="0">
                <a:solidFill>
                  <a:schemeClr val="tx1"/>
                </a:solidFill>
                <a:latin typeface="ＭＳ Ｐゴシック" panose="020B0600070205080204" pitchFamily="50" charset="-128"/>
              </a:rPr>
              <a:t>職業</a:t>
            </a:r>
            <a:endParaRPr lang="en-US" altLang="ja-JP" sz="900" dirty="0">
              <a:solidFill>
                <a:schemeClr val="tx1"/>
              </a:solidFill>
              <a:latin typeface="ＭＳ Ｐゴシック" panose="020B0600070205080204" pitchFamily="50" charset="-128"/>
            </a:endParaRPr>
          </a:p>
        </p:txBody>
      </p:sp>
      <p:sp>
        <p:nvSpPr>
          <p:cNvPr id="18"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120</a:t>
            </a:fld>
            <a:endParaRPr lang="ja-JP" altLang="en-US" dirty="0"/>
          </a:p>
        </p:txBody>
      </p:sp>
      <p:sp>
        <p:nvSpPr>
          <p:cNvPr id="19" name="正方形/長方形 18"/>
          <p:cNvSpPr/>
          <p:nvPr/>
        </p:nvSpPr>
        <p:spPr>
          <a:xfrm>
            <a:off x="161588" y="116632"/>
            <a:ext cx="4958409"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分析（６）</a:t>
            </a:r>
            <a:r>
              <a:rPr lang="ja-JP" altLang="en-US" dirty="0" smtClean="0">
                <a:latin typeface="+mn-ea"/>
                <a:cs typeface="Meiryo UI"/>
              </a:rPr>
              <a:t>（</a:t>
            </a:r>
            <a:r>
              <a:rPr lang="ja-JP" altLang="en-US" dirty="0">
                <a:latin typeface="+mn-ea"/>
                <a:cs typeface="Meiryo UI"/>
              </a:rPr>
              <a:t>職種別求職・求人</a:t>
            </a:r>
            <a:r>
              <a:rPr lang="ja-JP" altLang="en-US" dirty="0" smtClean="0">
                <a:latin typeface="+mn-ea"/>
                <a:cs typeface="Meiryo UI"/>
              </a:rPr>
              <a:t>）</a:t>
            </a:r>
            <a:endParaRPr lang="ja-JP" altLang="en-US" dirty="0">
              <a:latin typeface="+mn-ea"/>
              <a:cs typeface="Meiryo UI"/>
            </a:endParaRPr>
          </a:p>
        </p:txBody>
      </p:sp>
    </p:spTree>
    <p:extLst>
      <p:ext uri="{BB962C8B-B14F-4D97-AF65-F5344CB8AC3E}">
        <p14:creationId xmlns:p14="http://schemas.microsoft.com/office/powerpoint/2010/main" val="265726670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6" name="グラフ 5"/>
          <p:cNvGraphicFramePr>
            <a:graphicFrameLocks/>
          </p:cNvGraphicFramePr>
          <p:nvPr>
            <p:extLst>
              <p:ext uri="{D42A27DB-BD31-4B8C-83A1-F6EECF244321}">
                <p14:modId xmlns:p14="http://schemas.microsoft.com/office/powerpoint/2010/main" val="2243012067"/>
              </p:ext>
            </p:extLst>
          </p:nvPr>
        </p:nvGraphicFramePr>
        <p:xfrm>
          <a:off x="1647315" y="2541434"/>
          <a:ext cx="5156933" cy="3191822"/>
        </p:xfrm>
        <a:graphic>
          <a:graphicData uri="http://schemas.openxmlformats.org/drawingml/2006/chart">
            <c:chart xmlns:c="http://schemas.openxmlformats.org/drawingml/2006/chart" xmlns:r="http://schemas.openxmlformats.org/officeDocument/2006/relationships" r:id="rId2"/>
          </a:graphicData>
        </a:graphic>
      </p:graphicFrame>
      <p:sp>
        <p:nvSpPr>
          <p:cNvPr id="7" name="正方形/長方形 6"/>
          <p:cNvSpPr/>
          <p:nvPr/>
        </p:nvSpPr>
        <p:spPr>
          <a:xfrm>
            <a:off x="0" y="2205286"/>
            <a:ext cx="3671888"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■大阪府の潜在的有業率と有業率の差</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1794091299"/>
              </p:ext>
            </p:extLst>
          </p:nvPr>
        </p:nvGraphicFramePr>
        <p:xfrm>
          <a:off x="1484313" y="5773738"/>
          <a:ext cx="5868000" cy="847725"/>
        </p:xfrm>
        <a:graphic>
          <a:graphicData uri="http://schemas.openxmlformats.org/drawingml/2006/table">
            <a:tbl>
              <a:tblPr>
                <a:tableStyleId>{5940675A-B579-460E-94D1-54222C63F5DA}</a:tableStyleId>
              </a:tblPr>
              <a:tblGrid>
                <a:gridCol w="468000"/>
                <a:gridCol w="900000"/>
                <a:gridCol w="900000"/>
                <a:gridCol w="900000"/>
                <a:gridCol w="900000"/>
                <a:gridCol w="900000"/>
                <a:gridCol w="900000"/>
              </a:tblGrid>
              <a:tr h="0">
                <a:tc rowSpan="2">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gridSpan="2">
                  <a:txBody>
                    <a:bodyPr/>
                    <a:lstStyle/>
                    <a:p>
                      <a:pPr algn="ctr" fontAlgn="ctr"/>
                      <a:r>
                        <a:rPr lang="ja-JP" altLang="en-US" sz="1050" u="none" strike="noStrike" dirty="0" smtClean="0">
                          <a:effectLst/>
                          <a:latin typeface="ＭＳ Ｐゴシック" panose="020B0600070205080204" pitchFamily="50" charset="-128"/>
                          <a:ea typeface="ＭＳ Ｐゴシック" panose="020B0600070205080204" pitchFamily="50" charset="-128"/>
                        </a:rPr>
                        <a:t>男女計</a:t>
                      </a: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a:txBody>
                    <a:bodyPr/>
                    <a:lstStyle/>
                    <a:p>
                      <a:pPr algn="l" fontAlgn="ctr"/>
                      <a:endParaRPr lang="ja-JP" altLang="en-US" sz="9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gridSpan="2">
                  <a:txBody>
                    <a:bodyPr/>
                    <a:lstStyle/>
                    <a:p>
                      <a:pPr algn="ctr" fontAlgn="ctr"/>
                      <a:r>
                        <a:rPr lang="ja-JP" altLang="en-US" sz="1050" u="none" strike="noStrike" dirty="0" smtClean="0">
                          <a:effectLst/>
                          <a:latin typeface="ＭＳ Ｐゴシック" panose="020B0600070205080204" pitchFamily="50" charset="-128"/>
                          <a:ea typeface="ＭＳ Ｐゴシック" panose="020B0600070205080204" pitchFamily="50" charset="-128"/>
                        </a:rPr>
                        <a:t>男</a:t>
                      </a: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a:txBody>
                    <a:bodyPr/>
                    <a:lstStyle/>
                    <a:p>
                      <a:pPr algn="l" fontAlgn="ctr"/>
                      <a:endParaRPr lang="ja-JP" altLang="en-US" sz="9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gridSpan="2">
                  <a:txBody>
                    <a:bodyPr/>
                    <a:lstStyle/>
                    <a:p>
                      <a:pPr algn="ctr" fontAlgn="ctr"/>
                      <a:r>
                        <a:rPr lang="ja-JP" altLang="en-US" sz="1050" u="none" strike="noStrike" dirty="0" smtClean="0">
                          <a:effectLst/>
                          <a:latin typeface="ＭＳ Ｐゴシック" panose="020B0600070205080204" pitchFamily="50" charset="-128"/>
                          <a:ea typeface="ＭＳ Ｐゴシック" panose="020B0600070205080204" pitchFamily="50" charset="-128"/>
                        </a:rPr>
                        <a:t>女</a:t>
                      </a: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a:txBody>
                    <a:bodyPr/>
                    <a:lstStyle/>
                    <a:p>
                      <a:pPr algn="l" fontAlgn="ctr"/>
                      <a:endParaRPr lang="ja-JP" altLang="en-US" sz="9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0">
                <a:tc vMerge="1">
                  <a:txBody>
                    <a:bodyPr/>
                    <a:lstStyle/>
                    <a:p>
                      <a:pPr algn="ctr" fontAlgn="ctr"/>
                      <a:endParaRPr lang="ja-JP" altLang="en-US" sz="90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潜在的有業率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潜在的有業率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潜在的有業率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1050" u="none" strike="noStrike" dirty="0">
                          <a:effectLst/>
                          <a:latin typeface="ＭＳ Ｐゴシック" panose="020B0600070205080204" pitchFamily="50" charset="-128"/>
                          <a:ea typeface="ＭＳ Ｐゴシック" panose="020B0600070205080204" pitchFamily="50" charset="-128"/>
                        </a:rPr>
                        <a:t>有業率</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0">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72.1%</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57.4%</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81.9%</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70.9%</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62.9%</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44.9%</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0">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2007</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68.7%</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57.0%</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78.5%</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70.2%</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59.7%</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44.8%</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0">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67.5%</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56.0%</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76.2%</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66.8%</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59.5%</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46.1%</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bl>
          </a:graphicData>
        </a:graphic>
      </p:graphicFrame>
      <p:sp>
        <p:nvSpPr>
          <p:cNvPr id="11" name="正方形/長方形 10"/>
          <p:cNvSpPr/>
          <p:nvPr/>
        </p:nvSpPr>
        <p:spPr>
          <a:xfrm>
            <a:off x="3095836" y="2386596"/>
            <a:ext cx="3875088"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：総務省「</a:t>
            </a:r>
            <a:r>
              <a:rPr lang="ja-JP" altLang="en-US" sz="1050" dirty="0">
                <a:solidFill>
                  <a:schemeClr val="tx1"/>
                </a:solidFill>
                <a:latin typeface="ＭＳ Ｐゴシック" panose="020B0600070205080204" pitchFamily="50" charset="-128"/>
              </a:rPr>
              <a:t>平成</a:t>
            </a:r>
            <a:r>
              <a:rPr lang="en-US" altLang="ja-JP" sz="1050" dirty="0">
                <a:solidFill>
                  <a:schemeClr val="tx1"/>
                </a:solidFill>
                <a:latin typeface="ＭＳ Ｐゴシック" panose="020B0600070205080204" pitchFamily="50" charset="-128"/>
              </a:rPr>
              <a:t>24</a:t>
            </a:r>
            <a:r>
              <a:rPr lang="ja-JP" altLang="en-US" sz="1050" dirty="0">
                <a:solidFill>
                  <a:schemeClr val="tx1"/>
                </a:solidFill>
                <a:latin typeface="ＭＳ Ｐゴシック" panose="020B0600070205080204" pitchFamily="50" charset="-128"/>
              </a:rPr>
              <a:t>年就業構造基本調査」</a:t>
            </a:r>
          </a:p>
        </p:txBody>
      </p:sp>
      <p:sp>
        <p:nvSpPr>
          <p:cNvPr id="12" name="角丸四角形 11"/>
          <p:cNvSpPr/>
          <p:nvPr/>
        </p:nvSpPr>
        <p:spPr>
          <a:xfrm>
            <a:off x="200025" y="765174"/>
            <a:ext cx="8824913" cy="144011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 大阪府の</a:t>
            </a:r>
            <a:r>
              <a:rPr lang="en-US" altLang="ja-JP" sz="1100" dirty="0">
                <a:solidFill>
                  <a:schemeClr val="tx1"/>
                </a:solidFill>
                <a:latin typeface="ＭＳ Ｐゴシック" charset="-128"/>
              </a:rPr>
              <a:t>15</a:t>
            </a:r>
            <a:r>
              <a:rPr lang="ja-JP" altLang="en-US" sz="1100" dirty="0">
                <a:solidFill>
                  <a:schemeClr val="tx1"/>
                </a:solidFill>
                <a:latin typeface="ＭＳ Ｐゴシック" charset="-128"/>
              </a:rPr>
              <a:t>歳以上の潜在的有業率（</a:t>
            </a:r>
            <a:r>
              <a:rPr lang="en-US" altLang="ja-JP" sz="1100" dirty="0" smtClean="0">
                <a:solidFill>
                  <a:schemeClr val="tx1"/>
                </a:solidFill>
                <a:latin typeface="ＭＳ Ｐゴシック" charset="-128"/>
              </a:rPr>
              <a:t>※</a:t>
            </a:r>
            <a:r>
              <a:rPr lang="ja-JP" altLang="en-US" sz="1100" dirty="0" smtClean="0">
                <a:solidFill>
                  <a:schemeClr val="tx1"/>
                </a:solidFill>
                <a:latin typeface="ＭＳ Ｐゴシック" charset="-128"/>
              </a:rPr>
              <a:t>１）</a:t>
            </a:r>
            <a:r>
              <a:rPr lang="ja-JP" altLang="en-US" sz="1100" dirty="0">
                <a:solidFill>
                  <a:schemeClr val="tx1"/>
                </a:solidFill>
                <a:latin typeface="ＭＳ Ｐゴシック" charset="-128"/>
              </a:rPr>
              <a:t>と</a:t>
            </a:r>
            <a:r>
              <a:rPr lang="ja-JP" altLang="en-US" sz="1100" dirty="0" smtClean="0">
                <a:solidFill>
                  <a:schemeClr val="tx1"/>
                </a:solidFill>
                <a:latin typeface="ＭＳ Ｐゴシック" charset="-128"/>
              </a:rPr>
              <a:t>有業率（</a:t>
            </a:r>
            <a:r>
              <a:rPr lang="en-US" altLang="ja-JP" sz="1100" dirty="0" smtClean="0">
                <a:solidFill>
                  <a:schemeClr val="tx1"/>
                </a:solidFill>
                <a:latin typeface="ＭＳ Ｐゴシック" charset="-128"/>
              </a:rPr>
              <a:t>※</a:t>
            </a:r>
            <a:r>
              <a:rPr lang="ja-JP" altLang="en-US" sz="1100" dirty="0" smtClean="0">
                <a:solidFill>
                  <a:schemeClr val="tx1"/>
                </a:solidFill>
                <a:latin typeface="ＭＳ Ｐゴシック" charset="-128"/>
              </a:rPr>
              <a:t>２）の</a:t>
            </a:r>
            <a:r>
              <a:rPr lang="ja-JP" altLang="en-US" sz="1100" dirty="0">
                <a:solidFill>
                  <a:schemeClr val="tx1"/>
                </a:solidFill>
                <a:latin typeface="ＭＳ Ｐゴシック" charset="-128"/>
              </a:rPr>
              <a:t>差について、</a:t>
            </a:r>
            <a:r>
              <a:rPr lang="en-US" altLang="ja-JP" sz="1100" dirty="0">
                <a:solidFill>
                  <a:schemeClr val="tx1"/>
                </a:solidFill>
                <a:latin typeface="ＭＳ Ｐゴシック" charset="-128"/>
              </a:rPr>
              <a:t>2002</a:t>
            </a:r>
            <a:r>
              <a:rPr lang="ja-JP" altLang="en-US" sz="1100" dirty="0">
                <a:solidFill>
                  <a:schemeClr val="tx1"/>
                </a:solidFill>
                <a:latin typeface="ＭＳ Ｐゴシック" charset="-128"/>
              </a:rPr>
              <a:t>年から</a:t>
            </a:r>
            <a:r>
              <a:rPr lang="en-US" altLang="ja-JP" sz="1100" dirty="0">
                <a:solidFill>
                  <a:schemeClr val="tx1"/>
                </a:solidFill>
                <a:latin typeface="ＭＳ Ｐゴシック" charset="-128"/>
              </a:rPr>
              <a:t>2012</a:t>
            </a:r>
            <a:r>
              <a:rPr lang="ja-JP" altLang="en-US" sz="1100" dirty="0">
                <a:solidFill>
                  <a:schemeClr val="tx1"/>
                </a:solidFill>
                <a:latin typeface="ＭＳ Ｐゴシック" charset="-128"/>
              </a:rPr>
              <a:t>年で比較してみると、女性は差が縮まっている。一方、男性</a:t>
            </a:r>
            <a:r>
              <a:rPr lang="ja-JP" altLang="en-US" sz="1100" dirty="0" smtClean="0">
                <a:solidFill>
                  <a:schemeClr val="tx1"/>
                </a:solidFill>
                <a:latin typeface="ＭＳ Ｐゴシック" charset="-128"/>
              </a:rPr>
              <a:t>は</a:t>
            </a:r>
            <a:r>
              <a:rPr lang="en-US" altLang="ja-JP" sz="1100" dirty="0" smtClean="0">
                <a:solidFill>
                  <a:schemeClr val="tx1"/>
                </a:solidFill>
                <a:latin typeface="ＭＳ Ｐゴシック" charset="-128"/>
              </a:rPr>
              <a:t>2007</a:t>
            </a:r>
            <a:r>
              <a:rPr lang="ja-JP" altLang="en-US" sz="1100" dirty="0" smtClean="0">
                <a:solidFill>
                  <a:schemeClr val="tx1"/>
                </a:solidFill>
                <a:latin typeface="ＭＳ Ｐゴシック" charset="-128"/>
              </a:rPr>
              <a:t>年から</a:t>
            </a:r>
            <a:r>
              <a:rPr lang="en-US" altLang="ja-JP" sz="1100" dirty="0" smtClean="0">
                <a:solidFill>
                  <a:schemeClr val="tx1"/>
                </a:solidFill>
                <a:latin typeface="ＭＳ Ｐゴシック" charset="-128"/>
              </a:rPr>
              <a:t>2012</a:t>
            </a:r>
            <a:r>
              <a:rPr lang="ja-JP" altLang="en-US" sz="1100" dirty="0" smtClean="0">
                <a:solidFill>
                  <a:schemeClr val="tx1"/>
                </a:solidFill>
                <a:latin typeface="ＭＳ Ｐゴシック" charset="-128"/>
              </a:rPr>
              <a:t>年にかけては、やや</a:t>
            </a:r>
            <a:r>
              <a:rPr lang="ja-JP" altLang="en-US" sz="1100" dirty="0">
                <a:solidFill>
                  <a:schemeClr val="tx1"/>
                </a:solidFill>
                <a:latin typeface="ＭＳ Ｐゴシック" charset="-128"/>
              </a:rPr>
              <a:t>差が拡大している</a:t>
            </a:r>
            <a:r>
              <a:rPr lang="ja-JP" altLang="en-US" sz="1100" dirty="0" smtClean="0">
                <a:solidFill>
                  <a:schemeClr val="tx1"/>
                </a:solidFill>
                <a:latin typeface="ＭＳ Ｐゴシック" charset="-128"/>
              </a:rPr>
              <a:t>。</a:t>
            </a:r>
            <a:endParaRPr lang="en-US" altLang="ja-JP" sz="1100" dirty="0" smtClean="0">
              <a:solidFill>
                <a:schemeClr val="tx1"/>
              </a:solidFill>
              <a:latin typeface="ＭＳ Ｐゴシック" charset="-128"/>
            </a:endParaRPr>
          </a:p>
          <a:p>
            <a:pPr marL="177800" indent="-177800"/>
            <a:endParaRPr lang="en-US" altLang="ja-JP" sz="1050" dirty="0" smtClean="0">
              <a:solidFill>
                <a:schemeClr val="tx1"/>
              </a:solidFill>
              <a:latin typeface="ＭＳ Ｐゴシック" charset="-128"/>
            </a:endParaRPr>
          </a:p>
          <a:p>
            <a:pPr marL="177800" indent="-177800"/>
            <a:r>
              <a:rPr lang="ja-JP" altLang="en-US" sz="1000" dirty="0" smtClean="0">
                <a:solidFill>
                  <a:schemeClr val="tx1"/>
                </a:solidFill>
                <a:latin typeface="ＭＳ Ｐゴシック" charset="-128"/>
              </a:rPr>
              <a:t>（</a:t>
            </a:r>
            <a:r>
              <a:rPr lang="en-US" altLang="ja-JP" sz="1000" dirty="0" smtClean="0">
                <a:solidFill>
                  <a:schemeClr val="tx1"/>
                </a:solidFill>
                <a:latin typeface="ＭＳ Ｐゴシック" charset="-128"/>
              </a:rPr>
              <a:t>※</a:t>
            </a:r>
            <a:r>
              <a:rPr lang="ja-JP" altLang="en-US" sz="1000" dirty="0" smtClean="0">
                <a:solidFill>
                  <a:schemeClr val="tx1"/>
                </a:solidFill>
                <a:latin typeface="ＭＳ Ｐゴシック" charset="-128"/>
              </a:rPr>
              <a:t>１）</a:t>
            </a:r>
            <a:r>
              <a:rPr lang="ja-JP" altLang="en-US" sz="1000" dirty="0">
                <a:solidFill>
                  <a:schemeClr val="tx1"/>
                </a:solidFill>
                <a:latin typeface="ＭＳ Ｐゴシック" charset="-128"/>
              </a:rPr>
              <a:t>潜在的</a:t>
            </a:r>
            <a:r>
              <a:rPr lang="ja-JP" altLang="en-US" sz="1000" dirty="0" smtClean="0">
                <a:solidFill>
                  <a:schemeClr val="tx1"/>
                </a:solidFill>
                <a:latin typeface="ＭＳ Ｐゴシック" charset="-128"/>
              </a:rPr>
              <a:t>有業率 ： 有業者（</a:t>
            </a:r>
            <a:r>
              <a:rPr lang="en-US" altLang="ja-JP" sz="1000" dirty="0" smtClean="0">
                <a:solidFill>
                  <a:schemeClr val="tx1"/>
                </a:solidFill>
                <a:latin typeface="ＭＳ Ｐゴシック" charset="-128"/>
              </a:rPr>
              <a:t>※</a:t>
            </a:r>
            <a:r>
              <a:rPr lang="ja-JP" altLang="en-US" sz="1000" dirty="0" smtClean="0">
                <a:solidFill>
                  <a:schemeClr val="tx1"/>
                </a:solidFill>
                <a:latin typeface="ＭＳ Ｐゴシック" charset="-128"/>
              </a:rPr>
              <a:t>３）数</a:t>
            </a:r>
            <a:r>
              <a:rPr lang="ja-JP" altLang="en-US" sz="1000" dirty="0">
                <a:solidFill>
                  <a:schemeClr val="tx1"/>
                </a:solidFill>
                <a:latin typeface="ＭＳ Ｐゴシック" charset="-128"/>
              </a:rPr>
              <a:t>に就職希望者数加えた数を人口で除した</a:t>
            </a:r>
            <a:r>
              <a:rPr lang="ja-JP" altLang="en-US" sz="1000" dirty="0" smtClean="0">
                <a:solidFill>
                  <a:schemeClr val="tx1"/>
                </a:solidFill>
                <a:latin typeface="ＭＳ Ｐゴシック" charset="-128"/>
              </a:rPr>
              <a:t>値（</a:t>
            </a:r>
            <a:r>
              <a:rPr lang="en-US" altLang="ja-JP" sz="1000" dirty="0" smtClean="0">
                <a:solidFill>
                  <a:schemeClr val="tx1"/>
                </a:solidFill>
                <a:latin typeface="ＭＳ Ｐゴシック" charset="-128"/>
              </a:rPr>
              <a:t>(</a:t>
            </a:r>
            <a:r>
              <a:rPr lang="ja-JP" altLang="en-US" sz="1000" dirty="0" smtClean="0">
                <a:solidFill>
                  <a:schemeClr val="tx1"/>
                </a:solidFill>
                <a:latin typeface="ＭＳ Ｐゴシック" charset="-128"/>
              </a:rPr>
              <a:t>有業者＋就職希望者</a:t>
            </a:r>
            <a:r>
              <a:rPr lang="en-US" altLang="ja-JP" sz="1000" dirty="0" smtClean="0">
                <a:solidFill>
                  <a:schemeClr val="tx1"/>
                </a:solidFill>
                <a:latin typeface="ＭＳ Ｐゴシック" charset="-128"/>
              </a:rPr>
              <a:t>)</a:t>
            </a:r>
            <a:r>
              <a:rPr lang="ja-JP" altLang="en-US" sz="1000" dirty="0">
                <a:solidFill>
                  <a:schemeClr val="tx1"/>
                </a:solidFill>
                <a:latin typeface="ＭＳ Ｐゴシック" charset="-128"/>
              </a:rPr>
              <a:t>／</a:t>
            </a:r>
            <a:r>
              <a:rPr lang="ja-JP" altLang="en-US" sz="1000" dirty="0" smtClean="0">
                <a:solidFill>
                  <a:schemeClr val="tx1"/>
                </a:solidFill>
                <a:latin typeface="ＭＳ Ｐゴシック" charset="-128"/>
              </a:rPr>
              <a:t>人口）</a:t>
            </a:r>
            <a:endParaRPr lang="en-US" altLang="ja-JP" sz="1000" dirty="0" smtClean="0">
              <a:solidFill>
                <a:schemeClr val="tx1"/>
              </a:solidFill>
              <a:latin typeface="ＭＳ Ｐゴシック" charset="-128"/>
            </a:endParaRPr>
          </a:p>
          <a:p>
            <a:pPr marL="177800" indent="-177800"/>
            <a:r>
              <a:rPr lang="ja-JP" altLang="en-US" sz="1000" dirty="0" smtClean="0">
                <a:solidFill>
                  <a:schemeClr val="tx1"/>
                </a:solidFill>
                <a:latin typeface="ＭＳ Ｐゴシック" charset="-128"/>
              </a:rPr>
              <a:t>（</a:t>
            </a:r>
            <a:r>
              <a:rPr lang="en-US" altLang="ja-JP" sz="1000" dirty="0" smtClean="0">
                <a:solidFill>
                  <a:schemeClr val="tx1"/>
                </a:solidFill>
                <a:latin typeface="ＭＳ Ｐゴシック" charset="-128"/>
              </a:rPr>
              <a:t>※</a:t>
            </a:r>
            <a:r>
              <a:rPr lang="ja-JP" altLang="en-US" sz="1000" dirty="0" smtClean="0">
                <a:solidFill>
                  <a:schemeClr val="tx1"/>
                </a:solidFill>
                <a:latin typeface="ＭＳ Ｐゴシック" charset="-128"/>
              </a:rPr>
              <a:t>２）有業率 ： 有業者数を人口で除した値（有業者</a:t>
            </a:r>
            <a:r>
              <a:rPr lang="ja-JP" altLang="en-US" sz="1000" dirty="0">
                <a:solidFill>
                  <a:schemeClr val="tx1"/>
                </a:solidFill>
                <a:latin typeface="ＭＳ Ｐゴシック" charset="-128"/>
              </a:rPr>
              <a:t>／</a:t>
            </a:r>
            <a:r>
              <a:rPr lang="ja-JP" altLang="en-US" sz="1000" dirty="0" smtClean="0">
                <a:solidFill>
                  <a:schemeClr val="tx1"/>
                </a:solidFill>
                <a:latin typeface="ＭＳ Ｐゴシック" charset="-128"/>
              </a:rPr>
              <a:t>人口）</a:t>
            </a:r>
            <a:endParaRPr lang="en-US" altLang="ja-JP" sz="1000" dirty="0" smtClean="0">
              <a:solidFill>
                <a:schemeClr val="tx1"/>
              </a:solidFill>
              <a:latin typeface="ＭＳ Ｐゴシック" charset="-128"/>
            </a:endParaRPr>
          </a:p>
          <a:p>
            <a:pPr marL="808038" indent="-808038"/>
            <a:r>
              <a:rPr lang="ja-JP" altLang="en-US" sz="1000" dirty="0">
                <a:solidFill>
                  <a:schemeClr val="tx1"/>
                </a:solidFill>
                <a:latin typeface="ＭＳ Ｐゴシック" charset="-128"/>
              </a:rPr>
              <a:t>（</a:t>
            </a:r>
            <a:r>
              <a:rPr lang="en-US" altLang="ja-JP" sz="1000" dirty="0">
                <a:solidFill>
                  <a:schemeClr val="tx1"/>
                </a:solidFill>
                <a:latin typeface="ＭＳ Ｐゴシック" charset="-128"/>
              </a:rPr>
              <a:t>※</a:t>
            </a:r>
            <a:r>
              <a:rPr lang="ja-JP" altLang="en-US" sz="1000" dirty="0">
                <a:solidFill>
                  <a:schemeClr val="tx1"/>
                </a:solidFill>
                <a:latin typeface="ＭＳ Ｐゴシック" charset="-128"/>
              </a:rPr>
              <a:t>３）有</a:t>
            </a:r>
            <a:r>
              <a:rPr lang="ja-JP" altLang="en-US" sz="1000" dirty="0" smtClean="0">
                <a:solidFill>
                  <a:schemeClr val="tx1"/>
                </a:solidFill>
                <a:latin typeface="ＭＳ Ｐゴシック" charset="-128"/>
              </a:rPr>
              <a:t>業者 ： </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ふだん</a:t>
            </a:r>
            <a:r>
              <a:rPr lang="ja-JP" altLang="en-US" sz="1000" dirty="0">
                <a:solidFill>
                  <a:schemeClr val="tx1"/>
                </a:solidFill>
                <a:latin typeface="ＭＳ Ｐゴシック" panose="020B0600070205080204" pitchFamily="50" charset="-128"/>
                <a:ea typeface="ＭＳ Ｐゴシック" panose="020B0600070205080204" pitchFamily="50" charset="-128"/>
              </a:rPr>
              <a:t>収入を得ることを目的と</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して仕事</a:t>
            </a:r>
            <a:r>
              <a:rPr lang="ja-JP" altLang="en-US" sz="1000" dirty="0">
                <a:solidFill>
                  <a:schemeClr val="tx1"/>
                </a:solidFill>
                <a:latin typeface="ＭＳ Ｐゴシック" panose="020B0600070205080204" pitchFamily="50" charset="-128"/>
                <a:ea typeface="ＭＳ Ｐゴシック" panose="020B0600070205080204" pitchFamily="50" charset="-128"/>
              </a:rPr>
              <a:t>をして</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おり、調査</a:t>
            </a:r>
            <a:r>
              <a:rPr lang="ja-JP" altLang="en-US" sz="1000" dirty="0">
                <a:solidFill>
                  <a:schemeClr val="tx1"/>
                </a:solidFill>
                <a:latin typeface="ＭＳ Ｐゴシック" panose="020B0600070205080204" pitchFamily="50" charset="-128"/>
                <a:ea typeface="ＭＳ Ｐゴシック" panose="020B0600070205080204" pitchFamily="50" charset="-128"/>
              </a:rPr>
              <a:t>日（平成</a:t>
            </a:r>
            <a:r>
              <a:rPr lang="en-US" altLang="ja-JP" sz="1000" dirty="0">
                <a:solidFill>
                  <a:schemeClr val="tx1"/>
                </a:solidFill>
                <a:latin typeface="ＭＳ Ｐゴシック" panose="020B0600070205080204" pitchFamily="50" charset="-128"/>
                <a:ea typeface="ＭＳ Ｐゴシック" panose="020B0600070205080204" pitchFamily="50" charset="-128"/>
              </a:rPr>
              <a:t>24</a:t>
            </a:r>
            <a:r>
              <a:rPr lang="ja-JP" altLang="en-US" sz="1000" dirty="0">
                <a:solidFill>
                  <a:schemeClr val="tx1"/>
                </a:solidFill>
                <a:latin typeface="ＭＳ Ｐゴシック" panose="020B0600070205080204" pitchFamily="50" charset="-128"/>
                <a:ea typeface="ＭＳ Ｐゴシック" panose="020B0600070205080204" pitchFamily="50" charset="-128"/>
              </a:rPr>
              <a:t>年</a:t>
            </a:r>
            <a:r>
              <a:rPr lang="en-US" altLang="ja-JP" sz="1000" dirty="0">
                <a:solidFill>
                  <a:schemeClr val="tx1"/>
                </a:solidFill>
                <a:latin typeface="ＭＳ Ｐゴシック" panose="020B0600070205080204" pitchFamily="50" charset="-128"/>
                <a:ea typeface="ＭＳ Ｐゴシック" panose="020B0600070205080204" pitchFamily="50" charset="-128"/>
              </a:rPr>
              <a:t>10</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月１日</a:t>
            </a:r>
            <a:r>
              <a:rPr lang="ja-JP" altLang="en-US" sz="1000" dirty="0">
                <a:solidFill>
                  <a:schemeClr val="tx1"/>
                </a:solidFill>
                <a:latin typeface="ＭＳ Ｐゴシック" panose="020B0600070205080204" pitchFamily="50" charset="-128"/>
                <a:ea typeface="ＭＳ Ｐゴシック" panose="020B0600070205080204" pitchFamily="50" charset="-128"/>
              </a:rPr>
              <a:t>）以降もしていくことになって</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いる者</a:t>
            </a:r>
            <a:r>
              <a:rPr lang="ja-JP" altLang="en-US" sz="1000" dirty="0">
                <a:solidFill>
                  <a:schemeClr val="tx1"/>
                </a:solidFill>
                <a:latin typeface="ＭＳ Ｐゴシック" panose="020B0600070205080204" pitchFamily="50" charset="-128"/>
                <a:ea typeface="ＭＳ Ｐゴシック" panose="020B0600070205080204" pitchFamily="50" charset="-128"/>
              </a:rPr>
              <a:t>及び仕事は持っているが</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現在は休んで</a:t>
            </a:r>
            <a:r>
              <a:rPr lang="ja-JP" altLang="en-US" sz="1000" dirty="0">
                <a:solidFill>
                  <a:schemeClr val="tx1"/>
                </a:solidFill>
                <a:latin typeface="ＭＳ Ｐゴシック" panose="020B0600070205080204" pitchFamily="50" charset="-128"/>
                <a:ea typeface="ＭＳ Ｐゴシック" panose="020B0600070205080204" pitchFamily="50" charset="-128"/>
              </a:rPr>
              <a:t>いる</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者。なお、家族</a:t>
            </a:r>
            <a:r>
              <a:rPr lang="ja-JP" altLang="en-US" sz="1000" dirty="0">
                <a:solidFill>
                  <a:schemeClr val="tx1"/>
                </a:solidFill>
                <a:latin typeface="ＭＳ Ｐゴシック" panose="020B0600070205080204" pitchFamily="50" charset="-128"/>
                <a:ea typeface="ＭＳ Ｐゴシック" panose="020B0600070205080204" pitchFamily="50" charset="-128"/>
              </a:rPr>
              <a:t>が自家営業（個人経営の</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商店、工場</a:t>
            </a:r>
            <a:r>
              <a:rPr lang="ja-JP" altLang="en-US" sz="1000" dirty="0">
                <a:solidFill>
                  <a:schemeClr val="tx1"/>
                </a:solidFill>
                <a:latin typeface="ＭＳ Ｐゴシック" panose="020B0600070205080204" pitchFamily="50" charset="-128"/>
                <a:ea typeface="ＭＳ Ｐゴシック" panose="020B0600070205080204" pitchFamily="50" charset="-128"/>
              </a:rPr>
              <a:t>や農家など）に従事した場合</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は、その</a:t>
            </a:r>
            <a:r>
              <a:rPr lang="ja-JP" altLang="en-US" sz="1000" dirty="0">
                <a:solidFill>
                  <a:schemeClr val="tx1"/>
                </a:solidFill>
                <a:latin typeface="ＭＳ Ｐゴシック" panose="020B0600070205080204" pitchFamily="50" charset="-128"/>
                <a:ea typeface="ＭＳ Ｐゴシック" panose="020B0600070205080204" pitchFamily="50" charset="-128"/>
              </a:rPr>
              <a:t>家族が無給であって</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も、自家</a:t>
            </a:r>
            <a:r>
              <a:rPr lang="ja-JP" altLang="en-US" sz="1000" dirty="0">
                <a:solidFill>
                  <a:schemeClr val="tx1"/>
                </a:solidFill>
                <a:latin typeface="ＭＳ Ｐゴシック" panose="020B0600070205080204" pitchFamily="50" charset="-128"/>
                <a:ea typeface="ＭＳ Ｐゴシック" panose="020B0600070205080204" pitchFamily="50" charset="-128"/>
              </a:rPr>
              <a:t>の</a:t>
            </a:r>
            <a:r>
              <a:rPr lang="ja-JP" altLang="en-US" sz="1000" dirty="0" smtClean="0">
                <a:solidFill>
                  <a:schemeClr val="tx1"/>
                </a:solidFill>
                <a:latin typeface="ＭＳ Ｐゴシック" panose="020B0600070205080204" pitchFamily="50" charset="-128"/>
                <a:ea typeface="ＭＳ Ｐゴシック" panose="020B0600070205080204" pitchFamily="50" charset="-128"/>
              </a:rPr>
              <a:t>収入を得る</a:t>
            </a:r>
            <a:r>
              <a:rPr lang="ja-JP" altLang="en-US" sz="1000" dirty="0">
                <a:solidFill>
                  <a:schemeClr val="tx1"/>
                </a:solidFill>
                <a:latin typeface="ＭＳ Ｐゴシック" panose="020B0600070205080204" pitchFamily="50" charset="-128"/>
                <a:ea typeface="ＭＳ Ｐゴシック" panose="020B0600070205080204" pitchFamily="50" charset="-128"/>
              </a:rPr>
              <a:t>目的で仕事をしたことになる。 </a:t>
            </a: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121</a:t>
            </a:fld>
            <a:endParaRPr lang="ja-JP" altLang="en-US" dirty="0"/>
          </a:p>
        </p:txBody>
      </p:sp>
      <p:sp>
        <p:nvSpPr>
          <p:cNvPr id="13" name="正方形/長方形 12"/>
          <p:cNvSpPr/>
          <p:nvPr/>
        </p:nvSpPr>
        <p:spPr>
          <a:xfrm>
            <a:off x="161588" y="116632"/>
            <a:ext cx="6865982"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分析（７）</a:t>
            </a:r>
            <a:r>
              <a:rPr lang="ja-JP" altLang="en-US" dirty="0" smtClean="0">
                <a:latin typeface="+mn-ea"/>
                <a:cs typeface="Meiryo UI"/>
              </a:rPr>
              <a:t>（</a:t>
            </a:r>
            <a:r>
              <a:rPr lang="ja-JP" altLang="en-US" dirty="0">
                <a:latin typeface="+mn-ea"/>
                <a:cs typeface="Meiryo UI"/>
              </a:rPr>
              <a:t>潜在的有業率と有業率の差の推移</a:t>
            </a:r>
            <a:r>
              <a:rPr lang="ja-JP" altLang="en-US" dirty="0" smtClean="0">
                <a:latin typeface="+mn-ea"/>
                <a:cs typeface="Meiryo UI"/>
              </a:rPr>
              <a:t>）</a:t>
            </a:r>
            <a:endParaRPr lang="ja-JP" altLang="en-US" dirty="0">
              <a:latin typeface="+mn-ea"/>
              <a:cs typeface="Meiryo UI"/>
            </a:endParaRPr>
          </a:p>
        </p:txBody>
      </p:sp>
    </p:spTree>
    <p:extLst>
      <p:ext uri="{BB962C8B-B14F-4D97-AF65-F5344CB8AC3E}">
        <p14:creationId xmlns:p14="http://schemas.microsoft.com/office/powerpoint/2010/main" val="364265934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グラフ 2"/>
          <p:cNvGraphicFramePr>
            <a:graphicFrameLocks/>
          </p:cNvGraphicFramePr>
          <p:nvPr>
            <p:extLst>
              <p:ext uri="{D42A27DB-BD31-4B8C-83A1-F6EECF244321}">
                <p14:modId xmlns:p14="http://schemas.microsoft.com/office/powerpoint/2010/main" val="2317319707"/>
              </p:ext>
            </p:extLst>
          </p:nvPr>
        </p:nvGraphicFramePr>
        <p:xfrm>
          <a:off x="21773" y="1938693"/>
          <a:ext cx="4334204" cy="252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グラフ 3"/>
          <p:cNvGraphicFramePr>
            <a:graphicFrameLocks/>
          </p:cNvGraphicFramePr>
          <p:nvPr>
            <p:extLst>
              <p:ext uri="{D42A27DB-BD31-4B8C-83A1-F6EECF244321}">
                <p14:modId xmlns:p14="http://schemas.microsoft.com/office/powerpoint/2010/main" val="3401451882"/>
              </p:ext>
            </p:extLst>
          </p:nvPr>
        </p:nvGraphicFramePr>
        <p:xfrm>
          <a:off x="-58759" y="4422981"/>
          <a:ext cx="4414736" cy="2520000"/>
        </p:xfrm>
        <a:graphic>
          <a:graphicData uri="http://schemas.openxmlformats.org/drawingml/2006/chart">
            <c:chart xmlns:c="http://schemas.openxmlformats.org/drawingml/2006/chart" xmlns:r="http://schemas.openxmlformats.org/officeDocument/2006/relationships" r:id="rId3"/>
          </a:graphicData>
        </a:graphic>
      </p:graphicFrame>
      <p:sp>
        <p:nvSpPr>
          <p:cNvPr id="5" name="正方形/長方形 4"/>
          <p:cNvSpPr/>
          <p:nvPr/>
        </p:nvSpPr>
        <p:spPr>
          <a:xfrm>
            <a:off x="0" y="1412875"/>
            <a:ext cx="9180513"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ＭＳ Ｐゴシック" panose="020B060007020508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都道府県別・年齢階級別の潜在的有業率と</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有業率</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11" name="グラフ 10"/>
          <p:cNvGraphicFramePr>
            <a:graphicFrameLocks/>
          </p:cNvGraphicFramePr>
          <p:nvPr>
            <p:extLst>
              <p:ext uri="{D42A27DB-BD31-4B8C-83A1-F6EECF244321}">
                <p14:modId xmlns:p14="http://schemas.microsoft.com/office/powerpoint/2010/main" val="1615835319"/>
              </p:ext>
            </p:extLst>
          </p:nvPr>
        </p:nvGraphicFramePr>
        <p:xfrm>
          <a:off x="4421951" y="1910766"/>
          <a:ext cx="4463538" cy="25200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グラフ 11"/>
          <p:cNvGraphicFramePr>
            <a:graphicFrameLocks/>
          </p:cNvGraphicFramePr>
          <p:nvPr>
            <p:extLst>
              <p:ext uri="{D42A27DB-BD31-4B8C-83A1-F6EECF244321}">
                <p14:modId xmlns:p14="http://schemas.microsoft.com/office/powerpoint/2010/main" val="1429590024"/>
              </p:ext>
            </p:extLst>
          </p:nvPr>
        </p:nvGraphicFramePr>
        <p:xfrm>
          <a:off x="4428496" y="4422980"/>
          <a:ext cx="4464931" cy="2520000"/>
        </p:xfrm>
        <a:graphic>
          <a:graphicData uri="http://schemas.openxmlformats.org/drawingml/2006/chart">
            <c:chart xmlns:c="http://schemas.openxmlformats.org/drawingml/2006/chart" xmlns:r="http://schemas.openxmlformats.org/officeDocument/2006/relationships" r:id="rId5"/>
          </a:graphicData>
        </a:graphic>
      </p:graphicFrame>
      <p:sp>
        <p:nvSpPr>
          <p:cNvPr id="13" name="正方形/長方形 12"/>
          <p:cNvSpPr/>
          <p:nvPr/>
        </p:nvSpPr>
        <p:spPr>
          <a:xfrm>
            <a:off x="6459789" y="1793875"/>
            <a:ext cx="647700" cy="25241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200" dirty="0"/>
              <a:t>女性</a:t>
            </a:r>
          </a:p>
        </p:txBody>
      </p:sp>
      <p:sp>
        <p:nvSpPr>
          <p:cNvPr id="20" name="正方形/長方形 19"/>
          <p:cNvSpPr/>
          <p:nvPr/>
        </p:nvSpPr>
        <p:spPr>
          <a:xfrm>
            <a:off x="1998663" y="1793875"/>
            <a:ext cx="647700" cy="252413"/>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200" dirty="0"/>
              <a:t>男性</a:t>
            </a:r>
          </a:p>
        </p:txBody>
      </p:sp>
      <p:sp>
        <p:nvSpPr>
          <p:cNvPr id="21" name="正方形/長方形 20"/>
          <p:cNvSpPr/>
          <p:nvPr/>
        </p:nvSpPr>
        <p:spPr>
          <a:xfrm>
            <a:off x="3491880" y="2024459"/>
            <a:ext cx="973138" cy="252413"/>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t>潜在的有業率</a:t>
            </a:r>
          </a:p>
        </p:txBody>
      </p:sp>
      <p:sp>
        <p:nvSpPr>
          <p:cNvPr id="22" name="正方形/長方形 21"/>
          <p:cNvSpPr/>
          <p:nvPr/>
        </p:nvSpPr>
        <p:spPr>
          <a:xfrm>
            <a:off x="8245727" y="4605338"/>
            <a:ext cx="647700" cy="250825"/>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t>有業率</a:t>
            </a:r>
          </a:p>
        </p:txBody>
      </p:sp>
      <p:sp>
        <p:nvSpPr>
          <p:cNvPr id="23" name="正方形/長方形 22"/>
          <p:cNvSpPr/>
          <p:nvPr/>
        </p:nvSpPr>
        <p:spPr>
          <a:xfrm>
            <a:off x="3825875" y="4605338"/>
            <a:ext cx="647700" cy="250825"/>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t>有業率</a:t>
            </a:r>
          </a:p>
        </p:txBody>
      </p:sp>
      <p:sp>
        <p:nvSpPr>
          <p:cNvPr id="24" name="正方形/長方形 23"/>
          <p:cNvSpPr/>
          <p:nvPr/>
        </p:nvSpPr>
        <p:spPr>
          <a:xfrm>
            <a:off x="7812360" y="2054225"/>
            <a:ext cx="971550" cy="252413"/>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t>潜在的有業率</a:t>
            </a:r>
          </a:p>
        </p:txBody>
      </p:sp>
      <p:sp>
        <p:nvSpPr>
          <p:cNvPr id="25" name="円/楕円 24"/>
          <p:cNvSpPr/>
          <p:nvPr/>
        </p:nvSpPr>
        <p:spPr>
          <a:xfrm>
            <a:off x="5861302" y="4921250"/>
            <a:ext cx="720725" cy="725488"/>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26" name="円/楕円 25"/>
          <p:cNvSpPr/>
          <p:nvPr/>
        </p:nvSpPr>
        <p:spPr>
          <a:xfrm rot="2546963">
            <a:off x="6756652" y="5538788"/>
            <a:ext cx="2200275" cy="777875"/>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27" name="円/楕円 26"/>
          <p:cNvSpPr/>
          <p:nvPr/>
        </p:nvSpPr>
        <p:spPr>
          <a:xfrm>
            <a:off x="611188" y="2054225"/>
            <a:ext cx="288925" cy="288925"/>
          </a:xfrm>
          <a:prstGeom prst="ellipse">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1600" b="1" dirty="0">
                <a:latin typeface="ＭＳ Ｐゴシック" panose="020B0600070205080204" pitchFamily="50" charset="-128"/>
              </a:rPr>
              <a:t>A</a:t>
            </a:r>
            <a:endParaRPr lang="ja-JP" altLang="en-US" sz="1600" b="1" dirty="0">
              <a:latin typeface="ＭＳ Ｐゴシック" panose="020B0600070205080204" pitchFamily="50" charset="-128"/>
            </a:endParaRPr>
          </a:p>
        </p:txBody>
      </p:sp>
      <p:sp>
        <p:nvSpPr>
          <p:cNvPr id="28" name="角丸四角形 27"/>
          <p:cNvSpPr/>
          <p:nvPr/>
        </p:nvSpPr>
        <p:spPr>
          <a:xfrm>
            <a:off x="107950" y="754063"/>
            <a:ext cx="8824913" cy="80327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○大阪は、</a:t>
            </a:r>
            <a:r>
              <a:rPr lang="en-US" altLang="ja-JP" sz="1100" dirty="0">
                <a:solidFill>
                  <a:schemeClr val="tx1"/>
                </a:solidFill>
                <a:latin typeface="ＭＳ Ｐゴシック" charset="-128"/>
              </a:rPr>
              <a:t>50</a:t>
            </a:r>
            <a:r>
              <a:rPr lang="ja-JP" altLang="en-US" sz="1100" dirty="0">
                <a:solidFill>
                  <a:schemeClr val="tx1"/>
                </a:solidFill>
                <a:latin typeface="ＭＳ Ｐゴシック" charset="-128"/>
              </a:rPr>
              <a:t>代後半以降の高齢者層で、男女ともに、「働いている割合（有業率）」、「働いている人＋働くことを希望する人の割合（潜在的有業率）」</a:t>
            </a:r>
          </a:p>
          <a:p>
            <a:pPr marL="177800" indent="-177800"/>
            <a:r>
              <a:rPr lang="ja-JP" altLang="en-US" sz="1100" dirty="0">
                <a:solidFill>
                  <a:schemeClr val="tx1"/>
                </a:solidFill>
                <a:latin typeface="ＭＳ Ｐゴシック" charset="-128"/>
              </a:rPr>
              <a:t>　それぞれ、東京や全国平均に比べ、低い値となっている。</a:t>
            </a:r>
          </a:p>
          <a:p>
            <a:pPr marL="177800" indent="-177800"/>
            <a:r>
              <a:rPr lang="ja-JP" altLang="en-US" sz="1100" dirty="0">
                <a:solidFill>
                  <a:schemeClr val="tx1"/>
                </a:solidFill>
                <a:latin typeface="ＭＳ Ｐゴシック" charset="-128"/>
              </a:rPr>
              <a:t>○その他の年代でみると、男性は、東京や全国平均とほぼ同じ傾向を示しているが、　女性の</a:t>
            </a:r>
            <a:r>
              <a:rPr lang="en-US" altLang="ja-JP" sz="1100" dirty="0">
                <a:solidFill>
                  <a:schemeClr val="tx1"/>
                </a:solidFill>
                <a:latin typeface="ＭＳ Ｐゴシック" charset="-128"/>
              </a:rPr>
              <a:t>30</a:t>
            </a:r>
            <a:r>
              <a:rPr lang="ja-JP" altLang="en-US" sz="1100" dirty="0">
                <a:solidFill>
                  <a:schemeClr val="tx1"/>
                </a:solidFill>
                <a:latin typeface="ＭＳ Ｐゴシック" charset="-128"/>
              </a:rPr>
              <a:t>代には乖離が見られ、特に、有業率においてその差が大きい（</a:t>
            </a:r>
            <a:r>
              <a:rPr lang="en-US" altLang="ja-JP" sz="1100" dirty="0">
                <a:solidFill>
                  <a:schemeClr val="tx1"/>
                </a:solidFill>
                <a:latin typeface="ＭＳ Ｐゴシック" charset="-128"/>
              </a:rPr>
              <a:t>M</a:t>
            </a:r>
            <a:r>
              <a:rPr lang="ja-JP" altLang="en-US" sz="1100" dirty="0">
                <a:solidFill>
                  <a:schemeClr val="tx1"/>
                </a:solidFill>
                <a:latin typeface="ＭＳ Ｐゴシック" charset="-128"/>
              </a:rPr>
              <a:t>時カーブの底が深い状況）。</a:t>
            </a:r>
          </a:p>
        </p:txBody>
      </p:sp>
      <p:sp>
        <p:nvSpPr>
          <p:cNvPr id="19"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122</a:t>
            </a:fld>
            <a:endParaRPr lang="ja-JP" altLang="en-US" dirty="0"/>
          </a:p>
        </p:txBody>
      </p:sp>
      <p:sp>
        <p:nvSpPr>
          <p:cNvPr id="29" name="正方形/長方形 28"/>
          <p:cNvSpPr/>
          <p:nvPr/>
        </p:nvSpPr>
        <p:spPr>
          <a:xfrm>
            <a:off x="161588" y="116632"/>
            <a:ext cx="5756704"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分析（８）（</a:t>
            </a:r>
            <a:r>
              <a:rPr lang="ja-JP" altLang="en-US" dirty="0"/>
              <a:t>潜在的有業率及び有業率</a:t>
            </a:r>
            <a:r>
              <a:rPr lang="ja-JP" altLang="en-US" dirty="0" smtClean="0"/>
              <a:t>）</a:t>
            </a:r>
            <a:endParaRPr lang="ja-JP" altLang="en-US" dirty="0">
              <a:solidFill>
                <a:srgbClr val="000000"/>
              </a:solidFill>
              <a:latin typeface="+mn-ea"/>
              <a:cs typeface="Meiryo UI"/>
            </a:endParaRPr>
          </a:p>
        </p:txBody>
      </p:sp>
    </p:spTree>
    <p:extLst>
      <p:ext uri="{BB962C8B-B14F-4D97-AF65-F5344CB8AC3E}">
        <p14:creationId xmlns:p14="http://schemas.microsoft.com/office/powerpoint/2010/main" val="3173866827"/>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p:nvPr/>
        </p:nvSpPr>
        <p:spPr>
          <a:xfrm>
            <a:off x="6651625" y="2024063"/>
            <a:ext cx="647700" cy="25241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200" dirty="0">
                <a:solidFill>
                  <a:schemeClr val="tx1"/>
                </a:solidFill>
              </a:rPr>
              <a:t>女性</a:t>
            </a:r>
          </a:p>
        </p:txBody>
      </p:sp>
      <p:sp>
        <p:nvSpPr>
          <p:cNvPr id="8" name="正方形/長方形 7"/>
          <p:cNvSpPr/>
          <p:nvPr/>
        </p:nvSpPr>
        <p:spPr>
          <a:xfrm>
            <a:off x="2022475" y="2036763"/>
            <a:ext cx="647700" cy="252412"/>
          </a:xfrm>
          <a:prstGeom prst="rect">
            <a:avLst/>
          </a:prstGeom>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200" dirty="0">
                <a:solidFill>
                  <a:schemeClr val="tx1"/>
                </a:solidFill>
              </a:rPr>
              <a:t>男性</a:t>
            </a:r>
          </a:p>
        </p:txBody>
      </p:sp>
      <p:sp>
        <p:nvSpPr>
          <p:cNvPr id="9" name="正方形/長方形 8"/>
          <p:cNvSpPr/>
          <p:nvPr/>
        </p:nvSpPr>
        <p:spPr>
          <a:xfrm>
            <a:off x="0" y="1520825"/>
            <a:ext cx="9180513" cy="50323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■都道府県別・年齢階級別潜在的有業率と有業率の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差</a:t>
            </a:r>
            <a:r>
              <a:rPr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0" name="直線コネクタ 9"/>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15" name="グラフ 14"/>
          <p:cNvGraphicFramePr>
            <a:graphicFrameLocks/>
          </p:cNvGraphicFramePr>
          <p:nvPr>
            <p:extLst>
              <p:ext uri="{D42A27DB-BD31-4B8C-83A1-F6EECF244321}">
                <p14:modId xmlns:p14="http://schemas.microsoft.com/office/powerpoint/2010/main" val="1821482297"/>
              </p:ext>
            </p:extLst>
          </p:nvPr>
        </p:nvGraphicFramePr>
        <p:xfrm>
          <a:off x="0" y="2501680"/>
          <a:ext cx="4531314" cy="43837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グラフ 17"/>
          <p:cNvGraphicFramePr>
            <a:graphicFrameLocks/>
          </p:cNvGraphicFramePr>
          <p:nvPr>
            <p:extLst>
              <p:ext uri="{D42A27DB-BD31-4B8C-83A1-F6EECF244321}">
                <p14:modId xmlns:p14="http://schemas.microsoft.com/office/powerpoint/2010/main" val="200115590"/>
              </p:ext>
            </p:extLst>
          </p:nvPr>
        </p:nvGraphicFramePr>
        <p:xfrm>
          <a:off x="4556413" y="2476115"/>
          <a:ext cx="4552091" cy="4409267"/>
        </p:xfrm>
        <a:graphic>
          <a:graphicData uri="http://schemas.openxmlformats.org/drawingml/2006/chart">
            <c:chart xmlns:c="http://schemas.openxmlformats.org/drawingml/2006/chart" xmlns:r="http://schemas.openxmlformats.org/officeDocument/2006/relationships" r:id="rId3"/>
          </a:graphicData>
        </a:graphic>
      </p:graphicFrame>
      <p:sp>
        <p:nvSpPr>
          <p:cNvPr id="19" name="正方形/長方形 18"/>
          <p:cNvSpPr/>
          <p:nvPr/>
        </p:nvSpPr>
        <p:spPr>
          <a:xfrm>
            <a:off x="1187624" y="2309813"/>
            <a:ext cx="2376636" cy="252412"/>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solidFill>
                  <a:schemeClr val="tx1"/>
                </a:solidFill>
              </a:rPr>
              <a:t>前ページのＡとＢの差　</a:t>
            </a:r>
          </a:p>
        </p:txBody>
      </p:sp>
      <p:sp>
        <p:nvSpPr>
          <p:cNvPr id="20" name="正方形/長方形 19"/>
          <p:cNvSpPr/>
          <p:nvPr/>
        </p:nvSpPr>
        <p:spPr>
          <a:xfrm>
            <a:off x="5796136" y="2282825"/>
            <a:ext cx="2376000" cy="252413"/>
          </a:xfrm>
          <a:prstGeom prst="rect">
            <a:avLst/>
          </a:prstGeom>
          <a:ln w="12700"/>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ja-JP" altLang="en-US" sz="1000" dirty="0">
                <a:solidFill>
                  <a:schemeClr val="tx1"/>
                </a:solidFill>
              </a:rPr>
              <a:t>前ページのＣとＤの差　</a:t>
            </a:r>
          </a:p>
        </p:txBody>
      </p:sp>
      <p:sp>
        <p:nvSpPr>
          <p:cNvPr id="16" name="角丸四角形 15"/>
          <p:cNvSpPr/>
          <p:nvPr/>
        </p:nvSpPr>
        <p:spPr>
          <a:xfrm>
            <a:off x="179388" y="728663"/>
            <a:ext cx="8824912" cy="8651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○大阪の潜在的有業率と有業率の差（就業を希望しながらも働けていない人の割合）は、男性について</a:t>
            </a:r>
            <a:r>
              <a:rPr lang="ja-JP" altLang="en-US" sz="1100" dirty="0" smtClean="0">
                <a:solidFill>
                  <a:schemeClr val="tx1"/>
                </a:solidFill>
                <a:latin typeface="ＭＳ Ｐゴシック" charset="-128"/>
              </a:rPr>
              <a:t>、全体的に全国平均より値が高くなっており、</a:t>
            </a:r>
            <a:r>
              <a:rPr lang="ja-JP" altLang="en-US" sz="1100" dirty="0">
                <a:solidFill>
                  <a:schemeClr val="tx1"/>
                </a:solidFill>
                <a:latin typeface="ＭＳ Ｐゴシック" charset="-128"/>
              </a:rPr>
              <a:t>一部</a:t>
            </a:r>
            <a:r>
              <a:rPr lang="ja-JP" altLang="en-US" sz="1100" dirty="0" smtClean="0">
                <a:solidFill>
                  <a:schemeClr val="tx1"/>
                </a:solidFill>
                <a:latin typeface="ＭＳ Ｐゴシック" charset="-128"/>
              </a:rPr>
              <a:t>の年齢層ではその差が顕著になっている。</a:t>
            </a:r>
            <a:endParaRPr lang="en-US" altLang="ja-JP" sz="1100" dirty="0">
              <a:solidFill>
                <a:schemeClr val="tx1"/>
              </a:solidFill>
              <a:latin typeface="ＭＳ Ｐゴシック" charset="-128"/>
            </a:endParaRPr>
          </a:p>
          <a:p>
            <a:pPr marL="177800" indent="-177800"/>
            <a:r>
              <a:rPr lang="ja-JP" altLang="en-US" sz="1100" dirty="0">
                <a:solidFill>
                  <a:schemeClr val="tx1"/>
                </a:solidFill>
                <a:latin typeface="ＭＳ Ｐゴシック" charset="-128"/>
              </a:rPr>
              <a:t>○大阪の女性について</a:t>
            </a: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20</a:t>
            </a:r>
            <a:r>
              <a:rPr lang="ja-JP" altLang="en-US" sz="1100" dirty="0" smtClean="0">
                <a:solidFill>
                  <a:schemeClr val="tx1"/>
                </a:solidFill>
                <a:latin typeface="ＭＳ Ｐゴシック" charset="-128"/>
              </a:rPr>
              <a:t>代後半を除き、ほぼ全ての年齢層で値が高くなっており、全国平均との乖離が大きい。</a:t>
            </a:r>
            <a:endParaRPr lang="en-US" altLang="ja-JP" sz="1100" dirty="0" smtClean="0">
              <a:solidFill>
                <a:schemeClr val="tx1"/>
              </a:solidFill>
              <a:latin typeface="ＭＳ Ｐゴシック" charset="-128"/>
            </a:endParaRPr>
          </a:p>
          <a:p>
            <a:pPr marL="177800" indent="-177800"/>
            <a:r>
              <a:rPr lang="ja-JP" altLang="en-US" sz="1100" dirty="0" smtClean="0">
                <a:solidFill>
                  <a:schemeClr val="tx1"/>
                </a:solidFill>
                <a:latin typeface="ＭＳ Ｐゴシック" charset="-128"/>
              </a:rPr>
              <a:t>○全国平均より高い</a:t>
            </a:r>
            <a:r>
              <a:rPr lang="ja-JP" altLang="en-US" sz="1100" dirty="0">
                <a:solidFill>
                  <a:schemeClr val="tx1"/>
                </a:solidFill>
                <a:latin typeface="ＭＳ Ｐゴシック" charset="-128"/>
              </a:rPr>
              <a:t>値を取るこれらの年代では、働く意欲はあるが働けていない人の比率が全国よりも多くなっている。</a:t>
            </a:r>
            <a:endParaRPr lang="en-US" altLang="ja-JP" sz="1100" dirty="0">
              <a:solidFill>
                <a:schemeClr val="tx1"/>
              </a:solidFill>
              <a:latin typeface="ＭＳ Ｐゴシック" charset="-128"/>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123</a:t>
            </a:fld>
            <a:endParaRPr lang="ja-JP" altLang="en-US" dirty="0"/>
          </a:p>
        </p:txBody>
      </p:sp>
      <p:sp>
        <p:nvSpPr>
          <p:cNvPr id="14" name="正方形/長方形 13"/>
          <p:cNvSpPr/>
          <p:nvPr/>
        </p:nvSpPr>
        <p:spPr>
          <a:xfrm>
            <a:off x="82407" y="2345513"/>
            <a:ext cx="889193" cy="219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800" dirty="0" smtClean="0">
                <a:solidFill>
                  <a:schemeClr val="tx1"/>
                </a:solidFill>
              </a:rPr>
              <a:t>(</a:t>
            </a:r>
            <a:r>
              <a:rPr kumimoji="1" lang="ja-JP" altLang="en-US" sz="800" dirty="0" smtClean="0">
                <a:solidFill>
                  <a:schemeClr val="tx1"/>
                </a:solidFill>
              </a:rPr>
              <a:t>単位：ポイント</a:t>
            </a:r>
            <a:r>
              <a:rPr kumimoji="1" lang="en-US" altLang="ja-JP" sz="800" dirty="0" smtClean="0">
                <a:solidFill>
                  <a:schemeClr val="tx1"/>
                </a:solidFill>
              </a:rPr>
              <a:t>)</a:t>
            </a:r>
            <a:endParaRPr kumimoji="1" lang="ja-JP" altLang="en-US" sz="800" dirty="0">
              <a:solidFill>
                <a:schemeClr val="tx1"/>
              </a:solidFill>
            </a:endParaRPr>
          </a:p>
        </p:txBody>
      </p:sp>
      <p:sp>
        <p:nvSpPr>
          <p:cNvPr id="17" name="正方形/長方形 16"/>
          <p:cNvSpPr/>
          <p:nvPr/>
        </p:nvSpPr>
        <p:spPr>
          <a:xfrm>
            <a:off x="4546903" y="2348880"/>
            <a:ext cx="889193" cy="2193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kumimoji="1" lang="en-US" altLang="ja-JP" sz="800" dirty="0" smtClean="0">
                <a:solidFill>
                  <a:schemeClr val="tx1"/>
                </a:solidFill>
              </a:rPr>
              <a:t>(</a:t>
            </a:r>
            <a:r>
              <a:rPr kumimoji="1" lang="ja-JP" altLang="en-US" sz="800" dirty="0" smtClean="0">
                <a:solidFill>
                  <a:schemeClr val="tx1"/>
                </a:solidFill>
              </a:rPr>
              <a:t>単位：ポイント</a:t>
            </a:r>
            <a:r>
              <a:rPr kumimoji="1" lang="en-US" altLang="ja-JP" sz="800" dirty="0" smtClean="0">
                <a:solidFill>
                  <a:schemeClr val="tx1"/>
                </a:solidFill>
              </a:rPr>
              <a:t>)</a:t>
            </a:r>
            <a:endParaRPr kumimoji="1" lang="ja-JP" altLang="en-US" sz="800" dirty="0">
              <a:solidFill>
                <a:schemeClr val="tx1"/>
              </a:solidFill>
            </a:endParaRPr>
          </a:p>
        </p:txBody>
      </p:sp>
      <p:sp>
        <p:nvSpPr>
          <p:cNvPr id="21" name="正方形/長方形 20"/>
          <p:cNvSpPr/>
          <p:nvPr/>
        </p:nvSpPr>
        <p:spPr>
          <a:xfrm>
            <a:off x="161588" y="116632"/>
            <a:ext cx="6449201" cy="369332"/>
          </a:xfrm>
          <a:prstGeom prst="rect">
            <a:avLst/>
          </a:prstGeom>
        </p:spPr>
        <p:txBody>
          <a:bodyPr wrap="none">
            <a:spAutoFit/>
          </a:bodyPr>
          <a:lstStyle/>
          <a:p>
            <a:r>
              <a:rPr lang="ja-JP" altLang="en-US" dirty="0"/>
              <a:t>②</a:t>
            </a:r>
            <a:r>
              <a:rPr lang="ja-JP" altLang="en-US" dirty="0" smtClean="0"/>
              <a:t>人材</a:t>
            </a:r>
            <a:r>
              <a:rPr lang="ja-JP" altLang="en-US" dirty="0"/>
              <a:t>・人手不足の</a:t>
            </a:r>
            <a:r>
              <a:rPr lang="ja-JP" altLang="en-US" dirty="0" smtClean="0"/>
              <a:t>分析（９）（</a:t>
            </a:r>
            <a:r>
              <a:rPr lang="ja-JP" altLang="en-US" dirty="0"/>
              <a:t>潜在的有業率及び有業率の差</a:t>
            </a:r>
            <a:r>
              <a:rPr lang="ja-JP" altLang="en-US" dirty="0" smtClean="0"/>
              <a:t>）</a:t>
            </a:r>
            <a:endParaRPr lang="ja-JP" altLang="en-US" dirty="0"/>
          </a:p>
        </p:txBody>
      </p:sp>
    </p:spTree>
    <p:extLst>
      <p:ext uri="{BB962C8B-B14F-4D97-AF65-F5344CB8AC3E}">
        <p14:creationId xmlns:p14="http://schemas.microsoft.com/office/powerpoint/2010/main" val="849543918"/>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 name="正方形/長方形 2"/>
          <p:cNvSpPr/>
          <p:nvPr/>
        </p:nvSpPr>
        <p:spPr>
          <a:xfrm>
            <a:off x="176496" y="1340768"/>
            <a:ext cx="6123696"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■大阪府の男女別非正規率</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200" dirty="0">
                <a:solidFill>
                  <a:schemeClr val="tx1"/>
                </a:solidFill>
                <a:latin typeface="ＭＳ Ｐゴシック" panose="020B060007020508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p>
        </p:txBody>
      </p:sp>
      <p:graphicFrame>
        <p:nvGraphicFramePr>
          <p:cNvPr id="7" name="グラフ 6"/>
          <p:cNvGraphicFramePr>
            <a:graphicFrameLocks/>
          </p:cNvGraphicFramePr>
          <p:nvPr>
            <p:extLst>
              <p:ext uri="{D42A27DB-BD31-4B8C-83A1-F6EECF244321}">
                <p14:modId xmlns:p14="http://schemas.microsoft.com/office/powerpoint/2010/main" val="2506213865"/>
              </p:ext>
            </p:extLst>
          </p:nvPr>
        </p:nvGraphicFramePr>
        <p:xfrm>
          <a:off x="329740" y="1988542"/>
          <a:ext cx="6546516" cy="3168352"/>
        </p:xfrm>
        <a:graphic>
          <a:graphicData uri="http://schemas.openxmlformats.org/drawingml/2006/chart">
            <c:chart xmlns:c="http://schemas.openxmlformats.org/drawingml/2006/chart" xmlns:r="http://schemas.openxmlformats.org/officeDocument/2006/relationships" r:id="rId2"/>
          </a:graphicData>
        </a:graphic>
      </p:graphicFrame>
      <p:sp>
        <p:nvSpPr>
          <p:cNvPr id="8" name="正方形/長方形 7"/>
          <p:cNvSpPr/>
          <p:nvPr/>
        </p:nvSpPr>
        <p:spPr>
          <a:xfrm>
            <a:off x="251520" y="1808820"/>
            <a:ext cx="3136900" cy="2524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a:solidFill>
                  <a:schemeClr val="tx1"/>
                </a:solidFill>
                <a:latin typeface="ＭＳ Ｐゴシック" panose="020B0600070205080204" pitchFamily="50" charset="-128"/>
              </a:rPr>
              <a:t>※</a:t>
            </a:r>
            <a:r>
              <a:rPr lang="ja-JP" altLang="en-US" sz="1000" dirty="0">
                <a:solidFill>
                  <a:schemeClr val="tx1"/>
                </a:solidFill>
                <a:latin typeface="ＭＳ Ｐゴシック" panose="020B0600070205080204" pitchFamily="50" charset="-128"/>
              </a:rPr>
              <a:t>非正規率：有業者に対する非正規者の割合</a:t>
            </a:r>
          </a:p>
        </p:txBody>
      </p:sp>
      <p:graphicFrame>
        <p:nvGraphicFramePr>
          <p:cNvPr id="11" name="表 10"/>
          <p:cNvGraphicFramePr>
            <a:graphicFrameLocks noGrp="1"/>
          </p:cNvGraphicFramePr>
          <p:nvPr>
            <p:extLst>
              <p:ext uri="{D42A27DB-BD31-4B8C-83A1-F6EECF244321}">
                <p14:modId xmlns:p14="http://schemas.microsoft.com/office/powerpoint/2010/main" val="1051929929"/>
              </p:ext>
            </p:extLst>
          </p:nvPr>
        </p:nvGraphicFramePr>
        <p:xfrm>
          <a:off x="1331640" y="5373216"/>
          <a:ext cx="4120728" cy="977565"/>
        </p:xfrm>
        <a:graphic>
          <a:graphicData uri="http://schemas.openxmlformats.org/drawingml/2006/table">
            <a:tbl>
              <a:tblPr>
                <a:tableStyleId>{5940675A-B579-460E-94D1-54222C63F5DA}</a:tableStyleId>
              </a:tblPr>
              <a:tblGrid>
                <a:gridCol w="1030182"/>
                <a:gridCol w="1030182"/>
                <a:gridCol w="1030182"/>
                <a:gridCol w="1030182"/>
              </a:tblGrid>
              <a:tr h="272185">
                <a:tc>
                  <a:txBody>
                    <a:bodyPr/>
                    <a:lstStyle/>
                    <a:p>
                      <a:pPr algn="ctr" fontAlgn="ctr"/>
                      <a:r>
                        <a:rPr lang="ja-JP" altLang="en-US" sz="1050" b="0" i="0" u="none" strike="noStrike" dirty="0" smtClean="0">
                          <a:effectLst/>
                          <a:latin typeface="ＭＳ Ｐゴシック" panose="020B0600070205080204" pitchFamily="50" charset="-128"/>
                          <a:ea typeface="ＭＳ Ｐゴシック" panose="020B0600070205080204" pitchFamily="50" charset="-128"/>
                        </a:rPr>
                        <a:t>非正規数</a:t>
                      </a:r>
                      <a:endParaRPr lang="en-US" altLang="ja-JP" sz="1050" b="0" i="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1050" b="0" i="0" u="none" strike="noStrike" dirty="0" smtClean="0">
                          <a:effectLst/>
                          <a:latin typeface="ＭＳ Ｐゴシック" panose="020B0600070205080204" pitchFamily="50" charset="-128"/>
                          <a:ea typeface="ＭＳ Ｐゴシック" panose="020B0600070205080204" pitchFamily="50" charset="-128"/>
                        </a:rPr>
                        <a:t>（単位：人）</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2007</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216000">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男女計</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1,196,000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1,341,500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b"/>
                      <a:r>
                        <a:rPr lang="en-US" altLang="ja-JP" sz="1050" u="none" strike="noStrike">
                          <a:effectLst/>
                          <a:latin typeface="ＭＳ Ｐゴシック" panose="020B0600070205080204" pitchFamily="50" charset="-128"/>
                          <a:ea typeface="ＭＳ Ｐゴシック" panose="020B0600070205080204" pitchFamily="50" charset="-128"/>
                        </a:rPr>
                        <a:t>1,476,100</a:t>
                      </a:r>
                      <a:endParaRPr lang="en-US" altLang="ja-JP"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216000">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男</a:t>
                      </a:r>
                      <a:endParaRPr lang="ja-JP" altLang="en-US"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402,100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464,400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b"/>
                      <a:r>
                        <a:rPr lang="en-US" altLang="ja-JP" sz="1050" u="none" strike="noStrike" dirty="0">
                          <a:effectLst/>
                          <a:latin typeface="ＭＳ Ｐゴシック" panose="020B0600070205080204" pitchFamily="50" charset="-128"/>
                          <a:ea typeface="ＭＳ Ｐゴシック" panose="020B0600070205080204" pitchFamily="50" charset="-128"/>
                        </a:rPr>
                        <a:t>484,700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216000">
                <a:tc>
                  <a:txBody>
                    <a:bodyPr/>
                    <a:lstStyle/>
                    <a:p>
                      <a:pPr algn="l" fontAlgn="ctr"/>
                      <a:r>
                        <a:rPr lang="ja-JP" altLang="en-US" sz="1050" u="none" strike="noStrike">
                          <a:effectLst/>
                          <a:latin typeface="ＭＳ Ｐゴシック" panose="020B0600070205080204" pitchFamily="50" charset="-128"/>
                          <a:ea typeface="ＭＳ Ｐゴシック" panose="020B0600070205080204" pitchFamily="50" charset="-128"/>
                        </a:rPr>
                        <a:t>女</a:t>
                      </a:r>
                      <a:endParaRPr lang="ja-JP" altLang="en-US" sz="1050" b="0" i="0" u="none" strike="noStrike">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793,700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877,100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991,400</a:t>
                      </a:r>
                      <a:endParaRPr lang="en-US" altLang="ja-JP" sz="1050" b="0" i="0" u="none" strike="noStrike" dirty="0">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bl>
          </a:graphicData>
        </a:graphic>
      </p:graphicFrame>
      <p:sp>
        <p:nvSpPr>
          <p:cNvPr id="12" name="角丸四角形 11"/>
          <p:cNvSpPr/>
          <p:nvPr/>
        </p:nvSpPr>
        <p:spPr>
          <a:xfrm>
            <a:off x="179388" y="836042"/>
            <a:ext cx="8824912" cy="50472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 大阪府の非正規率は、男女ともに上昇傾向にある</a:t>
            </a:r>
            <a:r>
              <a:rPr lang="ja-JP" altLang="en-US" sz="1100" dirty="0" smtClean="0">
                <a:solidFill>
                  <a:schemeClr val="tx1"/>
                </a:solidFill>
                <a:latin typeface="ＭＳ Ｐゴシック" charset="-128"/>
              </a:rPr>
              <a:t>。特に女性</a:t>
            </a:r>
            <a:r>
              <a:rPr lang="ja-JP" altLang="en-US" sz="1100" dirty="0">
                <a:solidFill>
                  <a:schemeClr val="tx1"/>
                </a:solidFill>
                <a:latin typeface="ＭＳ Ｐゴシック" charset="-128"/>
              </a:rPr>
              <a:t>については半数以上が</a:t>
            </a:r>
            <a:r>
              <a:rPr lang="ja-JP" altLang="en-US" sz="1100" dirty="0" smtClean="0">
                <a:solidFill>
                  <a:schemeClr val="tx1"/>
                </a:solidFill>
                <a:latin typeface="ＭＳ Ｐゴシック" charset="-128"/>
              </a:rPr>
              <a:t>非正規雇用に</a:t>
            </a:r>
            <a:r>
              <a:rPr lang="ja-JP" altLang="en-US" sz="1100" dirty="0">
                <a:solidFill>
                  <a:schemeClr val="tx1"/>
                </a:solidFill>
                <a:latin typeface="ＭＳ Ｐゴシック" charset="-128"/>
              </a:rPr>
              <a:t>なっている。</a:t>
            </a:r>
            <a:endParaRPr lang="en-US" altLang="ja-JP" sz="1100" dirty="0">
              <a:solidFill>
                <a:schemeClr val="tx1"/>
              </a:solidFill>
              <a:latin typeface="ＭＳ Ｐゴシック" charset="-128"/>
            </a:endParaRP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124</a:t>
            </a:fld>
            <a:endParaRPr lang="ja-JP" altLang="en-US" dirty="0"/>
          </a:p>
        </p:txBody>
      </p:sp>
      <p:sp>
        <p:nvSpPr>
          <p:cNvPr id="13" name="正方形/長方形 12"/>
          <p:cNvSpPr/>
          <p:nvPr/>
        </p:nvSpPr>
        <p:spPr>
          <a:xfrm>
            <a:off x="161588" y="116632"/>
            <a:ext cx="5843266"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a:t>
            </a:r>
            <a:r>
              <a:rPr lang="en-US" altLang="ja-JP" dirty="0" smtClean="0"/>
              <a:t>10</a:t>
            </a:r>
            <a:r>
              <a:rPr lang="ja-JP" altLang="en-US" dirty="0" smtClean="0"/>
              <a:t>）（</a:t>
            </a:r>
            <a:r>
              <a:rPr lang="ja-JP" altLang="en-US" dirty="0"/>
              <a:t>大阪の非正規雇用の状況</a:t>
            </a:r>
            <a:r>
              <a:rPr lang="ja-JP" altLang="en-US" dirty="0" smtClean="0"/>
              <a:t>）</a:t>
            </a:r>
            <a:endParaRPr lang="ja-JP" altLang="en-US" dirty="0"/>
          </a:p>
        </p:txBody>
      </p:sp>
    </p:spTree>
    <p:extLst>
      <p:ext uri="{BB962C8B-B14F-4D97-AF65-F5344CB8AC3E}">
        <p14:creationId xmlns:p14="http://schemas.microsoft.com/office/powerpoint/2010/main" val="391890311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 name="直線コネクタ 2"/>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 name="正方形/長方形 3"/>
          <p:cNvSpPr/>
          <p:nvPr/>
        </p:nvSpPr>
        <p:spPr>
          <a:xfrm>
            <a:off x="71438" y="1412776"/>
            <a:ext cx="8824912"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男女別・年齢</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階級別・都道府県</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非正規率</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年就業構造基本調査</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1070590940"/>
              </p:ext>
            </p:extLst>
          </p:nvPr>
        </p:nvGraphicFramePr>
        <p:xfrm>
          <a:off x="250825" y="5457825"/>
          <a:ext cx="8497881" cy="634896"/>
        </p:xfrm>
        <a:graphic>
          <a:graphicData uri="http://schemas.openxmlformats.org/drawingml/2006/table">
            <a:tbl>
              <a:tblPr>
                <a:tableStyleId>{5940675A-B579-460E-94D1-54222C63F5DA}</a:tableStyleId>
              </a:tblPr>
              <a:tblGrid>
                <a:gridCol w="470169"/>
                <a:gridCol w="573408"/>
                <a:gridCol w="573408"/>
                <a:gridCol w="573408"/>
                <a:gridCol w="573408"/>
                <a:gridCol w="573408"/>
                <a:gridCol w="573408"/>
                <a:gridCol w="573408"/>
                <a:gridCol w="573408"/>
                <a:gridCol w="573408"/>
                <a:gridCol w="573408"/>
                <a:gridCol w="573408"/>
                <a:gridCol w="573408"/>
                <a:gridCol w="573408"/>
                <a:gridCol w="573408"/>
              </a:tblGrid>
              <a:tr h="107508">
                <a:tc>
                  <a:txBody>
                    <a:bodyPr/>
                    <a:lstStyle/>
                    <a:p>
                      <a:pPr algn="ctr" fontAlgn="ctr"/>
                      <a:r>
                        <a:rPr lang="ja-JP" altLang="en-US" sz="1000" u="none" strike="noStrike" dirty="0" smtClean="0">
                          <a:effectLst/>
                          <a:latin typeface="ＭＳ Ｐゴシック" panose="020B0600070205080204" pitchFamily="50" charset="-128"/>
                          <a:ea typeface="ＭＳ Ｐゴシック" panose="020B0600070205080204" pitchFamily="50" charset="-128"/>
                        </a:rPr>
                        <a:t>男</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15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19</a:t>
                      </a:r>
                      <a:r>
                        <a:rPr lang="ja-JP" altLang="en-US" sz="700" u="none" strike="noStrike" dirty="0">
                          <a:effectLst/>
                          <a:latin typeface="ＭＳ Ｐゴシック" panose="020B0600070205080204" pitchFamily="50" charset="-128"/>
                          <a:ea typeface="ＭＳ Ｐゴシック" panose="020B0600070205080204" pitchFamily="50" charset="-128"/>
                        </a:rPr>
                        <a:t>歳</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24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29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30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34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35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39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40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44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45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49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50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54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55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59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60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64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65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69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70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74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75</a:t>
                      </a:r>
                      <a:r>
                        <a:rPr lang="ja-JP" altLang="en-US" sz="700" u="none" strike="noStrike" dirty="0">
                          <a:effectLst/>
                          <a:latin typeface="ＭＳ Ｐゴシック" panose="020B0600070205080204" pitchFamily="50" charset="-128"/>
                          <a:ea typeface="ＭＳ Ｐゴシック" panose="020B0600070205080204" pitchFamily="50" charset="-128"/>
                        </a:rPr>
                        <a:t>～</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合計</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r>
              <a:tr h="107508">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大阪府</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24.3</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62.5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44.6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22.7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20.4</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28.0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92.2</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55.0</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23.7</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6.5</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484.7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r h="107508">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東京都</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34.8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117.2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96.3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75.2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62.0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41.6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38.9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28.0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105.0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77.5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27.5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744.7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r h="107508">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全国</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292.0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824.5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619.9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497.1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433.3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356.2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291.9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275.6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380.8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1,351.5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740.5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312.3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107.0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6,482.7</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bl>
          </a:graphicData>
        </a:graphic>
      </p:graphicFrame>
      <p:graphicFrame>
        <p:nvGraphicFramePr>
          <p:cNvPr id="14" name="表 13"/>
          <p:cNvGraphicFramePr>
            <a:graphicFrameLocks noGrp="1"/>
          </p:cNvGraphicFramePr>
          <p:nvPr>
            <p:extLst>
              <p:ext uri="{D42A27DB-BD31-4B8C-83A1-F6EECF244321}">
                <p14:modId xmlns:p14="http://schemas.microsoft.com/office/powerpoint/2010/main" val="2166134422"/>
              </p:ext>
            </p:extLst>
          </p:nvPr>
        </p:nvGraphicFramePr>
        <p:xfrm>
          <a:off x="252414" y="6178550"/>
          <a:ext cx="8496295" cy="634896"/>
        </p:xfrm>
        <a:graphic>
          <a:graphicData uri="http://schemas.openxmlformats.org/drawingml/2006/table">
            <a:tbl>
              <a:tblPr>
                <a:tableStyleId>{5940675A-B579-460E-94D1-54222C63F5DA}</a:tableStyleId>
              </a:tblPr>
              <a:tblGrid>
                <a:gridCol w="470081"/>
                <a:gridCol w="573301"/>
                <a:gridCol w="573301"/>
                <a:gridCol w="573301"/>
                <a:gridCol w="573301"/>
                <a:gridCol w="573301"/>
                <a:gridCol w="573301"/>
                <a:gridCol w="573301"/>
                <a:gridCol w="573301"/>
                <a:gridCol w="573301"/>
                <a:gridCol w="573301"/>
                <a:gridCol w="573301"/>
                <a:gridCol w="573301"/>
                <a:gridCol w="573301"/>
                <a:gridCol w="573301"/>
              </a:tblGrid>
              <a:tr h="107508">
                <a:tc>
                  <a:txBody>
                    <a:bodyPr/>
                    <a:lstStyle/>
                    <a:p>
                      <a:pPr algn="ctr" fontAlgn="ctr"/>
                      <a:r>
                        <a:rPr lang="ja-JP" altLang="en-US" sz="1000" u="none" strike="noStrike" dirty="0" smtClean="0">
                          <a:effectLst/>
                          <a:latin typeface="ＭＳ Ｐゴシック" panose="020B0600070205080204" pitchFamily="50" charset="-128"/>
                          <a:ea typeface="ＭＳ Ｐゴシック" panose="020B0600070205080204" pitchFamily="50" charset="-128"/>
                        </a:rPr>
                        <a:t>女</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15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19</a:t>
                      </a:r>
                      <a:r>
                        <a:rPr lang="ja-JP" altLang="en-US" sz="700" u="none" strike="noStrike" dirty="0">
                          <a:effectLst/>
                          <a:latin typeface="ＭＳ Ｐゴシック" panose="020B0600070205080204" pitchFamily="50" charset="-128"/>
                          <a:ea typeface="ＭＳ Ｐゴシック" panose="020B0600070205080204" pitchFamily="50" charset="-128"/>
                        </a:rPr>
                        <a:t>歳</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24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29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30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34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35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39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40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44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45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49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50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54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55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59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60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64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65</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69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70</a:t>
                      </a:r>
                      <a:r>
                        <a:rPr lang="ja-JP" altLang="en-US" sz="700" u="none" strike="noStrike" dirty="0">
                          <a:effectLst/>
                          <a:latin typeface="ＭＳ Ｐゴシック" panose="020B0600070205080204" pitchFamily="50" charset="-128"/>
                          <a:ea typeface="ＭＳ Ｐゴシック" panose="020B0600070205080204" pitchFamily="50" charset="-128"/>
                        </a:rPr>
                        <a:t>～</a:t>
                      </a:r>
                      <a:r>
                        <a:rPr lang="en-US" altLang="ja-JP" sz="700" u="none" strike="noStrike" dirty="0">
                          <a:effectLst/>
                          <a:latin typeface="ＭＳ Ｐゴシック" panose="020B0600070205080204" pitchFamily="50" charset="-128"/>
                          <a:ea typeface="ＭＳ Ｐゴシック" panose="020B0600070205080204" pitchFamily="50" charset="-128"/>
                        </a:rPr>
                        <a:t>74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75</a:t>
                      </a:r>
                      <a:r>
                        <a:rPr lang="ja-JP" altLang="en-US" sz="700" u="none" strike="noStrike" dirty="0">
                          <a:effectLst/>
                          <a:latin typeface="ＭＳ Ｐゴシック" panose="020B0600070205080204" pitchFamily="50" charset="-128"/>
                          <a:ea typeface="ＭＳ Ｐゴシック" panose="020B0600070205080204" pitchFamily="50" charset="-128"/>
                        </a:rPr>
                        <a:t>～</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合計</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accent5">
                        <a:lumMod val="40000"/>
                        <a:lumOff val="60000"/>
                      </a:schemeClr>
                    </a:solidFill>
                  </a:tcPr>
                </a:tc>
              </a:tr>
              <a:tr h="107508">
                <a:tc>
                  <a:txBody>
                    <a:bodyPr/>
                    <a:lstStyle/>
                    <a:p>
                      <a:pPr algn="l" fontAlgn="ctr"/>
                      <a:r>
                        <a:rPr lang="ja-JP" altLang="en-US" sz="1000" u="none" strike="noStrike">
                          <a:effectLst/>
                          <a:latin typeface="ＭＳ Ｐゴシック" panose="020B0600070205080204" pitchFamily="50" charset="-128"/>
                          <a:ea typeface="ＭＳ Ｐゴシック" panose="020B0600070205080204" pitchFamily="50" charset="-128"/>
                        </a:rPr>
                        <a:t>大阪府</a:t>
                      </a:r>
                      <a:endParaRPr lang="ja-JP" altLang="en-US"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31.6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65.0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78.6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85.3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124.6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134.7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126.2</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101.9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76.3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100.6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45.1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991.4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r h="107508">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東京都</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41.6</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128.4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112.8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148.3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159.0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169.7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166.4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138.5</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114.3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131.8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62.1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30.8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12.4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1,416.1</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r h="107508">
                <a:tc>
                  <a:txBody>
                    <a:bodyPr/>
                    <a:lstStyle/>
                    <a:p>
                      <a:pPr algn="l" fontAlgn="ctr"/>
                      <a:r>
                        <a:rPr lang="ja-JP" altLang="en-US" sz="1000" u="none" strike="noStrike" dirty="0">
                          <a:effectLst/>
                          <a:latin typeface="ＭＳ Ｐゴシック" panose="020B0600070205080204" pitchFamily="50" charset="-128"/>
                          <a:ea typeface="ＭＳ Ｐゴシック" panose="020B0600070205080204" pitchFamily="50" charset="-128"/>
                        </a:rPr>
                        <a:t>全国</a:t>
                      </a:r>
                      <a:endParaRPr lang="ja-JP" altLang="en-US"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391.3</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959.4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999.8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1,196.4</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1,566.9</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1,785.7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1,694.1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1,501.7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1,395.1</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1,466.0</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638.5</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249.8</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a:effectLst/>
                          <a:latin typeface="ＭＳ Ｐゴシック" panose="020B0600070205080204" pitchFamily="50" charset="-128"/>
                          <a:ea typeface="ＭＳ Ｐゴシック" panose="020B0600070205080204" pitchFamily="50" charset="-128"/>
                        </a:rPr>
                        <a:t>99.7</a:t>
                      </a:r>
                      <a:endParaRPr lang="en-US" altLang="ja-JP" sz="10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c>
                  <a:txBody>
                    <a:bodyPr/>
                    <a:lstStyle/>
                    <a:p>
                      <a:pPr algn="r" fontAlgn="ctr"/>
                      <a:r>
                        <a:rPr lang="en-US" altLang="ja-JP" sz="1000" u="none" strike="noStrike" dirty="0">
                          <a:effectLst/>
                          <a:latin typeface="ＭＳ Ｐゴシック" panose="020B0600070205080204" pitchFamily="50" charset="-128"/>
                          <a:ea typeface="ＭＳ Ｐゴシック" panose="020B0600070205080204" pitchFamily="50" charset="-128"/>
                        </a:rPr>
                        <a:t>13,944.4</a:t>
                      </a:r>
                      <a:endParaRPr lang="en-US" altLang="ja-JP" sz="10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324" marR="6324" marT="6324" marB="0" anchor="ctr">
                    <a:solidFill>
                      <a:schemeClr val="bg1"/>
                    </a:solidFill>
                  </a:tcPr>
                </a:tc>
              </a:tr>
            </a:tbl>
          </a:graphicData>
        </a:graphic>
      </p:graphicFrame>
      <p:sp>
        <p:nvSpPr>
          <p:cNvPr id="15" name="正方形/長方形 14"/>
          <p:cNvSpPr/>
          <p:nvPr/>
        </p:nvSpPr>
        <p:spPr>
          <a:xfrm>
            <a:off x="68263" y="5084763"/>
            <a:ext cx="8824912" cy="50482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男女別・都道府県別の年齢階級別非正規数（単位：千人）</a:t>
            </a:r>
            <a:r>
              <a:rPr lang="ja-JP" altLang="en-US" sz="1000" dirty="0">
                <a:solidFill>
                  <a:schemeClr val="tx1"/>
                </a:solidFill>
                <a:latin typeface="ＭＳ Ｐゴシック" panose="020B0600070205080204" pitchFamily="50" charset="-128"/>
              </a:rPr>
              <a:t>　</a:t>
            </a:r>
            <a:r>
              <a:rPr lang="ja-JP" altLang="en-US" sz="1000" dirty="0" smtClean="0">
                <a:solidFill>
                  <a:schemeClr val="tx1"/>
                </a:solidFill>
                <a:latin typeface="ＭＳ Ｐゴシック" panose="020B0600070205080204" pitchFamily="50" charset="-128"/>
              </a:rPr>
              <a:t>　出典：総務省「</a:t>
            </a:r>
            <a:r>
              <a:rPr lang="ja-JP" altLang="en-US" sz="1000" dirty="0">
                <a:solidFill>
                  <a:schemeClr val="tx1"/>
                </a:solidFill>
                <a:latin typeface="ＭＳ Ｐゴシック" panose="020B0600070205080204" pitchFamily="50" charset="-128"/>
              </a:rPr>
              <a:t>平成</a:t>
            </a:r>
            <a:r>
              <a:rPr lang="en-US" altLang="ja-JP" sz="1000" dirty="0">
                <a:solidFill>
                  <a:schemeClr val="tx1"/>
                </a:solidFill>
                <a:latin typeface="ＭＳ Ｐゴシック" panose="020B0600070205080204" pitchFamily="50" charset="-128"/>
              </a:rPr>
              <a:t>24</a:t>
            </a:r>
            <a:r>
              <a:rPr lang="ja-JP" altLang="en-US" sz="1000" dirty="0">
                <a:solidFill>
                  <a:schemeClr val="tx1"/>
                </a:solidFill>
                <a:latin typeface="ＭＳ Ｐゴシック" panose="020B0600070205080204" pitchFamily="50" charset="-128"/>
              </a:rPr>
              <a:t>年就業構造基本調査</a:t>
            </a:r>
            <a:r>
              <a:rPr lang="ja-JP" altLang="en-US" sz="1000" dirty="0" smtClean="0">
                <a:solidFill>
                  <a:schemeClr val="tx1"/>
                </a:solidFill>
                <a:latin typeface="ＭＳ Ｐゴシック" panose="020B0600070205080204" pitchFamily="50" charset="-128"/>
              </a:rPr>
              <a:t>」</a:t>
            </a:r>
            <a:endParaRPr lang="ja-JP" altLang="en-US" sz="1000" dirty="0">
              <a:solidFill>
                <a:schemeClr val="tx1"/>
              </a:solidFill>
              <a:latin typeface="ＭＳ Ｐゴシック" panose="020B0600070205080204" pitchFamily="50" charset="-128"/>
            </a:endParaRPr>
          </a:p>
        </p:txBody>
      </p:sp>
      <p:sp>
        <p:nvSpPr>
          <p:cNvPr id="16" name="角丸四角形 15"/>
          <p:cNvSpPr/>
          <p:nvPr/>
        </p:nvSpPr>
        <p:spPr>
          <a:xfrm>
            <a:off x="179388" y="727993"/>
            <a:ext cx="8824912" cy="756791"/>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○男性は</a:t>
            </a:r>
            <a:r>
              <a:rPr lang="ja-JP" altLang="en-US" sz="1100" dirty="0" smtClean="0">
                <a:solidFill>
                  <a:schemeClr val="tx1"/>
                </a:solidFill>
                <a:latin typeface="ＭＳ Ｐゴシック" panose="020B0600070205080204" pitchFamily="50" charset="-128"/>
              </a:rPr>
              <a:t>、若年層で非正規の割合が高い。</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○女性は</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20</a:t>
            </a:r>
            <a:r>
              <a:rPr lang="ja-JP" altLang="en-US" sz="1100" dirty="0" smtClean="0">
                <a:solidFill>
                  <a:schemeClr val="tx1"/>
                </a:solidFill>
                <a:latin typeface="ＭＳ Ｐゴシック" panose="020B0600070205080204" pitchFamily="50" charset="-128"/>
              </a:rPr>
              <a:t>歳代前半</a:t>
            </a:r>
            <a:r>
              <a:rPr lang="ja-JP" altLang="en-US" sz="1100" dirty="0" smtClean="0">
                <a:solidFill>
                  <a:schemeClr val="tx1"/>
                </a:solidFill>
                <a:latin typeface="ＭＳ Ｐゴシック" charset="-128"/>
              </a:rPr>
              <a:t>を</a:t>
            </a:r>
            <a:r>
              <a:rPr lang="ja-JP" altLang="en-US" sz="1100" dirty="0">
                <a:solidFill>
                  <a:schemeClr val="tx1"/>
                </a:solidFill>
                <a:latin typeface="ＭＳ Ｐゴシック" charset="-128"/>
              </a:rPr>
              <a:t>除き、ほぼ全ての年齢層</a:t>
            </a:r>
            <a:r>
              <a:rPr lang="ja-JP" altLang="en-US" sz="1100" dirty="0" smtClean="0">
                <a:solidFill>
                  <a:schemeClr val="tx1"/>
                </a:solidFill>
                <a:latin typeface="ＭＳ Ｐゴシック" charset="-128"/>
              </a:rPr>
              <a:t>で全国に比較して非正規の割合が高く、全国平均との乖離が大きい。</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a:t>
            </a:r>
            <a:r>
              <a:rPr lang="ja-JP" altLang="en-US" sz="1100" dirty="0" smtClean="0">
                <a:solidFill>
                  <a:schemeClr val="tx1"/>
                </a:solidFill>
                <a:latin typeface="ＭＳ Ｐゴシック" charset="-128"/>
              </a:rPr>
              <a:t>）非正規率 ： 非正規数を有業者数で除した値（非正規数／有業者数）</a:t>
            </a:r>
            <a:endParaRPr lang="en-US" altLang="ja-JP" sz="1100" dirty="0">
              <a:solidFill>
                <a:schemeClr val="tx1"/>
              </a:solidFill>
              <a:latin typeface="ＭＳ Ｐゴシック"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2706766290"/>
              </p:ext>
            </p:extLst>
          </p:nvPr>
        </p:nvGraphicFramePr>
        <p:xfrm>
          <a:off x="241470" y="1771997"/>
          <a:ext cx="4318655" cy="345564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8" name="グラフ 17"/>
          <p:cNvGraphicFramePr>
            <a:graphicFrameLocks/>
          </p:cNvGraphicFramePr>
          <p:nvPr>
            <p:extLst>
              <p:ext uri="{D42A27DB-BD31-4B8C-83A1-F6EECF244321}">
                <p14:modId xmlns:p14="http://schemas.microsoft.com/office/powerpoint/2010/main" val="2805615378"/>
              </p:ext>
            </p:extLst>
          </p:nvPr>
        </p:nvGraphicFramePr>
        <p:xfrm>
          <a:off x="4572000" y="1771997"/>
          <a:ext cx="4572000" cy="3455642"/>
        </p:xfrm>
        <a:graphic>
          <a:graphicData uri="http://schemas.openxmlformats.org/drawingml/2006/chart">
            <c:chart xmlns:c="http://schemas.openxmlformats.org/drawingml/2006/chart" xmlns:r="http://schemas.openxmlformats.org/officeDocument/2006/relationships" r:id="rId3"/>
          </a:graphicData>
        </a:graphic>
      </p:graphicFrame>
      <p:sp>
        <p:nvSpPr>
          <p:cNvPr id="1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125</a:t>
            </a:fld>
            <a:endParaRPr lang="ja-JP" altLang="en-US" dirty="0"/>
          </a:p>
        </p:txBody>
      </p:sp>
      <p:sp>
        <p:nvSpPr>
          <p:cNvPr id="12" name="正方形/長方形 11"/>
          <p:cNvSpPr/>
          <p:nvPr/>
        </p:nvSpPr>
        <p:spPr>
          <a:xfrm>
            <a:off x="161588" y="116632"/>
            <a:ext cx="6420347"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a:t>
            </a:r>
            <a:r>
              <a:rPr lang="en-US" altLang="ja-JP" dirty="0" smtClean="0"/>
              <a:t>11</a:t>
            </a:r>
            <a:r>
              <a:rPr lang="ja-JP" altLang="en-US" dirty="0" smtClean="0"/>
              <a:t>）（</a:t>
            </a:r>
            <a:r>
              <a:rPr lang="ja-JP" altLang="en-US" dirty="0"/>
              <a:t>男女・年齢別非正規雇用状況</a:t>
            </a:r>
            <a:r>
              <a:rPr lang="ja-JP" altLang="en-US" dirty="0" smtClean="0"/>
              <a:t>）</a:t>
            </a:r>
            <a:endParaRPr lang="ja-JP" altLang="en-US" dirty="0"/>
          </a:p>
        </p:txBody>
      </p:sp>
      <p:sp>
        <p:nvSpPr>
          <p:cNvPr id="21" name="円/楕円 20"/>
          <p:cNvSpPr/>
          <p:nvPr/>
        </p:nvSpPr>
        <p:spPr>
          <a:xfrm>
            <a:off x="5112060" y="2816932"/>
            <a:ext cx="432047" cy="1296144"/>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endParaRPr kumimoji="1" lang="ja-JP" altLang="en-US">
              <a:solidFill>
                <a:schemeClr val="tx1"/>
              </a:solidFill>
            </a:endParaRPr>
          </a:p>
        </p:txBody>
      </p:sp>
    </p:spTree>
    <p:extLst>
      <p:ext uri="{BB962C8B-B14F-4D97-AF65-F5344CB8AC3E}">
        <p14:creationId xmlns:p14="http://schemas.microsoft.com/office/powerpoint/2010/main" val="353155703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正方形/長方形 7"/>
          <p:cNvSpPr/>
          <p:nvPr/>
        </p:nvSpPr>
        <p:spPr>
          <a:xfrm>
            <a:off x="85205" y="1413595"/>
            <a:ext cx="8824912" cy="50323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別外国人労働者数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：厚生労働省「「外国人雇用状況」の届出状況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まとめ（各年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月末時点）」</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4586983" y="2337937"/>
            <a:ext cx="4320480" cy="442991"/>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85725" marR="0" indent="-85725" algn="l" defTabSz="914400" eaLnBrk="1" fontAlgn="auto" latinLnBrk="0" hangingPunct="1">
              <a:lnSpc>
                <a:spcPct val="100000"/>
              </a:lnSpc>
              <a:spcBef>
                <a:spcPts val="0"/>
              </a:spcBef>
              <a:spcAft>
                <a:spcPts val="0"/>
              </a:spcAft>
              <a:buClrTx/>
              <a:buSzTx/>
              <a:buFontTx/>
              <a:buNone/>
              <a:tabLst/>
              <a:defRPr/>
            </a:pPr>
            <a:r>
              <a:rPr lang="en-US" altLang="ja-JP" sz="800" b="0" i="0" dirty="0">
                <a:solidFill>
                  <a:sysClr val="windowText" lastClr="000000"/>
                </a:solidFill>
                <a:effectLst/>
                <a:latin typeface="+mn-ea"/>
                <a:ea typeface="+mn-ea"/>
              </a:rPr>
              <a:t>※</a:t>
            </a:r>
            <a:r>
              <a:rPr lang="ja-JP" altLang="en-US" sz="800" b="0" i="0" dirty="0">
                <a:solidFill>
                  <a:sysClr val="windowText" lastClr="000000"/>
                </a:solidFill>
                <a:effectLst/>
                <a:latin typeface="+mn-ea"/>
                <a:ea typeface="+mn-ea"/>
              </a:rPr>
              <a:t>届出の対象は、事業主に雇用される外国人労働者（</a:t>
            </a:r>
            <a:r>
              <a:rPr lang="ja-JP" altLang="ja-JP" sz="800" b="0" i="0" dirty="0">
                <a:solidFill>
                  <a:schemeClr val="dk1"/>
                </a:solidFill>
                <a:effectLst/>
                <a:ea typeface="+mn-ea"/>
              </a:rPr>
              <a:t>特別永住者、在留資格「外交」・「公用」の者を除く。</a:t>
            </a:r>
            <a:r>
              <a:rPr lang="ja-JP" altLang="en-US" sz="800" b="0" i="0" dirty="0">
                <a:solidFill>
                  <a:sysClr val="windowText" lastClr="000000"/>
                </a:solidFill>
                <a:effectLst/>
                <a:latin typeface="+mn-ea"/>
                <a:ea typeface="+mn-ea"/>
              </a:rPr>
              <a:t>）数値は各年</a:t>
            </a:r>
            <a:r>
              <a:rPr lang="en-US" altLang="ja-JP" sz="800" b="0" i="0" dirty="0">
                <a:solidFill>
                  <a:sysClr val="windowText" lastClr="000000"/>
                </a:solidFill>
                <a:effectLst/>
                <a:latin typeface="+mn-ea"/>
                <a:ea typeface="+mn-ea"/>
              </a:rPr>
              <a:t>10</a:t>
            </a:r>
            <a:r>
              <a:rPr lang="ja-JP" altLang="en-US" sz="800" b="0" i="0" dirty="0">
                <a:solidFill>
                  <a:sysClr val="windowText" lastClr="000000"/>
                </a:solidFill>
                <a:effectLst/>
                <a:latin typeface="+mn-ea"/>
                <a:ea typeface="+mn-ea"/>
              </a:rPr>
              <a:t>月末時点で事業主から提出のあった届出件数を集計したもので、外国人労働者全数とは必ずしも一致しない。</a:t>
            </a:r>
            <a:endParaRPr kumimoji="1" lang="ja-JP" altLang="en-US" sz="800" dirty="0">
              <a:solidFill>
                <a:sysClr val="windowText" lastClr="000000"/>
              </a:solidFill>
              <a:latin typeface="+mn-ea"/>
              <a:ea typeface="+mn-ea"/>
            </a:endParaRPr>
          </a:p>
        </p:txBody>
      </p:sp>
      <p:sp>
        <p:nvSpPr>
          <p:cNvPr id="2" name="正方形/長方形 1"/>
          <p:cNvSpPr/>
          <p:nvPr/>
        </p:nvSpPr>
        <p:spPr>
          <a:xfrm>
            <a:off x="4586983" y="2010624"/>
            <a:ext cx="4320480" cy="215444"/>
          </a:xfrm>
          <a:prstGeom prst="rect">
            <a:avLst/>
          </a:prstGeom>
        </p:spPr>
        <p:txBody>
          <a:bodyPr wrap="square">
            <a:spAutoFit/>
          </a:bodyPr>
          <a:lstStyle/>
          <a:p>
            <a:pPr marL="85725" indent="-85725"/>
            <a:r>
              <a:rPr lang="en-US" altLang="ja-JP" sz="800" dirty="0" smtClean="0">
                <a:latin typeface="ＭＳ Ｐゴシック" panose="020B0600070205080204" pitchFamily="50" charset="-128"/>
                <a:ea typeface="ＭＳ Ｐゴシック" panose="020B0600070205080204" pitchFamily="50" charset="-128"/>
              </a:rPr>
              <a:t>※</a:t>
            </a:r>
            <a:r>
              <a:rPr lang="ja-JP" altLang="en-US" sz="800" dirty="0" smtClean="0">
                <a:latin typeface="ＭＳ Ｐゴシック" panose="020B0600070205080204" pitchFamily="50" charset="-128"/>
                <a:ea typeface="ＭＳ Ｐゴシック" panose="020B0600070205080204" pitchFamily="50" charset="-128"/>
              </a:rPr>
              <a:t>「建設業」の都道府県別外国人労働者数は、</a:t>
            </a:r>
            <a:r>
              <a:rPr lang="en-US" altLang="ja-JP" sz="800" dirty="0" smtClean="0">
                <a:latin typeface="ＭＳ Ｐゴシック" panose="020B0600070205080204" pitchFamily="50" charset="-128"/>
                <a:ea typeface="ＭＳ Ｐゴシック" panose="020B0600070205080204" pitchFamily="50" charset="-128"/>
              </a:rPr>
              <a:t>2015</a:t>
            </a:r>
            <a:r>
              <a:rPr lang="ja-JP" altLang="en-US" sz="800" dirty="0" smtClean="0">
                <a:latin typeface="ＭＳ Ｐゴシック" panose="020B0600070205080204" pitchFamily="50" charset="-128"/>
                <a:ea typeface="ＭＳ Ｐゴシック" panose="020B0600070205080204" pitchFamily="50" charset="-128"/>
              </a:rPr>
              <a:t>年</a:t>
            </a:r>
            <a:r>
              <a:rPr lang="en-US" altLang="ja-JP" sz="800" dirty="0" smtClean="0">
                <a:latin typeface="ＭＳ Ｐゴシック" panose="020B0600070205080204" pitchFamily="50" charset="-128"/>
                <a:ea typeface="ＭＳ Ｐゴシック" panose="020B0600070205080204" pitchFamily="50" charset="-128"/>
              </a:rPr>
              <a:t>10</a:t>
            </a:r>
            <a:r>
              <a:rPr lang="ja-JP" altLang="en-US" sz="800" dirty="0" smtClean="0">
                <a:latin typeface="ＭＳ Ｐゴシック" panose="020B0600070205080204" pitchFamily="50" charset="-128"/>
                <a:ea typeface="ＭＳ Ｐゴシック" panose="020B0600070205080204" pitchFamily="50" charset="-128"/>
              </a:rPr>
              <a:t>月末版から公表開始。</a:t>
            </a:r>
            <a:endParaRPr lang="ja-JP" altLang="en-US" sz="800" dirty="0">
              <a:latin typeface="ＭＳ Ｐゴシック" panose="020B0600070205080204" pitchFamily="50" charset="-128"/>
              <a:ea typeface="ＭＳ Ｐゴシック" panose="020B060007020508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518478015"/>
              </p:ext>
            </p:extLst>
          </p:nvPr>
        </p:nvGraphicFramePr>
        <p:xfrm>
          <a:off x="286243" y="5589240"/>
          <a:ext cx="6013947" cy="1190880"/>
        </p:xfrm>
        <a:graphic>
          <a:graphicData uri="http://schemas.openxmlformats.org/drawingml/2006/table">
            <a:tbl>
              <a:tblPr>
                <a:tableStyleId>{5940675A-B579-460E-94D1-54222C63F5DA}</a:tableStyleId>
              </a:tblPr>
              <a:tblGrid>
                <a:gridCol w="576524"/>
                <a:gridCol w="660034"/>
                <a:gridCol w="660034"/>
                <a:gridCol w="660034"/>
                <a:gridCol w="660034"/>
                <a:gridCol w="660034"/>
                <a:gridCol w="660034"/>
                <a:gridCol w="660034"/>
                <a:gridCol w="817185"/>
              </a:tblGrid>
              <a:tr h="0">
                <a:tc>
                  <a:txBody>
                    <a:bodyPr/>
                    <a:lstStyle/>
                    <a:p>
                      <a:pPr algn="ctr" fontAlgn="ctr"/>
                      <a:r>
                        <a:rPr lang="ja-JP" altLang="en-US" sz="600" b="0" i="0" u="none" strike="noStrike" dirty="0" smtClean="0">
                          <a:effectLst/>
                          <a:latin typeface="ＭＳ Ｐゴシック" panose="020B0600070205080204" pitchFamily="50" charset="-128"/>
                          <a:ea typeface="ＭＳ Ｐゴシック" panose="020B0600070205080204" pitchFamily="50" charset="-128"/>
                        </a:rPr>
                        <a:t>単位：人</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zh-CN" altLang="en-US" sz="600" u="none" strike="noStrike" dirty="0" smtClean="0">
                          <a:effectLst/>
                          <a:latin typeface="ＭＳ Ｐゴシック" panose="020B0600070205080204" pitchFamily="50" charset="-128"/>
                          <a:ea typeface="ＭＳ Ｐゴシック" panose="020B0600070205080204" pitchFamily="50" charset="-128"/>
                        </a:rPr>
                        <a:t>外国人労働者数</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建設業</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製造業</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情報通信業</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zh-TW" altLang="en-US" sz="600" u="none" strike="noStrike" dirty="0" smtClean="0">
                          <a:effectLst/>
                          <a:latin typeface="ＭＳ Ｐゴシック" panose="020B0600070205080204" pitchFamily="50" charset="-128"/>
                          <a:ea typeface="ＭＳ Ｐゴシック" panose="020B0600070205080204" pitchFamily="50" charset="-128"/>
                        </a:rPr>
                        <a:t>卸売業</a:t>
                      </a:r>
                      <a:r>
                        <a:rPr lang="ja-JP" altLang="en-US" sz="600" u="none" strike="noStrike" dirty="0" smtClean="0">
                          <a:effectLst/>
                          <a:latin typeface="ＭＳ Ｐゴシック" panose="020B0600070205080204" pitchFamily="50" charset="-128"/>
                          <a:ea typeface="ＭＳ Ｐゴシック" panose="020B0600070205080204" pitchFamily="50" charset="-128"/>
                        </a:rPr>
                        <a:t>・</a:t>
                      </a:r>
                      <a:r>
                        <a:rPr lang="zh-TW" altLang="en-US" sz="600" u="none" strike="noStrike" dirty="0" smtClean="0">
                          <a:effectLst/>
                          <a:latin typeface="ＭＳ Ｐゴシック" panose="020B0600070205080204" pitchFamily="50" charset="-128"/>
                          <a:ea typeface="ＭＳ Ｐゴシック" panose="020B0600070205080204" pitchFamily="50" charset="-128"/>
                        </a:rPr>
                        <a:t>小売業</a:t>
                      </a:r>
                      <a:endParaRPr lang="zh-TW"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宿泊業、</a:t>
                      </a:r>
                      <a:r>
                        <a:rPr lang="ja-JP" altLang="en-US" sz="600" u="none" strike="noStrike" dirty="0" smtClean="0">
                          <a:effectLst/>
                          <a:latin typeface="ＭＳ Ｐゴシック" panose="020B0600070205080204" pitchFamily="50" charset="-128"/>
                          <a:ea typeface="ＭＳ Ｐゴシック" panose="020B0600070205080204" pitchFamily="50" charset="-128"/>
                        </a:rPr>
                        <a:t>飲食</a:t>
                      </a:r>
                      <a:endParaRPr lang="en-US" altLang="ja-JP" sz="60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サービス業</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zh-TW" altLang="en-US" sz="600" u="none" strike="noStrike" dirty="0">
                          <a:effectLst/>
                          <a:latin typeface="ＭＳ Ｐゴシック" panose="020B0600070205080204" pitchFamily="50" charset="-128"/>
                          <a:ea typeface="ＭＳ Ｐゴシック" panose="020B0600070205080204" pitchFamily="50" charset="-128"/>
                        </a:rPr>
                        <a:t>教育、</a:t>
                      </a:r>
                      <a:r>
                        <a:rPr lang="zh-TW" altLang="en-US" sz="600" u="none" strike="noStrike" dirty="0" smtClean="0">
                          <a:effectLst/>
                          <a:latin typeface="ＭＳ Ｐゴシック" panose="020B0600070205080204" pitchFamily="50" charset="-128"/>
                          <a:ea typeface="ＭＳ Ｐゴシック" panose="020B0600070205080204" pitchFamily="50" charset="-128"/>
                        </a:rPr>
                        <a:t>学習支援業</a:t>
                      </a:r>
                      <a:endParaRPr lang="zh-TW"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c>
                  <a:txBody>
                    <a:bodyPr/>
                    <a:lstStyle/>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サービス業</a:t>
                      </a:r>
                      <a:endParaRPr lang="en-US" altLang="ja-JP" sz="600" u="none" strike="noStrike" dirty="0" smtClean="0">
                        <a:effectLst/>
                        <a:latin typeface="ＭＳ Ｐゴシック" panose="020B0600070205080204" pitchFamily="50" charset="-128"/>
                        <a:ea typeface="ＭＳ Ｐゴシック" panose="020B0600070205080204" pitchFamily="50" charset="-128"/>
                      </a:endParaRPr>
                    </a:p>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a:t>
                      </a:r>
                      <a:r>
                        <a:rPr lang="ja-JP" altLang="en-US" sz="600" u="none" strike="noStrike" dirty="0">
                          <a:effectLst/>
                          <a:latin typeface="ＭＳ Ｐゴシック" panose="020B0600070205080204" pitchFamily="50" charset="-128"/>
                          <a:ea typeface="ＭＳ Ｐゴシック" panose="020B0600070205080204" pitchFamily="50" charset="-128"/>
                        </a:rPr>
                        <a:t>他に分類されないもの）</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accent5">
                        <a:lumMod val="40000"/>
                        <a:lumOff val="60000"/>
                      </a:schemeClr>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2009</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29,545</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9,281</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627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3,729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4,581</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3,768</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4,232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2010</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34,609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11,644</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707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4,522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5,030</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4,073</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4,576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2011</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35,899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11,420</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792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4,936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5,085</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4,288</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4,647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2012</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35,599</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11,366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809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4,989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4,901</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4,412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4,216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2013</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38,127</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12,267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822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5,448</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5,262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4,504</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4,396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2014</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40,343</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ctr" fontAlgn="b"/>
                      <a:r>
                        <a:rPr lang="ja-JP" altLang="en-US" sz="700" b="0" i="0" u="none" strike="noStrike" dirty="0" smtClean="0">
                          <a:effectLst/>
                          <a:latin typeface="ＭＳ Ｐゴシック" panose="020B0600070205080204" pitchFamily="50" charset="-128"/>
                          <a:ea typeface="ＭＳ Ｐゴシック" panose="020B0600070205080204" pitchFamily="50" charset="-128"/>
                        </a:rPr>
                        <a:t>－</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12,850</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805</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5,880</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5,664</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4,772</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3,889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2015</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45,838</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1,540</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13,281</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820</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6,867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6,503</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4,829</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5,806</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r h="126000">
                <a:tc>
                  <a:txBody>
                    <a:bodyPr/>
                    <a:lstStyle/>
                    <a:p>
                      <a:pPr algn="ctr" fontAlgn="ctr"/>
                      <a:r>
                        <a:rPr lang="en-US" altLang="ja-JP" sz="600" u="none" strike="noStrike" dirty="0">
                          <a:effectLst/>
                          <a:latin typeface="ＭＳ Ｐゴシック" panose="020B0600070205080204" pitchFamily="50" charset="-128"/>
                          <a:ea typeface="ＭＳ Ｐゴシック" panose="020B0600070205080204" pitchFamily="50" charset="-128"/>
                        </a:rPr>
                        <a:t>2016</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59,008</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2,242</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16,012</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1,132</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a:effectLst/>
                          <a:latin typeface="ＭＳ Ｐゴシック" panose="020B0600070205080204" pitchFamily="50" charset="-128"/>
                          <a:ea typeface="ＭＳ Ｐゴシック" panose="020B0600070205080204" pitchFamily="50" charset="-128"/>
                        </a:rPr>
                        <a:t>8,923</a:t>
                      </a:r>
                      <a:endParaRPr lang="en-US" altLang="ja-JP" sz="700" b="0" i="0" u="none" strike="noStrike">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8,480</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4,865</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c>
                  <a:txBody>
                    <a:bodyPr/>
                    <a:lstStyle/>
                    <a:p>
                      <a:pPr algn="r" fontAlgn="b"/>
                      <a:r>
                        <a:rPr lang="en-US" altLang="ja-JP" sz="700" u="none" strike="noStrike" dirty="0">
                          <a:effectLst/>
                          <a:latin typeface="ＭＳ Ｐゴシック" panose="020B0600070205080204" pitchFamily="50" charset="-128"/>
                          <a:ea typeface="ＭＳ Ｐゴシック" panose="020B0600070205080204" pitchFamily="50" charset="-128"/>
                        </a:rPr>
                        <a:t>8,887</a:t>
                      </a:r>
                      <a:endParaRPr lang="en-US" altLang="ja-JP" sz="700" b="0" i="0" u="none" strike="noStrike" dirty="0">
                        <a:effectLst/>
                        <a:latin typeface="ＭＳ Ｐゴシック" panose="020B0600070205080204" pitchFamily="50" charset="-128"/>
                        <a:ea typeface="ＭＳ Ｐゴシック" panose="020B0600070205080204" pitchFamily="50" charset="-128"/>
                      </a:endParaRPr>
                    </a:p>
                  </a:txBody>
                  <a:tcPr marL="0" marR="0" marT="0" marB="0" anchor="ctr">
                    <a:solidFill>
                      <a:schemeClr val="bg1"/>
                    </a:solidFill>
                  </a:tcPr>
                </a:tc>
              </a:tr>
            </a:tbl>
          </a:graphicData>
        </a:graphic>
      </p:graphicFrame>
      <p:sp>
        <p:nvSpPr>
          <p:cNvPr id="12" name="角丸四角形 11"/>
          <p:cNvSpPr/>
          <p:nvPr/>
        </p:nvSpPr>
        <p:spPr>
          <a:xfrm>
            <a:off x="179388" y="548680"/>
            <a:ext cx="8824912" cy="90080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ea typeface="ＭＳ Ｐゴシック" panose="020B0600070205080204" pitchFamily="50" charset="-128"/>
              </a:rPr>
              <a:t>○　</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2016</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年の</a:t>
            </a:r>
            <a:r>
              <a:rPr lang="ja-JP" altLang="en-US" sz="1100" dirty="0">
                <a:solidFill>
                  <a:schemeClr val="tx1"/>
                </a:solidFill>
                <a:latin typeface="ＭＳ Ｐゴシック" panose="020B0600070205080204" pitchFamily="50" charset="-128"/>
                <a:ea typeface="ＭＳ Ｐゴシック" panose="020B0600070205080204" pitchFamily="50" charset="-128"/>
              </a:rPr>
              <a:t>大阪府の産業別外国人</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労働者数を</a:t>
            </a:r>
            <a:r>
              <a:rPr lang="ja-JP" altLang="en-US" sz="1100" dirty="0">
                <a:solidFill>
                  <a:schemeClr val="tx1"/>
                </a:solidFill>
                <a:latin typeface="ＭＳ Ｐゴシック" panose="020B0600070205080204" pitchFamily="50" charset="-128"/>
                <a:ea typeface="ＭＳ Ｐゴシック" panose="020B0600070205080204" pitchFamily="50" charset="-128"/>
              </a:rPr>
              <a:t>見ると</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CN" altLang="en-US" sz="1100" dirty="0" smtClean="0">
                <a:solidFill>
                  <a:schemeClr val="tx1"/>
                </a:solidFill>
                <a:latin typeface="ＭＳ Ｐゴシック" panose="020B0600070205080204" pitchFamily="50" charset="-128"/>
                <a:ea typeface="ＭＳ Ｐゴシック" panose="020B0600070205080204" pitchFamily="50" charset="-128"/>
              </a:rPr>
              <a:t>外国人労働者数</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に占める</a:t>
            </a:r>
            <a:r>
              <a:rPr lang="ja-JP" altLang="en-US" sz="1100" dirty="0">
                <a:solidFill>
                  <a:schemeClr val="tx1"/>
                </a:solidFill>
                <a:latin typeface="ＭＳ Ｐゴシック" panose="020B0600070205080204" pitchFamily="50" charset="-128"/>
                <a:ea typeface="ＭＳ Ｐゴシック" panose="020B0600070205080204" pitchFamily="50" charset="-128"/>
              </a:rPr>
              <a:t>割合が一番高い産業は</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製造業（約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27.1</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％）。次に高いのは、</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卸売業</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小売業</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15.1</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）、サービス業（他に分類されないもの</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15</a:t>
            </a:r>
            <a:r>
              <a:rPr lang="en-US" altLang="ja-JP" sz="1100" dirty="0">
                <a:solidFill>
                  <a:schemeClr val="tx1"/>
                </a:solidFill>
                <a:latin typeface="ＭＳ Ｐゴシック" panose="020B0600070205080204" pitchFamily="50" charset="-128"/>
                <a:ea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1</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％）となっている。</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1100" dirty="0">
                <a:solidFill>
                  <a:schemeClr val="tx1"/>
                </a:solidFill>
                <a:latin typeface="ＭＳ Ｐゴシック" panose="020B0600070205080204" pitchFamily="50" charset="-128"/>
                <a:ea typeface="ＭＳ Ｐゴシック" panose="020B0600070205080204" pitchFamily="50" charset="-128"/>
              </a:rPr>
              <a:t>　大阪府</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の外国人労働者数の推移を見ると、</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2009</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年から</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2016</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年までで約２倍になっている。産業別に見るとどの産業も外国人労働者数は増加しており、伸び率がもっとも高い産業は、</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卸売業</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a:t>
            </a:r>
            <a:r>
              <a:rPr lang="zh-TW" altLang="en-US" sz="1100" dirty="0" smtClean="0">
                <a:solidFill>
                  <a:schemeClr val="tx1"/>
                </a:solidFill>
                <a:latin typeface="ＭＳ Ｐゴシック" panose="020B0600070205080204" pitchFamily="50" charset="-128"/>
                <a:ea typeface="ＭＳ Ｐゴシック" panose="020B0600070205080204" pitchFamily="50" charset="-128"/>
              </a:rPr>
              <a:t>小売業</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2.4</a:t>
            </a:r>
            <a:r>
              <a:rPr lang="ja-JP" altLang="en-US" sz="1100" dirty="0">
                <a:solidFill>
                  <a:schemeClr val="tx1"/>
                </a:solidFill>
                <a:latin typeface="ＭＳ Ｐゴシック" panose="020B0600070205080204" pitchFamily="50" charset="-128"/>
                <a:ea typeface="ＭＳ Ｐゴシック" panose="020B0600070205080204" pitchFamily="50" charset="-128"/>
              </a:rPr>
              <a:t>倍）。</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次に高いのは、</a:t>
            </a:r>
            <a:r>
              <a:rPr lang="ja-JP" altLang="en-US" sz="1100" dirty="0">
                <a:solidFill>
                  <a:schemeClr val="tx1"/>
                </a:solidFill>
                <a:latin typeface="ＭＳ Ｐゴシック" panose="020B0600070205080204" pitchFamily="50" charset="-128"/>
                <a:ea typeface="ＭＳ Ｐゴシック" panose="020B0600070205080204" pitchFamily="50" charset="-128"/>
              </a:rPr>
              <a:t>サービス業（他に分類されない</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もの）（約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2.1</a:t>
            </a:r>
            <a:r>
              <a:rPr lang="ja-JP" altLang="en-US" sz="1100" dirty="0">
                <a:solidFill>
                  <a:schemeClr val="tx1"/>
                </a:solidFill>
                <a:latin typeface="ＭＳ Ｐゴシック" panose="020B0600070205080204" pitchFamily="50" charset="-128"/>
                <a:ea typeface="ＭＳ Ｐゴシック" panose="020B0600070205080204" pitchFamily="50" charset="-128"/>
              </a:rPr>
              <a:t>倍）、宿泊業、飲食</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サービス業（約</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1.9</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倍）となっている。</a:t>
            </a:r>
            <a:endParaRPr lang="en-US" altLang="ja-JP" sz="1100" dirty="0" smtClean="0">
              <a:solidFill>
                <a:schemeClr val="tx1"/>
              </a:solidFill>
              <a:latin typeface="ＭＳ Ｐゴシック" panose="020B0600070205080204" pitchFamily="50" charset="-128"/>
              <a:ea typeface="ＭＳ Ｐゴシック" panose="020B0600070205080204" pitchFamily="50" charset="-128"/>
            </a:endParaRPr>
          </a:p>
        </p:txBody>
      </p:sp>
      <p:graphicFrame>
        <p:nvGraphicFramePr>
          <p:cNvPr id="13" name="グラフ 12"/>
          <p:cNvGraphicFramePr>
            <a:graphicFrameLocks/>
          </p:cNvGraphicFramePr>
          <p:nvPr>
            <p:extLst>
              <p:ext uri="{D42A27DB-BD31-4B8C-83A1-F6EECF244321}">
                <p14:modId xmlns:p14="http://schemas.microsoft.com/office/powerpoint/2010/main" val="24482026"/>
              </p:ext>
            </p:extLst>
          </p:nvPr>
        </p:nvGraphicFramePr>
        <p:xfrm>
          <a:off x="179389" y="1733550"/>
          <a:ext cx="4412456" cy="3855690"/>
        </p:xfrm>
        <a:graphic>
          <a:graphicData uri="http://schemas.openxmlformats.org/drawingml/2006/chart">
            <c:chart xmlns:c="http://schemas.openxmlformats.org/drawingml/2006/chart" xmlns:r="http://schemas.openxmlformats.org/officeDocument/2006/relationships" r:id="rId2"/>
          </a:graphicData>
        </a:graphic>
      </p:graphicFrame>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126</a:t>
            </a:fld>
            <a:endParaRPr lang="ja-JP" altLang="en-US" dirty="0"/>
          </a:p>
        </p:txBody>
      </p:sp>
      <p:sp>
        <p:nvSpPr>
          <p:cNvPr id="14" name="正方形/長方形 13"/>
          <p:cNvSpPr/>
          <p:nvPr/>
        </p:nvSpPr>
        <p:spPr>
          <a:xfrm>
            <a:off x="161588" y="116632"/>
            <a:ext cx="5150769" cy="369332"/>
          </a:xfrm>
          <a:prstGeom prst="rect">
            <a:avLst/>
          </a:prstGeom>
        </p:spPr>
        <p:txBody>
          <a:bodyPr wrap="none">
            <a:spAutoFit/>
          </a:bodyPr>
          <a:lstStyle/>
          <a:p>
            <a:r>
              <a:rPr lang="ja-JP" altLang="en-US" dirty="0" smtClean="0"/>
              <a:t>②人材</a:t>
            </a:r>
            <a:r>
              <a:rPr lang="ja-JP" altLang="en-US" dirty="0"/>
              <a:t>・人手不足の</a:t>
            </a:r>
            <a:r>
              <a:rPr lang="ja-JP" altLang="en-US" dirty="0" smtClean="0"/>
              <a:t>分析（</a:t>
            </a:r>
            <a:r>
              <a:rPr lang="en-US" altLang="ja-JP" dirty="0" smtClean="0"/>
              <a:t>12</a:t>
            </a:r>
            <a:r>
              <a:rPr lang="ja-JP" altLang="en-US" dirty="0" smtClean="0"/>
              <a:t>）</a:t>
            </a:r>
            <a:r>
              <a:rPr lang="ja-JP" altLang="en-US" dirty="0" smtClean="0">
                <a:solidFill>
                  <a:srgbClr val="000000"/>
                </a:solidFill>
                <a:latin typeface="+mn-ea"/>
                <a:cs typeface="Meiryo UI"/>
              </a:rPr>
              <a:t>（</a:t>
            </a:r>
            <a:r>
              <a:rPr lang="ja-JP" altLang="en-US" dirty="0">
                <a:solidFill>
                  <a:srgbClr val="000000"/>
                </a:solidFill>
                <a:latin typeface="+mn-ea"/>
                <a:cs typeface="Meiryo UI"/>
              </a:rPr>
              <a:t>外国人人材の状況</a:t>
            </a:r>
            <a:r>
              <a:rPr lang="ja-JP" altLang="en-US" dirty="0" smtClean="0">
                <a:solidFill>
                  <a:srgbClr val="000000"/>
                </a:solidFill>
                <a:latin typeface="+mn-ea"/>
                <a:cs typeface="Meiryo UI"/>
              </a:rPr>
              <a:t>）</a:t>
            </a:r>
            <a:endParaRPr lang="ja-JP" altLang="en-US" dirty="0">
              <a:solidFill>
                <a:srgbClr val="000000"/>
              </a:solidFill>
              <a:latin typeface="+mn-ea"/>
              <a:cs typeface="Meiryo UI"/>
            </a:endParaRPr>
          </a:p>
        </p:txBody>
      </p:sp>
    </p:spTree>
    <p:extLst>
      <p:ext uri="{BB962C8B-B14F-4D97-AF65-F5344CB8AC3E}">
        <p14:creationId xmlns:p14="http://schemas.microsoft.com/office/powerpoint/2010/main" val="245938491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角丸四角形 4"/>
          <p:cNvSpPr/>
          <p:nvPr/>
        </p:nvSpPr>
        <p:spPr>
          <a:xfrm>
            <a:off x="119063" y="764729"/>
            <a:ext cx="8845550" cy="7920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ＭＳ Ｐゴシック" charset="-128"/>
              </a:rPr>
              <a:t>○在留資格が「専門的・技術的分野」の外国人材は、大阪は</a:t>
            </a:r>
            <a:r>
              <a:rPr lang="en-US" altLang="ja-JP" sz="1100" dirty="0" smtClean="0">
                <a:solidFill>
                  <a:schemeClr val="tx1"/>
                </a:solidFill>
                <a:latin typeface="ＭＳ Ｐゴシック" charset="-128"/>
              </a:rPr>
              <a:t>20.9</a:t>
            </a:r>
            <a:r>
              <a:rPr lang="ja-JP" altLang="en-US" sz="1100" dirty="0" smtClean="0">
                <a:solidFill>
                  <a:schemeClr val="tx1"/>
                </a:solidFill>
                <a:latin typeface="ＭＳ Ｐゴシック" charset="-128"/>
              </a:rPr>
              <a:t>％と全国平均の</a:t>
            </a:r>
            <a:r>
              <a:rPr lang="en-US" altLang="ja-JP" sz="1100" dirty="0" smtClean="0">
                <a:solidFill>
                  <a:schemeClr val="tx1"/>
                </a:solidFill>
                <a:latin typeface="ＭＳ Ｐゴシック" charset="-128"/>
              </a:rPr>
              <a:t>18.5</a:t>
            </a:r>
            <a:r>
              <a:rPr lang="ja-JP" altLang="en-US" sz="1100" dirty="0" smtClean="0">
                <a:solidFill>
                  <a:schemeClr val="tx1"/>
                </a:solidFill>
                <a:latin typeface="ＭＳ Ｐゴシック" charset="-128"/>
              </a:rPr>
              <a:t>％を上回っている。留学生によるアルバイトが多くを占める「資格外活動」では、大阪では</a:t>
            </a:r>
            <a:r>
              <a:rPr lang="en-US" altLang="ja-JP" sz="1100" dirty="0" smtClean="0">
                <a:solidFill>
                  <a:schemeClr val="tx1"/>
                </a:solidFill>
                <a:latin typeface="ＭＳ Ｐゴシック" charset="-128"/>
              </a:rPr>
              <a:t>30.6</a:t>
            </a:r>
            <a:r>
              <a:rPr lang="ja-JP" altLang="en-US" sz="1100" dirty="0" smtClean="0">
                <a:solidFill>
                  <a:schemeClr val="tx1"/>
                </a:solidFill>
                <a:latin typeface="ＭＳ Ｐゴシック" charset="-128"/>
              </a:rPr>
              <a:t>％と全国平均の</a:t>
            </a:r>
            <a:r>
              <a:rPr lang="en-US" altLang="ja-JP" sz="1100" dirty="0" smtClean="0">
                <a:solidFill>
                  <a:schemeClr val="tx1"/>
                </a:solidFill>
                <a:latin typeface="ＭＳ Ｐゴシック" charset="-128"/>
              </a:rPr>
              <a:t>22.1</a:t>
            </a:r>
            <a:r>
              <a:rPr lang="ja-JP" altLang="en-US" sz="1100" dirty="0" smtClean="0">
                <a:solidFill>
                  <a:schemeClr val="tx1"/>
                </a:solidFill>
                <a:latin typeface="ＭＳ Ｐゴシック" charset="-128"/>
              </a:rPr>
              <a:t>％を８ポイント以上上回っている。</a:t>
            </a:r>
            <a:endParaRPr lang="en-US" altLang="ja-JP" sz="1100" dirty="0" smtClean="0">
              <a:solidFill>
                <a:schemeClr val="tx1"/>
              </a:solidFill>
              <a:latin typeface="ＭＳ Ｐゴシック" charset="-128"/>
            </a:endParaRPr>
          </a:p>
          <a:p>
            <a:pPr marL="177800" indent="-177800">
              <a:defRPr/>
            </a:pPr>
            <a:r>
              <a:rPr lang="ja-JP" altLang="en-US" sz="1100" dirty="0" smtClean="0">
                <a:solidFill>
                  <a:schemeClr val="tx1"/>
                </a:solidFill>
                <a:latin typeface="ＭＳ Ｐゴシック" charset="-128"/>
              </a:rPr>
              <a:t>○業種別では、全国的に製造業の比率が</a:t>
            </a:r>
            <a:r>
              <a:rPr lang="ja-JP" altLang="en-US" sz="1100" dirty="0">
                <a:solidFill>
                  <a:schemeClr val="tx1"/>
                </a:solidFill>
                <a:latin typeface="ＭＳ Ｐゴシック" charset="-128"/>
              </a:rPr>
              <a:t>高く、サービス業（他に分類されないもの</a:t>
            </a:r>
            <a:r>
              <a:rPr lang="ja-JP" altLang="en-US" sz="1100" dirty="0" smtClean="0">
                <a:solidFill>
                  <a:schemeClr val="tx1"/>
                </a:solidFill>
                <a:latin typeface="ＭＳ Ｐゴシック" charset="-128"/>
              </a:rPr>
              <a:t>）、卸売業・小売業、宿泊業・飲食サービス業などがこれに続いている。大阪は製造業の比率が若干全国平均を下回るものの</a:t>
            </a:r>
            <a:r>
              <a:rPr lang="ja-JP" altLang="en-US" sz="1100" dirty="0">
                <a:solidFill>
                  <a:schemeClr val="tx1"/>
                </a:solidFill>
                <a:latin typeface="ＭＳ Ｐゴシック" charset="-128"/>
              </a:rPr>
              <a:t>、 </a:t>
            </a:r>
            <a:r>
              <a:rPr lang="ja-JP" altLang="en-US" sz="1100" dirty="0" smtClean="0">
                <a:solidFill>
                  <a:schemeClr val="tx1"/>
                </a:solidFill>
                <a:latin typeface="ＭＳ Ｐゴシック" charset="-128"/>
              </a:rPr>
              <a:t>一方で卸売業・</a:t>
            </a:r>
            <a:r>
              <a:rPr lang="ja-JP" altLang="en-US" sz="1100" dirty="0">
                <a:solidFill>
                  <a:schemeClr val="tx1"/>
                </a:solidFill>
                <a:latin typeface="ＭＳ Ｐゴシック" charset="-128"/>
              </a:rPr>
              <a:t>小売業、</a:t>
            </a:r>
            <a:r>
              <a:rPr lang="ja-JP" altLang="en-US" sz="1100" dirty="0" smtClean="0">
                <a:solidFill>
                  <a:schemeClr val="tx1"/>
                </a:solidFill>
                <a:latin typeface="ＭＳ Ｐゴシック" charset="-128"/>
              </a:rPr>
              <a:t>宿泊業・</a:t>
            </a:r>
            <a:r>
              <a:rPr lang="ja-JP" altLang="en-US" sz="1100" dirty="0">
                <a:solidFill>
                  <a:schemeClr val="tx1"/>
                </a:solidFill>
                <a:latin typeface="ＭＳ Ｐゴシック" charset="-128"/>
              </a:rPr>
              <a:t>飲食</a:t>
            </a:r>
            <a:r>
              <a:rPr lang="ja-JP" altLang="en-US" sz="1100" dirty="0" smtClean="0">
                <a:solidFill>
                  <a:schemeClr val="tx1"/>
                </a:solidFill>
                <a:latin typeface="ＭＳ Ｐゴシック" charset="-128"/>
              </a:rPr>
              <a:t>サービス業の比率がやや高い。</a:t>
            </a:r>
            <a:endParaRPr lang="en-US" altLang="ja-JP" sz="1100" dirty="0" smtClean="0">
              <a:solidFill>
                <a:schemeClr val="tx1"/>
              </a:solidFill>
              <a:latin typeface="ＭＳ Ｐゴシック" charset="-128"/>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0386"/>
          <a:stretch/>
        </p:blipFill>
        <p:spPr bwMode="auto">
          <a:xfrm>
            <a:off x="346992" y="1990868"/>
            <a:ext cx="8369549" cy="21615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68"/>
          <a:stretch/>
        </p:blipFill>
        <p:spPr bwMode="auto">
          <a:xfrm>
            <a:off x="277560" y="4509120"/>
            <a:ext cx="6984411" cy="2215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正方形/長方形 7"/>
          <p:cNvSpPr/>
          <p:nvPr/>
        </p:nvSpPr>
        <p:spPr>
          <a:xfrm>
            <a:off x="6185995" y="4077072"/>
            <a:ext cx="1152253"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solidFill>
                  <a:schemeClr val="tx1"/>
                </a:solidFill>
                <a:latin typeface="ＭＳ Ｐゴシック" panose="020B0600070205080204" pitchFamily="50" charset="-128"/>
              </a:rPr>
              <a:t>単位：人、％</a:t>
            </a:r>
            <a:endParaRPr lang="en-US" altLang="ja-JP" sz="1050" dirty="0">
              <a:solidFill>
                <a:schemeClr val="tx1"/>
              </a:solidFill>
              <a:latin typeface="ＭＳ Ｐゴシック" panose="020B0600070205080204" pitchFamily="50" charset="-128"/>
            </a:endParaRPr>
          </a:p>
        </p:txBody>
      </p:sp>
      <p:sp>
        <p:nvSpPr>
          <p:cNvPr id="9" name="正方形/長方形 8"/>
          <p:cNvSpPr/>
          <p:nvPr/>
        </p:nvSpPr>
        <p:spPr>
          <a:xfrm>
            <a:off x="119063" y="1517431"/>
            <a:ext cx="5821089"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■都道府県別・在留資格別外国人労働者数（平成</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7564288" y="1717456"/>
            <a:ext cx="1152253"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solidFill>
                  <a:schemeClr val="tx1"/>
                </a:solidFill>
                <a:latin typeface="ＭＳ Ｐゴシック" panose="020B0600070205080204" pitchFamily="50" charset="-128"/>
              </a:rPr>
              <a:t>単位：人、％</a:t>
            </a:r>
            <a:endParaRPr lang="en-US" altLang="ja-JP" sz="1050" dirty="0">
              <a:solidFill>
                <a:schemeClr val="tx1"/>
              </a:solidFill>
              <a:latin typeface="ＭＳ Ｐゴシック" panose="020B0600070205080204" pitchFamily="50" charset="-128"/>
            </a:endParaRPr>
          </a:p>
        </p:txBody>
      </p:sp>
      <p:sp>
        <p:nvSpPr>
          <p:cNvPr id="11" name="正方形/長方形 10"/>
          <p:cNvSpPr/>
          <p:nvPr/>
        </p:nvSpPr>
        <p:spPr>
          <a:xfrm>
            <a:off x="119063" y="4109070"/>
            <a:ext cx="5929101"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■都道府県別・産業別外国人</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労働者数（平成</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28</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月末現在）</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endParaRPr lang="ja-JP" altLang="en-US" sz="1200" dirty="0">
              <a:solidFill>
                <a:schemeClr val="tx1"/>
              </a:solidFill>
            </a:endParaRPr>
          </a:p>
        </p:txBody>
      </p:sp>
      <p:sp>
        <p:nvSpPr>
          <p:cNvPr id="12" name="正方形/長方形 11"/>
          <p:cNvSpPr/>
          <p:nvPr/>
        </p:nvSpPr>
        <p:spPr>
          <a:xfrm>
            <a:off x="203315" y="1772816"/>
            <a:ext cx="3816673" cy="218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：厚生労働省「外国人雇用状況の届出状況</a:t>
            </a:r>
            <a:r>
              <a:rPr lang="ja-JP" altLang="en-US" sz="1050" dirty="0">
                <a:solidFill>
                  <a:schemeClr val="tx1"/>
                </a:solidFill>
                <a:latin typeface="ＭＳ Ｐゴシック" panose="020B0600070205080204" pitchFamily="50" charset="-128"/>
              </a:rPr>
              <a:t>表</a:t>
            </a:r>
            <a:r>
              <a:rPr lang="ja-JP" altLang="en-US" sz="1050" dirty="0" smtClean="0">
                <a:solidFill>
                  <a:schemeClr val="tx1"/>
                </a:solidFill>
                <a:latin typeface="ＭＳ Ｐゴシック" panose="020B0600070205080204" pitchFamily="50" charset="-128"/>
              </a:rPr>
              <a:t>一覧」</a:t>
            </a:r>
            <a:endParaRPr lang="en-US" altLang="ja-JP" sz="1050" dirty="0">
              <a:solidFill>
                <a:schemeClr val="tx1"/>
              </a:solidFill>
              <a:latin typeface="ＭＳ Ｐゴシック" panose="020B0600070205080204" pitchFamily="50" charset="-128"/>
            </a:endParaRPr>
          </a:p>
        </p:txBody>
      </p:sp>
      <p:cxnSp>
        <p:nvCxnSpPr>
          <p:cNvPr id="13" name="直線コネクタ 12"/>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4"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127</a:t>
            </a:fld>
            <a:endParaRPr lang="ja-JP" altLang="en-US" dirty="0"/>
          </a:p>
        </p:txBody>
      </p:sp>
      <p:sp>
        <p:nvSpPr>
          <p:cNvPr id="15" name="正方形/長方形 14"/>
          <p:cNvSpPr/>
          <p:nvPr/>
        </p:nvSpPr>
        <p:spPr>
          <a:xfrm>
            <a:off x="161588" y="116632"/>
            <a:ext cx="5150769" cy="369332"/>
          </a:xfrm>
          <a:prstGeom prst="rect">
            <a:avLst/>
          </a:prstGeom>
        </p:spPr>
        <p:txBody>
          <a:bodyPr wrap="none">
            <a:spAutoFit/>
          </a:bodyPr>
          <a:lstStyle/>
          <a:p>
            <a:r>
              <a:rPr lang="ja-JP" altLang="en-US" dirty="0" smtClean="0"/>
              <a:t>②人材・人手不足</a:t>
            </a:r>
            <a:r>
              <a:rPr lang="ja-JP" altLang="en-US" dirty="0"/>
              <a:t>の</a:t>
            </a:r>
            <a:r>
              <a:rPr lang="ja-JP" altLang="en-US" dirty="0" smtClean="0"/>
              <a:t>分析（</a:t>
            </a:r>
            <a:r>
              <a:rPr lang="en-US" altLang="ja-JP" dirty="0" smtClean="0"/>
              <a:t>13</a:t>
            </a:r>
            <a:r>
              <a:rPr lang="ja-JP" altLang="en-US" dirty="0" smtClean="0"/>
              <a:t>）（</a:t>
            </a:r>
            <a:r>
              <a:rPr lang="ja-JP" altLang="en-US" dirty="0"/>
              <a:t>外国人人材の状況</a:t>
            </a:r>
            <a:r>
              <a:rPr lang="ja-JP" altLang="en-US" dirty="0" smtClean="0"/>
              <a:t>）</a:t>
            </a:r>
            <a:endParaRPr lang="ja-JP" altLang="en-US" dirty="0"/>
          </a:p>
        </p:txBody>
      </p:sp>
      <p:sp>
        <p:nvSpPr>
          <p:cNvPr id="17" name="正方形/長方形 16"/>
          <p:cNvSpPr/>
          <p:nvPr/>
        </p:nvSpPr>
        <p:spPr>
          <a:xfrm>
            <a:off x="215267" y="4293096"/>
            <a:ext cx="3816673" cy="218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：厚生労働省「外国人雇用状況の届出状況</a:t>
            </a:r>
            <a:r>
              <a:rPr lang="ja-JP" altLang="en-US" sz="1050" dirty="0">
                <a:solidFill>
                  <a:schemeClr val="tx1"/>
                </a:solidFill>
                <a:latin typeface="ＭＳ Ｐゴシック" panose="020B0600070205080204" pitchFamily="50" charset="-128"/>
              </a:rPr>
              <a:t>表</a:t>
            </a:r>
            <a:r>
              <a:rPr lang="ja-JP" altLang="en-US" sz="1050" dirty="0" smtClean="0">
                <a:solidFill>
                  <a:schemeClr val="tx1"/>
                </a:solidFill>
                <a:latin typeface="ＭＳ Ｐゴシック" panose="020B0600070205080204" pitchFamily="50" charset="-128"/>
              </a:rPr>
              <a:t>一覧」</a:t>
            </a:r>
            <a:endParaRPr lang="en-US" altLang="ja-JP" sz="1050" dirty="0">
              <a:solidFill>
                <a:schemeClr val="tx1"/>
              </a:solidFill>
              <a:latin typeface="ＭＳ Ｐゴシック" panose="020B0600070205080204" pitchFamily="50" charset="-128"/>
            </a:endParaRPr>
          </a:p>
        </p:txBody>
      </p:sp>
    </p:spTree>
    <p:extLst>
      <p:ext uri="{BB962C8B-B14F-4D97-AF65-F5344CB8AC3E}">
        <p14:creationId xmlns:p14="http://schemas.microsoft.com/office/powerpoint/2010/main" val="67407646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角丸四角形 4"/>
          <p:cNvSpPr/>
          <p:nvPr/>
        </p:nvSpPr>
        <p:spPr>
          <a:xfrm>
            <a:off x="119063" y="764729"/>
            <a:ext cx="8845550" cy="72005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ＭＳ Ｐゴシック" charset="-128"/>
              </a:rPr>
              <a:t>○外国人留学生の就職先企業等所在地別の人数は、全国では</a:t>
            </a:r>
            <a:r>
              <a:rPr lang="en-US" altLang="ja-JP" sz="1100" dirty="0" smtClean="0">
                <a:solidFill>
                  <a:schemeClr val="tx1"/>
                </a:solidFill>
                <a:latin typeface="ＭＳ Ｐゴシック" charset="-128"/>
              </a:rPr>
              <a:t>2005</a:t>
            </a:r>
            <a:r>
              <a:rPr lang="ja-JP" altLang="en-US" sz="1100" dirty="0" smtClean="0">
                <a:solidFill>
                  <a:schemeClr val="tx1"/>
                </a:solidFill>
                <a:latin typeface="ＭＳ Ｐゴシック" charset="-128"/>
              </a:rPr>
              <a:t>年の</a:t>
            </a:r>
            <a:r>
              <a:rPr lang="en-US" altLang="ja-JP" sz="1100" dirty="0" smtClean="0">
                <a:solidFill>
                  <a:schemeClr val="tx1"/>
                </a:solidFill>
                <a:latin typeface="ＭＳ Ｐゴシック" charset="-128"/>
              </a:rPr>
              <a:t>5,878</a:t>
            </a:r>
            <a:r>
              <a:rPr lang="ja-JP" altLang="en-US" sz="1100" dirty="0" smtClean="0">
                <a:solidFill>
                  <a:schemeClr val="tx1"/>
                </a:solidFill>
                <a:latin typeface="ＭＳ Ｐゴシック" charset="-128"/>
              </a:rPr>
              <a:t>人から増加傾向で、</a:t>
            </a:r>
            <a:r>
              <a:rPr lang="en-US" altLang="ja-JP" sz="1100" dirty="0" smtClean="0">
                <a:solidFill>
                  <a:schemeClr val="tx1"/>
                </a:solidFill>
                <a:latin typeface="ＭＳ Ｐゴシック" charset="-128"/>
              </a:rPr>
              <a:t>2016</a:t>
            </a:r>
            <a:r>
              <a:rPr lang="ja-JP" altLang="en-US" sz="1100" dirty="0" smtClean="0">
                <a:solidFill>
                  <a:schemeClr val="tx1"/>
                </a:solidFill>
                <a:latin typeface="ＭＳ Ｐゴシック" charset="-128"/>
              </a:rPr>
              <a:t>年には</a:t>
            </a:r>
            <a:r>
              <a:rPr lang="en-US" altLang="ja-JP" sz="1100" dirty="0" smtClean="0">
                <a:solidFill>
                  <a:schemeClr val="tx1"/>
                </a:solidFill>
                <a:latin typeface="ＭＳ Ｐゴシック" charset="-128"/>
              </a:rPr>
              <a:t>19,435</a:t>
            </a:r>
            <a:r>
              <a:rPr lang="ja-JP" altLang="en-US" sz="1100" dirty="0" smtClean="0">
                <a:solidFill>
                  <a:schemeClr val="tx1"/>
                </a:solidFill>
                <a:latin typeface="ＭＳ Ｐゴシック" charset="-128"/>
              </a:rPr>
              <a:t>人となっている。</a:t>
            </a:r>
            <a:endParaRPr lang="en-US" altLang="ja-JP" sz="1100" dirty="0" smtClean="0">
              <a:solidFill>
                <a:schemeClr val="tx1"/>
              </a:solidFill>
              <a:latin typeface="ＭＳ Ｐゴシック" charset="-128"/>
            </a:endParaRPr>
          </a:p>
          <a:p>
            <a:pPr marL="177800" indent="-177800">
              <a:defRPr/>
            </a:pPr>
            <a:r>
              <a:rPr lang="ja-JP" altLang="en-US" sz="1100" dirty="0" smtClean="0">
                <a:solidFill>
                  <a:schemeClr val="tx1"/>
                </a:solidFill>
                <a:latin typeface="ＭＳ Ｐゴシック" charset="-128"/>
              </a:rPr>
              <a:t>○大阪は、</a:t>
            </a:r>
            <a:r>
              <a:rPr lang="en-US" altLang="ja-JP" sz="1100" dirty="0" smtClean="0">
                <a:solidFill>
                  <a:schemeClr val="tx1"/>
                </a:solidFill>
                <a:latin typeface="ＭＳ Ｐゴシック" charset="-128"/>
              </a:rPr>
              <a:t>669</a:t>
            </a:r>
            <a:r>
              <a:rPr lang="ja-JP" altLang="en-US" sz="1100" dirty="0" smtClean="0">
                <a:solidFill>
                  <a:schemeClr val="tx1"/>
                </a:solidFill>
                <a:latin typeface="ＭＳ Ｐゴシック" charset="-128"/>
              </a:rPr>
              <a:t>人から</a:t>
            </a:r>
            <a:r>
              <a:rPr lang="en-US" altLang="ja-JP" sz="1100" dirty="0" smtClean="0">
                <a:solidFill>
                  <a:schemeClr val="tx1"/>
                </a:solidFill>
                <a:latin typeface="ＭＳ Ｐゴシック" charset="-128"/>
              </a:rPr>
              <a:t>1,989</a:t>
            </a:r>
            <a:r>
              <a:rPr lang="ja-JP" altLang="en-US" sz="1100" dirty="0" smtClean="0">
                <a:solidFill>
                  <a:schemeClr val="tx1"/>
                </a:solidFill>
                <a:latin typeface="ＭＳ Ｐゴシック" charset="-128"/>
              </a:rPr>
              <a:t>人に増加しており、全国の１割程度のシェアを維持している。</a:t>
            </a:r>
            <a:endParaRPr lang="en-US" altLang="ja-JP" sz="1100" dirty="0" smtClean="0">
              <a:solidFill>
                <a:schemeClr val="tx1"/>
              </a:solidFill>
              <a:latin typeface="ＭＳ Ｐゴシック" charset="-128"/>
            </a:endParaRPr>
          </a:p>
        </p:txBody>
      </p:sp>
      <p:sp>
        <p:nvSpPr>
          <p:cNvPr id="10" name="正方形/長方形 9"/>
          <p:cNvSpPr/>
          <p:nvPr/>
        </p:nvSpPr>
        <p:spPr>
          <a:xfrm>
            <a:off x="7596336" y="4582840"/>
            <a:ext cx="847552"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latin typeface="ＭＳ Ｐゴシック" panose="020B0600070205080204" pitchFamily="50" charset="-128"/>
              </a:rPr>
              <a:t>単位：（人）</a:t>
            </a:r>
            <a:endParaRPr lang="en-US" altLang="ja-JP" sz="1050" dirty="0">
              <a:latin typeface="ＭＳ Ｐゴシック" panose="020B0600070205080204" pitchFamily="50" charset="-128"/>
            </a:endParaRPr>
          </a:p>
        </p:txBody>
      </p:sp>
      <p:sp>
        <p:nvSpPr>
          <p:cNvPr id="11" name="正方形/長方形 10"/>
          <p:cNvSpPr/>
          <p:nvPr/>
        </p:nvSpPr>
        <p:spPr>
          <a:xfrm>
            <a:off x="35496" y="1444774"/>
            <a:ext cx="4020889" cy="4000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■就職先企業所在地別許可人数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79512" y="1734784"/>
            <a:ext cx="5544865" cy="21805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法務省「平成</a:t>
            </a:r>
            <a:r>
              <a:rPr lang="en-US" altLang="ja-JP" sz="1050" dirty="0" smtClean="0">
                <a:latin typeface="ＭＳ Ｐゴシック" panose="020B0600070205080204" pitchFamily="50" charset="-128"/>
              </a:rPr>
              <a:t>28</a:t>
            </a:r>
            <a:r>
              <a:rPr lang="ja-JP" altLang="en-US" sz="1050" dirty="0" smtClean="0">
                <a:latin typeface="ＭＳ Ｐゴシック" panose="020B0600070205080204" pitchFamily="50" charset="-128"/>
              </a:rPr>
              <a:t>年における留学生の日本企業等への就職状況について」</a:t>
            </a:r>
            <a:endParaRPr lang="en-US" altLang="ja-JP" sz="1050" dirty="0">
              <a:latin typeface="ＭＳ Ｐゴシック" panose="020B0600070205080204" pitchFamily="50" charset="-128"/>
            </a:endParaRPr>
          </a:p>
        </p:txBody>
      </p:sp>
      <p:cxnSp>
        <p:nvCxnSpPr>
          <p:cNvPr id="13" name="直線コネクタ 12"/>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graphicFrame>
        <p:nvGraphicFramePr>
          <p:cNvPr id="2" name="表 1"/>
          <p:cNvGraphicFramePr>
            <a:graphicFrameLocks noGrp="1"/>
          </p:cNvGraphicFramePr>
          <p:nvPr>
            <p:extLst>
              <p:ext uri="{D42A27DB-BD31-4B8C-83A1-F6EECF244321}">
                <p14:modId xmlns:p14="http://schemas.microsoft.com/office/powerpoint/2010/main" val="1039299606"/>
              </p:ext>
            </p:extLst>
          </p:nvPr>
        </p:nvGraphicFramePr>
        <p:xfrm>
          <a:off x="317500" y="4797152"/>
          <a:ext cx="8229598" cy="1560195"/>
        </p:xfrm>
        <a:graphic>
          <a:graphicData uri="http://schemas.openxmlformats.org/drawingml/2006/table">
            <a:tbl>
              <a:tblPr firstRow="1">
                <a:tableStyleId>{35758FB7-9AC5-4552-8A53-C91805E547FA}</a:tableStyleId>
              </a:tblPr>
              <a:tblGrid>
                <a:gridCol w="633046"/>
                <a:gridCol w="633046"/>
                <a:gridCol w="633046"/>
                <a:gridCol w="633046"/>
                <a:gridCol w="633046"/>
                <a:gridCol w="633046"/>
                <a:gridCol w="633046"/>
                <a:gridCol w="633046"/>
                <a:gridCol w="633046"/>
                <a:gridCol w="633046"/>
                <a:gridCol w="633046"/>
                <a:gridCol w="633046"/>
                <a:gridCol w="633046"/>
              </a:tblGrid>
              <a:tr h="163537">
                <a:tc>
                  <a:txBody>
                    <a:bodyPr/>
                    <a:lstStyle/>
                    <a:p>
                      <a:pPr algn="l" fontAlgn="ctr"/>
                      <a:r>
                        <a:rPr lang="ja-JP" altLang="en-US" sz="1400" b="0" i="0" u="none" strike="noStrike" dirty="0">
                          <a:solidFill>
                            <a:srgbClr val="000000"/>
                          </a:solidFill>
                          <a:effectLst/>
                          <a:latin typeface="ＭＳ Ｐゴシック"/>
                        </a:rPr>
                        <a:t>　</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2005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2006</a:t>
                      </a:r>
                    </a:p>
                  </a:txBody>
                  <a:tcPr marL="9525" marR="9525" marT="9525" marB="0" anchor="ctr"/>
                </a:tc>
                <a:tc>
                  <a:txBody>
                    <a:bodyPr/>
                    <a:lstStyle/>
                    <a:p>
                      <a:pPr algn="r" fontAlgn="ctr"/>
                      <a:r>
                        <a:rPr lang="en-US" altLang="ja-JP" sz="1400" b="0" i="0" u="none" strike="noStrike" dirty="0">
                          <a:solidFill>
                            <a:srgbClr val="000000"/>
                          </a:solidFill>
                          <a:effectLst/>
                          <a:latin typeface="ＭＳ Ｐゴシック"/>
                        </a:rPr>
                        <a:t>2007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2008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2009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2011</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2016</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全国</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5,878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8,272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10,262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11,040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9,584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7,831</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8,586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10,969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11,647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12,958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15,657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19,435</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東京</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2,599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3,892</a:t>
                      </a:r>
                    </a:p>
                  </a:txBody>
                  <a:tcPr marL="9525" marR="9525" marT="9525" marB="0" anchor="ctr"/>
                </a:tc>
                <a:tc>
                  <a:txBody>
                    <a:bodyPr/>
                    <a:lstStyle/>
                    <a:p>
                      <a:pPr algn="r" fontAlgn="ctr"/>
                      <a:r>
                        <a:rPr lang="en-US" altLang="ja-JP" sz="1400" b="0" i="0" u="none" strike="noStrike" dirty="0" smtClean="0">
                          <a:solidFill>
                            <a:srgbClr val="000000"/>
                          </a:solidFill>
                          <a:effectLst/>
                          <a:latin typeface="ＭＳ Ｐゴシック"/>
                        </a:rPr>
                        <a:t>5,055</a:t>
                      </a:r>
                      <a:endParaRPr lang="en-US" altLang="ja-JP" sz="14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5,894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5,050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3,851</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4,088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5,254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5,359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6,140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7,626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9,265</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大阪</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669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919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1,033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1,003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855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694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832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970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1,084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1,354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1,614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1,989</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神奈川</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258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353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469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576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626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474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488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596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759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854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808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1,088</a:t>
                      </a:r>
                    </a:p>
                  </a:txBody>
                  <a:tcPr marL="9525" marR="9525" marT="9525" marB="0" anchor="ctr"/>
                </a:tc>
              </a:tr>
              <a:tr h="163537">
                <a:tc>
                  <a:txBody>
                    <a:bodyPr/>
                    <a:lstStyle/>
                    <a:p>
                      <a:pPr algn="l" fontAlgn="ctr"/>
                      <a:r>
                        <a:rPr lang="ja-JP" altLang="en-US" sz="1400" b="0" i="0" u="none" strike="noStrike">
                          <a:solidFill>
                            <a:srgbClr val="000000"/>
                          </a:solidFill>
                          <a:effectLst/>
                          <a:latin typeface="ＭＳ Ｐゴシック"/>
                        </a:rPr>
                        <a:t>愛知</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453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570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786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675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518</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371</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450</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667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622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665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746</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949</a:t>
                      </a:r>
                    </a:p>
                  </a:txBody>
                  <a:tcPr marL="9525" marR="9525" marT="9525" marB="0" anchor="ctr"/>
                </a:tc>
              </a:tr>
              <a:tr h="167054">
                <a:tc>
                  <a:txBody>
                    <a:bodyPr/>
                    <a:lstStyle/>
                    <a:p>
                      <a:pPr algn="l" fontAlgn="ctr"/>
                      <a:r>
                        <a:rPr lang="ja-JP" altLang="en-US" sz="1400" b="0" i="0" u="none" strike="noStrike" dirty="0">
                          <a:solidFill>
                            <a:srgbClr val="000000"/>
                          </a:solidFill>
                          <a:effectLst/>
                          <a:latin typeface="ＭＳ Ｐゴシック"/>
                        </a:rPr>
                        <a:t>福岡</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192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299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307</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289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279</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274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293</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404</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402</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475</a:t>
                      </a:r>
                    </a:p>
                  </a:txBody>
                  <a:tcPr marL="9525" marR="9525" marT="9525" marB="0" anchor="ctr"/>
                </a:tc>
                <a:tc>
                  <a:txBody>
                    <a:bodyPr/>
                    <a:lstStyle/>
                    <a:p>
                      <a:pPr algn="r" fontAlgn="ctr"/>
                      <a:r>
                        <a:rPr lang="en-US" altLang="ja-JP" sz="1400" b="0" i="0" u="none" strike="noStrike">
                          <a:solidFill>
                            <a:srgbClr val="000000"/>
                          </a:solidFill>
                          <a:effectLst/>
                          <a:latin typeface="ＭＳ Ｐゴシック"/>
                        </a:rPr>
                        <a:t>525</a:t>
                      </a:r>
                    </a:p>
                  </a:txBody>
                  <a:tcPr marL="9525" marR="9525" marT="9525" marB="0" anchor="ctr"/>
                </a:tc>
                <a:tc>
                  <a:txBody>
                    <a:bodyPr/>
                    <a:lstStyle/>
                    <a:p>
                      <a:pPr algn="r" fontAlgn="ctr"/>
                      <a:r>
                        <a:rPr lang="en-US" altLang="ja-JP" sz="1400" b="0" i="0" u="none" strike="noStrike" dirty="0">
                          <a:solidFill>
                            <a:srgbClr val="000000"/>
                          </a:solidFill>
                          <a:effectLst/>
                          <a:latin typeface="ＭＳ Ｐゴシック"/>
                        </a:rPr>
                        <a:t>703</a:t>
                      </a:r>
                    </a:p>
                  </a:txBody>
                  <a:tcPr marL="9525" marR="9525" marT="9525" marB="0" anchor="ctr"/>
                </a:tc>
              </a:tr>
            </a:tbl>
          </a:graphicData>
        </a:graphic>
      </p:graphicFrame>
      <p:graphicFrame>
        <p:nvGraphicFramePr>
          <p:cNvPr id="14" name="グラフ 13"/>
          <p:cNvGraphicFramePr>
            <a:graphicFrameLocks/>
          </p:cNvGraphicFramePr>
          <p:nvPr>
            <p:extLst>
              <p:ext uri="{D42A27DB-BD31-4B8C-83A1-F6EECF244321}">
                <p14:modId xmlns:p14="http://schemas.microsoft.com/office/powerpoint/2010/main" val="770409767"/>
              </p:ext>
            </p:extLst>
          </p:nvPr>
        </p:nvGraphicFramePr>
        <p:xfrm>
          <a:off x="148220" y="1879654"/>
          <a:ext cx="8384220" cy="2696308"/>
        </p:xfrm>
        <a:graphic>
          <a:graphicData uri="http://schemas.openxmlformats.org/drawingml/2006/chart">
            <c:chart xmlns:c="http://schemas.openxmlformats.org/drawingml/2006/chart" xmlns:r="http://schemas.openxmlformats.org/officeDocument/2006/relationships" r:id="rId2"/>
          </a:graphicData>
        </a:graphic>
      </p:graphicFrame>
      <p:sp>
        <p:nvSpPr>
          <p:cNvPr id="16" name="正方形/長方形 15"/>
          <p:cNvSpPr/>
          <p:nvPr/>
        </p:nvSpPr>
        <p:spPr>
          <a:xfrm>
            <a:off x="8165368" y="1994334"/>
            <a:ext cx="557039" cy="2143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latin typeface="ＭＳ Ｐゴシック" panose="020B0600070205080204" pitchFamily="50" charset="-128"/>
              </a:rPr>
              <a:t>（人）</a:t>
            </a:r>
            <a:endParaRPr lang="en-US" altLang="ja-JP" sz="1050" dirty="0">
              <a:latin typeface="ＭＳ Ｐゴシック" panose="020B0600070205080204" pitchFamily="50" charset="-128"/>
            </a:endParaRPr>
          </a:p>
        </p:txBody>
      </p:sp>
      <p:sp>
        <p:nvSpPr>
          <p:cNvPr id="15"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128</a:t>
            </a:fld>
            <a:endParaRPr lang="ja-JP" altLang="en-US" dirty="0"/>
          </a:p>
        </p:txBody>
      </p:sp>
      <p:sp>
        <p:nvSpPr>
          <p:cNvPr id="17" name="正方形/長方形 16"/>
          <p:cNvSpPr/>
          <p:nvPr/>
        </p:nvSpPr>
        <p:spPr>
          <a:xfrm>
            <a:off x="161588" y="116632"/>
            <a:ext cx="5150769" cy="369332"/>
          </a:xfrm>
          <a:prstGeom prst="rect">
            <a:avLst/>
          </a:prstGeom>
        </p:spPr>
        <p:txBody>
          <a:bodyPr wrap="none">
            <a:spAutoFit/>
          </a:bodyPr>
          <a:lstStyle/>
          <a:p>
            <a:r>
              <a:rPr lang="ja-JP" altLang="en-US" dirty="0" smtClean="0"/>
              <a:t>②人材・人手不足</a:t>
            </a:r>
            <a:r>
              <a:rPr lang="ja-JP" altLang="en-US" dirty="0"/>
              <a:t>の</a:t>
            </a:r>
            <a:r>
              <a:rPr lang="ja-JP" altLang="en-US" dirty="0" smtClean="0"/>
              <a:t>分析（</a:t>
            </a:r>
            <a:r>
              <a:rPr lang="en-US" altLang="ja-JP" dirty="0" smtClean="0"/>
              <a:t>14</a:t>
            </a:r>
            <a:r>
              <a:rPr lang="ja-JP" altLang="en-US" dirty="0"/>
              <a:t>）</a:t>
            </a:r>
            <a:r>
              <a:rPr lang="ja-JP" altLang="en-US" dirty="0" smtClean="0"/>
              <a:t>（</a:t>
            </a:r>
            <a:r>
              <a:rPr lang="ja-JP" altLang="en-US" dirty="0"/>
              <a:t>外国人人材の状況</a:t>
            </a:r>
            <a:r>
              <a:rPr lang="ja-JP" altLang="en-US" dirty="0" smtClean="0"/>
              <a:t>）</a:t>
            </a:r>
            <a:endParaRPr lang="ja-JP" altLang="en-US" dirty="0"/>
          </a:p>
        </p:txBody>
      </p:sp>
      <p:sp>
        <p:nvSpPr>
          <p:cNvPr id="3" name="小波 2"/>
          <p:cNvSpPr/>
          <p:nvPr/>
        </p:nvSpPr>
        <p:spPr>
          <a:xfrm>
            <a:off x="636166" y="2564904"/>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9" name="小波 18"/>
          <p:cNvSpPr/>
          <p:nvPr/>
        </p:nvSpPr>
        <p:spPr>
          <a:xfrm>
            <a:off x="1259632" y="2564904"/>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0" name="小波 19"/>
          <p:cNvSpPr/>
          <p:nvPr/>
        </p:nvSpPr>
        <p:spPr>
          <a:xfrm>
            <a:off x="1930662"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1" name="小波 20"/>
          <p:cNvSpPr/>
          <p:nvPr/>
        </p:nvSpPr>
        <p:spPr>
          <a:xfrm>
            <a:off x="2554128"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2" name="小波 21"/>
          <p:cNvSpPr/>
          <p:nvPr/>
        </p:nvSpPr>
        <p:spPr>
          <a:xfrm>
            <a:off x="3192450"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3" name="小波 22"/>
          <p:cNvSpPr/>
          <p:nvPr/>
        </p:nvSpPr>
        <p:spPr>
          <a:xfrm>
            <a:off x="3815916"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4" name="小波 23"/>
          <p:cNvSpPr/>
          <p:nvPr/>
        </p:nvSpPr>
        <p:spPr>
          <a:xfrm>
            <a:off x="4475806"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5" name="小波 24"/>
          <p:cNvSpPr/>
          <p:nvPr/>
        </p:nvSpPr>
        <p:spPr>
          <a:xfrm>
            <a:off x="5099272"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6" name="小波 25"/>
          <p:cNvSpPr/>
          <p:nvPr/>
        </p:nvSpPr>
        <p:spPr>
          <a:xfrm>
            <a:off x="5784738"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7" name="小波 26"/>
          <p:cNvSpPr/>
          <p:nvPr/>
        </p:nvSpPr>
        <p:spPr>
          <a:xfrm>
            <a:off x="6408204" y="2554033"/>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8" name="小波 27"/>
          <p:cNvSpPr/>
          <p:nvPr/>
        </p:nvSpPr>
        <p:spPr>
          <a:xfrm>
            <a:off x="7072610" y="2446021"/>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29" name="小波 28"/>
          <p:cNvSpPr/>
          <p:nvPr/>
        </p:nvSpPr>
        <p:spPr>
          <a:xfrm>
            <a:off x="7696076" y="2446021"/>
            <a:ext cx="324036" cy="108012"/>
          </a:xfrm>
          <a:prstGeom prst="doubleWave">
            <a:avLst/>
          </a:prstGeom>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42365668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角丸四角形 1"/>
          <p:cNvSpPr/>
          <p:nvPr/>
        </p:nvSpPr>
        <p:spPr>
          <a:xfrm>
            <a:off x="2609875" y="352402"/>
            <a:ext cx="6408712" cy="6420273"/>
          </a:xfrm>
          <a:prstGeom prst="roundRect">
            <a:avLst>
              <a:gd name="adj" fmla="val 1795"/>
            </a:avLst>
          </a:prstGeom>
          <a:solidFill>
            <a:schemeClr val="bg1"/>
          </a:solidFill>
          <a:ln w="19050">
            <a:solidFill>
              <a:schemeClr val="tx2"/>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41697" t="29687" r="9201" b="15427"/>
          <a:stretch/>
        </p:blipFill>
        <p:spPr bwMode="auto">
          <a:xfrm>
            <a:off x="5469158" y="2820488"/>
            <a:ext cx="3451272" cy="18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29"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23450" t="24950" r="21554" b="13275"/>
          <a:stretch/>
        </p:blipFill>
        <p:spPr bwMode="auto">
          <a:xfrm>
            <a:off x="5468042" y="4835540"/>
            <a:ext cx="3451272" cy="18360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3" name="テキスト ボックス 12"/>
          <p:cNvSpPr txBox="1"/>
          <p:nvPr/>
        </p:nvSpPr>
        <p:spPr>
          <a:xfrm>
            <a:off x="-36512" y="41306"/>
            <a:ext cx="2952328" cy="311096"/>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■大阪府の輸移出の推移</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1923987771"/>
              </p:ext>
            </p:extLst>
          </p:nvPr>
        </p:nvGraphicFramePr>
        <p:xfrm>
          <a:off x="2398632" y="4656488"/>
          <a:ext cx="2808312" cy="18722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グラフ 14"/>
          <p:cNvGraphicFramePr>
            <a:graphicFrameLocks/>
          </p:cNvGraphicFramePr>
          <p:nvPr>
            <p:extLst>
              <p:ext uri="{D42A27DB-BD31-4B8C-83A1-F6EECF244321}">
                <p14:modId xmlns:p14="http://schemas.microsoft.com/office/powerpoint/2010/main" val="4170779175"/>
              </p:ext>
            </p:extLst>
          </p:nvPr>
        </p:nvGraphicFramePr>
        <p:xfrm>
          <a:off x="236639" y="4519297"/>
          <a:ext cx="2319137" cy="150699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7" name="グラフ 16"/>
          <p:cNvGraphicFramePr>
            <a:graphicFrameLocks/>
          </p:cNvGraphicFramePr>
          <p:nvPr>
            <p:extLst>
              <p:ext uri="{D42A27DB-BD31-4B8C-83A1-F6EECF244321}">
                <p14:modId xmlns:p14="http://schemas.microsoft.com/office/powerpoint/2010/main" val="3088651720"/>
              </p:ext>
            </p:extLst>
          </p:nvPr>
        </p:nvGraphicFramePr>
        <p:xfrm>
          <a:off x="2370057" y="2704781"/>
          <a:ext cx="2808312" cy="183085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8" name="グラフ 17"/>
          <p:cNvGraphicFramePr>
            <a:graphicFrameLocks/>
          </p:cNvGraphicFramePr>
          <p:nvPr>
            <p:extLst>
              <p:ext uri="{D42A27DB-BD31-4B8C-83A1-F6EECF244321}">
                <p14:modId xmlns:p14="http://schemas.microsoft.com/office/powerpoint/2010/main" val="3000017457"/>
              </p:ext>
            </p:extLst>
          </p:nvPr>
        </p:nvGraphicFramePr>
        <p:xfrm>
          <a:off x="243161" y="2521496"/>
          <a:ext cx="2312615" cy="1483266"/>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21" name="グラフ 20"/>
          <p:cNvGraphicFramePr>
            <a:graphicFrameLocks/>
          </p:cNvGraphicFramePr>
          <p:nvPr>
            <p:extLst>
              <p:ext uri="{D42A27DB-BD31-4B8C-83A1-F6EECF244321}">
                <p14:modId xmlns:p14="http://schemas.microsoft.com/office/powerpoint/2010/main" val="3297153847"/>
              </p:ext>
            </p:extLst>
          </p:nvPr>
        </p:nvGraphicFramePr>
        <p:xfrm>
          <a:off x="2341087" y="754518"/>
          <a:ext cx="2806976" cy="181377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2" name="グラフ 21"/>
          <p:cNvGraphicFramePr>
            <a:graphicFrameLocks/>
          </p:cNvGraphicFramePr>
          <p:nvPr>
            <p:extLst>
              <p:ext uri="{D42A27DB-BD31-4B8C-83A1-F6EECF244321}">
                <p14:modId xmlns:p14="http://schemas.microsoft.com/office/powerpoint/2010/main" val="955950780"/>
              </p:ext>
            </p:extLst>
          </p:nvPr>
        </p:nvGraphicFramePr>
        <p:xfrm>
          <a:off x="312275" y="378003"/>
          <a:ext cx="2254753" cy="1562677"/>
        </p:xfrm>
        <a:graphic>
          <a:graphicData uri="http://schemas.openxmlformats.org/drawingml/2006/chart">
            <c:chart xmlns:c="http://schemas.openxmlformats.org/drawingml/2006/chart" xmlns:r="http://schemas.openxmlformats.org/officeDocument/2006/relationships" r:id="rId9"/>
          </a:graphicData>
        </a:graphic>
      </p:graphicFrame>
      <p:sp>
        <p:nvSpPr>
          <p:cNvPr id="23" name="テキスト ボックス 22"/>
          <p:cNvSpPr txBox="1"/>
          <p:nvPr/>
        </p:nvSpPr>
        <p:spPr>
          <a:xfrm>
            <a:off x="121685" y="913548"/>
            <a:ext cx="369332" cy="1667164"/>
          </a:xfrm>
          <a:prstGeom prst="rect">
            <a:avLst/>
          </a:prstGeom>
          <a:solidFill>
            <a:schemeClr val="bg2"/>
          </a:solidFill>
          <a:ln>
            <a:solidFill>
              <a:schemeClr val="tx1"/>
            </a:solidFill>
          </a:ln>
        </p:spPr>
        <p:txBody>
          <a:bodyPr vert="eaVert" wrap="square" rtlCol="0" anchor="ctr" anchorCtr="0">
            <a:spAutoFit/>
          </a:bodyPr>
          <a:lstStyle/>
          <a:p>
            <a:pPr algn="ctr"/>
            <a:r>
              <a:rPr lang="ja-JP" altLang="en-US" sz="1200" dirty="0">
                <a:latin typeface="HG創英角ｺﾞｼｯｸUB" panose="020B0909000000000000" pitchFamily="49" charset="-128"/>
                <a:ea typeface="HG創英角ｺﾞｼｯｸUB" panose="020B0909000000000000" pitchFamily="49" charset="-128"/>
              </a:rPr>
              <a:t>２００５</a:t>
            </a:r>
            <a:r>
              <a:rPr kumimoji="1" lang="ja-JP" altLang="en-US" sz="1200" dirty="0" smtClean="0">
                <a:latin typeface="HG創英角ｺﾞｼｯｸUB" panose="020B0909000000000000" pitchFamily="49" charset="-128"/>
                <a:ea typeface="HG創英角ｺﾞｼｯｸUB" panose="020B0909000000000000" pitchFamily="49" charset="-128"/>
              </a:rPr>
              <a:t>年度</a:t>
            </a:r>
            <a:endParaRPr kumimoji="1" lang="ja-JP" altLang="en-US" sz="1200" dirty="0">
              <a:latin typeface="HG創英角ｺﾞｼｯｸUB" panose="020B0909000000000000" pitchFamily="49" charset="-128"/>
              <a:ea typeface="HG創英角ｺﾞｼｯｸUB" panose="020B0909000000000000" pitchFamily="49" charset="-128"/>
            </a:endParaRPr>
          </a:p>
        </p:txBody>
      </p:sp>
      <p:sp>
        <p:nvSpPr>
          <p:cNvPr id="30" name="テキスト ボックス 29"/>
          <p:cNvSpPr txBox="1"/>
          <p:nvPr/>
        </p:nvSpPr>
        <p:spPr>
          <a:xfrm>
            <a:off x="5420469" y="597936"/>
            <a:ext cx="3960440" cy="245837"/>
          </a:xfrm>
          <a:prstGeom prst="rect">
            <a:avLst/>
          </a:prstGeom>
          <a:noFill/>
        </p:spPr>
        <p:txBody>
          <a:bodyPr wrap="square" rtlCol="0">
            <a:spAutoFit/>
          </a:bodyPr>
          <a:lstStyle/>
          <a:p>
            <a:pPr>
              <a:lnSpc>
                <a:spcPts val="1440"/>
              </a:lnSpc>
            </a:pPr>
            <a:r>
              <a:rPr kumimoji="1" lang="ja-JP" altLang="en-US" sz="600" dirty="0" smtClean="0"/>
              <a:t>列和は</a:t>
            </a:r>
            <a:r>
              <a:rPr lang="ja-JP" altLang="ja-JP" sz="600" dirty="0"/>
              <a:t>輸移出</a:t>
            </a:r>
            <a:r>
              <a:rPr lang="en-US" altLang="ja-JP" sz="600" dirty="0"/>
              <a:t>1</a:t>
            </a:r>
            <a:r>
              <a:rPr lang="ja-JP" altLang="ja-JP" sz="600" dirty="0"/>
              <a:t>単位当りの増加が大阪産業全体の生産を何倍増加させるか</a:t>
            </a:r>
            <a:r>
              <a:rPr lang="ja-JP" altLang="ja-JP" sz="600" dirty="0" smtClean="0"/>
              <a:t>を</a:t>
            </a:r>
            <a:r>
              <a:rPr lang="ja-JP" altLang="en-US" sz="600" dirty="0"/>
              <a:t>示す</a:t>
            </a:r>
            <a:r>
              <a:rPr lang="ja-JP" altLang="en-US" sz="600" dirty="0" smtClean="0"/>
              <a:t>もの</a:t>
            </a:r>
            <a:endParaRPr kumimoji="1" lang="ja-JP" altLang="en-US" sz="600" dirty="0"/>
          </a:p>
        </p:txBody>
      </p:sp>
      <p:sp>
        <p:nvSpPr>
          <p:cNvPr id="31" name="テキスト ボックス 1"/>
          <p:cNvSpPr txBox="1"/>
          <p:nvPr/>
        </p:nvSpPr>
        <p:spPr>
          <a:xfrm>
            <a:off x="2064668" y="90961"/>
            <a:ext cx="2193738" cy="29482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産業</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連関表」より作成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1"/>
          <p:cNvSpPr txBox="1"/>
          <p:nvPr/>
        </p:nvSpPr>
        <p:spPr>
          <a:xfrm>
            <a:off x="2915816" y="416325"/>
            <a:ext cx="2232247" cy="252000"/>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200" b="1" smtClean="0">
                <a:latin typeface="Meiryo UI" panose="020B0604030504040204" pitchFamily="50" charset="-128"/>
                <a:ea typeface="Meiryo UI" panose="020B0604030504040204" pitchFamily="50" charset="-128"/>
                <a:cs typeface="Meiryo UI" panose="020B0604030504040204" pitchFamily="50" charset="-128"/>
              </a:rPr>
              <a:t>輸移出額</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の産業別内訳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1"/>
          <p:cNvSpPr txBox="1"/>
          <p:nvPr/>
        </p:nvSpPr>
        <p:spPr>
          <a:xfrm>
            <a:off x="5469158" y="416325"/>
            <a:ext cx="3450155" cy="252000"/>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産業別のうち、「製造業」の上位</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16</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部門の内訳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a:off x="4258406" y="1637047"/>
            <a:ext cx="720080" cy="57606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4283968" y="3562538"/>
            <a:ext cx="720080" cy="57606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4283968" y="5589240"/>
            <a:ext cx="720080" cy="576064"/>
          </a:xfrm>
          <a:prstGeom prst="ellipse">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右矢印 4"/>
          <p:cNvSpPr/>
          <p:nvPr/>
        </p:nvSpPr>
        <p:spPr>
          <a:xfrm>
            <a:off x="5042148" y="1661405"/>
            <a:ext cx="288032" cy="3083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39" name="右矢印 38"/>
          <p:cNvSpPr/>
          <p:nvPr/>
        </p:nvSpPr>
        <p:spPr>
          <a:xfrm>
            <a:off x="5046712" y="3696377"/>
            <a:ext cx="288032" cy="3083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0" name="右矢印 39"/>
          <p:cNvSpPr/>
          <p:nvPr/>
        </p:nvSpPr>
        <p:spPr>
          <a:xfrm>
            <a:off x="5046712" y="5717910"/>
            <a:ext cx="288032" cy="30838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a:p>
        </p:txBody>
      </p:sp>
      <p:sp>
        <p:nvSpPr>
          <p:cNvPr id="41" name="テキスト ボックス 1"/>
          <p:cNvSpPr txBox="1"/>
          <p:nvPr/>
        </p:nvSpPr>
        <p:spPr>
          <a:xfrm>
            <a:off x="611560" y="404664"/>
            <a:ext cx="1817594" cy="252000"/>
          </a:xfrm>
          <a:prstGeom prst="rect">
            <a:avLst/>
          </a:prstGeom>
        </p:spPr>
        <p:style>
          <a:lnRef idx="0">
            <a:schemeClr val="accent1"/>
          </a:lnRef>
          <a:fillRef idx="3">
            <a:schemeClr val="accent1"/>
          </a:fillRef>
          <a:effectRef idx="3">
            <a:schemeClr val="accent1"/>
          </a:effectRef>
          <a:fontRef idx="minor">
            <a:schemeClr val="lt1"/>
          </a:fontRef>
        </p:style>
        <p:txBody>
          <a:bodyPr wrap="none" rtlCol="0" anchor="ctr" anchorCtr="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輸移出額の比率</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テキスト ボックス 41"/>
          <p:cNvSpPr txBox="1"/>
          <p:nvPr/>
        </p:nvSpPr>
        <p:spPr>
          <a:xfrm>
            <a:off x="110017" y="2981106"/>
            <a:ext cx="369332" cy="1667164"/>
          </a:xfrm>
          <a:prstGeom prst="rect">
            <a:avLst/>
          </a:prstGeom>
          <a:solidFill>
            <a:schemeClr val="bg2"/>
          </a:solidFill>
          <a:ln>
            <a:solidFill>
              <a:schemeClr val="tx1"/>
            </a:solidFill>
          </a:ln>
        </p:spPr>
        <p:txBody>
          <a:bodyPr vert="eaVert" wrap="square" rtlCol="0" anchor="ctr" anchorCtr="0">
            <a:spAutoFit/>
          </a:bodyPr>
          <a:lstStyle/>
          <a:p>
            <a:pPr algn="ctr"/>
            <a:r>
              <a:rPr lang="ja-JP" altLang="en-US" sz="1200" dirty="0" smtClean="0">
                <a:latin typeface="HG創英角ｺﾞｼｯｸUB" panose="020B0909000000000000" pitchFamily="49" charset="-128"/>
                <a:ea typeface="HG創英角ｺﾞｼｯｸUB" panose="020B0909000000000000" pitchFamily="49" charset="-128"/>
              </a:rPr>
              <a:t>２００８</a:t>
            </a:r>
            <a:r>
              <a:rPr kumimoji="1" lang="ja-JP" altLang="en-US" sz="1200" dirty="0" smtClean="0">
                <a:latin typeface="HG創英角ｺﾞｼｯｸUB" panose="020B0909000000000000" pitchFamily="49" charset="-128"/>
                <a:ea typeface="HG創英角ｺﾞｼｯｸUB" panose="020B0909000000000000" pitchFamily="49" charset="-128"/>
              </a:rPr>
              <a:t>年度</a:t>
            </a:r>
            <a:endParaRPr kumimoji="1" lang="ja-JP" altLang="en-US" sz="1200" dirty="0">
              <a:latin typeface="HG創英角ｺﾞｼｯｸUB" panose="020B0909000000000000" pitchFamily="49" charset="-128"/>
              <a:ea typeface="HG創英角ｺﾞｼｯｸUB" panose="020B0909000000000000" pitchFamily="49" charset="-128"/>
            </a:endParaRPr>
          </a:p>
        </p:txBody>
      </p:sp>
      <p:sp>
        <p:nvSpPr>
          <p:cNvPr id="43" name="テキスト ボックス 42"/>
          <p:cNvSpPr txBox="1"/>
          <p:nvPr/>
        </p:nvSpPr>
        <p:spPr>
          <a:xfrm>
            <a:off x="110017" y="5067095"/>
            <a:ext cx="369332" cy="1667164"/>
          </a:xfrm>
          <a:prstGeom prst="rect">
            <a:avLst/>
          </a:prstGeom>
          <a:solidFill>
            <a:schemeClr val="bg2"/>
          </a:solidFill>
          <a:ln>
            <a:solidFill>
              <a:schemeClr val="tx1"/>
            </a:solidFill>
          </a:ln>
        </p:spPr>
        <p:txBody>
          <a:bodyPr vert="eaVert" wrap="square" rtlCol="0" anchor="ctr" anchorCtr="0">
            <a:spAutoFit/>
          </a:bodyPr>
          <a:lstStyle/>
          <a:p>
            <a:pPr algn="ctr"/>
            <a:r>
              <a:rPr lang="ja-JP" altLang="en-US" sz="1200" dirty="0" smtClean="0">
                <a:latin typeface="HG創英角ｺﾞｼｯｸUB" panose="020B0909000000000000" pitchFamily="49" charset="-128"/>
                <a:ea typeface="HG創英角ｺﾞｼｯｸUB" panose="020B0909000000000000" pitchFamily="49" charset="-128"/>
              </a:rPr>
              <a:t>２０１１</a:t>
            </a:r>
            <a:r>
              <a:rPr kumimoji="1" lang="ja-JP" altLang="en-US" sz="1200" dirty="0" smtClean="0">
                <a:latin typeface="HG創英角ｺﾞｼｯｸUB" panose="020B0909000000000000" pitchFamily="49" charset="-128"/>
                <a:ea typeface="HG創英角ｺﾞｼｯｸUB" panose="020B0909000000000000" pitchFamily="49" charset="-128"/>
              </a:rPr>
              <a:t>年度</a:t>
            </a:r>
            <a:endParaRPr kumimoji="1" lang="ja-JP" altLang="en-US" sz="1200" dirty="0">
              <a:latin typeface="HG創英角ｺﾞｼｯｸUB" panose="020B0909000000000000" pitchFamily="49" charset="-128"/>
              <a:ea typeface="HG創英角ｺﾞｼｯｸUB" panose="020B0909000000000000" pitchFamily="49" charset="-128"/>
            </a:endParaRPr>
          </a:p>
        </p:txBody>
      </p:sp>
      <p:pic>
        <p:nvPicPr>
          <p:cNvPr id="1026" name="Picture 2"/>
          <p:cNvPicPr>
            <a:picLocks noChangeAspect="1" noChangeArrowheads="1"/>
          </p:cNvPicPr>
          <p:nvPr/>
        </p:nvPicPr>
        <p:blipFill rotWithShape="1">
          <a:blip r:embed="rId10">
            <a:extLst>
              <a:ext uri="{28A0092B-C50C-407E-A947-70E740481C1C}">
                <a14:useLocalDpi xmlns:a14="http://schemas.microsoft.com/office/drawing/2010/main" val="0"/>
              </a:ext>
            </a:extLst>
          </a:blip>
          <a:srcRect l="21742" t="27092" r="19766" b="12064"/>
          <a:stretch/>
        </p:blipFill>
        <p:spPr bwMode="auto">
          <a:xfrm>
            <a:off x="5469158" y="863586"/>
            <a:ext cx="3450155" cy="184533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8" name="テキスト ボックス 1"/>
          <p:cNvSpPr txBox="1"/>
          <p:nvPr/>
        </p:nvSpPr>
        <p:spPr>
          <a:xfrm>
            <a:off x="5400092" y="16505"/>
            <a:ext cx="3980818" cy="335897"/>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列和：逆行列係数表の縦の合計を列和といい、その産業に</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対する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単位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最終</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需要が引き起こす、</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全産業へ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の波及の大きさを</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示す</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正方形/長方形 5"/>
          <p:cNvSpPr/>
          <p:nvPr/>
        </p:nvSpPr>
        <p:spPr>
          <a:xfrm>
            <a:off x="611560" y="1997087"/>
            <a:ext cx="1944216" cy="583625"/>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kumimoji="1" lang="en-US" altLang="ja-JP" sz="1000" dirty="0" smtClean="0"/>
              <a:t>25,588,866</a:t>
            </a:r>
            <a:r>
              <a:rPr kumimoji="1" lang="ja-JP" altLang="en-US" sz="1000" dirty="0" smtClean="0"/>
              <a:t>百万円（輸移出額）</a:t>
            </a:r>
            <a:endParaRPr kumimoji="1" lang="en-US" altLang="ja-JP" sz="1000" dirty="0" smtClean="0"/>
          </a:p>
          <a:p>
            <a:r>
              <a:rPr kumimoji="1" lang="en-US" altLang="ja-JP" sz="1000" dirty="0" smtClean="0"/>
              <a:t>68,890,452</a:t>
            </a:r>
            <a:r>
              <a:rPr kumimoji="1" lang="ja-JP" altLang="en-US" sz="1000" dirty="0" smtClean="0"/>
              <a:t>百万円（府内生産額）</a:t>
            </a:r>
            <a:endParaRPr kumimoji="1" lang="en-US" altLang="ja-JP" sz="1000" dirty="0" smtClean="0"/>
          </a:p>
          <a:p>
            <a:r>
              <a:rPr lang="ja-JP" altLang="en-US" sz="1200" dirty="0"/>
              <a:t>輸</a:t>
            </a:r>
            <a:r>
              <a:rPr lang="ja-JP" altLang="en-US" sz="1200" dirty="0" smtClean="0"/>
              <a:t>移出率＝</a:t>
            </a:r>
            <a:r>
              <a:rPr lang="en-US" altLang="ja-JP" sz="1200" dirty="0" smtClean="0"/>
              <a:t>37.14</a:t>
            </a:r>
            <a:r>
              <a:rPr lang="ja-JP" altLang="en-US" sz="1200" dirty="0" smtClean="0"/>
              <a:t>％</a:t>
            </a:r>
            <a:endParaRPr kumimoji="1" lang="ja-JP" altLang="en-US" sz="1000" dirty="0"/>
          </a:p>
        </p:txBody>
      </p:sp>
      <p:sp>
        <p:nvSpPr>
          <p:cNvPr id="32" name="正方形/長方形 31"/>
          <p:cNvSpPr/>
          <p:nvPr/>
        </p:nvSpPr>
        <p:spPr>
          <a:xfrm>
            <a:off x="548249" y="6157743"/>
            <a:ext cx="1944216" cy="583625"/>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kumimoji="1" lang="en-US" altLang="ja-JP" sz="1000" dirty="0" smtClean="0"/>
              <a:t>24,595,793</a:t>
            </a:r>
            <a:r>
              <a:rPr kumimoji="1" lang="ja-JP" altLang="en-US" sz="1000" dirty="0" smtClean="0"/>
              <a:t>百万円（輸移出額）</a:t>
            </a:r>
            <a:endParaRPr kumimoji="1" lang="en-US" altLang="ja-JP" sz="1000" dirty="0" smtClean="0"/>
          </a:p>
          <a:p>
            <a:r>
              <a:rPr kumimoji="1" lang="en-US" altLang="ja-JP" sz="1000" dirty="0" smtClean="0"/>
              <a:t>64,676,584</a:t>
            </a:r>
            <a:r>
              <a:rPr kumimoji="1" lang="ja-JP" altLang="en-US" sz="1000" dirty="0" smtClean="0"/>
              <a:t>百万円（府内生産額）</a:t>
            </a:r>
            <a:endParaRPr kumimoji="1" lang="en-US" altLang="ja-JP" sz="1000" dirty="0" smtClean="0"/>
          </a:p>
          <a:p>
            <a:r>
              <a:rPr lang="ja-JP" altLang="en-US" sz="1200" dirty="0"/>
              <a:t>輸</a:t>
            </a:r>
            <a:r>
              <a:rPr lang="ja-JP" altLang="en-US" sz="1200" dirty="0" smtClean="0"/>
              <a:t>移出率＝</a:t>
            </a:r>
            <a:r>
              <a:rPr lang="en-US" altLang="ja-JP" sz="1200" dirty="0" smtClean="0"/>
              <a:t>38.02</a:t>
            </a:r>
            <a:r>
              <a:rPr lang="ja-JP" altLang="en-US" sz="1200" dirty="0" smtClean="0"/>
              <a:t>％</a:t>
            </a:r>
            <a:endParaRPr kumimoji="1" lang="ja-JP" altLang="en-US" sz="1000" dirty="0"/>
          </a:p>
        </p:txBody>
      </p:sp>
      <p:sp>
        <p:nvSpPr>
          <p:cNvPr id="33" name="正方形/長方形 32"/>
          <p:cNvSpPr/>
          <p:nvPr/>
        </p:nvSpPr>
        <p:spPr>
          <a:xfrm>
            <a:off x="548249" y="4078763"/>
            <a:ext cx="1944216" cy="583625"/>
          </a:xfrm>
          <a:prstGeom prst="rect">
            <a:avLst/>
          </a:prstGeom>
        </p:spPr>
        <p:style>
          <a:lnRef idx="2">
            <a:schemeClr val="accent5"/>
          </a:lnRef>
          <a:fillRef idx="1">
            <a:schemeClr val="lt1"/>
          </a:fillRef>
          <a:effectRef idx="0">
            <a:schemeClr val="accent5"/>
          </a:effectRef>
          <a:fontRef idx="minor">
            <a:schemeClr val="dk1"/>
          </a:fontRef>
        </p:style>
        <p:txBody>
          <a:bodyPr rtlCol="0" anchor="t"/>
          <a:lstStyle/>
          <a:p>
            <a:r>
              <a:rPr kumimoji="1" lang="en-US" altLang="ja-JP" sz="1000" dirty="0" smtClean="0"/>
              <a:t>26,666,503</a:t>
            </a:r>
            <a:r>
              <a:rPr kumimoji="1" lang="ja-JP" altLang="en-US" sz="1000" dirty="0" smtClean="0"/>
              <a:t>百万円（輸移出額）</a:t>
            </a:r>
            <a:endParaRPr kumimoji="1" lang="en-US" altLang="ja-JP" sz="1000" dirty="0" smtClean="0"/>
          </a:p>
          <a:p>
            <a:r>
              <a:rPr kumimoji="1" lang="en-US" altLang="ja-JP" sz="1000" dirty="0" smtClean="0"/>
              <a:t>69,345,746</a:t>
            </a:r>
            <a:r>
              <a:rPr kumimoji="1" lang="ja-JP" altLang="en-US" sz="1000" dirty="0" smtClean="0"/>
              <a:t>百万円（府内生産額）</a:t>
            </a:r>
            <a:endParaRPr kumimoji="1" lang="en-US" altLang="ja-JP" sz="1000" dirty="0" smtClean="0"/>
          </a:p>
          <a:p>
            <a:r>
              <a:rPr lang="ja-JP" altLang="en-US" sz="1200" dirty="0"/>
              <a:t>輸</a:t>
            </a:r>
            <a:r>
              <a:rPr lang="ja-JP" altLang="en-US" sz="1200" dirty="0" smtClean="0"/>
              <a:t>移出率＝</a:t>
            </a:r>
            <a:r>
              <a:rPr lang="en-US" altLang="ja-JP" sz="1200" dirty="0" smtClean="0"/>
              <a:t>38.45</a:t>
            </a:r>
            <a:r>
              <a:rPr lang="ja-JP" altLang="en-US" sz="1200" dirty="0" smtClean="0"/>
              <a:t>％</a:t>
            </a:r>
            <a:endParaRPr kumimoji="1" lang="ja-JP" altLang="en-US" sz="1000" dirty="0"/>
          </a:p>
        </p:txBody>
      </p:sp>
      <p:sp>
        <p:nvSpPr>
          <p:cNvPr id="7" name="スライド番号プレースホルダー 6"/>
          <p:cNvSpPr>
            <a:spLocks noGrp="1"/>
          </p:cNvSpPr>
          <p:nvPr>
            <p:ph type="sldNum" sz="quarter" idx="12"/>
          </p:nvPr>
        </p:nvSpPr>
        <p:spPr/>
        <p:txBody>
          <a:bodyPr/>
          <a:lstStyle/>
          <a:p>
            <a:fld id="{D2D8002D-B5B0-4BAC-B1F6-782DDCCE6D9C}" type="slidenum">
              <a:rPr kumimoji="1" lang="ja-JP" altLang="en-US" smtClean="0"/>
              <a:t>12</a:t>
            </a:fld>
            <a:endParaRPr kumimoji="1" lang="ja-JP" altLang="en-US"/>
          </a:p>
        </p:txBody>
      </p:sp>
    </p:spTree>
    <p:extLst>
      <p:ext uri="{BB962C8B-B14F-4D97-AF65-F5344CB8AC3E}">
        <p14:creationId xmlns:p14="http://schemas.microsoft.com/office/powerpoint/2010/main" val="62252330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99087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130</a:t>
            </a:fld>
            <a:endParaRPr lang="ja-JP" altLang="en-US" dirty="0"/>
          </a:p>
        </p:txBody>
      </p:sp>
      <p:sp>
        <p:nvSpPr>
          <p:cNvPr id="6" name="タイトル 1"/>
          <p:cNvSpPr>
            <a:spLocks noGrp="1"/>
          </p:cNvSpPr>
          <p:nvPr>
            <p:ph type="ctrTitle"/>
          </p:nvPr>
        </p:nvSpPr>
        <p:spPr>
          <a:xfrm>
            <a:off x="648000" y="2664000"/>
            <a:ext cx="7772400" cy="1470025"/>
          </a:xfrm>
        </p:spPr>
        <p:txBody>
          <a:bodyPr/>
          <a:lstStyle/>
          <a:p>
            <a:pPr eaLnBrk="1" hangingPunct="1"/>
            <a:r>
              <a:rPr lang="ja-JP" altLang="en-US" sz="3600" dirty="0" smtClean="0"/>
              <a:t>３．新たな課題に関する分析</a:t>
            </a:r>
            <a:r>
              <a:rPr lang="en-US" altLang="ja-JP" sz="3600" dirty="0" smtClean="0"/>
              <a:t/>
            </a:r>
            <a:br>
              <a:rPr lang="en-US" altLang="ja-JP" sz="3600" dirty="0" smtClean="0"/>
            </a:br>
            <a:r>
              <a:rPr lang="ja-JP" altLang="en-US" sz="3600" dirty="0" smtClean="0"/>
              <a:t>③人口動態</a:t>
            </a:r>
          </a:p>
        </p:txBody>
      </p:sp>
    </p:spTree>
    <p:extLst>
      <p:ext uri="{BB962C8B-B14F-4D97-AF65-F5344CB8AC3E}">
        <p14:creationId xmlns:p14="http://schemas.microsoft.com/office/powerpoint/2010/main" val="309397670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07950" y="836613"/>
            <a:ext cx="8856663" cy="863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○高度成長期の</a:t>
            </a:r>
            <a:r>
              <a:rPr lang="en-US" altLang="ja-JP" sz="1100" dirty="0">
                <a:solidFill>
                  <a:schemeClr val="tx1"/>
                </a:solidFill>
                <a:latin typeface="ＭＳ Ｐゴシック" charset="-128"/>
              </a:rPr>
              <a:t>1970</a:t>
            </a:r>
            <a:r>
              <a:rPr lang="ja-JP" altLang="en-US" sz="1100" dirty="0">
                <a:solidFill>
                  <a:schemeClr val="tx1"/>
                </a:solidFill>
                <a:latin typeface="ＭＳ Ｐゴシック" charset="-128"/>
              </a:rPr>
              <a:t>年までは大阪は西日本からの転入を多く受け入れてきた。オイルショック以降</a:t>
            </a:r>
            <a:r>
              <a:rPr lang="ja-JP" altLang="en-US" sz="1100" dirty="0" smtClean="0">
                <a:solidFill>
                  <a:schemeClr val="tx1"/>
                </a:solidFill>
                <a:latin typeface="ＭＳ Ｐゴシック" charset="-128"/>
              </a:rPr>
              <a:t>、特に九州</a:t>
            </a:r>
            <a:r>
              <a:rPr lang="ja-JP" altLang="en-US" sz="1100" dirty="0">
                <a:solidFill>
                  <a:schemeClr val="tx1"/>
                </a:solidFill>
                <a:latin typeface="ＭＳ Ｐゴシック" charset="-128"/>
              </a:rPr>
              <a:t>、中国地方からの転入は半減。一方で東京圏からの転入は</a:t>
            </a:r>
            <a:r>
              <a:rPr lang="en-US" altLang="ja-JP" sz="1100" dirty="0">
                <a:solidFill>
                  <a:schemeClr val="tx1"/>
                </a:solidFill>
                <a:latin typeface="ＭＳ Ｐゴシック" charset="-128"/>
              </a:rPr>
              <a:t>3</a:t>
            </a:r>
            <a:r>
              <a:rPr lang="ja-JP" altLang="en-US" sz="1100" dirty="0">
                <a:solidFill>
                  <a:schemeClr val="tx1"/>
                </a:solidFill>
                <a:latin typeface="ＭＳ Ｐゴシック" charset="-128"/>
              </a:rPr>
              <a:t>万人程度をその後も維持し続けており、全体に占める比率としてはあがって</a:t>
            </a:r>
            <a:r>
              <a:rPr lang="ja-JP" altLang="en-US" sz="1100" dirty="0" smtClean="0">
                <a:solidFill>
                  <a:schemeClr val="tx1"/>
                </a:solidFill>
                <a:latin typeface="ＭＳ Ｐゴシック" charset="-128"/>
              </a:rPr>
              <a:t>いる。</a:t>
            </a:r>
            <a:r>
              <a:rPr lang="ja-JP" altLang="en-US" sz="1100" dirty="0">
                <a:solidFill>
                  <a:schemeClr val="tx1"/>
                </a:solidFill>
                <a:latin typeface="ＭＳ Ｐゴシック" charset="-128"/>
              </a:rPr>
              <a:t>ピークの</a:t>
            </a:r>
            <a:r>
              <a:rPr lang="en-US" altLang="ja-JP" sz="1100" dirty="0">
                <a:solidFill>
                  <a:schemeClr val="tx1"/>
                </a:solidFill>
                <a:latin typeface="ＭＳ Ｐゴシック" charset="-128"/>
              </a:rPr>
              <a:t>1970</a:t>
            </a:r>
            <a:r>
              <a:rPr lang="ja-JP" altLang="en-US" sz="1100" dirty="0">
                <a:solidFill>
                  <a:schemeClr val="tx1"/>
                </a:solidFill>
                <a:latin typeface="ＭＳ Ｐゴシック" charset="-128"/>
              </a:rPr>
              <a:t>年ごろに比較すると直近では</a:t>
            </a:r>
            <a:r>
              <a:rPr lang="ja-JP" altLang="en-US" sz="1100" u="sng" dirty="0">
                <a:solidFill>
                  <a:schemeClr val="tx1"/>
                </a:solidFill>
                <a:latin typeface="ＭＳ Ｐゴシック" charset="-128"/>
              </a:rPr>
              <a:t>大阪への転入総数は</a:t>
            </a:r>
            <a:r>
              <a:rPr lang="ja-JP" altLang="en-US" sz="1100" u="sng" dirty="0" smtClean="0">
                <a:solidFill>
                  <a:schemeClr val="tx1"/>
                </a:solidFill>
                <a:latin typeface="ＭＳ Ｐゴシック" charset="-128"/>
              </a:rPr>
              <a:t>半分以下に</a:t>
            </a:r>
            <a:r>
              <a:rPr lang="ja-JP" altLang="en-US" sz="1100" u="sng" dirty="0">
                <a:solidFill>
                  <a:schemeClr val="tx1"/>
                </a:solidFill>
                <a:latin typeface="ＭＳ Ｐゴシック" charset="-128"/>
              </a:rPr>
              <a:t>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○全体では近畿圏からの転入の比率が全体に占める割合が直近では</a:t>
            </a:r>
            <a:r>
              <a:rPr lang="en-US" altLang="ja-JP" sz="1100" dirty="0">
                <a:solidFill>
                  <a:schemeClr val="tx1"/>
                </a:solidFill>
                <a:latin typeface="ＭＳ Ｐゴシック" charset="-128"/>
              </a:rPr>
              <a:t>4</a:t>
            </a:r>
            <a:r>
              <a:rPr lang="ja-JP" altLang="en-US" sz="1100" dirty="0">
                <a:solidFill>
                  <a:schemeClr val="tx1"/>
                </a:solidFill>
                <a:latin typeface="ＭＳ Ｐゴシック" charset="-128"/>
              </a:rPr>
              <a:t>割と増えており、大阪が西日本全域</a:t>
            </a:r>
            <a:r>
              <a:rPr lang="ja-JP" altLang="en-US" sz="1100" dirty="0" smtClean="0">
                <a:solidFill>
                  <a:schemeClr val="tx1"/>
                </a:solidFill>
                <a:latin typeface="ＭＳ Ｐゴシック" charset="-128"/>
              </a:rPr>
              <a:t>から集めてきた人材の流れが弱まっていること</a:t>
            </a:r>
            <a:r>
              <a:rPr lang="ja-JP" altLang="en-US" sz="1100" dirty="0">
                <a:solidFill>
                  <a:schemeClr val="tx1"/>
                </a:solidFill>
                <a:latin typeface="ＭＳ Ｐゴシック" charset="-128"/>
              </a:rPr>
              <a:t>がうかがえる。</a:t>
            </a:r>
          </a:p>
        </p:txBody>
      </p:sp>
      <p:sp>
        <p:nvSpPr>
          <p:cNvPr id="13" name="正方形/長方形 12"/>
          <p:cNvSpPr/>
          <p:nvPr/>
        </p:nvSpPr>
        <p:spPr>
          <a:xfrm>
            <a:off x="161588" y="116632"/>
            <a:ext cx="3573414" cy="369332"/>
          </a:xfrm>
          <a:prstGeom prst="rect">
            <a:avLst/>
          </a:prstGeom>
        </p:spPr>
        <p:txBody>
          <a:bodyPr wrap="none">
            <a:spAutoFit/>
          </a:bodyPr>
          <a:lstStyle/>
          <a:p>
            <a:r>
              <a:rPr lang="ja-JP" altLang="en-US" dirty="0"/>
              <a:t>③人口</a:t>
            </a:r>
            <a:r>
              <a:rPr lang="ja-JP" altLang="en-US" dirty="0" smtClean="0"/>
              <a:t>動態（１）（</a:t>
            </a:r>
            <a:r>
              <a:rPr lang="ja-JP" altLang="en-US" dirty="0"/>
              <a:t>大阪府への転入</a:t>
            </a:r>
            <a:r>
              <a:rPr lang="ja-JP" altLang="en-US" dirty="0" smtClean="0"/>
              <a:t>）</a:t>
            </a:r>
            <a:endParaRPr lang="ja-JP" altLang="en-US" dirty="0"/>
          </a:p>
        </p:txBody>
      </p:sp>
      <p:sp>
        <p:nvSpPr>
          <p:cNvPr id="38" name="正方形/長方形 11"/>
          <p:cNvSpPr>
            <a:spLocks noChangeArrowheads="1"/>
          </p:cNvSpPr>
          <p:nvPr/>
        </p:nvSpPr>
        <p:spPr bwMode="auto">
          <a:xfrm>
            <a:off x="2602297" y="1814041"/>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39" name="正方形/長方形 38"/>
          <p:cNvSpPr/>
          <p:nvPr/>
        </p:nvSpPr>
        <p:spPr>
          <a:xfrm>
            <a:off x="0" y="1711585"/>
            <a:ext cx="3311860" cy="3455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■地方から大阪府への転入推移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6102" y="3779130"/>
            <a:ext cx="408305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■大阪府への転入元（地域別割合）の推移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11"/>
          <p:cNvSpPr>
            <a:spLocks noChangeArrowheads="1"/>
          </p:cNvSpPr>
          <p:nvPr/>
        </p:nvSpPr>
        <p:spPr bwMode="auto">
          <a:xfrm>
            <a:off x="113407" y="3959151"/>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42" name="正方形/長方形 41"/>
          <p:cNvSpPr/>
          <p:nvPr/>
        </p:nvSpPr>
        <p:spPr>
          <a:xfrm>
            <a:off x="4319972" y="3781797"/>
            <a:ext cx="408305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■地方からの大阪府への転入推移（人数）</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11"/>
          <p:cNvSpPr>
            <a:spLocks noChangeArrowheads="1"/>
          </p:cNvSpPr>
          <p:nvPr/>
        </p:nvSpPr>
        <p:spPr bwMode="auto">
          <a:xfrm>
            <a:off x="4442483" y="3959150"/>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2093817"/>
            <a:ext cx="7237412" cy="1687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483" y="4191522"/>
            <a:ext cx="4490380" cy="2640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131</a:t>
            </a:fld>
            <a:endParaRPr lang="ja-JP" altLang="en-US" dirty="0"/>
          </a:p>
        </p:txBody>
      </p:sp>
      <p:pic>
        <p:nvPicPr>
          <p:cNvPr id="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407" y="4221088"/>
            <a:ext cx="4252217" cy="2611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7583483"/>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07950" y="765175"/>
            <a:ext cx="8824913" cy="81330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○大阪からの転出は高度成長期</a:t>
            </a:r>
            <a:r>
              <a:rPr lang="ja-JP" altLang="en-US" sz="1100" dirty="0" smtClean="0">
                <a:solidFill>
                  <a:schemeClr val="tx1"/>
                </a:solidFill>
                <a:latin typeface="ＭＳ Ｐゴシック" charset="-128"/>
              </a:rPr>
              <a:t>は周辺のベッドタウン化などにより、近畿</a:t>
            </a:r>
            <a:r>
              <a:rPr lang="ja-JP" altLang="en-US" sz="1100" dirty="0">
                <a:solidFill>
                  <a:schemeClr val="tx1"/>
                </a:solidFill>
                <a:latin typeface="ＭＳ Ｐゴシック" charset="-128"/>
              </a:rPr>
              <a:t>圏内への転出が多かった</a:t>
            </a: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1970</a:t>
            </a:r>
            <a:r>
              <a:rPr lang="ja-JP" altLang="en-US" sz="1100" dirty="0" smtClean="0">
                <a:solidFill>
                  <a:schemeClr val="tx1"/>
                </a:solidFill>
                <a:latin typeface="ＭＳ Ｐゴシック" charset="-128"/>
              </a:rPr>
              <a:t>年ごろをピーク</a:t>
            </a:r>
            <a:r>
              <a:rPr lang="ja-JP" altLang="en-US" sz="1100" dirty="0">
                <a:solidFill>
                  <a:schemeClr val="tx1"/>
                </a:solidFill>
                <a:latin typeface="ＭＳ Ｐゴシック" charset="-128"/>
              </a:rPr>
              <a:t>に</a:t>
            </a:r>
            <a:r>
              <a:rPr lang="ja-JP" altLang="en-US" sz="1100" u="sng" dirty="0">
                <a:solidFill>
                  <a:schemeClr val="tx1"/>
                </a:solidFill>
                <a:latin typeface="ＭＳ Ｐゴシック" charset="-128"/>
              </a:rPr>
              <a:t>大阪から各地域への転出総数は減少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a:t>
            </a:r>
            <a:r>
              <a:rPr lang="ja-JP" altLang="en-US" sz="1100" u="sng" dirty="0">
                <a:solidFill>
                  <a:schemeClr val="tx1"/>
                </a:solidFill>
                <a:latin typeface="ＭＳ Ｐゴシック" charset="-128"/>
              </a:rPr>
              <a:t>東京圏への転出</a:t>
            </a:r>
            <a:r>
              <a:rPr lang="ja-JP" altLang="en-US" sz="1100" dirty="0">
                <a:solidFill>
                  <a:schemeClr val="tx1"/>
                </a:solidFill>
                <a:latin typeface="ＭＳ Ｐゴシック" charset="-128"/>
              </a:rPr>
              <a:t>は年間</a:t>
            </a:r>
            <a:r>
              <a:rPr lang="en-US" altLang="ja-JP" sz="1100" dirty="0">
                <a:solidFill>
                  <a:schemeClr val="tx1"/>
                </a:solidFill>
                <a:latin typeface="ＭＳ Ｐゴシック" charset="-128"/>
              </a:rPr>
              <a:t>4</a:t>
            </a:r>
            <a:r>
              <a:rPr lang="ja-JP" altLang="en-US" sz="1100" dirty="0">
                <a:solidFill>
                  <a:schemeClr val="tx1"/>
                </a:solidFill>
                <a:latin typeface="ＭＳ Ｐゴシック" charset="-128"/>
              </a:rPr>
              <a:t>万人程度と一定であり、全体の転出総数が減っていく中でその</a:t>
            </a:r>
            <a:r>
              <a:rPr lang="ja-JP" altLang="en-US" sz="1100" u="sng" dirty="0">
                <a:solidFill>
                  <a:schemeClr val="tx1"/>
                </a:solidFill>
                <a:latin typeface="ＭＳ Ｐゴシック" charset="-128"/>
              </a:rPr>
              <a:t>割合は増加（全体の</a:t>
            </a:r>
            <a:r>
              <a:rPr lang="en-US" altLang="ja-JP" sz="1100" u="sng" dirty="0">
                <a:solidFill>
                  <a:schemeClr val="tx1"/>
                </a:solidFill>
                <a:latin typeface="ＭＳ Ｐゴシック" charset="-128"/>
              </a:rPr>
              <a:t>3</a:t>
            </a:r>
            <a:r>
              <a:rPr lang="ja-JP" altLang="en-US" sz="1100" u="sng" dirty="0">
                <a:solidFill>
                  <a:schemeClr val="tx1"/>
                </a:solidFill>
                <a:latin typeface="ＭＳ Ｐゴシック" charset="-128"/>
              </a:rPr>
              <a:t>割に近くなっている）</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○中国、四国、九州などへの転出は大きく減少している。</a:t>
            </a:r>
            <a:endParaRPr lang="ja-JP" altLang="en-US" dirty="0">
              <a:solidFill>
                <a:schemeClr val="tx1"/>
              </a:solidFill>
              <a:latin typeface="Arial" charset="0"/>
            </a:endParaRPr>
          </a:p>
        </p:txBody>
      </p:sp>
      <p:sp>
        <p:nvSpPr>
          <p:cNvPr id="10"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132</a:t>
            </a:fld>
            <a:endParaRPr lang="ja-JP" altLang="en-US" dirty="0"/>
          </a:p>
        </p:txBody>
      </p:sp>
      <p:sp>
        <p:nvSpPr>
          <p:cNvPr id="12" name="正方形/長方形 11"/>
          <p:cNvSpPr/>
          <p:nvPr/>
        </p:nvSpPr>
        <p:spPr>
          <a:xfrm>
            <a:off x="161588" y="116632"/>
            <a:ext cx="3759362" cy="369332"/>
          </a:xfrm>
          <a:prstGeom prst="rect">
            <a:avLst/>
          </a:prstGeom>
        </p:spPr>
        <p:txBody>
          <a:bodyPr wrap="none">
            <a:spAutoFit/>
          </a:bodyPr>
          <a:lstStyle/>
          <a:p>
            <a:r>
              <a:rPr lang="ja-JP" altLang="en-US" dirty="0"/>
              <a:t>③人口</a:t>
            </a:r>
            <a:r>
              <a:rPr lang="ja-JP" altLang="en-US" dirty="0" smtClean="0"/>
              <a:t>動態（２）（</a:t>
            </a:r>
            <a:r>
              <a:rPr lang="ja-JP" altLang="en-US" dirty="0"/>
              <a:t>大阪府からの転出</a:t>
            </a:r>
            <a:r>
              <a:rPr lang="ja-JP" altLang="en-US" dirty="0" smtClean="0"/>
              <a:t>）</a:t>
            </a:r>
            <a:endParaRPr lang="ja-JP" altLang="en-US" dirty="0"/>
          </a:p>
        </p:txBody>
      </p:sp>
      <p:sp>
        <p:nvSpPr>
          <p:cNvPr id="21" name="正方形/長方形 11"/>
          <p:cNvSpPr>
            <a:spLocks noChangeArrowheads="1"/>
          </p:cNvSpPr>
          <p:nvPr/>
        </p:nvSpPr>
        <p:spPr bwMode="auto">
          <a:xfrm>
            <a:off x="179388" y="1757312"/>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22" name="正方形/長方形 21"/>
          <p:cNvSpPr/>
          <p:nvPr/>
        </p:nvSpPr>
        <p:spPr>
          <a:xfrm>
            <a:off x="107950" y="1578482"/>
            <a:ext cx="3804586" cy="26634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■大阪府から各地域への転出推移（人数）</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868" y="3753036"/>
            <a:ext cx="391208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■大阪府からの転出先（地域別割合）の推移</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正方形/長方形 11"/>
          <p:cNvSpPr>
            <a:spLocks noChangeArrowheads="1"/>
          </p:cNvSpPr>
          <p:nvPr/>
        </p:nvSpPr>
        <p:spPr bwMode="auto">
          <a:xfrm>
            <a:off x="107082" y="393305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25" name="正方形/長方形 24"/>
          <p:cNvSpPr/>
          <p:nvPr/>
        </p:nvSpPr>
        <p:spPr>
          <a:xfrm>
            <a:off x="4319972" y="3753036"/>
            <a:ext cx="3984270"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■大阪府からの各地域への転入推移（人数）</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11"/>
          <p:cNvSpPr>
            <a:spLocks noChangeArrowheads="1"/>
          </p:cNvSpPr>
          <p:nvPr/>
        </p:nvSpPr>
        <p:spPr bwMode="auto">
          <a:xfrm>
            <a:off x="4442483" y="3930389"/>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08" y="1992113"/>
            <a:ext cx="6678742" cy="17609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4149080"/>
            <a:ext cx="4356484" cy="25786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520" y="4194994"/>
            <a:ext cx="3923256" cy="25327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264564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107950" y="765175"/>
            <a:ext cx="8824913" cy="50358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Arial" charset="0"/>
              </a:rPr>
              <a:t>○</a:t>
            </a:r>
            <a:r>
              <a:rPr lang="en-US" altLang="ja-JP" sz="1100" dirty="0">
                <a:solidFill>
                  <a:schemeClr val="tx1"/>
                </a:solidFill>
                <a:latin typeface="Arial" charset="0"/>
              </a:rPr>
              <a:t>1960</a:t>
            </a:r>
            <a:r>
              <a:rPr lang="ja-JP" altLang="en-US" sz="1100" dirty="0">
                <a:solidFill>
                  <a:schemeClr val="tx1"/>
                </a:solidFill>
                <a:latin typeface="Arial" charset="0"/>
              </a:rPr>
              <a:t>年から</a:t>
            </a:r>
            <a:r>
              <a:rPr lang="en-US" altLang="ja-JP" sz="1100" dirty="0">
                <a:solidFill>
                  <a:schemeClr val="tx1"/>
                </a:solidFill>
                <a:latin typeface="Arial" charset="0"/>
              </a:rPr>
              <a:t>2015</a:t>
            </a:r>
            <a:r>
              <a:rPr lang="ja-JP" altLang="en-US" sz="1100" dirty="0">
                <a:solidFill>
                  <a:schemeClr val="tx1"/>
                </a:solidFill>
                <a:latin typeface="Arial" charset="0"/>
              </a:rPr>
              <a:t>年にかけて、東京圏への転入総数は減少傾向（</a:t>
            </a:r>
            <a:r>
              <a:rPr lang="ja-JP" altLang="en-US" sz="1100" dirty="0" smtClean="0">
                <a:solidFill>
                  <a:schemeClr val="tx1"/>
                </a:solidFill>
                <a:latin typeface="Arial" charset="0"/>
              </a:rPr>
              <a:t>大阪府への転入総数に</a:t>
            </a:r>
            <a:r>
              <a:rPr lang="ja-JP" altLang="en-US" sz="1100" dirty="0">
                <a:solidFill>
                  <a:schemeClr val="tx1"/>
                </a:solidFill>
                <a:latin typeface="Arial" charset="0"/>
              </a:rPr>
              <a:t>比べて減少幅は小さい）。</a:t>
            </a:r>
          </a:p>
          <a:p>
            <a:pPr marL="177800" indent="-177800"/>
            <a:r>
              <a:rPr lang="ja-JP" altLang="en-US" sz="1100" dirty="0" smtClean="0">
                <a:solidFill>
                  <a:schemeClr val="tx1"/>
                </a:solidFill>
                <a:latin typeface="Arial" charset="0"/>
              </a:rPr>
              <a:t>○</a:t>
            </a:r>
            <a:r>
              <a:rPr lang="en-US" altLang="ja-JP" sz="1100" dirty="0" smtClean="0">
                <a:solidFill>
                  <a:schemeClr val="tx1"/>
                </a:solidFill>
                <a:latin typeface="Arial" charset="0"/>
              </a:rPr>
              <a:t>1960</a:t>
            </a:r>
            <a:r>
              <a:rPr lang="ja-JP" altLang="en-US" sz="1100" dirty="0" smtClean="0">
                <a:solidFill>
                  <a:schemeClr val="tx1"/>
                </a:solidFill>
                <a:latin typeface="Arial" charset="0"/>
              </a:rPr>
              <a:t>年代から</a:t>
            </a:r>
            <a:r>
              <a:rPr lang="en-US" altLang="ja-JP" sz="1100" dirty="0" smtClean="0">
                <a:solidFill>
                  <a:schemeClr val="tx1"/>
                </a:solidFill>
                <a:latin typeface="Arial" charset="0"/>
              </a:rPr>
              <a:t>1970</a:t>
            </a:r>
            <a:r>
              <a:rPr lang="ja-JP" altLang="en-US" sz="1100" dirty="0" smtClean="0">
                <a:solidFill>
                  <a:schemeClr val="tx1"/>
                </a:solidFill>
                <a:latin typeface="Arial" charset="0"/>
              </a:rPr>
              <a:t>年代は東北を中心に東日本からの転入の比率が高かったが、その後、中国、四国、九州を含む西日本からの比率が高まり、全国から幅広く転入がある。</a:t>
            </a:r>
            <a:endParaRPr lang="ja-JP" altLang="en-US" sz="1100" dirty="0">
              <a:solidFill>
                <a:schemeClr val="tx1"/>
              </a:solidFill>
              <a:latin typeface="Arial" charset="0"/>
            </a:endParaRPr>
          </a:p>
        </p:txBody>
      </p:sp>
      <p:sp>
        <p:nvSpPr>
          <p:cNvPr id="13" name="正方形/長方形 12"/>
          <p:cNvSpPr/>
          <p:nvPr/>
        </p:nvSpPr>
        <p:spPr>
          <a:xfrm>
            <a:off x="161588" y="116632"/>
            <a:ext cx="3573414" cy="369332"/>
          </a:xfrm>
          <a:prstGeom prst="rect">
            <a:avLst/>
          </a:prstGeom>
        </p:spPr>
        <p:txBody>
          <a:bodyPr wrap="none">
            <a:spAutoFit/>
          </a:bodyPr>
          <a:lstStyle/>
          <a:p>
            <a:r>
              <a:rPr lang="ja-JP" altLang="en-US" dirty="0"/>
              <a:t>③人口</a:t>
            </a:r>
            <a:r>
              <a:rPr lang="ja-JP" altLang="en-US" dirty="0" smtClean="0"/>
              <a:t>動態（３）（東京圏へ</a:t>
            </a:r>
            <a:r>
              <a:rPr lang="ja-JP" altLang="en-US" dirty="0"/>
              <a:t>の転入</a:t>
            </a:r>
            <a:r>
              <a:rPr lang="ja-JP" altLang="en-US" dirty="0" smtClean="0"/>
              <a:t>）</a:t>
            </a:r>
            <a:endParaRPr lang="ja-JP" altLang="en-US" dirty="0"/>
          </a:p>
        </p:txBody>
      </p:sp>
      <p:sp>
        <p:nvSpPr>
          <p:cNvPr id="15" name="正方形/長方形 11"/>
          <p:cNvSpPr>
            <a:spLocks noChangeArrowheads="1"/>
          </p:cNvSpPr>
          <p:nvPr/>
        </p:nvSpPr>
        <p:spPr bwMode="auto">
          <a:xfrm>
            <a:off x="200546" y="1448780"/>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6" name="正方形/長方形 15"/>
          <p:cNvSpPr/>
          <p:nvPr/>
        </p:nvSpPr>
        <p:spPr>
          <a:xfrm>
            <a:off x="35496" y="1304764"/>
            <a:ext cx="3888432"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■地方から東京圏への転入推移（人数）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101910" y="3717639"/>
            <a:ext cx="353643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■東京圏への転入元（地域別割合）の推移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1"/>
          <p:cNvSpPr>
            <a:spLocks noChangeArrowheads="1"/>
          </p:cNvSpPr>
          <p:nvPr/>
        </p:nvSpPr>
        <p:spPr bwMode="auto">
          <a:xfrm>
            <a:off x="92534" y="4175174"/>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9" name="正方形/長方形 18"/>
          <p:cNvSpPr/>
          <p:nvPr/>
        </p:nvSpPr>
        <p:spPr>
          <a:xfrm>
            <a:off x="4319972" y="3717032"/>
            <a:ext cx="3536432"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■地方からの東京圏への転入推移（人数）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1"/>
          <p:cNvSpPr>
            <a:spLocks noChangeArrowheads="1"/>
          </p:cNvSpPr>
          <p:nvPr/>
        </p:nvSpPr>
        <p:spPr bwMode="auto">
          <a:xfrm>
            <a:off x="4442483" y="4171900"/>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24" name="正方形/長方形 11"/>
          <p:cNvSpPr>
            <a:spLocks noChangeArrowheads="1"/>
          </p:cNvSpPr>
          <p:nvPr/>
        </p:nvSpPr>
        <p:spPr bwMode="auto">
          <a:xfrm>
            <a:off x="236550" y="3897052"/>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25" name="正方形/長方形 11"/>
          <p:cNvSpPr>
            <a:spLocks noChangeArrowheads="1"/>
          </p:cNvSpPr>
          <p:nvPr/>
        </p:nvSpPr>
        <p:spPr bwMode="auto">
          <a:xfrm>
            <a:off x="4593034" y="392314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98" y="1808820"/>
            <a:ext cx="7233903" cy="172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483" y="4170953"/>
            <a:ext cx="4572930" cy="260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133</a:t>
            </a:fld>
            <a:endParaRPr lang="ja-JP" altLang="en-US" dirty="0"/>
          </a:p>
        </p:txBody>
      </p:sp>
      <p:pic>
        <p:nvPicPr>
          <p:cNvPr id="2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80" y="4158990"/>
            <a:ext cx="4246843" cy="2611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19027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07950" y="765175"/>
            <a:ext cx="8824913" cy="71960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a:t>
            </a:r>
            <a:r>
              <a:rPr lang="en-US" altLang="ja-JP" sz="1100" dirty="0" smtClean="0">
                <a:solidFill>
                  <a:schemeClr val="tx1"/>
                </a:solidFill>
                <a:latin typeface="ＭＳ Ｐゴシック" charset="-128"/>
              </a:rPr>
              <a:t>1970</a:t>
            </a:r>
            <a:r>
              <a:rPr lang="ja-JP" altLang="en-US" sz="1100" dirty="0" smtClean="0">
                <a:solidFill>
                  <a:schemeClr val="tx1"/>
                </a:solidFill>
                <a:latin typeface="ＭＳ Ｐゴシック" charset="-128"/>
              </a:rPr>
              <a:t>年</a:t>
            </a:r>
            <a:r>
              <a:rPr lang="ja-JP" altLang="en-US" sz="1100" dirty="0">
                <a:solidFill>
                  <a:schemeClr val="tx1"/>
                </a:solidFill>
                <a:latin typeface="ＭＳ Ｐゴシック" charset="-128"/>
              </a:rPr>
              <a:t>から</a:t>
            </a:r>
            <a:r>
              <a:rPr lang="en-US" altLang="ja-JP" sz="1100" dirty="0">
                <a:solidFill>
                  <a:schemeClr val="tx1"/>
                </a:solidFill>
                <a:latin typeface="ＭＳ Ｐゴシック" charset="-128"/>
              </a:rPr>
              <a:t>2015</a:t>
            </a:r>
            <a:r>
              <a:rPr lang="ja-JP" altLang="en-US" sz="1100" dirty="0">
                <a:solidFill>
                  <a:schemeClr val="tx1"/>
                </a:solidFill>
                <a:latin typeface="ＭＳ Ｐゴシック" charset="-128"/>
              </a:rPr>
              <a:t>年にかけて、</a:t>
            </a:r>
            <a:r>
              <a:rPr lang="ja-JP" altLang="en-US" sz="1100" u="sng" dirty="0">
                <a:solidFill>
                  <a:schemeClr val="tx1"/>
                </a:solidFill>
                <a:latin typeface="ＭＳ Ｐゴシック" charset="-128"/>
              </a:rPr>
              <a:t>中国地方から各地域への転出総数は</a:t>
            </a:r>
            <a:r>
              <a:rPr lang="ja-JP" altLang="en-US" sz="1100" u="sng" dirty="0" smtClean="0">
                <a:solidFill>
                  <a:schemeClr val="tx1"/>
                </a:solidFill>
                <a:latin typeface="ＭＳ Ｐゴシック" charset="-128"/>
              </a:rPr>
              <a:t>半数以下に</a:t>
            </a:r>
            <a:r>
              <a:rPr lang="ja-JP" altLang="en-US" sz="1100" u="sng" dirty="0">
                <a:solidFill>
                  <a:schemeClr val="tx1"/>
                </a:solidFill>
                <a:latin typeface="ＭＳ Ｐゴシック" charset="-128"/>
              </a:rPr>
              <a:t>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a:t>
            </a:r>
            <a:r>
              <a:rPr lang="ja-JP" altLang="en-US" sz="1100" u="sng" dirty="0" smtClean="0">
                <a:solidFill>
                  <a:schemeClr val="tx1"/>
                </a:solidFill>
                <a:latin typeface="ＭＳ Ｐゴシック" charset="-128"/>
              </a:rPr>
              <a:t>大阪府へ</a:t>
            </a:r>
            <a:r>
              <a:rPr lang="ja-JP" altLang="en-US" sz="1100" u="sng" dirty="0">
                <a:solidFill>
                  <a:schemeClr val="tx1"/>
                </a:solidFill>
                <a:latin typeface="ＭＳ Ｐゴシック" charset="-128"/>
              </a:rPr>
              <a:t>の転出</a:t>
            </a:r>
            <a:r>
              <a:rPr lang="ja-JP" altLang="en-US" sz="1100" u="sng" dirty="0" smtClean="0">
                <a:solidFill>
                  <a:schemeClr val="tx1"/>
                </a:solidFill>
                <a:latin typeface="ＭＳ Ｐゴシック" charset="-128"/>
              </a:rPr>
              <a:t>は、</a:t>
            </a:r>
            <a:r>
              <a:rPr lang="en-US" altLang="ja-JP" sz="1100" u="sng" dirty="0" smtClean="0">
                <a:solidFill>
                  <a:schemeClr val="tx1"/>
                </a:solidFill>
                <a:latin typeface="ＭＳ Ｐゴシック" charset="-128"/>
              </a:rPr>
              <a:t>1970</a:t>
            </a:r>
            <a:r>
              <a:rPr lang="ja-JP" altLang="en-US" sz="1100" u="sng" dirty="0" smtClean="0">
                <a:solidFill>
                  <a:schemeClr val="tx1"/>
                </a:solidFill>
                <a:latin typeface="ＭＳ Ｐゴシック" charset="-128"/>
              </a:rPr>
              <a:t>年から</a:t>
            </a:r>
            <a:r>
              <a:rPr lang="en-US" altLang="ja-JP" sz="1100" u="sng" dirty="0" smtClean="0">
                <a:solidFill>
                  <a:schemeClr val="tx1"/>
                </a:solidFill>
                <a:latin typeface="ＭＳ Ｐゴシック" charset="-128"/>
              </a:rPr>
              <a:t>1975</a:t>
            </a:r>
            <a:r>
              <a:rPr lang="ja-JP" altLang="en-US" sz="1100" u="sng" dirty="0">
                <a:solidFill>
                  <a:schemeClr val="tx1"/>
                </a:solidFill>
                <a:latin typeface="ＭＳ Ｐゴシック" charset="-128"/>
              </a:rPr>
              <a:t>年あたりから大幅に減少</a:t>
            </a:r>
            <a:r>
              <a:rPr lang="ja-JP" altLang="en-US" sz="1100" dirty="0">
                <a:solidFill>
                  <a:schemeClr val="tx1"/>
                </a:solidFill>
                <a:latin typeface="ＭＳ Ｐゴシック" charset="-128"/>
              </a:rPr>
              <a:t>、一方で、東京圏への転出</a:t>
            </a:r>
            <a:r>
              <a:rPr lang="ja-JP" altLang="en-US" sz="1100" dirty="0" smtClean="0">
                <a:solidFill>
                  <a:schemeClr val="tx1"/>
                </a:solidFill>
                <a:latin typeface="ＭＳ Ｐゴシック" charset="-128"/>
              </a:rPr>
              <a:t>は減少したものの、一定</a:t>
            </a:r>
            <a:r>
              <a:rPr lang="ja-JP" altLang="en-US" sz="1100" dirty="0">
                <a:solidFill>
                  <a:schemeClr val="tx1"/>
                </a:solidFill>
                <a:latin typeface="ＭＳ Ｐゴシック" charset="-128"/>
              </a:rPr>
              <a:t>程度を維持。</a:t>
            </a:r>
            <a:r>
              <a:rPr lang="en-US" altLang="ja-JP" sz="1100" dirty="0">
                <a:solidFill>
                  <a:schemeClr val="tx1"/>
                </a:solidFill>
                <a:latin typeface="ＭＳ Ｐゴシック" charset="-128"/>
              </a:rPr>
              <a:t>1970</a:t>
            </a:r>
            <a:r>
              <a:rPr lang="ja-JP" altLang="en-US" sz="1100" dirty="0" smtClean="0">
                <a:solidFill>
                  <a:schemeClr val="tx1"/>
                </a:solidFill>
                <a:latin typeface="ＭＳ Ｐゴシック" charset="-128"/>
              </a:rPr>
              <a:t>年頃から大阪府</a:t>
            </a:r>
            <a:r>
              <a:rPr lang="ja-JP" altLang="en-US" sz="1100" dirty="0">
                <a:solidFill>
                  <a:schemeClr val="tx1"/>
                </a:solidFill>
                <a:latin typeface="ＭＳ Ｐゴシック" charset="-128"/>
              </a:rPr>
              <a:t>より東京圏への転出が多くなる。</a:t>
            </a:r>
          </a:p>
        </p:txBody>
      </p:sp>
      <p:sp>
        <p:nvSpPr>
          <p:cNvPr id="12" name="正方形/長方形 11"/>
          <p:cNvSpPr/>
          <p:nvPr/>
        </p:nvSpPr>
        <p:spPr>
          <a:xfrm>
            <a:off x="161588" y="116632"/>
            <a:ext cx="5904180" cy="369332"/>
          </a:xfrm>
          <a:prstGeom prst="rect">
            <a:avLst/>
          </a:prstGeom>
        </p:spPr>
        <p:txBody>
          <a:bodyPr wrap="none">
            <a:spAutoFit/>
          </a:bodyPr>
          <a:lstStyle/>
          <a:p>
            <a:r>
              <a:rPr lang="ja-JP" altLang="en-US" dirty="0"/>
              <a:t>③人口</a:t>
            </a:r>
            <a:r>
              <a:rPr lang="ja-JP" altLang="en-US" dirty="0" smtClean="0"/>
              <a:t>動態（４）（</a:t>
            </a:r>
            <a:r>
              <a:rPr lang="ja-JP" altLang="en-US" dirty="0"/>
              <a:t>西日本の状況</a:t>
            </a:r>
            <a:r>
              <a:rPr lang="en-US" altLang="ja-JP" dirty="0" smtClean="0"/>
              <a:t>(ⅰ)</a:t>
            </a:r>
            <a:r>
              <a:rPr lang="ja-JP" altLang="en-US" dirty="0"/>
              <a:t>中国地方からの転出</a:t>
            </a:r>
            <a:r>
              <a:rPr lang="ja-JP" altLang="en-US" dirty="0" smtClean="0"/>
              <a:t>）</a:t>
            </a:r>
            <a:endParaRPr lang="ja-JP" altLang="en-US" dirty="0"/>
          </a:p>
        </p:txBody>
      </p:sp>
      <p:sp>
        <p:nvSpPr>
          <p:cNvPr id="14" name="正方形/長方形 11"/>
          <p:cNvSpPr>
            <a:spLocks noChangeArrowheads="1"/>
          </p:cNvSpPr>
          <p:nvPr/>
        </p:nvSpPr>
        <p:spPr bwMode="auto">
          <a:xfrm>
            <a:off x="179388" y="1647031"/>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5" name="正方形/長方形 14"/>
          <p:cNvSpPr/>
          <p:nvPr/>
        </p:nvSpPr>
        <p:spPr>
          <a:xfrm>
            <a:off x="122672" y="1432420"/>
            <a:ext cx="4017280" cy="3455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■中国地方から各地域への転出推移（人数）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868" y="3664694"/>
            <a:ext cx="4602820"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■中国地方からの転出先（地域別割合）の推移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1"/>
          <p:cNvSpPr>
            <a:spLocks noChangeArrowheads="1"/>
          </p:cNvSpPr>
          <p:nvPr/>
        </p:nvSpPr>
        <p:spPr bwMode="auto">
          <a:xfrm>
            <a:off x="120440" y="3857884"/>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8" name="正方形/長方形 17"/>
          <p:cNvSpPr/>
          <p:nvPr/>
        </p:nvSpPr>
        <p:spPr>
          <a:xfrm>
            <a:off x="4329621" y="3644900"/>
            <a:ext cx="4994907" cy="2881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■大阪府を除く近畿地方からの各地域への転出推移（人数）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1"/>
          <p:cNvSpPr>
            <a:spLocks noChangeArrowheads="1"/>
          </p:cNvSpPr>
          <p:nvPr/>
        </p:nvSpPr>
        <p:spPr bwMode="auto">
          <a:xfrm>
            <a:off x="4437063" y="385030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908969"/>
            <a:ext cx="7237412" cy="1735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7063" y="4109153"/>
            <a:ext cx="4578350" cy="2662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スライド番号プレースホルダー 1"/>
          <p:cNvSpPr>
            <a:spLocks noGrp="1"/>
          </p:cNvSpPr>
          <p:nvPr>
            <p:ph type="sldNum" sz="quarter" idx="12"/>
          </p:nvPr>
        </p:nvSpPr>
        <p:spPr>
          <a:xfrm>
            <a:off x="7010400" y="6484900"/>
            <a:ext cx="2133600" cy="365125"/>
          </a:xfrm>
        </p:spPr>
        <p:txBody>
          <a:bodyPr/>
          <a:lstStyle/>
          <a:p>
            <a:pPr>
              <a:defRPr/>
            </a:pPr>
            <a:fld id="{C77793C5-38B7-48A6-8306-0FF47ECB2C84}" type="slidenum">
              <a:rPr lang="ja-JP" altLang="en-US" smtClean="0"/>
              <a:pPr>
                <a:defRPr/>
              </a:pPr>
              <a:t>134</a:t>
            </a:fld>
            <a:endParaRPr lang="ja-JP" altLang="en-US" dirty="0"/>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440" y="4119822"/>
            <a:ext cx="4245185" cy="265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0754878"/>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4" name="角丸四角形 13"/>
          <p:cNvSpPr/>
          <p:nvPr/>
        </p:nvSpPr>
        <p:spPr>
          <a:xfrm>
            <a:off x="107950" y="765175"/>
            <a:ext cx="8824913" cy="79161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1970</a:t>
            </a:r>
            <a:r>
              <a:rPr lang="ja-JP" altLang="en-US" sz="1100" dirty="0" smtClean="0">
                <a:solidFill>
                  <a:schemeClr val="tx1"/>
                </a:solidFill>
                <a:latin typeface="ＭＳ Ｐゴシック" charset="-128"/>
              </a:rPr>
              <a:t>年</a:t>
            </a:r>
            <a:r>
              <a:rPr lang="ja-JP" altLang="en-US" sz="1100" dirty="0">
                <a:solidFill>
                  <a:schemeClr val="tx1"/>
                </a:solidFill>
                <a:latin typeface="ＭＳ Ｐゴシック" charset="-128"/>
              </a:rPr>
              <a:t>から</a:t>
            </a:r>
            <a:r>
              <a:rPr lang="en-US" altLang="ja-JP" sz="1100" dirty="0">
                <a:solidFill>
                  <a:schemeClr val="tx1"/>
                </a:solidFill>
                <a:latin typeface="ＭＳ Ｐゴシック" charset="-128"/>
              </a:rPr>
              <a:t>2015</a:t>
            </a:r>
            <a:r>
              <a:rPr lang="ja-JP" altLang="en-US" sz="1100" dirty="0">
                <a:solidFill>
                  <a:schemeClr val="tx1"/>
                </a:solidFill>
                <a:latin typeface="ＭＳ Ｐゴシック" charset="-128"/>
              </a:rPr>
              <a:t>年にかけて、</a:t>
            </a:r>
            <a:r>
              <a:rPr lang="ja-JP" altLang="en-US" sz="1100" u="sng" dirty="0">
                <a:solidFill>
                  <a:schemeClr val="tx1"/>
                </a:solidFill>
                <a:latin typeface="ＭＳ Ｐゴシック" charset="-128"/>
              </a:rPr>
              <a:t>四国地方から各地域への転出総数は</a:t>
            </a:r>
            <a:r>
              <a:rPr lang="ja-JP" altLang="en-US" sz="1100" u="sng" dirty="0" smtClean="0">
                <a:solidFill>
                  <a:schemeClr val="tx1"/>
                </a:solidFill>
                <a:latin typeface="ＭＳ Ｐゴシック" charset="-128"/>
              </a:rPr>
              <a:t>半数以下に</a:t>
            </a:r>
            <a:r>
              <a:rPr lang="ja-JP" altLang="en-US" sz="1100" u="sng" dirty="0">
                <a:solidFill>
                  <a:schemeClr val="tx1"/>
                </a:solidFill>
                <a:latin typeface="ＭＳ Ｐゴシック" charset="-128"/>
              </a:rPr>
              <a:t>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1965</a:t>
            </a:r>
            <a:r>
              <a:rPr lang="ja-JP" altLang="en-US" sz="1100" dirty="0">
                <a:solidFill>
                  <a:schemeClr val="tx1"/>
                </a:solidFill>
                <a:latin typeface="ＭＳ Ｐゴシック" charset="-128"/>
              </a:rPr>
              <a:t>年ごろをピークに</a:t>
            </a:r>
            <a:r>
              <a:rPr lang="ja-JP" altLang="en-US" sz="1100" u="sng" dirty="0" smtClean="0">
                <a:solidFill>
                  <a:schemeClr val="tx1"/>
                </a:solidFill>
                <a:latin typeface="ＭＳ Ｐゴシック" charset="-128"/>
              </a:rPr>
              <a:t>大阪府へ</a:t>
            </a:r>
            <a:r>
              <a:rPr lang="ja-JP" altLang="en-US" sz="1100" u="sng" dirty="0">
                <a:solidFill>
                  <a:schemeClr val="tx1"/>
                </a:solidFill>
                <a:latin typeface="ＭＳ Ｐゴシック" charset="-128"/>
              </a:rPr>
              <a:t>の転出は徐々に減少</a:t>
            </a:r>
            <a:r>
              <a:rPr lang="ja-JP" altLang="en-US" sz="1100" dirty="0">
                <a:solidFill>
                  <a:schemeClr val="tx1"/>
                </a:solidFill>
                <a:latin typeface="ＭＳ Ｐゴシック" charset="-128"/>
              </a:rPr>
              <a:t>、東京圏への転出も減少しているが</a:t>
            </a: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1985</a:t>
            </a:r>
            <a:r>
              <a:rPr lang="ja-JP" altLang="en-US" sz="1100" dirty="0" smtClean="0">
                <a:solidFill>
                  <a:schemeClr val="tx1"/>
                </a:solidFill>
                <a:latin typeface="ＭＳ Ｐゴシック" charset="-128"/>
              </a:rPr>
              <a:t>年からは大阪府</a:t>
            </a:r>
            <a:r>
              <a:rPr lang="ja-JP" altLang="en-US" sz="1100" dirty="0">
                <a:solidFill>
                  <a:schemeClr val="tx1"/>
                </a:solidFill>
                <a:latin typeface="ＭＳ Ｐゴシック" charset="-128"/>
              </a:rPr>
              <a:t>より東京圏への転出が多くなる。</a:t>
            </a:r>
          </a:p>
        </p:txBody>
      </p:sp>
      <p:sp>
        <p:nvSpPr>
          <p:cNvPr id="10" name="正方形/長方形 9"/>
          <p:cNvSpPr/>
          <p:nvPr/>
        </p:nvSpPr>
        <p:spPr>
          <a:xfrm>
            <a:off x="161588" y="116632"/>
            <a:ext cx="5904180" cy="369332"/>
          </a:xfrm>
          <a:prstGeom prst="rect">
            <a:avLst/>
          </a:prstGeom>
        </p:spPr>
        <p:txBody>
          <a:bodyPr wrap="none">
            <a:spAutoFit/>
          </a:bodyPr>
          <a:lstStyle/>
          <a:p>
            <a:r>
              <a:rPr lang="ja-JP" altLang="en-US" dirty="0"/>
              <a:t>③人口</a:t>
            </a:r>
            <a:r>
              <a:rPr lang="ja-JP" altLang="en-US" dirty="0" smtClean="0"/>
              <a:t>動態（５）</a:t>
            </a:r>
            <a:r>
              <a:rPr lang="ja-JP" altLang="en-US" dirty="0"/>
              <a:t>（西日本の状況</a:t>
            </a:r>
            <a:r>
              <a:rPr lang="en-US" altLang="ja-JP" dirty="0" smtClean="0"/>
              <a:t>(ⅱ)</a:t>
            </a:r>
            <a:r>
              <a:rPr lang="ja-JP" altLang="en-US" dirty="0"/>
              <a:t>四国地方からの転出</a:t>
            </a:r>
            <a:r>
              <a:rPr lang="ja-JP" altLang="en-US" dirty="0" smtClean="0"/>
              <a:t>）</a:t>
            </a:r>
            <a:endParaRPr lang="ja-JP" altLang="en-US" dirty="0"/>
          </a:p>
        </p:txBody>
      </p:sp>
      <p:sp>
        <p:nvSpPr>
          <p:cNvPr id="13" name="正方形/長方形 11"/>
          <p:cNvSpPr>
            <a:spLocks noChangeArrowheads="1"/>
          </p:cNvSpPr>
          <p:nvPr/>
        </p:nvSpPr>
        <p:spPr bwMode="auto">
          <a:xfrm>
            <a:off x="143508" y="1728005"/>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5" name="正方形/長方形 14"/>
          <p:cNvSpPr/>
          <p:nvPr/>
        </p:nvSpPr>
        <p:spPr>
          <a:xfrm>
            <a:off x="122672" y="1520788"/>
            <a:ext cx="3945272" cy="3455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■四国地方から各地域への転出推移（人数）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35495" y="3710726"/>
            <a:ext cx="4758197"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■四国地方からの転出先（地域別割合）の推移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1"/>
          <p:cNvSpPr>
            <a:spLocks noChangeArrowheads="1"/>
          </p:cNvSpPr>
          <p:nvPr/>
        </p:nvSpPr>
        <p:spPr bwMode="auto">
          <a:xfrm>
            <a:off x="102354" y="3878807"/>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8" name="正方形/長方形 17"/>
          <p:cNvSpPr/>
          <p:nvPr/>
        </p:nvSpPr>
        <p:spPr>
          <a:xfrm>
            <a:off x="4319971" y="3682007"/>
            <a:ext cx="4953327" cy="3046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■四国地方からの各地域への転出推移（人数）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1"/>
          <p:cNvSpPr>
            <a:spLocks noChangeArrowheads="1"/>
          </p:cNvSpPr>
          <p:nvPr/>
        </p:nvSpPr>
        <p:spPr bwMode="auto">
          <a:xfrm>
            <a:off x="4442483" y="3889400"/>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2359" y="1935633"/>
            <a:ext cx="7254441" cy="17463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42483" y="4156929"/>
            <a:ext cx="4572929" cy="2651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スライド番号プレースホルダー 1"/>
          <p:cNvSpPr>
            <a:spLocks noGrp="1"/>
          </p:cNvSpPr>
          <p:nvPr>
            <p:ph type="sldNum" sz="quarter" idx="12"/>
          </p:nvPr>
        </p:nvSpPr>
        <p:spPr>
          <a:xfrm>
            <a:off x="7046912" y="6557366"/>
            <a:ext cx="2133600" cy="365125"/>
          </a:xfrm>
        </p:spPr>
        <p:txBody>
          <a:bodyPr/>
          <a:lstStyle/>
          <a:p>
            <a:pPr>
              <a:defRPr/>
            </a:pPr>
            <a:fld id="{C77793C5-38B7-48A6-8306-0FF47ECB2C84}" type="slidenum">
              <a:rPr lang="ja-JP" altLang="en-US" smtClean="0"/>
              <a:pPr>
                <a:defRPr/>
              </a:pPr>
              <a:t>135</a:t>
            </a:fld>
            <a:endParaRPr lang="ja-JP" altLang="en-US" dirty="0"/>
          </a:p>
        </p:txBody>
      </p:sp>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4140746"/>
            <a:ext cx="4176463" cy="2667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85333073"/>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タイトル 1"/>
          <p:cNvSpPr txBox="1">
            <a:spLocks/>
          </p:cNvSpPr>
          <p:nvPr/>
        </p:nvSpPr>
        <p:spPr bwMode="auto">
          <a:xfrm>
            <a:off x="-900113" y="-647700"/>
            <a:ext cx="8229601" cy="647700"/>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角丸四角形 10"/>
          <p:cNvSpPr/>
          <p:nvPr/>
        </p:nvSpPr>
        <p:spPr>
          <a:xfrm>
            <a:off x="107950" y="765175"/>
            <a:ext cx="8824913" cy="863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a:t>
            </a:r>
            <a:r>
              <a:rPr lang="en-US" altLang="ja-JP" sz="1100" dirty="0" smtClean="0">
                <a:solidFill>
                  <a:schemeClr val="tx1"/>
                </a:solidFill>
                <a:latin typeface="ＭＳ Ｐゴシック" charset="-128"/>
              </a:rPr>
              <a:t>1970</a:t>
            </a:r>
            <a:r>
              <a:rPr lang="ja-JP" altLang="en-US" sz="1100" dirty="0" smtClean="0">
                <a:solidFill>
                  <a:schemeClr val="tx1"/>
                </a:solidFill>
                <a:latin typeface="ＭＳ Ｐゴシック" charset="-128"/>
              </a:rPr>
              <a:t>年</a:t>
            </a:r>
            <a:r>
              <a:rPr lang="ja-JP" altLang="en-US" sz="1100" dirty="0">
                <a:solidFill>
                  <a:schemeClr val="tx1"/>
                </a:solidFill>
                <a:latin typeface="ＭＳ Ｐゴシック" charset="-128"/>
              </a:rPr>
              <a:t>から</a:t>
            </a:r>
            <a:r>
              <a:rPr lang="en-US" altLang="ja-JP" sz="1100" dirty="0">
                <a:solidFill>
                  <a:schemeClr val="tx1"/>
                </a:solidFill>
                <a:latin typeface="ＭＳ Ｐゴシック" charset="-128"/>
              </a:rPr>
              <a:t>2015</a:t>
            </a:r>
            <a:r>
              <a:rPr lang="ja-JP" altLang="en-US" sz="1100" dirty="0">
                <a:solidFill>
                  <a:schemeClr val="tx1"/>
                </a:solidFill>
                <a:latin typeface="ＭＳ Ｐゴシック" charset="-128"/>
              </a:rPr>
              <a:t>年にかけて、</a:t>
            </a:r>
            <a:r>
              <a:rPr lang="ja-JP" altLang="en-US" sz="1100" u="sng" dirty="0">
                <a:solidFill>
                  <a:schemeClr val="tx1"/>
                </a:solidFill>
                <a:latin typeface="ＭＳ Ｐゴシック" charset="-128"/>
              </a:rPr>
              <a:t>九州地方から各地域への転出総数は</a:t>
            </a:r>
            <a:r>
              <a:rPr lang="ja-JP" altLang="en-US" sz="1100" u="sng" dirty="0" smtClean="0">
                <a:solidFill>
                  <a:schemeClr val="tx1"/>
                </a:solidFill>
                <a:latin typeface="ＭＳ Ｐゴシック" charset="-128"/>
              </a:rPr>
              <a:t>半数以下に</a:t>
            </a:r>
            <a:r>
              <a:rPr lang="ja-JP" altLang="en-US" sz="1100" u="sng" dirty="0">
                <a:solidFill>
                  <a:schemeClr val="tx1"/>
                </a:solidFill>
                <a:latin typeface="ＭＳ Ｐゴシック" charset="-128"/>
              </a:rPr>
              <a:t>減少</a:t>
            </a:r>
            <a:r>
              <a:rPr lang="ja-JP" altLang="en-US" sz="1100" dirty="0">
                <a:solidFill>
                  <a:schemeClr val="tx1"/>
                </a:solidFill>
                <a:latin typeface="ＭＳ Ｐゴシック" charset="-128"/>
              </a:rPr>
              <a:t>。</a:t>
            </a: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1970</a:t>
            </a:r>
            <a:r>
              <a:rPr lang="ja-JP" altLang="en-US" sz="1100" dirty="0">
                <a:solidFill>
                  <a:schemeClr val="tx1"/>
                </a:solidFill>
                <a:latin typeface="ＭＳ Ｐゴシック" charset="-128"/>
              </a:rPr>
              <a:t>年ごろをピークに</a:t>
            </a:r>
            <a:r>
              <a:rPr lang="ja-JP" altLang="en-US" sz="1100" u="sng" dirty="0" smtClean="0">
                <a:solidFill>
                  <a:schemeClr val="tx1"/>
                </a:solidFill>
                <a:latin typeface="ＭＳ Ｐゴシック" charset="-128"/>
              </a:rPr>
              <a:t>大阪府へ</a:t>
            </a:r>
            <a:r>
              <a:rPr lang="ja-JP" altLang="en-US" sz="1100" u="sng" dirty="0">
                <a:solidFill>
                  <a:schemeClr val="tx1"/>
                </a:solidFill>
                <a:latin typeface="ＭＳ Ｐゴシック" charset="-128"/>
              </a:rPr>
              <a:t>の転出は大幅に</a:t>
            </a:r>
            <a:r>
              <a:rPr lang="ja-JP" altLang="en-US" sz="1100" u="sng" dirty="0" smtClean="0">
                <a:solidFill>
                  <a:schemeClr val="tx1"/>
                </a:solidFill>
                <a:latin typeface="ＭＳ Ｐゴシック" charset="-128"/>
              </a:rPr>
              <a:t>減少</a:t>
            </a:r>
            <a:r>
              <a:rPr lang="ja-JP" altLang="en-US" sz="1100" dirty="0" smtClean="0">
                <a:solidFill>
                  <a:schemeClr val="tx1"/>
                </a:solidFill>
                <a:latin typeface="ＭＳ Ｐゴシック" charset="-128"/>
              </a:rPr>
              <a:t>、</a:t>
            </a:r>
            <a:r>
              <a:rPr lang="ja-JP" altLang="en-US" sz="1100" dirty="0">
                <a:solidFill>
                  <a:schemeClr val="tx1"/>
                </a:solidFill>
                <a:latin typeface="ＭＳ Ｐゴシック" charset="-128"/>
              </a:rPr>
              <a:t>東京圏への転出</a:t>
            </a:r>
            <a:r>
              <a:rPr lang="ja-JP" altLang="en-US" sz="1100" dirty="0" smtClean="0">
                <a:solidFill>
                  <a:schemeClr val="tx1"/>
                </a:solidFill>
                <a:latin typeface="ＭＳ Ｐゴシック" charset="-128"/>
              </a:rPr>
              <a:t>は、大阪府に</a:t>
            </a:r>
            <a:r>
              <a:rPr lang="ja-JP" altLang="en-US" sz="1100" dirty="0">
                <a:solidFill>
                  <a:schemeClr val="tx1"/>
                </a:solidFill>
                <a:latin typeface="ＭＳ Ｐゴシック" charset="-128"/>
              </a:rPr>
              <a:t>比べて緩やかな減少</a:t>
            </a:r>
            <a:r>
              <a:rPr lang="ja-JP" altLang="en-US" sz="1100" dirty="0" smtClean="0">
                <a:solidFill>
                  <a:schemeClr val="tx1"/>
                </a:solidFill>
                <a:latin typeface="ＭＳ Ｐゴシック" charset="-128"/>
              </a:rPr>
              <a:t>。もともと</a:t>
            </a:r>
            <a:r>
              <a:rPr lang="ja-JP" altLang="en-US" sz="1100" dirty="0">
                <a:solidFill>
                  <a:schemeClr val="tx1"/>
                </a:solidFill>
                <a:latin typeface="ＭＳ Ｐゴシック" charset="-128"/>
              </a:rPr>
              <a:t>、大阪府より東京圏への転出数の方が多いため、差が拡大傾向に</a:t>
            </a:r>
            <a:r>
              <a:rPr lang="ja-JP" altLang="en-US" sz="1100" dirty="0" smtClean="0">
                <a:solidFill>
                  <a:schemeClr val="tx1"/>
                </a:solidFill>
                <a:latin typeface="ＭＳ Ｐゴシック" charset="-128"/>
              </a:rPr>
              <a:t>ある。</a:t>
            </a:r>
            <a:endParaRPr lang="ja-JP" altLang="en-US" sz="1100" dirty="0">
              <a:solidFill>
                <a:schemeClr val="tx1"/>
              </a:solidFill>
              <a:latin typeface="ＭＳ Ｐゴシック" charset="-128"/>
            </a:endParaRPr>
          </a:p>
          <a:p>
            <a:pPr marL="177800" indent="-177800"/>
            <a:r>
              <a:rPr lang="ja-JP" altLang="en-US" sz="1100" dirty="0">
                <a:solidFill>
                  <a:schemeClr val="tx1"/>
                </a:solidFill>
                <a:latin typeface="ＭＳ Ｐゴシック" charset="-128"/>
              </a:rPr>
              <a:t>○九州圏域内での転出が</a:t>
            </a:r>
            <a:r>
              <a:rPr lang="en-US" altLang="ja-JP" sz="1100" dirty="0">
                <a:solidFill>
                  <a:schemeClr val="tx1"/>
                </a:solidFill>
                <a:latin typeface="ＭＳ Ｐゴシック" charset="-128"/>
              </a:rPr>
              <a:t>4</a:t>
            </a:r>
            <a:r>
              <a:rPr lang="ja-JP" altLang="en-US" sz="1100" dirty="0">
                <a:solidFill>
                  <a:schemeClr val="tx1"/>
                </a:solidFill>
                <a:latin typeface="ＭＳ Ｐゴシック" charset="-128"/>
              </a:rPr>
              <a:t>割以上と</a:t>
            </a:r>
            <a:r>
              <a:rPr lang="ja-JP" altLang="en-US" sz="1100" dirty="0" smtClean="0">
                <a:solidFill>
                  <a:schemeClr val="tx1"/>
                </a:solidFill>
                <a:latin typeface="ＭＳ Ｐゴシック" charset="-128"/>
              </a:rPr>
              <a:t>多く、地元</a:t>
            </a:r>
            <a:r>
              <a:rPr lang="ja-JP" altLang="en-US" sz="1100" dirty="0">
                <a:solidFill>
                  <a:schemeClr val="tx1"/>
                </a:solidFill>
                <a:latin typeface="ＭＳ Ｐゴシック" charset="-128"/>
              </a:rPr>
              <a:t>志向の強さがうかがえる。</a:t>
            </a:r>
          </a:p>
        </p:txBody>
      </p:sp>
      <p:sp>
        <p:nvSpPr>
          <p:cNvPr id="12" name="正方形/長方形 11"/>
          <p:cNvSpPr/>
          <p:nvPr/>
        </p:nvSpPr>
        <p:spPr>
          <a:xfrm>
            <a:off x="161588" y="116632"/>
            <a:ext cx="5904180" cy="369332"/>
          </a:xfrm>
          <a:prstGeom prst="rect">
            <a:avLst/>
          </a:prstGeom>
        </p:spPr>
        <p:txBody>
          <a:bodyPr wrap="none">
            <a:spAutoFit/>
          </a:bodyPr>
          <a:lstStyle/>
          <a:p>
            <a:r>
              <a:rPr lang="ja-JP" altLang="en-US" dirty="0"/>
              <a:t>③人口</a:t>
            </a:r>
            <a:r>
              <a:rPr lang="ja-JP" altLang="en-US" dirty="0" smtClean="0"/>
              <a:t>動態（６）（</a:t>
            </a:r>
            <a:r>
              <a:rPr lang="ja-JP" altLang="en-US" dirty="0"/>
              <a:t>西日本の状況</a:t>
            </a:r>
            <a:r>
              <a:rPr lang="en-US" altLang="ja-JP" dirty="0" smtClean="0"/>
              <a:t>(ⅲ)</a:t>
            </a:r>
            <a:r>
              <a:rPr lang="ja-JP" altLang="en-US" dirty="0"/>
              <a:t>九州地方からの転出</a:t>
            </a:r>
            <a:r>
              <a:rPr lang="ja-JP" altLang="en-US" dirty="0" smtClean="0"/>
              <a:t>）</a:t>
            </a:r>
            <a:endParaRPr lang="ja-JP" altLang="en-US" dirty="0"/>
          </a:p>
        </p:txBody>
      </p:sp>
      <p:sp>
        <p:nvSpPr>
          <p:cNvPr id="14" name="正方形/長方形 11"/>
          <p:cNvSpPr>
            <a:spLocks noChangeArrowheads="1"/>
          </p:cNvSpPr>
          <p:nvPr/>
        </p:nvSpPr>
        <p:spPr bwMode="auto">
          <a:xfrm>
            <a:off x="215516" y="1834914"/>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5" name="正方形/長方形 14"/>
          <p:cNvSpPr/>
          <p:nvPr/>
        </p:nvSpPr>
        <p:spPr>
          <a:xfrm>
            <a:off x="122671" y="1618975"/>
            <a:ext cx="4197299" cy="3455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■九州地方から各地域への転出推移（人数）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868" y="3745792"/>
            <a:ext cx="3951064" cy="24936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■九州地方の転出先（地域別割合）の推移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1"/>
          <p:cNvSpPr>
            <a:spLocks noChangeArrowheads="1"/>
          </p:cNvSpPr>
          <p:nvPr/>
        </p:nvSpPr>
        <p:spPr bwMode="auto">
          <a:xfrm>
            <a:off x="152205" y="392314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sp>
        <p:nvSpPr>
          <p:cNvPr id="18" name="正方形/長方形 17"/>
          <p:cNvSpPr/>
          <p:nvPr/>
        </p:nvSpPr>
        <p:spPr>
          <a:xfrm>
            <a:off x="4319971" y="3745793"/>
            <a:ext cx="4212468" cy="252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■九州地方からの各地域への転出推移（人数）</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1"/>
          <p:cNvSpPr>
            <a:spLocks noChangeArrowheads="1"/>
          </p:cNvSpPr>
          <p:nvPr/>
        </p:nvSpPr>
        <p:spPr bwMode="auto">
          <a:xfrm>
            <a:off x="4442483" y="3923146"/>
            <a:ext cx="3435350" cy="261938"/>
          </a:xfrm>
          <a:prstGeom prst="rect">
            <a:avLst/>
          </a:prstGeom>
          <a:noFill/>
          <a:ln w="9525">
            <a:noFill/>
            <a:miter lim="800000"/>
            <a:headEnd/>
            <a:tailEnd/>
          </a:ln>
        </p:spPr>
        <p:txBody>
          <a:bodyPr>
            <a:spAutoFit/>
          </a:bodyPr>
          <a:lstStyle/>
          <a:p>
            <a:r>
              <a:rPr lang="ja-JP" altLang="en-US" sz="1100" dirty="0">
                <a:latin typeface="ＭＳ Ｐゴシック" charset="-128"/>
              </a:rPr>
              <a:t>出典：「住民基本台帳人口移動報告」（総務省統計局）</a:t>
            </a:r>
            <a:endParaRPr lang="ja-JP" altLang="en-US" sz="1100" dirty="0">
              <a:latin typeface="Calibri" pitchFamily="34" charset="0"/>
            </a:endParaRPr>
          </a:p>
        </p:txBody>
      </p:sp>
      <p:pic>
        <p:nvPicPr>
          <p:cNvPr id="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42483" y="4191141"/>
            <a:ext cx="4572929" cy="2598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スライド番号プレースホルダー 1"/>
          <p:cNvSpPr>
            <a:spLocks noGrp="1"/>
          </p:cNvSpPr>
          <p:nvPr>
            <p:ph type="sldNum" sz="quarter" idx="12"/>
          </p:nvPr>
        </p:nvSpPr>
        <p:spPr>
          <a:xfrm>
            <a:off x="7010400" y="6484900"/>
            <a:ext cx="2133600" cy="365125"/>
          </a:xfrm>
        </p:spPr>
        <p:txBody>
          <a:bodyPr/>
          <a:lstStyle/>
          <a:p>
            <a:pPr>
              <a:defRPr/>
            </a:pPr>
            <a:fld id="{C77793C5-38B7-48A6-8306-0FF47ECB2C84}" type="slidenum">
              <a:rPr lang="ja-JP" altLang="en-US" smtClean="0"/>
              <a:pPr>
                <a:defRPr/>
              </a:pPr>
              <a:t>136</a:t>
            </a:fld>
            <a:endParaRPr lang="ja-JP" altLang="en-US"/>
          </a:p>
        </p:txBody>
      </p:sp>
      <p:pic>
        <p:nvPicPr>
          <p:cNvPr id="2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231" y="2042790"/>
            <a:ext cx="7222569"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673" y="4191142"/>
            <a:ext cx="4197297" cy="2598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3437730"/>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69" name="タイトル 1"/>
          <p:cNvSpPr txBox="1">
            <a:spLocks/>
          </p:cNvSpPr>
          <p:nvPr/>
        </p:nvSpPr>
        <p:spPr bwMode="auto">
          <a:xfrm>
            <a:off x="122238" y="-792163"/>
            <a:ext cx="8424862" cy="792163"/>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0" name="角丸四角形 9"/>
          <p:cNvSpPr/>
          <p:nvPr/>
        </p:nvSpPr>
        <p:spPr>
          <a:xfrm>
            <a:off x="107950" y="765174"/>
            <a:ext cx="8824913" cy="1007642"/>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a:t>
            </a:r>
            <a:r>
              <a:rPr lang="ja-JP" altLang="en-US" sz="1100" dirty="0">
                <a:solidFill>
                  <a:schemeClr val="tx1"/>
                </a:solidFill>
                <a:latin typeface="Arial" charset="0"/>
              </a:rPr>
              <a:t>年代</a:t>
            </a:r>
            <a:r>
              <a:rPr lang="ja-JP" altLang="en-US" sz="1100" dirty="0" smtClean="0">
                <a:solidFill>
                  <a:schemeClr val="tx1"/>
                </a:solidFill>
                <a:latin typeface="Arial" charset="0"/>
              </a:rPr>
              <a:t>別、地域</a:t>
            </a:r>
            <a:r>
              <a:rPr lang="ja-JP" altLang="en-US" sz="1100" dirty="0">
                <a:solidFill>
                  <a:schemeClr val="tx1"/>
                </a:solidFill>
                <a:latin typeface="Arial" charset="0"/>
              </a:rPr>
              <a:t>別に転出入の状況（プラスは転入超過、マイナスは転出超過）を見てみる。</a:t>
            </a:r>
          </a:p>
          <a:p>
            <a:pPr marL="177800" indent="-177800"/>
            <a:r>
              <a:rPr lang="ja-JP" altLang="en-US" sz="1100" dirty="0">
                <a:solidFill>
                  <a:schemeClr val="tx1"/>
                </a:solidFill>
                <a:latin typeface="ＭＳ Ｐゴシック" charset="-128"/>
              </a:rPr>
              <a:t>○</a:t>
            </a:r>
            <a:r>
              <a:rPr lang="en-US" altLang="ja-JP" sz="1100" u="sng" dirty="0">
                <a:solidFill>
                  <a:schemeClr val="tx1"/>
                </a:solidFill>
                <a:latin typeface="ＭＳ Ｐゴシック" charset="-128"/>
              </a:rPr>
              <a:t>15</a:t>
            </a:r>
            <a:r>
              <a:rPr lang="ja-JP" altLang="en-US" sz="1100" u="sng" dirty="0">
                <a:solidFill>
                  <a:schemeClr val="tx1"/>
                </a:solidFill>
                <a:latin typeface="ＭＳ Ｐゴシック" charset="-128"/>
              </a:rPr>
              <a:t>～</a:t>
            </a:r>
            <a:r>
              <a:rPr lang="en-US" altLang="ja-JP" sz="1100" u="sng" dirty="0">
                <a:solidFill>
                  <a:schemeClr val="tx1"/>
                </a:solidFill>
                <a:latin typeface="ＭＳ Ｐゴシック" charset="-128"/>
              </a:rPr>
              <a:t>24</a:t>
            </a:r>
            <a:r>
              <a:rPr lang="ja-JP" altLang="en-US" sz="1100" u="sng" dirty="0">
                <a:solidFill>
                  <a:schemeClr val="tx1"/>
                </a:solidFill>
                <a:latin typeface="ＭＳ Ｐゴシック" charset="-128"/>
              </a:rPr>
              <a:t>歳では、東京圏と他地域に大きな差</a:t>
            </a:r>
            <a:r>
              <a:rPr lang="ja-JP" altLang="en-US" sz="1100" dirty="0">
                <a:solidFill>
                  <a:schemeClr val="tx1"/>
                </a:solidFill>
                <a:latin typeface="ＭＳ Ｐゴシック" charset="-128"/>
              </a:rPr>
              <a:t>があり、東京圏は年間約</a:t>
            </a:r>
            <a:r>
              <a:rPr lang="en-US" altLang="ja-JP" sz="1100" dirty="0">
                <a:solidFill>
                  <a:schemeClr val="tx1"/>
                </a:solidFill>
                <a:latin typeface="ＭＳ Ｐゴシック" charset="-128"/>
              </a:rPr>
              <a:t>10</a:t>
            </a:r>
            <a:r>
              <a:rPr lang="ja-JP" altLang="en-US" sz="1100" dirty="0">
                <a:solidFill>
                  <a:schemeClr val="tx1"/>
                </a:solidFill>
                <a:latin typeface="ＭＳ Ｐゴシック" charset="-128"/>
              </a:rPr>
              <a:t>万人の転入超過と増加傾向。大阪もほぼ横ばいであるが年間</a:t>
            </a:r>
            <a:r>
              <a:rPr lang="en-US" altLang="ja-JP" sz="1100" dirty="0">
                <a:solidFill>
                  <a:schemeClr val="tx1"/>
                </a:solidFill>
                <a:latin typeface="ＭＳ Ｐゴシック" charset="-128"/>
              </a:rPr>
              <a:t>1</a:t>
            </a:r>
            <a:r>
              <a:rPr lang="ja-JP" altLang="en-US" sz="1100" dirty="0">
                <a:solidFill>
                  <a:schemeClr val="tx1"/>
                </a:solidFill>
                <a:latin typeface="ＭＳ Ｐゴシック" charset="-128"/>
              </a:rPr>
              <a:t>万人程度の転入超過が続いている。</a:t>
            </a: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25</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39</a:t>
            </a:r>
            <a:r>
              <a:rPr lang="ja-JP" altLang="en-US" sz="1100" dirty="0">
                <a:solidFill>
                  <a:schemeClr val="tx1"/>
                </a:solidFill>
                <a:latin typeface="ＭＳ Ｐゴシック" charset="-128"/>
              </a:rPr>
              <a:t>歳では</a:t>
            </a:r>
            <a:r>
              <a:rPr lang="ja-JP" altLang="en-US" sz="1100" dirty="0" smtClean="0">
                <a:solidFill>
                  <a:schemeClr val="tx1"/>
                </a:solidFill>
                <a:latin typeface="ＭＳ Ｐゴシック" charset="-128"/>
              </a:rPr>
              <a:t>、直近（</a:t>
            </a:r>
            <a:r>
              <a:rPr lang="en-US" altLang="ja-JP" sz="1100" dirty="0" smtClean="0">
                <a:solidFill>
                  <a:schemeClr val="tx1"/>
                </a:solidFill>
                <a:latin typeface="ＭＳ Ｐゴシック" charset="-128"/>
              </a:rPr>
              <a:t>2015</a:t>
            </a:r>
            <a:r>
              <a:rPr lang="ja-JP" altLang="en-US" sz="1100" dirty="0" smtClean="0">
                <a:solidFill>
                  <a:schemeClr val="tx1"/>
                </a:solidFill>
                <a:latin typeface="ＭＳ Ｐゴシック" charset="-128"/>
              </a:rPr>
              <a:t>年及び</a:t>
            </a:r>
            <a:r>
              <a:rPr lang="en-US" altLang="ja-JP" sz="1100" dirty="0" smtClean="0">
                <a:solidFill>
                  <a:schemeClr val="tx1"/>
                </a:solidFill>
                <a:latin typeface="ＭＳ Ｐゴシック" charset="-128"/>
              </a:rPr>
              <a:t>2016</a:t>
            </a:r>
            <a:r>
              <a:rPr lang="ja-JP" altLang="en-US" sz="1100" dirty="0" smtClean="0">
                <a:solidFill>
                  <a:schemeClr val="tx1"/>
                </a:solidFill>
                <a:latin typeface="ＭＳ Ｐゴシック" charset="-128"/>
              </a:rPr>
              <a:t>年）は</a:t>
            </a:r>
            <a:r>
              <a:rPr lang="ja-JP" altLang="en-US" sz="1100" u="sng" dirty="0" smtClean="0">
                <a:solidFill>
                  <a:schemeClr val="tx1"/>
                </a:solidFill>
                <a:latin typeface="ＭＳ Ｐゴシック" charset="-128"/>
              </a:rPr>
              <a:t>東京圏と沖縄のみ</a:t>
            </a:r>
            <a:r>
              <a:rPr lang="ja-JP" altLang="en-US" sz="1100" u="sng" dirty="0">
                <a:solidFill>
                  <a:schemeClr val="tx1"/>
                </a:solidFill>
                <a:latin typeface="ＭＳ Ｐゴシック" charset="-128"/>
              </a:rPr>
              <a:t>が転入超過</a:t>
            </a:r>
            <a:r>
              <a:rPr lang="ja-JP" altLang="en-US" sz="1100" dirty="0">
                <a:solidFill>
                  <a:schemeClr val="tx1"/>
                </a:solidFill>
                <a:latin typeface="ＭＳ Ｐゴシック" charset="-128"/>
              </a:rPr>
              <a:t>。大阪府は一貫して転出超過。</a:t>
            </a:r>
          </a:p>
          <a:p>
            <a:pPr marL="177800" indent="-177800"/>
            <a:r>
              <a:rPr lang="ja-JP" altLang="en-US" sz="1100" dirty="0">
                <a:solidFill>
                  <a:schemeClr val="tx1"/>
                </a:solidFill>
                <a:latin typeface="ＭＳ Ｐゴシック" charset="-128"/>
              </a:rPr>
              <a:t>○</a:t>
            </a:r>
            <a:r>
              <a:rPr lang="en-US" altLang="ja-JP" sz="1100" u="sng" dirty="0">
                <a:solidFill>
                  <a:schemeClr val="tx1"/>
                </a:solidFill>
                <a:latin typeface="ＭＳ Ｐゴシック" charset="-128"/>
              </a:rPr>
              <a:t>40</a:t>
            </a:r>
            <a:r>
              <a:rPr lang="ja-JP" altLang="en-US" sz="1100" u="sng" dirty="0">
                <a:solidFill>
                  <a:schemeClr val="tx1"/>
                </a:solidFill>
                <a:latin typeface="ＭＳ Ｐゴシック" charset="-128"/>
              </a:rPr>
              <a:t>～</a:t>
            </a:r>
            <a:r>
              <a:rPr lang="en-US" altLang="ja-JP" sz="1100" u="sng" dirty="0">
                <a:solidFill>
                  <a:schemeClr val="tx1"/>
                </a:solidFill>
                <a:latin typeface="ＭＳ Ｐゴシック" charset="-128"/>
              </a:rPr>
              <a:t>64</a:t>
            </a:r>
            <a:r>
              <a:rPr lang="ja-JP" altLang="en-US" sz="1100" u="sng" dirty="0">
                <a:solidFill>
                  <a:schemeClr val="tx1"/>
                </a:solidFill>
                <a:latin typeface="ＭＳ Ｐゴシック" charset="-128"/>
              </a:rPr>
              <a:t>歳、</a:t>
            </a:r>
            <a:r>
              <a:rPr lang="en-US" altLang="ja-JP" sz="1100" u="sng" dirty="0">
                <a:solidFill>
                  <a:schemeClr val="tx1"/>
                </a:solidFill>
                <a:latin typeface="ＭＳ Ｐゴシック" charset="-128"/>
              </a:rPr>
              <a:t>65</a:t>
            </a:r>
            <a:r>
              <a:rPr lang="ja-JP" altLang="en-US" sz="1100" u="sng" dirty="0">
                <a:solidFill>
                  <a:schemeClr val="tx1"/>
                </a:solidFill>
                <a:latin typeface="ＭＳ Ｐゴシック" charset="-128"/>
              </a:rPr>
              <a:t>歳以上では</a:t>
            </a:r>
            <a:r>
              <a:rPr lang="ja-JP" altLang="en-US" sz="1100" dirty="0" smtClean="0">
                <a:solidFill>
                  <a:schemeClr val="tx1"/>
                </a:solidFill>
                <a:latin typeface="ＭＳ Ｐゴシック" charset="-128"/>
              </a:rPr>
              <a:t>、大阪府は一貫して転出超過。東京圏でも</a:t>
            </a:r>
            <a:r>
              <a:rPr lang="en-US" altLang="ja-JP" sz="1100" dirty="0" smtClean="0">
                <a:solidFill>
                  <a:schemeClr val="tx1"/>
                </a:solidFill>
                <a:latin typeface="ＭＳ Ｐゴシック" charset="-128"/>
              </a:rPr>
              <a:t>40</a:t>
            </a: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64</a:t>
            </a:r>
            <a:r>
              <a:rPr lang="ja-JP" altLang="en-US" sz="1100" dirty="0" smtClean="0">
                <a:solidFill>
                  <a:schemeClr val="tx1"/>
                </a:solidFill>
                <a:latin typeface="ＭＳ Ｐゴシック" charset="-128"/>
              </a:rPr>
              <a:t>歳は転出超過。</a:t>
            </a:r>
            <a:endParaRPr lang="ja-JP" altLang="en-US" sz="1100" dirty="0">
              <a:solidFill>
                <a:schemeClr val="tx1"/>
              </a:solidFill>
              <a:latin typeface="ＭＳ Ｐゴシック" charset="-128"/>
            </a:endParaRPr>
          </a:p>
        </p:txBody>
      </p:sp>
      <p:sp>
        <p:nvSpPr>
          <p:cNvPr id="2" name="スライド番号プレースホルダー 1"/>
          <p:cNvSpPr>
            <a:spLocks noGrp="1"/>
          </p:cNvSpPr>
          <p:nvPr>
            <p:ph type="sldNum" sz="quarter" idx="12"/>
          </p:nvPr>
        </p:nvSpPr>
        <p:spPr/>
        <p:txBody>
          <a:bodyPr/>
          <a:lstStyle/>
          <a:p>
            <a:pPr>
              <a:defRPr/>
            </a:pPr>
            <a:fld id="{C77793C5-38B7-48A6-8306-0FF47ECB2C84}" type="slidenum">
              <a:rPr lang="ja-JP" altLang="en-US" smtClean="0"/>
              <a:pPr>
                <a:defRPr/>
              </a:pPr>
              <a:t>137</a:t>
            </a:fld>
            <a:endParaRPr lang="ja-JP" altLang="en-US"/>
          </a:p>
        </p:txBody>
      </p:sp>
      <p:sp>
        <p:nvSpPr>
          <p:cNvPr id="9" name="正方形/長方形 8"/>
          <p:cNvSpPr/>
          <p:nvPr/>
        </p:nvSpPr>
        <p:spPr>
          <a:xfrm>
            <a:off x="161588" y="116632"/>
            <a:ext cx="4496744" cy="369332"/>
          </a:xfrm>
          <a:prstGeom prst="rect">
            <a:avLst/>
          </a:prstGeom>
        </p:spPr>
        <p:txBody>
          <a:bodyPr wrap="none">
            <a:spAutoFit/>
          </a:bodyPr>
          <a:lstStyle/>
          <a:p>
            <a:r>
              <a:rPr lang="ja-JP" altLang="en-US" dirty="0" smtClean="0">
                <a:latin typeface="ＭＳ Ｐゴシック 本文"/>
              </a:rPr>
              <a:t>③人口動態（７）（年代別地域別転出入（</a:t>
            </a:r>
            <a:r>
              <a:rPr lang="en-US" altLang="ja-JP" dirty="0" smtClean="0">
                <a:latin typeface="ＭＳ Ｐゴシック 本文"/>
              </a:rPr>
              <a:t>ⅰ</a:t>
            </a:r>
            <a:r>
              <a:rPr lang="ja-JP" altLang="en-US" dirty="0" smtClean="0">
                <a:latin typeface="ＭＳ Ｐゴシック 本文"/>
              </a:rPr>
              <a:t>））</a:t>
            </a:r>
            <a:endParaRPr lang="ja-JP" altLang="en-US" dirty="0">
              <a:latin typeface="ＭＳ Ｐゴシック 本文"/>
            </a:endParaRPr>
          </a:p>
        </p:txBody>
      </p:sp>
      <p:sp>
        <p:nvSpPr>
          <p:cNvPr id="12" name="正方形/長方形 12"/>
          <p:cNvSpPr>
            <a:spLocks noChangeArrowheads="1"/>
          </p:cNvSpPr>
          <p:nvPr/>
        </p:nvSpPr>
        <p:spPr bwMode="auto">
          <a:xfrm>
            <a:off x="5400092" y="1808820"/>
            <a:ext cx="3435350" cy="246221"/>
          </a:xfrm>
          <a:prstGeom prst="rect">
            <a:avLst/>
          </a:prstGeom>
          <a:noFill/>
          <a:ln w="9525">
            <a:noFill/>
            <a:miter lim="800000"/>
            <a:headEnd/>
            <a:tailEnd/>
          </a:ln>
        </p:spPr>
        <p:txBody>
          <a:bodyPr>
            <a:spAutoFit/>
          </a:bodyPr>
          <a:lstStyle/>
          <a:p>
            <a:pPr algn="r"/>
            <a:r>
              <a:rPr lang="ja-JP" altLang="en-US" sz="1000" dirty="0">
                <a:latin typeface="ＭＳ Ｐゴシック" charset="-128"/>
              </a:rPr>
              <a:t>出典：「住民基本台帳人口移動報告」（総務省統計局）</a:t>
            </a:r>
            <a:endParaRPr lang="ja-JP" altLang="en-US" sz="1000" dirty="0">
              <a:latin typeface="Calibri" pitchFamily="34" charset="0"/>
            </a:endParaRPr>
          </a:p>
        </p:txBody>
      </p:sp>
      <p:grpSp>
        <p:nvGrpSpPr>
          <p:cNvPr id="3" name="Group 4"/>
          <p:cNvGrpSpPr>
            <a:grpSpLocks noChangeAspect="1"/>
          </p:cNvGrpSpPr>
          <p:nvPr/>
        </p:nvGrpSpPr>
        <p:grpSpPr bwMode="auto">
          <a:xfrm>
            <a:off x="374650" y="1900238"/>
            <a:ext cx="8382001" cy="4865687"/>
            <a:chOff x="236" y="1197"/>
            <a:chExt cx="5280" cy="3065"/>
          </a:xfrm>
        </p:grpSpPr>
        <p:sp>
          <p:nvSpPr>
            <p:cNvPr id="4" name="AutoShape 3"/>
            <p:cNvSpPr>
              <a:spLocks noChangeAspect="1" noChangeArrowheads="1" noTextEdit="1"/>
            </p:cNvSpPr>
            <p:nvPr/>
          </p:nvSpPr>
          <p:spPr bwMode="auto">
            <a:xfrm>
              <a:off x="236" y="1207"/>
              <a:ext cx="5275" cy="3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5" name="Group 205"/>
            <p:cNvGrpSpPr>
              <a:grpSpLocks/>
            </p:cNvGrpSpPr>
            <p:nvPr/>
          </p:nvGrpSpPr>
          <p:grpSpPr bwMode="auto">
            <a:xfrm>
              <a:off x="251" y="1197"/>
              <a:ext cx="5261" cy="2976"/>
              <a:chOff x="251" y="1197"/>
              <a:chExt cx="5261" cy="2976"/>
            </a:xfrm>
          </p:grpSpPr>
          <p:sp>
            <p:nvSpPr>
              <p:cNvPr id="58796" name="Rectangle 5"/>
              <p:cNvSpPr>
                <a:spLocks noChangeArrowheads="1"/>
              </p:cNvSpPr>
              <p:nvPr/>
            </p:nvSpPr>
            <p:spPr bwMode="auto">
              <a:xfrm>
                <a:off x="3187" y="1286"/>
                <a:ext cx="385" cy="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797" name="Rectangle 6"/>
              <p:cNvSpPr>
                <a:spLocks noChangeArrowheads="1"/>
              </p:cNvSpPr>
              <p:nvPr/>
            </p:nvSpPr>
            <p:spPr bwMode="auto">
              <a:xfrm>
                <a:off x="3187" y="2036"/>
                <a:ext cx="385" cy="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798" name="Rectangle 7"/>
              <p:cNvSpPr>
                <a:spLocks noChangeArrowheads="1"/>
              </p:cNvSpPr>
              <p:nvPr/>
            </p:nvSpPr>
            <p:spPr bwMode="auto">
              <a:xfrm>
                <a:off x="3187" y="2786"/>
                <a:ext cx="385" cy="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799" name="Rectangle 8"/>
              <p:cNvSpPr>
                <a:spLocks noChangeArrowheads="1"/>
              </p:cNvSpPr>
              <p:nvPr/>
            </p:nvSpPr>
            <p:spPr bwMode="auto">
              <a:xfrm>
                <a:off x="3187" y="3536"/>
                <a:ext cx="385" cy="637"/>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800" name="Rectangle 9"/>
              <p:cNvSpPr>
                <a:spLocks noChangeArrowheads="1"/>
              </p:cNvSpPr>
              <p:nvPr/>
            </p:nvSpPr>
            <p:spPr bwMode="auto">
              <a:xfrm>
                <a:off x="251" y="1197"/>
                <a:ext cx="128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各地域の転入超過数の推移（15～24歳）</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801" name="Rectangle 10"/>
              <p:cNvSpPr>
                <a:spLocks noChangeArrowheads="1"/>
              </p:cNvSpPr>
              <p:nvPr/>
            </p:nvSpPr>
            <p:spPr bwMode="auto">
              <a:xfrm>
                <a:off x="601" y="13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2" name="Rectangle 11"/>
              <p:cNvSpPr>
                <a:spLocks noChangeArrowheads="1"/>
              </p:cNvSpPr>
              <p:nvPr/>
            </p:nvSpPr>
            <p:spPr bwMode="auto">
              <a:xfrm>
                <a:off x="1006"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3" name="Rectangle 12"/>
              <p:cNvSpPr>
                <a:spLocks noChangeArrowheads="1"/>
              </p:cNvSpPr>
              <p:nvPr/>
            </p:nvSpPr>
            <p:spPr bwMode="auto">
              <a:xfrm>
                <a:off x="1371" y="13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4" name="Rectangle 13"/>
              <p:cNvSpPr>
                <a:spLocks noChangeArrowheads="1"/>
              </p:cNvSpPr>
              <p:nvPr/>
            </p:nvSpPr>
            <p:spPr bwMode="auto">
              <a:xfrm>
                <a:off x="1800" y="1301"/>
                <a:ext cx="8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5" name="Rectangle 14"/>
              <p:cNvSpPr>
                <a:spLocks noChangeArrowheads="1"/>
              </p:cNvSpPr>
              <p:nvPr/>
            </p:nvSpPr>
            <p:spPr bwMode="auto">
              <a:xfrm>
                <a:off x="2136" y="13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6" name="Rectangle 15"/>
              <p:cNvSpPr>
                <a:spLocks noChangeArrowheads="1"/>
              </p:cNvSpPr>
              <p:nvPr/>
            </p:nvSpPr>
            <p:spPr bwMode="auto">
              <a:xfrm>
                <a:off x="255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7" name="Rectangle 16"/>
              <p:cNvSpPr>
                <a:spLocks noChangeArrowheads="1"/>
              </p:cNvSpPr>
              <p:nvPr/>
            </p:nvSpPr>
            <p:spPr bwMode="auto">
              <a:xfrm>
                <a:off x="293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8" name="Rectangle 17"/>
              <p:cNvSpPr>
                <a:spLocks noChangeArrowheads="1"/>
              </p:cNvSpPr>
              <p:nvPr/>
            </p:nvSpPr>
            <p:spPr bwMode="auto">
              <a:xfrm>
                <a:off x="3276" y="13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09" name="Rectangle 18"/>
              <p:cNvSpPr>
                <a:spLocks noChangeArrowheads="1"/>
              </p:cNvSpPr>
              <p:nvPr/>
            </p:nvSpPr>
            <p:spPr bwMode="auto">
              <a:xfrm>
                <a:off x="369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0" name="Rectangle 19"/>
              <p:cNvSpPr>
                <a:spLocks noChangeArrowheads="1"/>
              </p:cNvSpPr>
              <p:nvPr/>
            </p:nvSpPr>
            <p:spPr bwMode="auto">
              <a:xfrm>
                <a:off x="407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1" name="Rectangle 20"/>
              <p:cNvSpPr>
                <a:spLocks noChangeArrowheads="1"/>
              </p:cNvSpPr>
              <p:nvPr/>
            </p:nvSpPr>
            <p:spPr bwMode="auto">
              <a:xfrm>
                <a:off x="445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2" name="Rectangle 21"/>
              <p:cNvSpPr>
                <a:spLocks noChangeArrowheads="1"/>
              </p:cNvSpPr>
              <p:nvPr/>
            </p:nvSpPr>
            <p:spPr bwMode="auto">
              <a:xfrm>
                <a:off x="483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3" name="Rectangle 22"/>
              <p:cNvSpPr>
                <a:spLocks noChangeArrowheads="1"/>
              </p:cNvSpPr>
              <p:nvPr/>
            </p:nvSpPr>
            <p:spPr bwMode="auto">
              <a:xfrm>
                <a:off x="5230" y="13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4" name="Rectangle 23"/>
              <p:cNvSpPr>
                <a:spLocks noChangeArrowheads="1"/>
              </p:cNvSpPr>
              <p:nvPr/>
            </p:nvSpPr>
            <p:spPr bwMode="auto">
              <a:xfrm>
                <a:off x="275" y="1380"/>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5" name="Rectangle 24"/>
              <p:cNvSpPr>
                <a:spLocks noChangeArrowheads="1"/>
              </p:cNvSpPr>
              <p:nvPr/>
            </p:nvSpPr>
            <p:spPr bwMode="auto">
              <a:xfrm>
                <a:off x="596"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6,197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6" name="Rectangle 25"/>
              <p:cNvSpPr>
                <a:spLocks noChangeArrowheads="1"/>
              </p:cNvSpPr>
              <p:nvPr/>
            </p:nvSpPr>
            <p:spPr bwMode="auto">
              <a:xfrm>
                <a:off x="942" y="1380"/>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21,489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7" name="Rectangle 26"/>
              <p:cNvSpPr>
                <a:spLocks noChangeArrowheads="1"/>
              </p:cNvSpPr>
              <p:nvPr/>
            </p:nvSpPr>
            <p:spPr bwMode="auto">
              <a:xfrm>
                <a:off x="1465" y="1380"/>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82,132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8" name="Rectangle 27"/>
              <p:cNvSpPr>
                <a:spLocks noChangeArrowheads="1"/>
              </p:cNvSpPr>
              <p:nvPr/>
            </p:nvSpPr>
            <p:spPr bwMode="auto">
              <a:xfrm>
                <a:off x="176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6,521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19" name="Rectangle 28"/>
              <p:cNvSpPr>
                <a:spLocks noChangeArrowheads="1"/>
              </p:cNvSpPr>
              <p:nvPr/>
            </p:nvSpPr>
            <p:spPr bwMode="auto">
              <a:xfrm>
                <a:off x="2106" y="1380"/>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10,076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0" name="Rectangle 29"/>
              <p:cNvSpPr>
                <a:spLocks noChangeArrowheads="1"/>
              </p:cNvSpPr>
              <p:nvPr/>
            </p:nvSpPr>
            <p:spPr bwMode="auto">
              <a:xfrm>
                <a:off x="252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3,059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1" name="Rectangle 30"/>
              <p:cNvSpPr>
                <a:spLocks noChangeArrowheads="1"/>
              </p:cNvSpPr>
              <p:nvPr/>
            </p:nvSpPr>
            <p:spPr bwMode="auto">
              <a:xfrm>
                <a:off x="290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2,531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2" name="Rectangle 31"/>
              <p:cNvSpPr>
                <a:spLocks noChangeArrowheads="1"/>
              </p:cNvSpPr>
              <p:nvPr/>
            </p:nvSpPr>
            <p:spPr bwMode="auto">
              <a:xfrm>
                <a:off x="3384" y="138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9,162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3" name="Rectangle 32"/>
              <p:cNvSpPr>
                <a:spLocks noChangeArrowheads="1"/>
              </p:cNvSpPr>
              <p:nvPr/>
            </p:nvSpPr>
            <p:spPr bwMode="auto">
              <a:xfrm>
                <a:off x="366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3,695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4" name="Rectangle 33"/>
              <p:cNvSpPr>
                <a:spLocks noChangeArrowheads="1"/>
              </p:cNvSpPr>
              <p:nvPr/>
            </p:nvSpPr>
            <p:spPr bwMode="auto">
              <a:xfrm>
                <a:off x="4041"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8,636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5" name="Rectangle 34"/>
              <p:cNvSpPr>
                <a:spLocks noChangeArrowheads="1"/>
              </p:cNvSpPr>
              <p:nvPr/>
            </p:nvSpPr>
            <p:spPr bwMode="auto">
              <a:xfrm>
                <a:off x="4420"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6,869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6" name="Rectangle 35"/>
              <p:cNvSpPr>
                <a:spLocks noChangeArrowheads="1"/>
              </p:cNvSpPr>
              <p:nvPr/>
            </p:nvSpPr>
            <p:spPr bwMode="auto">
              <a:xfrm>
                <a:off x="4766" y="1380"/>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20,031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7" name="Rectangle 36"/>
              <p:cNvSpPr>
                <a:spLocks noChangeArrowheads="1"/>
              </p:cNvSpPr>
              <p:nvPr/>
            </p:nvSpPr>
            <p:spPr bwMode="auto">
              <a:xfrm>
                <a:off x="5220" y="13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8" name="Rectangle 37"/>
              <p:cNvSpPr>
                <a:spLocks noChangeArrowheads="1"/>
              </p:cNvSpPr>
              <p:nvPr/>
            </p:nvSpPr>
            <p:spPr bwMode="auto">
              <a:xfrm>
                <a:off x="275" y="1459"/>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29" name="Rectangle 38"/>
              <p:cNvSpPr>
                <a:spLocks noChangeArrowheads="1"/>
              </p:cNvSpPr>
              <p:nvPr/>
            </p:nvSpPr>
            <p:spPr bwMode="auto">
              <a:xfrm>
                <a:off x="596"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6,095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0" name="Rectangle 39"/>
              <p:cNvSpPr>
                <a:spLocks noChangeArrowheads="1"/>
              </p:cNvSpPr>
              <p:nvPr/>
            </p:nvSpPr>
            <p:spPr bwMode="auto">
              <a:xfrm>
                <a:off x="942" y="1459"/>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24,493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1" name="Rectangle 40"/>
              <p:cNvSpPr>
                <a:spLocks noChangeArrowheads="1"/>
              </p:cNvSpPr>
              <p:nvPr/>
            </p:nvSpPr>
            <p:spPr bwMode="auto">
              <a:xfrm>
                <a:off x="1465" y="1459"/>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78,104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2" name="Rectangle 41"/>
              <p:cNvSpPr>
                <a:spLocks noChangeArrowheads="1"/>
              </p:cNvSpPr>
              <p:nvPr/>
            </p:nvSpPr>
            <p:spPr bwMode="auto">
              <a:xfrm>
                <a:off x="176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6,442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3" name="Rectangle 42"/>
              <p:cNvSpPr>
                <a:spLocks noChangeArrowheads="1"/>
              </p:cNvSpPr>
              <p:nvPr/>
            </p:nvSpPr>
            <p:spPr bwMode="auto">
              <a:xfrm>
                <a:off x="214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9,013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4" name="Rectangle 43"/>
              <p:cNvSpPr>
                <a:spLocks noChangeArrowheads="1"/>
              </p:cNvSpPr>
              <p:nvPr/>
            </p:nvSpPr>
            <p:spPr bwMode="auto">
              <a:xfrm>
                <a:off x="252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3,182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5" name="Rectangle 44"/>
              <p:cNvSpPr>
                <a:spLocks noChangeArrowheads="1"/>
              </p:cNvSpPr>
              <p:nvPr/>
            </p:nvSpPr>
            <p:spPr bwMode="auto">
              <a:xfrm>
                <a:off x="2970" y="145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6" name="Rectangle 45"/>
              <p:cNvSpPr>
                <a:spLocks noChangeArrowheads="1"/>
              </p:cNvSpPr>
              <p:nvPr/>
            </p:nvSpPr>
            <p:spPr bwMode="auto">
              <a:xfrm>
                <a:off x="3350" y="1459"/>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10,274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7" name="Rectangle 46"/>
              <p:cNvSpPr>
                <a:spLocks noChangeArrowheads="1"/>
              </p:cNvSpPr>
              <p:nvPr/>
            </p:nvSpPr>
            <p:spPr bwMode="auto">
              <a:xfrm>
                <a:off x="366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8" name="Rectangle 47"/>
              <p:cNvSpPr>
                <a:spLocks noChangeArrowheads="1"/>
              </p:cNvSpPr>
              <p:nvPr/>
            </p:nvSpPr>
            <p:spPr bwMode="auto">
              <a:xfrm>
                <a:off x="4041"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7,592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39" name="Rectangle 48"/>
              <p:cNvSpPr>
                <a:spLocks noChangeArrowheads="1"/>
              </p:cNvSpPr>
              <p:nvPr/>
            </p:nvSpPr>
            <p:spPr bwMode="auto">
              <a:xfrm>
                <a:off x="4420"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6,654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0" name="Rectangle 49"/>
              <p:cNvSpPr>
                <a:spLocks noChangeArrowheads="1"/>
              </p:cNvSpPr>
              <p:nvPr/>
            </p:nvSpPr>
            <p:spPr bwMode="auto">
              <a:xfrm>
                <a:off x="4766" y="1459"/>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18,747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1" name="Rectangle 50"/>
              <p:cNvSpPr>
                <a:spLocks noChangeArrowheads="1"/>
              </p:cNvSpPr>
              <p:nvPr/>
            </p:nvSpPr>
            <p:spPr bwMode="auto">
              <a:xfrm>
                <a:off x="5220" y="14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2" name="Rectangle 51"/>
              <p:cNvSpPr>
                <a:spLocks noChangeArrowheads="1"/>
              </p:cNvSpPr>
              <p:nvPr/>
            </p:nvSpPr>
            <p:spPr bwMode="auto">
              <a:xfrm>
                <a:off x="275" y="1538"/>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3" name="Rectangle 52"/>
              <p:cNvSpPr>
                <a:spLocks noChangeArrowheads="1"/>
              </p:cNvSpPr>
              <p:nvPr/>
            </p:nvSpPr>
            <p:spPr bwMode="auto">
              <a:xfrm>
                <a:off x="596"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6,071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4" name="Rectangle 53"/>
              <p:cNvSpPr>
                <a:spLocks noChangeArrowheads="1"/>
              </p:cNvSpPr>
              <p:nvPr/>
            </p:nvSpPr>
            <p:spPr bwMode="auto">
              <a:xfrm>
                <a:off x="942" y="1538"/>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22,098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5" name="Rectangle 54"/>
              <p:cNvSpPr>
                <a:spLocks noChangeArrowheads="1"/>
              </p:cNvSpPr>
              <p:nvPr/>
            </p:nvSpPr>
            <p:spPr bwMode="auto">
              <a:xfrm>
                <a:off x="1465" y="1538"/>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78,068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6" name="Rectangle 55"/>
              <p:cNvSpPr>
                <a:spLocks noChangeArrowheads="1"/>
              </p:cNvSpPr>
              <p:nvPr/>
            </p:nvSpPr>
            <p:spPr bwMode="auto">
              <a:xfrm>
                <a:off x="176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6,833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7" name="Rectangle 56"/>
              <p:cNvSpPr>
                <a:spLocks noChangeArrowheads="1"/>
              </p:cNvSpPr>
              <p:nvPr/>
            </p:nvSpPr>
            <p:spPr bwMode="auto">
              <a:xfrm>
                <a:off x="214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9,740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8" name="Rectangle 57"/>
              <p:cNvSpPr>
                <a:spLocks noChangeArrowheads="1"/>
              </p:cNvSpPr>
              <p:nvPr/>
            </p:nvSpPr>
            <p:spPr bwMode="auto">
              <a:xfrm>
                <a:off x="252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2,883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49" name="Rectangle 58"/>
              <p:cNvSpPr>
                <a:spLocks noChangeArrowheads="1"/>
              </p:cNvSpPr>
              <p:nvPr/>
            </p:nvSpPr>
            <p:spPr bwMode="auto">
              <a:xfrm>
                <a:off x="2970" y="153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0" name="Rectangle 59"/>
              <p:cNvSpPr>
                <a:spLocks noChangeArrowheads="1"/>
              </p:cNvSpPr>
              <p:nvPr/>
            </p:nvSpPr>
            <p:spPr bwMode="auto">
              <a:xfrm>
                <a:off x="3350" y="1538"/>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10,115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1" name="Rectangle 60"/>
              <p:cNvSpPr>
                <a:spLocks noChangeArrowheads="1"/>
              </p:cNvSpPr>
              <p:nvPr/>
            </p:nvSpPr>
            <p:spPr bwMode="auto">
              <a:xfrm>
                <a:off x="366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2" name="Rectangle 61"/>
              <p:cNvSpPr>
                <a:spLocks noChangeArrowheads="1"/>
              </p:cNvSpPr>
              <p:nvPr/>
            </p:nvSpPr>
            <p:spPr bwMode="auto">
              <a:xfrm>
                <a:off x="4041"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8,458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3" name="Rectangle 62"/>
              <p:cNvSpPr>
                <a:spLocks noChangeArrowheads="1"/>
              </p:cNvSpPr>
              <p:nvPr/>
            </p:nvSpPr>
            <p:spPr bwMode="auto">
              <a:xfrm>
                <a:off x="4420"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6,767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4" name="Rectangle 63"/>
              <p:cNvSpPr>
                <a:spLocks noChangeArrowheads="1"/>
              </p:cNvSpPr>
              <p:nvPr/>
            </p:nvSpPr>
            <p:spPr bwMode="auto">
              <a:xfrm>
                <a:off x="4766" y="1538"/>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18,994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5" name="Rectangle 64"/>
              <p:cNvSpPr>
                <a:spLocks noChangeArrowheads="1"/>
              </p:cNvSpPr>
              <p:nvPr/>
            </p:nvSpPr>
            <p:spPr bwMode="auto">
              <a:xfrm>
                <a:off x="5220" y="15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6" name="Rectangle 65"/>
              <p:cNvSpPr>
                <a:spLocks noChangeArrowheads="1"/>
              </p:cNvSpPr>
              <p:nvPr/>
            </p:nvSpPr>
            <p:spPr bwMode="auto">
              <a:xfrm>
                <a:off x="261" y="1612"/>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7" name="Rectangle 66"/>
              <p:cNvSpPr>
                <a:spLocks noChangeArrowheads="1"/>
              </p:cNvSpPr>
              <p:nvPr/>
            </p:nvSpPr>
            <p:spPr bwMode="auto">
              <a:xfrm>
                <a:off x="596"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6,213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8" name="Rectangle 67"/>
              <p:cNvSpPr>
                <a:spLocks noChangeArrowheads="1"/>
              </p:cNvSpPr>
              <p:nvPr/>
            </p:nvSpPr>
            <p:spPr bwMode="auto">
              <a:xfrm>
                <a:off x="942" y="1617"/>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20,421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59" name="Rectangle 68"/>
              <p:cNvSpPr>
                <a:spLocks noChangeArrowheads="1"/>
              </p:cNvSpPr>
              <p:nvPr/>
            </p:nvSpPr>
            <p:spPr bwMode="auto">
              <a:xfrm>
                <a:off x="1465" y="1617"/>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83,713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0" name="Rectangle 69"/>
              <p:cNvSpPr>
                <a:spLocks noChangeArrowheads="1"/>
              </p:cNvSpPr>
              <p:nvPr/>
            </p:nvSpPr>
            <p:spPr bwMode="auto">
              <a:xfrm>
                <a:off x="1761"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8,480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1" name="Rectangle 70"/>
              <p:cNvSpPr>
                <a:spLocks noChangeArrowheads="1"/>
              </p:cNvSpPr>
              <p:nvPr/>
            </p:nvSpPr>
            <p:spPr bwMode="auto">
              <a:xfrm>
                <a:off x="2106" y="1617"/>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10,600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2" name="Rectangle 71"/>
              <p:cNvSpPr>
                <a:spLocks noChangeArrowheads="1"/>
              </p:cNvSpPr>
              <p:nvPr/>
            </p:nvSpPr>
            <p:spPr bwMode="auto">
              <a:xfrm>
                <a:off x="2521"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3,476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3" name="Rectangle 72"/>
              <p:cNvSpPr>
                <a:spLocks noChangeArrowheads="1"/>
              </p:cNvSpPr>
              <p:nvPr/>
            </p:nvSpPr>
            <p:spPr bwMode="auto">
              <a:xfrm>
                <a:off x="2970" y="161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348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4" name="Rectangle 73"/>
              <p:cNvSpPr>
                <a:spLocks noChangeArrowheads="1"/>
              </p:cNvSpPr>
              <p:nvPr/>
            </p:nvSpPr>
            <p:spPr bwMode="auto">
              <a:xfrm>
                <a:off x="3350" y="1617"/>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10,055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5" name="Rectangle 74"/>
              <p:cNvSpPr>
                <a:spLocks noChangeArrowheads="1"/>
              </p:cNvSpPr>
              <p:nvPr/>
            </p:nvSpPr>
            <p:spPr bwMode="auto">
              <a:xfrm>
                <a:off x="3661"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5,360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6" name="Rectangle 75"/>
              <p:cNvSpPr>
                <a:spLocks noChangeArrowheads="1"/>
              </p:cNvSpPr>
              <p:nvPr/>
            </p:nvSpPr>
            <p:spPr bwMode="auto">
              <a:xfrm>
                <a:off x="4041"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8,735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7" name="Rectangle 76"/>
              <p:cNvSpPr>
                <a:spLocks noChangeArrowheads="1"/>
              </p:cNvSpPr>
              <p:nvPr/>
            </p:nvSpPr>
            <p:spPr bwMode="auto">
              <a:xfrm>
                <a:off x="4420"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7,305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8" name="Rectangle 77"/>
              <p:cNvSpPr>
                <a:spLocks noChangeArrowheads="1"/>
              </p:cNvSpPr>
              <p:nvPr/>
            </p:nvSpPr>
            <p:spPr bwMode="auto">
              <a:xfrm>
                <a:off x="4766" y="1617"/>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20,219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69" name="Rectangle 78"/>
              <p:cNvSpPr>
                <a:spLocks noChangeArrowheads="1"/>
              </p:cNvSpPr>
              <p:nvPr/>
            </p:nvSpPr>
            <p:spPr bwMode="auto">
              <a:xfrm>
                <a:off x="5220" y="16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0" name="Rectangle 79"/>
              <p:cNvSpPr>
                <a:spLocks noChangeArrowheads="1"/>
              </p:cNvSpPr>
              <p:nvPr/>
            </p:nvSpPr>
            <p:spPr bwMode="auto">
              <a:xfrm>
                <a:off x="261" y="1691"/>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1" name="Rectangle 80"/>
              <p:cNvSpPr>
                <a:spLocks noChangeArrowheads="1"/>
              </p:cNvSpPr>
              <p:nvPr/>
            </p:nvSpPr>
            <p:spPr bwMode="auto">
              <a:xfrm>
                <a:off x="596"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5,956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2" name="Rectangle 81"/>
              <p:cNvSpPr>
                <a:spLocks noChangeArrowheads="1"/>
              </p:cNvSpPr>
              <p:nvPr/>
            </p:nvSpPr>
            <p:spPr bwMode="auto">
              <a:xfrm>
                <a:off x="942" y="1696"/>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19,842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3" name="Rectangle 82"/>
              <p:cNvSpPr>
                <a:spLocks noChangeArrowheads="1"/>
              </p:cNvSpPr>
              <p:nvPr/>
            </p:nvSpPr>
            <p:spPr bwMode="auto">
              <a:xfrm>
                <a:off x="1465" y="1696"/>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86,189</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4" name="Rectangle 83"/>
              <p:cNvSpPr>
                <a:spLocks noChangeArrowheads="1"/>
              </p:cNvSpPr>
              <p:nvPr/>
            </p:nvSpPr>
            <p:spPr bwMode="auto">
              <a:xfrm>
                <a:off x="176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8,526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5" name="Rectangle 84"/>
              <p:cNvSpPr>
                <a:spLocks noChangeArrowheads="1"/>
              </p:cNvSpPr>
              <p:nvPr/>
            </p:nvSpPr>
            <p:spPr bwMode="auto">
              <a:xfrm>
                <a:off x="2106" y="1696"/>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10,697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6" name="Rectangle 85"/>
              <p:cNvSpPr>
                <a:spLocks noChangeArrowheads="1"/>
              </p:cNvSpPr>
              <p:nvPr/>
            </p:nvSpPr>
            <p:spPr bwMode="auto">
              <a:xfrm>
                <a:off x="252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3,281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7" name="Rectangle 86"/>
              <p:cNvSpPr>
                <a:spLocks noChangeArrowheads="1"/>
              </p:cNvSpPr>
              <p:nvPr/>
            </p:nvSpPr>
            <p:spPr bwMode="auto">
              <a:xfrm>
                <a:off x="290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8" name="Rectangle 87"/>
              <p:cNvSpPr>
                <a:spLocks noChangeArrowheads="1"/>
              </p:cNvSpPr>
              <p:nvPr/>
            </p:nvSpPr>
            <p:spPr bwMode="auto">
              <a:xfrm>
                <a:off x="3384" y="169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8,822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79" name="Rectangle 88"/>
              <p:cNvSpPr>
                <a:spLocks noChangeArrowheads="1"/>
              </p:cNvSpPr>
              <p:nvPr/>
            </p:nvSpPr>
            <p:spPr bwMode="auto">
              <a:xfrm>
                <a:off x="366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6,250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0" name="Rectangle 89"/>
              <p:cNvSpPr>
                <a:spLocks noChangeArrowheads="1"/>
              </p:cNvSpPr>
              <p:nvPr/>
            </p:nvSpPr>
            <p:spPr bwMode="auto">
              <a:xfrm>
                <a:off x="4041"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8,398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1" name="Rectangle 90"/>
              <p:cNvSpPr>
                <a:spLocks noChangeArrowheads="1"/>
              </p:cNvSpPr>
              <p:nvPr/>
            </p:nvSpPr>
            <p:spPr bwMode="auto">
              <a:xfrm>
                <a:off x="4420"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7,276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2" name="Rectangle 91"/>
              <p:cNvSpPr>
                <a:spLocks noChangeArrowheads="1"/>
              </p:cNvSpPr>
              <p:nvPr/>
            </p:nvSpPr>
            <p:spPr bwMode="auto">
              <a:xfrm>
                <a:off x="4766" y="1696"/>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20,503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3" name="Rectangle 92"/>
              <p:cNvSpPr>
                <a:spLocks noChangeArrowheads="1"/>
              </p:cNvSpPr>
              <p:nvPr/>
            </p:nvSpPr>
            <p:spPr bwMode="auto">
              <a:xfrm>
                <a:off x="5220" y="16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2,911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4" name="Rectangle 93"/>
              <p:cNvSpPr>
                <a:spLocks noChangeArrowheads="1"/>
              </p:cNvSpPr>
              <p:nvPr/>
            </p:nvSpPr>
            <p:spPr bwMode="auto">
              <a:xfrm>
                <a:off x="261" y="1770"/>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5" name="Rectangle 94"/>
              <p:cNvSpPr>
                <a:spLocks noChangeArrowheads="1"/>
              </p:cNvSpPr>
              <p:nvPr/>
            </p:nvSpPr>
            <p:spPr bwMode="auto">
              <a:xfrm>
                <a:off x="596"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5,716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6" name="Rectangle 95"/>
              <p:cNvSpPr>
                <a:spLocks noChangeArrowheads="1"/>
              </p:cNvSpPr>
              <p:nvPr/>
            </p:nvSpPr>
            <p:spPr bwMode="auto">
              <a:xfrm>
                <a:off x="942" y="1775"/>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20,547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7" name="Rectangle 96"/>
              <p:cNvSpPr>
                <a:spLocks noChangeArrowheads="1"/>
              </p:cNvSpPr>
              <p:nvPr/>
            </p:nvSpPr>
            <p:spPr bwMode="auto">
              <a:xfrm>
                <a:off x="1465" y="1775"/>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93,001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8" name="Rectangle 97"/>
              <p:cNvSpPr>
                <a:spLocks noChangeArrowheads="1"/>
              </p:cNvSpPr>
              <p:nvPr/>
            </p:nvSpPr>
            <p:spPr bwMode="auto">
              <a:xfrm>
                <a:off x="176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9,034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89" name="Rectangle 98"/>
              <p:cNvSpPr>
                <a:spLocks noChangeArrowheads="1"/>
              </p:cNvSpPr>
              <p:nvPr/>
            </p:nvSpPr>
            <p:spPr bwMode="auto">
              <a:xfrm>
                <a:off x="2106" y="1775"/>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11,535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0" name="Rectangle 99"/>
              <p:cNvSpPr>
                <a:spLocks noChangeArrowheads="1"/>
              </p:cNvSpPr>
              <p:nvPr/>
            </p:nvSpPr>
            <p:spPr bwMode="auto">
              <a:xfrm>
                <a:off x="252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3,700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1" name="Rectangle 100"/>
              <p:cNvSpPr>
                <a:spLocks noChangeArrowheads="1"/>
              </p:cNvSpPr>
              <p:nvPr/>
            </p:nvSpPr>
            <p:spPr bwMode="auto">
              <a:xfrm>
                <a:off x="290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2" name="Rectangle 101"/>
              <p:cNvSpPr>
                <a:spLocks noChangeArrowheads="1"/>
              </p:cNvSpPr>
              <p:nvPr/>
            </p:nvSpPr>
            <p:spPr bwMode="auto">
              <a:xfrm>
                <a:off x="3350" y="1775"/>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10,243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3" name="Rectangle 102"/>
              <p:cNvSpPr>
                <a:spLocks noChangeArrowheads="1"/>
              </p:cNvSpPr>
              <p:nvPr/>
            </p:nvSpPr>
            <p:spPr bwMode="auto">
              <a:xfrm>
                <a:off x="366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7,760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4" name="Rectangle 103"/>
              <p:cNvSpPr>
                <a:spLocks noChangeArrowheads="1"/>
              </p:cNvSpPr>
              <p:nvPr/>
            </p:nvSpPr>
            <p:spPr bwMode="auto">
              <a:xfrm>
                <a:off x="4041"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9,357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5" name="Rectangle 104"/>
              <p:cNvSpPr>
                <a:spLocks noChangeArrowheads="1"/>
              </p:cNvSpPr>
              <p:nvPr/>
            </p:nvSpPr>
            <p:spPr bwMode="auto">
              <a:xfrm>
                <a:off x="4420"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7,813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6" name="Rectangle 105"/>
              <p:cNvSpPr>
                <a:spLocks noChangeArrowheads="1"/>
              </p:cNvSpPr>
              <p:nvPr/>
            </p:nvSpPr>
            <p:spPr bwMode="auto">
              <a:xfrm>
                <a:off x="4766" y="1775"/>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22,213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7" name="Rectangle 106"/>
              <p:cNvSpPr>
                <a:spLocks noChangeArrowheads="1"/>
              </p:cNvSpPr>
              <p:nvPr/>
            </p:nvSpPr>
            <p:spPr bwMode="auto">
              <a:xfrm>
                <a:off x="5220" y="17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3,073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8" name="Rectangle 107"/>
              <p:cNvSpPr>
                <a:spLocks noChangeArrowheads="1"/>
              </p:cNvSpPr>
              <p:nvPr/>
            </p:nvSpPr>
            <p:spPr bwMode="auto">
              <a:xfrm>
                <a:off x="261" y="1849"/>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899" name="Rectangle 108"/>
              <p:cNvSpPr>
                <a:spLocks noChangeArrowheads="1"/>
              </p:cNvSpPr>
              <p:nvPr/>
            </p:nvSpPr>
            <p:spPr bwMode="auto">
              <a:xfrm>
                <a:off x="596"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5,533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0" name="Rectangle 109"/>
              <p:cNvSpPr>
                <a:spLocks noChangeArrowheads="1"/>
              </p:cNvSpPr>
              <p:nvPr/>
            </p:nvSpPr>
            <p:spPr bwMode="auto">
              <a:xfrm>
                <a:off x="942" y="1853"/>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20,936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1" name="Rectangle 110"/>
              <p:cNvSpPr>
                <a:spLocks noChangeArrowheads="1"/>
              </p:cNvSpPr>
              <p:nvPr/>
            </p:nvSpPr>
            <p:spPr bwMode="auto">
              <a:xfrm>
                <a:off x="1465" y="1853"/>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96,547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2" name="Rectangle 111"/>
              <p:cNvSpPr>
                <a:spLocks noChangeArrowheads="1"/>
              </p:cNvSpPr>
              <p:nvPr/>
            </p:nvSpPr>
            <p:spPr bwMode="auto">
              <a:xfrm>
                <a:off x="176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9,648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3" name="Rectangle 112"/>
              <p:cNvSpPr>
                <a:spLocks noChangeArrowheads="1"/>
              </p:cNvSpPr>
              <p:nvPr/>
            </p:nvSpPr>
            <p:spPr bwMode="auto">
              <a:xfrm>
                <a:off x="2106" y="1853"/>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11,688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4" name="Rectangle 113"/>
              <p:cNvSpPr>
                <a:spLocks noChangeArrowheads="1"/>
              </p:cNvSpPr>
              <p:nvPr/>
            </p:nvSpPr>
            <p:spPr bwMode="auto">
              <a:xfrm>
                <a:off x="252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5" name="Rectangle 114"/>
              <p:cNvSpPr>
                <a:spLocks noChangeArrowheads="1"/>
              </p:cNvSpPr>
              <p:nvPr/>
            </p:nvSpPr>
            <p:spPr bwMode="auto">
              <a:xfrm>
                <a:off x="290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6" name="Rectangle 115"/>
              <p:cNvSpPr>
                <a:spLocks noChangeArrowheads="1"/>
              </p:cNvSpPr>
              <p:nvPr/>
            </p:nvSpPr>
            <p:spPr bwMode="auto">
              <a:xfrm>
                <a:off x="3384" y="1853"/>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9,642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7" name="Rectangle 116"/>
              <p:cNvSpPr>
                <a:spLocks noChangeArrowheads="1"/>
              </p:cNvSpPr>
              <p:nvPr/>
            </p:nvSpPr>
            <p:spPr bwMode="auto">
              <a:xfrm>
                <a:off x="366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8,034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8" name="Rectangle 117"/>
              <p:cNvSpPr>
                <a:spLocks noChangeArrowheads="1"/>
              </p:cNvSpPr>
              <p:nvPr/>
            </p:nvSpPr>
            <p:spPr bwMode="auto">
              <a:xfrm>
                <a:off x="4041"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8,943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09" name="Rectangle 118"/>
              <p:cNvSpPr>
                <a:spLocks noChangeArrowheads="1"/>
              </p:cNvSpPr>
              <p:nvPr/>
            </p:nvSpPr>
            <p:spPr bwMode="auto">
              <a:xfrm>
                <a:off x="4420"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8,289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0" name="Rectangle 119"/>
              <p:cNvSpPr>
                <a:spLocks noChangeArrowheads="1"/>
              </p:cNvSpPr>
              <p:nvPr/>
            </p:nvSpPr>
            <p:spPr bwMode="auto">
              <a:xfrm>
                <a:off x="4766" y="1853"/>
                <a:ext cx="30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23,356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1" name="Rectangle 120"/>
              <p:cNvSpPr>
                <a:spLocks noChangeArrowheads="1"/>
              </p:cNvSpPr>
              <p:nvPr/>
            </p:nvSpPr>
            <p:spPr bwMode="auto">
              <a:xfrm>
                <a:off x="5220" y="1853"/>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2,751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2" name="Rectangle 121"/>
              <p:cNvSpPr>
                <a:spLocks noChangeArrowheads="1"/>
              </p:cNvSpPr>
              <p:nvPr/>
            </p:nvSpPr>
            <p:spPr bwMode="auto">
              <a:xfrm>
                <a:off x="251" y="1946"/>
                <a:ext cx="128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各地域の転入超過数の推移（25～39歳）</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913" name="Rectangle 122"/>
              <p:cNvSpPr>
                <a:spLocks noChangeArrowheads="1"/>
              </p:cNvSpPr>
              <p:nvPr/>
            </p:nvSpPr>
            <p:spPr bwMode="auto">
              <a:xfrm>
                <a:off x="601" y="20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dirty="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4" name="Rectangle 123"/>
              <p:cNvSpPr>
                <a:spLocks noChangeArrowheads="1"/>
              </p:cNvSpPr>
              <p:nvPr/>
            </p:nvSpPr>
            <p:spPr bwMode="auto">
              <a:xfrm>
                <a:off x="1006"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5" name="Rectangle 124"/>
              <p:cNvSpPr>
                <a:spLocks noChangeArrowheads="1"/>
              </p:cNvSpPr>
              <p:nvPr/>
            </p:nvSpPr>
            <p:spPr bwMode="auto">
              <a:xfrm>
                <a:off x="1371" y="20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6" name="Rectangle 125"/>
              <p:cNvSpPr>
                <a:spLocks noChangeArrowheads="1"/>
              </p:cNvSpPr>
              <p:nvPr/>
            </p:nvSpPr>
            <p:spPr bwMode="auto">
              <a:xfrm>
                <a:off x="1800" y="2051"/>
                <a:ext cx="8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7" name="Rectangle 126"/>
              <p:cNvSpPr>
                <a:spLocks noChangeArrowheads="1"/>
              </p:cNvSpPr>
              <p:nvPr/>
            </p:nvSpPr>
            <p:spPr bwMode="auto">
              <a:xfrm>
                <a:off x="2136" y="20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8" name="Rectangle 127"/>
              <p:cNvSpPr>
                <a:spLocks noChangeArrowheads="1"/>
              </p:cNvSpPr>
              <p:nvPr/>
            </p:nvSpPr>
            <p:spPr bwMode="auto">
              <a:xfrm>
                <a:off x="255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19" name="Rectangle 128"/>
              <p:cNvSpPr>
                <a:spLocks noChangeArrowheads="1"/>
              </p:cNvSpPr>
              <p:nvPr/>
            </p:nvSpPr>
            <p:spPr bwMode="auto">
              <a:xfrm>
                <a:off x="293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0" name="Rectangle 129"/>
              <p:cNvSpPr>
                <a:spLocks noChangeArrowheads="1"/>
              </p:cNvSpPr>
              <p:nvPr/>
            </p:nvSpPr>
            <p:spPr bwMode="auto">
              <a:xfrm>
                <a:off x="3276" y="20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1" name="Rectangle 130"/>
              <p:cNvSpPr>
                <a:spLocks noChangeArrowheads="1"/>
              </p:cNvSpPr>
              <p:nvPr/>
            </p:nvSpPr>
            <p:spPr bwMode="auto">
              <a:xfrm>
                <a:off x="369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2" name="Rectangle 131"/>
              <p:cNvSpPr>
                <a:spLocks noChangeArrowheads="1"/>
              </p:cNvSpPr>
              <p:nvPr/>
            </p:nvSpPr>
            <p:spPr bwMode="auto">
              <a:xfrm>
                <a:off x="407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3" name="Rectangle 132"/>
              <p:cNvSpPr>
                <a:spLocks noChangeArrowheads="1"/>
              </p:cNvSpPr>
              <p:nvPr/>
            </p:nvSpPr>
            <p:spPr bwMode="auto">
              <a:xfrm>
                <a:off x="445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4" name="Rectangle 133"/>
              <p:cNvSpPr>
                <a:spLocks noChangeArrowheads="1"/>
              </p:cNvSpPr>
              <p:nvPr/>
            </p:nvSpPr>
            <p:spPr bwMode="auto">
              <a:xfrm>
                <a:off x="483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5" name="Rectangle 134"/>
              <p:cNvSpPr>
                <a:spLocks noChangeArrowheads="1"/>
              </p:cNvSpPr>
              <p:nvPr/>
            </p:nvSpPr>
            <p:spPr bwMode="auto">
              <a:xfrm>
                <a:off x="5230" y="20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6" name="Rectangle 135"/>
              <p:cNvSpPr>
                <a:spLocks noChangeArrowheads="1"/>
              </p:cNvSpPr>
              <p:nvPr/>
            </p:nvSpPr>
            <p:spPr bwMode="auto">
              <a:xfrm>
                <a:off x="275" y="2130"/>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7" name="Rectangle 136"/>
              <p:cNvSpPr>
                <a:spLocks noChangeArrowheads="1"/>
              </p:cNvSpPr>
              <p:nvPr/>
            </p:nvSpPr>
            <p:spPr bwMode="auto">
              <a:xfrm>
                <a:off x="596"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2,244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8" name="Rectangle 137"/>
              <p:cNvSpPr>
                <a:spLocks noChangeArrowheads="1"/>
              </p:cNvSpPr>
              <p:nvPr/>
            </p:nvSpPr>
            <p:spPr bwMode="auto">
              <a:xfrm>
                <a:off x="976"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1,509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29" name="Rectangle 138"/>
              <p:cNvSpPr>
                <a:spLocks noChangeArrowheads="1"/>
              </p:cNvSpPr>
              <p:nvPr/>
            </p:nvSpPr>
            <p:spPr bwMode="auto">
              <a:xfrm>
                <a:off x="1465" y="2130"/>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13,364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0" name="Rectangle 139"/>
              <p:cNvSpPr>
                <a:spLocks noChangeArrowheads="1"/>
              </p:cNvSpPr>
              <p:nvPr/>
            </p:nvSpPr>
            <p:spPr bwMode="auto">
              <a:xfrm>
                <a:off x="1864" y="213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1" name="Rectangle 140"/>
              <p:cNvSpPr>
                <a:spLocks noChangeArrowheads="1"/>
              </p:cNvSpPr>
              <p:nvPr/>
            </p:nvSpPr>
            <p:spPr bwMode="auto">
              <a:xfrm>
                <a:off x="2313" y="21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2" name="Rectangle 141"/>
              <p:cNvSpPr>
                <a:spLocks noChangeArrowheads="1"/>
              </p:cNvSpPr>
              <p:nvPr/>
            </p:nvSpPr>
            <p:spPr bwMode="auto">
              <a:xfrm>
                <a:off x="2693" y="21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3" name="Rectangle 142"/>
              <p:cNvSpPr>
                <a:spLocks noChangeArrowheads="1"/>
              </p:cNvSpPr>
              <p:nvPr/>
            </p:nvSpPr>
            <p:spPr bwMode="auto">
              <a:xfrm>
                <a:off x="2901"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2,475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4" name="Rectangle 143"/>
              <p:cNvSpPr>
                <a:spLocks noChangeArrowheads="1"/>
              </p:cNvSpPr>
              <p:nvPr/>
            </p:nvSpPr>
            <p:spPr bwMode="auto">
              <a:xfrm>
                <a:off x="3281"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5,656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5" name="Rectangle 144"/>
              <p:cNvSpPr>
                <a:spLocks noChangeArrowheads="1"/>
              </p:cNvSpPr>
              <p:nvPr/>
            </p:nvSpPr>
            <p:spPr bwMode="auto">
              <a:xfrm>
                <a:off x="3661" y="21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4,381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6" name="Rectangle 145"/>
              <p:cNvSpPr>
                <a:spLocks noChangeArrowheads="1"/>
              </p:cNvSpPr>
              <p:nvPr/>
            </p:nvSpPr>
            <p:spPr bwMode="auto">
              <a:xfrm>
                <a:off x="4110" y="21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537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7" name="Rectangle 146"/>
              <p:cNvSpPr>
                <a:spLocks noChangeArrowheads="1"/>
              </p:cNvSpPr>
              <p:nvPr/>
            </p:nvSpPr>
            <p:spPr bwMode="auto">
              <a:xfrm>
                <a:off x="4559" y="21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8" name="Rectangle 147"/>
              <p:cNvSpPr>
                <a:spLocks noChangeArrowheads="1"/>
              </p:cNvSpPr>
              <p:nvPr/>
            </p:nvSpPr>
            <p:spPr bwMode="auto">
              <a:xfrm>
                <a:off x="4973" y="21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39" name="Rectangle 148"/>
              <p:cNvSpPr>
                <a:spLocks noChangeArrowheads="1"/>
              </p:cNvSpPr>
              <p:nvPr/>
            </p:nvSpPr>
            <p:spPr bwMode="auto">
              <a:xfrm>
                <a:off x="5324" y="213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0" name="Rectangle 149"/>
              <p:cNvSpPr>
                <a:spLocks noChangeArrowheads="1"/>
              </p:cNvSpPr>
              <p:nvPr/>
            </p:nvSpPr>
            <p:spPr bwMode="auto">
              <a:xfrm>
                <a:off x="275" y="2209"/>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1" name="Rectangle 150"/>
              <p:cNvSpPr>
                <a:spLocks noChangeArrowheads="1"/>
              </p:cNvSpPr>
              <p:nvPr/>
            </p:nvSpPr>
            <p:spPr bwMode="auto">
              <a:xfrm>
                <a:off x="769" y="22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2" name="Rectangle 151"/>
              <p:cNvSpPr>
                <a:spLocks noChangeArrowheads="1"/>
              </p:cNvSpPr>
              <p:nvPr/>
            </p:nvSpPr>
            <p:spPr bwMode="auto">
              <a:xfrm>
                <a:off x="976" y="22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8,866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3" name="Rectangle 152"/>
              <p:cNvSpPr>
                <a:spLocks noChangeArrowheads="1"/>
              </p:cNvSpPr>
              <p:nvPr/>
            </p:nvSpPr>
            <p:spPr bwMode="auto">
              <a:xfrm>
                <a:off x="1465" y="220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4" name="Rectangle 153"/>
              <p:cNvSpPr>
                <a:spLocks noChangeArrowheads="1"/>
              </p:cNvSpPr>
              <p:nvPr/>
            </p:nvSpPr>
            <p:spPr bwMode="auto">
              <a:xfrm>
                <a:off x="1761" y="22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1,617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5" name="Rectangle 154"/>
              <p:cNvSpPr>
                <a:spLocks noChangeArrowheads="1"/>
              </p:cNvSpPr>
              <p:nvPr/>
            </p:nvSpPr>
            <p:spPr bwMode="auto">
              <a:xfrm>
                <a:off x="224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1,452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6" name="Rectangle 155"/>
              <p:cNvSpPr>
                <a:spLocks noChangeArrowheads="1"/>
              </p:cNvSpPr>
              <p:nvPr/>
            </p:nvSpPr>
            <p:spPr bwMode="auto">
              <a:xfrm>
                <a:off x="2693" y="22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7" name="Rectangle 156"/>
              <p:cNvSpPr>
                <a:spLocks noChangeArrowheads="1"/>
              </p:cNvSpPr>
              <p:nvPr/>
            </p:nvSpPr>
            <p:spPr bwMode="auto">
              <a:xfrm>
                <a:off x="300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2,105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8" name="Rectangle 157"/>
              <p:cNvSpPr>
                <a:spLocks noChangeArrowheads="1"/>
              </p:cNvSpPr>
              <p:nvPr/>
            </p:nvSpPr>
            <p:spPr bwMode="auto">
              <a:xfrm>
                <a:off x="3281" y="22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2,060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49" name="Rectangle 158"/>
              <p:cNvSpPr>
                <a:spLocks noChangeArrowheads="1"/>
              </p:cNvSpPr>
              <p:nvPr/>
            </p:nvSpPr>
            <p:spPr bwMode="auto">
              <a:xfrm>
                <a:off x="3661" y="22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1,527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0" name="Rectangle 159"/>
              <p:cNvSpPr>
                <a:spLocks noChangeArrowheads="1"/>
              </p:cNvSpPr>
              <p:nvPr/>
            </p:nvSpPr>
            <p:spPr bwMode="auto">
              <a:xfrm>
                <a:off x="414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1" name="Rectangle 160"/>
              <p:cNvSpPr>
                <a:spLocks noChangeArrowheads="1"/>
              </p:cNvSpPr>
              <p:nvPr/>
            </p:nvSpPr>
            <p:spPr bwMode="auto">
              <a:xfrm>
                <a:off x="4593" y="22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2" name="Rectangle 161"/>
              <p:cNvSpPr>
                <a:spLocks noChangeArrowheads="1"/>
              </p:cNvSpPr>
              <p:nvPr/>
            </p:nvSpPr>
            <p:spPr bwMode="auto">
              <a:xfrm>
                <a:off x="490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3" name="Rectangle 162"/>
              <p:cNvSpPr>
                <a:spLocks noChangeArrowheads="1"/>
              </p:cNvSpPr>
              <p:nvPr/>
            </p:nvSpPr>
            <p:spPr bwMode="auto">
              <a:xfrm>
                <a:off x="5324" y="22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2,319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4" name="Rectangle 163"/>
              <p:cNvSpPr>
                <a:spLocks noChangeArrowheads="1"/>
              </p:cNvSpPr>
              <p:nvPr/>
            </p:nvSpPr>
            <p:spPr bwMode="auto">
              <a:xfrm>
                <a:off x="275" y="2288"/>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5" name="Rectangle 164"/>
              <p:cNvSpPr>
                <a:spLocks noChangeArrowheads="1"/>
              </p:cNvSpPr>
              <p:nvPr/>
            </p:nvSpPr>
            <p:spPr bwMode="auto">
              <a:xfrm>
                <a:off x="596"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6" name="Rectangle 165"/>
              <p:cNvSpPr>
                <a:spLocks noChangeArrowheads="1"/>
              </p:cNvSpPr>
              <p:nvPr/>
            </p:nvSpPr>
            <p:spPr bwMode="auto">
              <a:xfrm>
                <a:off x="1149" y="22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7" name="Rectangle 166"/>
              <p:cNvSpPr>
                <a:spLocks noChangeArrowheads="1"/>
              </p:cNvSpPr>
              <p:nvPr/>
            </p:nvSpPr>
            <p:spPr bwMode="auto">
              <a:xfrm>
                <a:off x="1499" y="228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3,650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8" name="Rectangle 167"/>
              <p:cNvSpPr>
                <a:spLocks noChangeArrowheads="1"/>
              </p:cNvSpPr>
              <p:nvPr/>
            </p:nvSpPr>
            <p:spPr bwMode="auto">
              <a:xfrm>
                <a:off x="1761"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59" name="Rectangle 168"/>
              <p:cNvSpPr>
                <a:spLocks noChangeArrowheads="1"/>
              </p:cNvSpPr>
              <p:nvPr/>
            </p:nvSpPr>
            <p:spPr bwMode="auto">
              <a:xfrm>
                <a:off x="2210" y="22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0" name="Rectangle 169"/>
              <p:cNvSpPr>
                <a:spLocks noChangeArrowheads="1"/>
              </p:cNvSpPr>
              <p:nvPr/>
            </p:nvSpPr>
            <p:spPr bwMode="auto">
              <a:xfrm>
                <a:off x="2693" y="22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1" name="Rectangle 170"/>
              <p:cNvSpPr>
                <a:spLocks noChangeArrowheads="1"/>
              </p:cNvSpPr>
              <p:nvPr/>
            </p:nvSpPr>
            <p:spPr bwMode="auto">
              <a:xfrm>
                <a:off x="3073" y="22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2" name="Rectangle 171"/>
              <p:cNvSpPr>
                <a:spLocks noChangeArrowheads="1"/>
              </p:cNvSpPr>
              <p:nvPr/>
            </p:nvSpPr>
            <p:spPr bwMode="auto">
              <a:xfrm>
                <a:off x="3281"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1,458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3" name="Rectangle 172"/>
              <p:cNvSpPr>
                <a:spLocks noChangeArrowheads="1"/>
              </p:cNvSpPr>
              <p:nvPr/>
            </p:nvSpPr>
            <p:spPr bwMode="auto">
              <a:xfrm>
                <a:off x="3661"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5,046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4" name="Rectangle 173"/>
              <p:cNvSpPr>
                <a:spLocks noChangeArrowheads="1"/>
              </p:cNvSpPr>
              <p:nvPr/>
            </p:nvSpPr>
            <p:spPr bwMode="auto">
              <a:xfrm>
                <a:off x="4041" y="228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5" name="Rectangle 174"/>
              <p:cNvSpPr>
                <a:spLocks noChangeArrowheads="1"/>
              </p:cNvSpPr>
              <p:nvPr/>
            </p:nvSpPr>
            <p:spPr bwMode="auto">
              <a:xfrm>
                <a:off x="4593" y="22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6" name="Rectangle 175"/>
              <p:cNvSpPr>
                <a:spLocks noChangeArrowheads="1"/>
              </p:cNvSpPr>
              <p:nvPr/>
            </p:nvSpPr>
            <p:spPr bwMode="auto">
              <a:xfrm>
                <a:off x="4904" y="228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2,925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7" name="Rectangle 176"/>
              <p:cNvSpPr>
                <a:spLocks noChangeArrowheads="1"/>
              </p:cNvSpPr>
              <p:nvPr/>
            </p:nvSpPr>
            <p:spPr bwMode="auto">
              <a:xfrm>
                <a:off x="5324" y="228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8" name="Rectangle 177"/>
              <p:cNvSpPr>
                <a:spLocks noChangeArrowheads="1"/>
              </p:cNvSpPr>
              <p:nvPr/>
            </p:nvSpPr>
            <p:spPr bwMode="auto">
              <a:xfrm>
                <a:off x="261" y="2362"/>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69" name="Rectangle 178"/>
              <p:cNvSpPr>
                <a:spLocks noChangeArrowheads="1"/>
              </p:cNvSpPr>
              <p:nvPr/>
            </p:nvSpPr>
            <p:spPr bwMode="auto">
              <a:xfrm>
                <a:off x="596"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1,874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0" name="Rectangle 179"/>
              <p:cNvSpPr>
                <a:spLocks noChangeArrowheads="1"/>
              </p:cNvSpPr>
              <p:nvPr/>
            </p:nvSpPr>
            <p:spPr bwMode="auto">
              <a:xfrm>
                <a:off x="1149" y="236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1" name="Rectangle 180"/>
              <p:cNvSpPr>
                <a:spLocks noChangeArrowheads="1"/>
              </p:cNvSpPr>
              <p:nvPr/>
            </p:nvSpPr>
            <p:spPr bwMode="auto">
              <a:xfrm>
                <a:off x="1465" y="2367"/>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17,778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2" name="Rectangle 181"/>
              <p:cNvSpPr>
                <a:spLocks noChangeArrowheads="1"/>
              </p:cNvSpPr>
              <p:nvPr/>
            </p:nvSpPr>
            <p:spPr bwMode="auto">
              <a:xfrm>
                <a:off x="176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3" name="Rectangle 182"/>
              <p:cNvSpPr>
                <a:spLocks noChangeArrowheads="1"/>
              </p:cNvSpPr>
              <p:nvPr/>
            </p:nvSpPr>
            <p:spPr bwMode="auto">
              <a:xfrm>
                <a:off x="2210" y="23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4" name="Rectangle 183"/>
              <p:cNvSpPr>
                <a:spLocks noChangeArrowheads="1"/>
              </p:cNvSpPr>
              <p:nvPr/>
            </p:nvSpPr>
            <p:spPr bwMode="auto">
              <a:xfrm>
                <a:off x="2590" y="23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5" name="Rectangle 184"/>
              <p:cNvSpPr>
                <a:spLocks noChangeArrowheads="1"/>
              </p:cNvSpPr>
              <p:nvPr/>
            </p:nvSpPr>
            <p:spPr bwMode="auto">
              <a:xfrm>
                <a:off x="290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6" name="Rectangle 185"/>
              <p:cNvSpPr>
                <a:spLocks noChangeArrowheads="1"/>
              </p:cNvSpPr>
              <p:nvPr/>
            </p:nvSpPr>
            <p:spPr bwMode="auto">
              <a:xfrm>
                <a:off x="328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7" name="Rectangle 186"/>
              <p:cNvSpPr>
                <a:spLocks noChangeArrowheads="1"/>
              </p:cNvSpPr>
              <p:nvPr/>
            </p:nvSpPr>
            <p:spPr bwMode="auto">
              <a:xfrm>
                <a:off x="366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7,715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8" name="Rectangle 187"/>
              <p:cNvSpPr>
                <a:spLocks noChangeArrowheads="1"/>
              </p:cNvSpPr>
              <p:nvPr/>
            </p:nvSpPr>
            <p:spPr bwMode="auto">
              <a:xfrm>
                <a:off x="4041" y="236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79" name="Rectangle 188"/>
              <p:cNvSpPr>
                <a:spLocks noChangeArrowheads="1"/>
              </p:cNvSpPr>
              <p:nvPr/>
            </p:nvSpPr>
            <p:spPr bwMode="auto">
              <a:xfrm>
                <a:off x="4490" y="23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0" name="Rectangle 189"/>
              <p:cNvSpPr>
                <a:spLocks noChangeArrowheads="1"/>
              </p:cNvSpPr>
              <p:nvPr/>
            </p:nvSpPr>
            <p:spPr bwMode="auto">
              <a:xfrm>
                <a:off x="4870" y="23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1" name="Rectangle 190"/>
              <p:cNvSpPr>
                <a:spLocks noChangeArrowheads="1"/>
              </p:cNvSpPr>
              <p:nvPr/>
            </p:nvSpPr>
            <p:spPr bwMode="auto">
              <a:xfrm>
                <a:off x="5324" y="2367"/>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1,258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2" name="Rectangle 191"/>
              <p:cNvSpPr>
                <a:spLocks noChangeArrowheads="1"/>
              </p:cNvSpPr>
              <p:nvPr/>
            </p:nvSpPr>
            <p:spPr bwMode="auto">
              <a:xfrm>
                <a:off x="261" y="2441"/>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3" name="Rectangle 192"/>
              <p:cNvSpPr>
                <a:spLocks noChangeArrowheads="1"/>
              </p:cNvSpPr>
              <p:nvPr/>
            </p:nvSpPr>
            <p:spPr bwMode="auto">
              <a:xfrm>
                <a:off x="596"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4" name="Rectangle 193"/>
              <p:cNvSpPr>
                <a:spLocks noChangeArrowheads="1"/>
              </p:cNvSpPr>
              <p:nvPr/>
            </p:nvSpPr>
            <p:spPr bwMode="auto">
              <a:xfrm>
                <a:off x="1149" y="24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567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5" name="Rectangle 194"/>
              <p:cNvSpPr>
                <a:spLocks noChangeArrowheads="1"/>
              </p:cNvSpPr>
              <p:nvPr/>
            </p:nvSpPr>
            <p:spPr bwMode="auto">
              <a:xfrm>
                <a:off x="1465" y="2446"/>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23,111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6" name="Rectangle 195"/>
              <p:cNvSpPr>
                <a:spLocks noChangeArrowheads="1"/>
              </p:cNvSpPr>
              <p:nvPr/>
            </p:nvSpPr>
            <p:spPr bwMode="auto">
              <a:xfrm>
                <a:off x="176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7" name="Rectangle 196"/>
              <p:cNvSpPr>
                <a:spLocks noChangeArrowheads="1"/>
              </p:cNvSpPr>
              <p:nvPr/>
            </p:nvSpPr>
            <p:spPr bwMode="auto">
              <a:xfrm>
                <a:off x="214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8" name="Rectangle 197"/>
              <p:cNvSpPr>
                <a:spLocks noChangeArrowheads="1"/>
              </p:cNvSpPr>
              <p:nvPr/>
            </p:nvSpPr>
            <p:spPr bwMode="auto">
              <a:xfrm>
                <a:off x="2590" y="24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592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89" name="Rectangle 198"/>
              <p:cNvSpPr>
                <a:spLocks noChangeArrowheads="1"/>
              </p:cNvSpPr>
              <p:nvPr/>
            </p:nvSpPr>
            <p:spPr bwMode="auto">
              <a:xfrm>
                <a:off x="290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0" name="Rectangle 199"/>
              <p:cNvSpPr>
                <a:spLocks noChangeArrowheads="1"/>
              </p:cNvSpPr>
              <p:nvPr/>
            </p:nvSpPr>
            <p:spPr bwMode="auto">
              <a:xfrm>
                <a:off x="328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1" name="Rectangle 200"/>
              <p:cNvSpPr>
                <a:spLocks noChangeArrowheads="1"/>
              </p:cNvSpPr>
              <p:nvPr/>
            </p:nvSpPr>
            <p:spPr bwMode="auto">
              <a:xfrm>
                <a:off x="3661"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8,519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2" name="Rectangle 201"/>
              <p:cNvSpPr>
                <a:spLocks noChangeArrowheads="1"/>
              </p:cNvSpPr>
              <p:nvPr/>
            </p:nvSpPr>
            <p:spPr bwMode="auto">
              <a:xfrm>
                <a:off x="4110" y="24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3" name="Rectangle 202"/>
              <p:cNvSpPr>
                <a:spLocks noChangeArrowheads="1"/>
              </p:cNvSpPr>
              <p:nvPr/>
            </p:nvSpPr>
            <p:spPr bwMode="auto">
              <a:xfrm>
                <a:off x="4490" y="24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4" name="Rectangle 203"/>
              <p:cNvSpPr>
                <a:spLocks noChangeArrowheads="1"/>
              </p:cNvSpPr>
              <p:nvPr/>
            </p:nvSpPr>
            <p:spPr bwMode="auto">
              <a:xfrm>
                <a:off x="4800" y="24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1,919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995" name="Rectangle 204"/>
              <p:cNvSpPr>
                <a:spLocks noChangeArrowheads="1"/>
              </p:cNvSpPr>
              <p:nvPr/>
            </p:nvSpPr>
            <p:spPr bwMode="auto">
              <a:xfrm>
                <a:off x="5324" y="244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1,496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7" name="Group 406"/>
            <p:cNvGrpSpPr>
              <a:grpSpLocks/>
            </p:cNvGrpSpPr>
            <p:nvPr/>
          </p:nvGrpSpPr>
          <p:grpSpPr bwMode="auto">
            <a:xfrm>
              <a:off x="251" y="2520"/>
              <a:ext cx="5265" cy="1431"/>
              <a:chOff x="251" y="2520"/>
              <a:chExt cx="5265" cy="1431"/>
            </a:xfrm>
          </p:grpSpPr>
          <p:sp>
            <p:nvSpPr>
              <p:cNvPr id="58596" name="Rectangle 206"/>
              <p:cNvSpPr>
                <a:spLocks noChangeArrowheads="1"/>
              </p:cNvSpPr>
              <p:nvPr/>
            </p:nvSpPr>
            <p:spPr bwMode="auto">
              <a:xfrm>
                <a:off x="261" y="2520"/>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597" name="Rectangle 207"/>
              <p:cNvSpPr>
                <a:spLocks noChangeArrowheads="1"/>
              </p:cNvSpPr>
              <p:nvPr/>
            </p:nvSpPr>
            <p:spPr bwMode="auto">
              <a:xfrm>
                <a:off x="596"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598" name="Rectangle 208"/>
              <p:cNvSpPr>
                <a:spLocks noChangeArrowheads="1"/>
              </p:cNvSpPr>
              <p:nvPr/>
            </p:nvSpPr>
            <p:spPr bwMode="auto">
              <a:xfrm>
                <a:off x="976"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599" name="Rectangle 209"/>
              <p:cNvSpPr>
                <a:spLocks noChangeArrowheads="1"/>
              </p:cNvSpPr>
              <p:nvPr/>
            </p:nvSpPr>
            <p:spPr bwMode="auto">
              <a:xfrm>
                <a:off x="1465" y="2525"/>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26,133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0" name="Rectangle 210"/>
              <p:cNvSpPr>
                <a:spLocks noChangeArrowheads="1"/>
              </p:cNvSpPr>
              <p:nvPr/>
            </p:nvSpPr>
            <p:spPr bwMode="auto">
              <a:xfrm>
                <a:off x="176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1" name="Rectangle 211"/>
              <p:cNvSpPr>
                <a:spLocks noChangeArrowheads="1"/>
              </p:cNvSpPr>
              <p:nvPr/>
            </p:nvSpPr>
            <p:spPr bwMode="auto">
              <a:xfrm>
                <a:off x="214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2" name="Rectangle 212"/>
              <p:cNvSpPr>
                <a:spLocks noChangeArrowheads="1"/>
              </p:cNvSpPr>
              <p:nvPr/>
            </p:nvSpPr>
            <p:spPr bwMode="auto">
              <a:xfrm>
                <a:off x="2590" y="25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3" name="Rectangle 213"/>
              <p:cNvSpPr>
                <a:spLocks noChangeArrowheads="1"/>
              </p:cNvSpPr>
              <p:nvPr/>
            </p:nvSpPr>
            <p:spPr bwMode="auto">
              <a:xfrm>
                <a:off x="290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4" name="Rectangle 214"/>
              <p:cNvSpPr>
                <a:spLocks noChangeArrowheads="1"/>
              </p:cNvSpPr>
              <p:nvPr/>
            </p:nvSpPr>
            <p:spPr bwMode="auto">
              <a:xfrm>
                <a:off x="328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2,704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5" name="Rectangle 215"/>
              <p:cNvSpPr>
                <a:spLocks noChangeArrowheads="1"/>
              </p:cNvSpPr>
              <p:nvPr/>
            </p:nvSpPr>
            <p:spPr bwMode="auto">
              <a:xfrm>
                <a:off x="366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9,534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6" name="Rectangle 216"/>
              <p:cNvSpPr>
                <a:spLocks noChangeArrowheads="1"/>
              </p:cNvSpPr>
              <p:nvPr/>
            </p:nvSpPr>
            <p:spPr bwMode="auto">
              <a:xfrm>
                <a:off x="4041"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7" name="Rectangle 217"/>
              <p:cNvSpPr>
                <a:spLocks noChangeArrowheads="1"/>
              </p:cNvSpPr>
              <p:nvPr/>
            </p:nvSpPr>
            <p:spPr bwMode="auto">
              <a:xfrm>
                <a:off x="4420"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8" name="Rectangle 218"/>
              <p:cNvSpPr>
                <a:spLocks noChangeArrowheads="1"/>
              </p:cNvSpPr>
              <p:nvPr/>
            </p:nvSpPr>
            <p:spPr bwMode="auto">
              <a:xfrm>
                <a:off x="4800" y="25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09" name="Rectangle 219"/>
              <p:cNvSpPr>
                <a:spLocks noChangeArrowheads="1"/>
              </p:cNvSpPr>
              <p:nvPr/>
            </p:nvSpPr>
            <p:spPr bwMode="auto">
              <a:xfrm>
                <a:off x="5324" y="2525"/>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1,542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0" name="Rectangle 220"/>
              <p:cNvSpPr>
                <a:spLocks noChangeArrowheads="1"/>
              </p:cNvSpPr>
              <p:nvPr/>
            </p:nvSpPr>
            <p:spPr bwMode="auto">
              <a:xfrm>
                <a:off x="261" y="2599"/>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1" name="Rectangle 221"/>
              <p:cNvSpPr>
                <a:spLocks noChangeArrowheads="1"/>
              </p:cNvSpPr>
              <p:nvPr/>
            </p:nvSpPr>
            <p:spPr bwMode="auto">
              <a:xfrm>
                <a:off x="596"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2" name="Rectangle 222"/>
              <p:cNvSpPr>
                <a:spLocks noChangeArrowheads="1"/>
              </p:cNvSpPr>
              <p:nvPr/>
            </p:nvSpPr>
            <p:spPr bwMode="auto">
              <a:xfrm>
                <a:off x="976"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3" name="Rectangle 223"/>
              <p:cNvSpPr>
                <a:spLocks noChangeArrowheads="1"/>
              </p:cNvSpPr>
              <p:nvPr/>
            </p:nvSpPr>
            <p:spPr bwMode="auto">
              <a:xfrm>
                <a:off x="1465" y="2604"/>
                <a:ext cx="22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22,479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4" name="Rectangle 224"/>
              <p:cNvSpPr>
                <a:spLocks noChangeArrowheads="1"/>
              </p:cNvSpPr>
              <p:nvPr/>
            </p:nvSpPr>
            <p:spPr bwMode="auto">
              <a:xfrm>
                <a:off x="176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5" name="Rectangle 225"/>
              <p:cNvSpPr>
                <a:spLocks noChangeArrowheads="1"/>
              </p:cNvSpPr>
              <p:nvPr/>
            </p:nvSpPr>
            <p:spPr bwMode="auto">
              <a:xfrm>
                <a:off x="2210" y="26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6" name="Rectangle 226"/>
              <p:cNvSpPr>
                <a:spLocks noChangeArrowheads="1"/>
              </p:cNvSpPr>
              <p:nvPr/>
            </p:nvSpPr>
            <p:spPr bwMode="auto">
              <a:xfrm>
                <a:off x="2590" y="26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7" name="Rectangle 227"/>
              <p:cNvSpPr>
                <a:spLocks noChangeArrowheads="1"/>
              </p:cNvSpPr>
              <p:nvPr/>
            </p:nvSpPr>
            <p:spPr bwMode="auto">
              <a:xfrm>
                <a:off x="290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8" name="Rectangle 228"/>
              <p:cNvSpPr>
                <a:spLocks noChangeArrowheads="1"/>
              </p:cNvSpPr>
              <p:nvPr/>
            </p:nvSpPr>
            <p:spPr bwMode="auto">
              <a:xfrm>
                <a:off x="328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19" name="Rectangle 229"/>
              <p:cNvSpPr>
                <a:spLocks noChangeArrowheads="1"/>
              </p:cNvSpPr>
              <p:nvPr/>
            </p:nvSpPr>
            <p:spPr bwMode="auto">
              <a:xfrm>
                <a:off x="366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8,321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0" name="Rectangle 230"/>
              <p:cNvSpPr>
                <a:spLocks noChangeArrowheads="1"/>
              </p:cNvSpPr>
              <p:nvPr/>
            </p:nvSpPr>
            <p:spPr bwMode="auto">
              <a:xfrm>
                <a:off x="4041"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1" name="Rectangle 231"/>
              <p:cNvSpPr>
                <a:spLocks noChangeArrowheads="1"/>
              </p:cNvSpPr>
              <p:nvPr/>
            </p:nvSpPr>
            <p:spPr bwMode="auto">
              <a:xfrm>
                <a:off x="4490" y="26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2" name="Rectangle 232"/>
              <p:cNvSpPr>
                <a:spLocks noChangeArrowheads="1"/>
              </p:cNvSpPr>
              <p:nvPr/>
            </p:nvSpPr>
            <p:spPr bwMode="auto">
              <a:xfrm>
                <a:off x="4800" y="26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3" name="Rectangle 233"/>
              <p:cNvSpPr>
                <a:spLocks noChangeArrowheads="1"/>
              </p:cNvSpPr>
              <p:nvPr/>
            </p:nvSpPr>
            <p:spPr bwMode="auto">
              <a:xfrm>
                <a:off x="5324" y="2604"/>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1,346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4" name="Rectangle 234"/>
              <p:cNvSpPr>
                <a:spLocks noChangeArrowheads="1"/>
              </p:cNvSpPr>
              <p:nvPr/>
            </p:nvSpPr>
            <p:spPr bwMode="auto">
              <a:xfrm>
                <a:off x="251" y="2704"/>
                <a:ext cx="1283"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各地域の転入超過数の推移（40～64歳）</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625" name="Rectangle 235"/>
              <p:cNvSpPr>
                <a:spLocks noChangeArrowheads="1"/>
              </p:cNvSpPr>
              <p:nvPr/>
            </p:nvSpPr>
            <p:spPr bwMode="auto">
              <a:xfrm>
                <a:off x="601" y="28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6" name="Rectangle 236"/>
              <p:cNvSpPr>
                <a:spLocks noChangeArrowheads="1"/>
              </p:cNvSpPr>
              <p:nvPr/>
            </p:nvSpPr>
            <p:spPr bwMode="auto">
              <a:xfrm>
                <a:off x="1006"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7" name="Rectangle 237"/>
              <p:cNvSpPr>
                <a:spLocks noChangeArrowheads="1"/>
              </p:cNvSpPr>
              <p:nvPr/>
            </p:nvSpPr>
            <p:spPr bwMode="auto">
              <a:xfrm>
                <a:off x="1371" y="28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8" name="Rectangle 238"/>
              <p:cNvSpPr>
                <a:spLocks noChangeArrowheads="1"/>
              </p:cNvSpPr>
              <p:nvPr/>
            </p:nvSpPr>
            <p:spPr bwMode="auto">
              <a:xfrm>
                <a:off x="1800" y="2801"/>
                <a:ext cx="8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29" name="Rectangle 239"/>
              <p:cNvSpPr>
                <a:spLocks noChangeArrowheads="1"/>
              </p:cNvSpPr>
              <p:nvPr/>
            </p:nvSpPr>
            <p:spPr bwMode="auto">
              <a:xfrm>
                <a:off x="2136" y="28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0" name="Rectangle 240"/>
              <p:cNvSpPr>
                <a:spLocks noChangeArrowheads="1"/>
              </p:cNvSpPr>
              <p:nvPr/>
            </p:nvSpPr>
            <p:spPr bwMode="auto">
              <a:xfrm>
                <a:off x="255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1" name="Rectangle 241"/>
              <p:cNvSpPr>
                <a:spLocks noChangeArrowheads="1"/>
              </p:cNvSpPr>
              <p:nvPr/>
            </p:nvSpPr>
            <p:spPr bwMode="auto">
              <a:xfrm>
                <a:off x="293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2" name="Rectangle 242"/>
              <p:cNvSpPr>
                <a:spLocks noChangeArrowheads="1"/>
              </p:cNvSpPr>
              <p:nvPr/>
            </p:nvSpPr>
            <p:spPr bwMode="auto">
              <a:xfrm>
                <a:off x="3276" y="280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3" name="Rectangle 243"/>
              <p:cNvSpPr>
                <a:spLocks noChangeArrowheads="1"/>
              </p:cNvSpPr>
              <p:nvPr/>
            </p:nvSpPr>
            <p:spPr bwMode="auto">
              <a:xfrm>
                <a:off x="369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4" name="Rectangle 244"/>
              <p:cNvSpPr>
                <a:spLocks noChangeArrowheads="1"/>
              </p:cNvSpPr>
              <p:nvPr/>
            </p:nvSpPr>
            <p:spPr bwMode="auto">
              <a:xfrm>
                <a:off x="407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5" name="Rectangle 245"/>
              <p:cNvSpPr>
                <a:spLocks noChangeArrowheads="1"/>
              </p:cNvSpPr>
              <p:nvPr/>
            </p:nvSpPr>
            <p:spPr bwMode="auto">
              <a:xfrm>
                <a:off x="445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6" name="Rectangle 246"/>
              <p:cNvSpPr>
                <a:spLocks noChangeArrowheads="1"/>
              </p:cNvSpPr>
              <p:nvPr/>
            </p:nvSpPr>
            <p:spPr bwMode="auto">
              <a:xfrm>
                <a:off x="483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7" name="Rectangle 247"/>
              <p:cNvSpPr>
                <a:spLocks noChangeArrowheads="1"/>
              </p:cNvSpPr>
              <p:nvPr/>
            </p:nvSpPr>
            <p:spPr bwMode="auto">
              <a:xfrm>
                <a:off x="5230" y="280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8" name="Rectangle 248"/>
              <p:cNvSpPr>
                <a:spLocks noChangeArrowheads="1"/>
              </p:cNvSpPr>
              <p:nvPr/>
            </p:nvSpPr>
            <p:spPr bwMode="auto">
              <a:xfrm>
                <a:off x="275" y="2880"/>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39" name="Rectangle 249"/>
              <p:cNvSpPr>
                <a:spLocks noChangeArrowheads="1"/>
              </p:cNvSpPr>
              <p:nvPr/>
            </p:nvSpPr>
            <p:spPr bwMode="auto">
              <a:xfrm>
                <a:off x="769"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0" name="Rectangle 250"/>
              <p:cNvSpPr>
                <a:spLocks noChangeArrowheads="1"/>
              </p:cNvSpPr>
              <p:nvPr/>
            </p:nvSpPr>
            <p:spPr bwMode="auto">
              <a:xfrm>
                <a:off x="1149"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1" name="Rectangle 251"/>
              <p:cNvSpPr>
                <a:spLocks noChangeArrowheads="1"/>
              </p:cNvSpPr>
              <p:nvPr/>
            </p:nvSpPr>
            <p:spPr bwMode="auto">
              <a:xfrm>
                <a:off x="1396" y="28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5,635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2" name="Rectangle 252"/>
              <p:cNvSpPr>
                <a:spLocks noChangeArrowheads="1"/>
              </p:cNvSpPr>
              <p:nvPr/>
            </p:nvSpPr>
            <p:spPr bwMode="auto">
              <a:xfrm>
                <a:off x="1864" y="288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3" name="Rectangle 253"/>
              <p:cNvSpPr>
                <a:spLocks noChangeArrowheads="1"/>
              </p:cNvSpPr>
              <p:nvPr/>
            </p:nvSpPr>
            <p:spPr bwMode="auto">
              <a:xfrm>
                <a:off x="2244" y="288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4" name="Rectangle 254"/>
              <p:cNvSpPr>
                <a:spLocks noChangeArrowheads="1"/>
              </p:cNvSpPr>
              <p:nvPr/>
            </p:nvSpPr>
            <p:spPr bwMode="auto">
              <a:xfrm>
                <a:off x="2693"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5" name="Rectangle 255"/>
              <p:cNvSpPr>
                <a:spLocks noChangeArrowheads="1"/>
              </p:cNvSpPr>
              <p:nvPr/>
            </p:nvSpPr>
            <p:spPr bwMode="auto">
              <a:xfrm>
                <a:off x="2901" y="28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2,779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6" name="Rectangle 256"/>
              <p:cNvSpPr>
                <a:spLocks noChangeArrowheads="1"/>
              </p:cNvSpPr>
              <p:nvPr/>
            </p:nvSpPr>
            <p:spPr bwMode="auto">
              <a:xfrm>
                <a:off x="3281" y="288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2,063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7" name="Rectangle 257"/>
              <p:cNvSpPr>
                <a:spLocks noChangeArrowheads="1"/>
              </p:cNvSpPr>
              <p:nvPr/>
            </p:nvSpPr>
            <p:spPr bwMode="auto">
              <a:xfrm>
                <a:off x="3730" y="288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8" name="Rectangle 258"/>
              <p:cNvSpPr>
                <a:spLocks noChangeArrowheads="1"/>
              </p:cNvSpPr>
              <p:nvPr/>
            </p:nvSpPr>
            <p:spPr bwMode="auto">
              <a:xfrm>
                <a:off x="4213"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49" name="Rectangle 259"/>
              <p:cNvSpPr>
                <a:spLocks noChangeArrowheads="1"/>
              </p:cNvSpPr>
              <p:nvPr/>
            </p:nvSpPr>
            <p:spPr bwMode="auto">
              <a:xfrm>
                <a:off x="4593"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0" name="Rectangle 260"/>
              <p:cNvSpPr>
                <a:spLocks noChangeArrowheads="1"/>
              </p:cNvSpPr>
              <p:nvPr/>
            </p:nvSpPr>
            <p:spPr bwMode="auto">
              <a:xfrm>
                <a:off x="4904" y="288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5,345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1" name="Rectangle 261"/>
              <p:cNvSpPr>
                <a:spLocks noChangeArrowheads="1"/>
              </p:cNvSpPr>
              <p:nvPr/>
            </p:nvSpPr>
            <p:spPr bwMode="auto">
              <a:xfrm>
                <a:off x="5393" y="288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2" name="Rectangle 262"/>
              <p:cNvSpPr>
                <a:spLocks noChangeArrowheads="1"/>
              </p:cNvSpPr>
              <p:nvPr/>
            </p:nvSpPr>
            <p:spPr bwMode="auto">
              <a:xfrm>
                <a:off x="275" y="2959"/>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3" name="Rectangle 263"/>
              <p:cNvSpPr>
                <a:spLocks noChangeArrowheads="1"/>
              </p:cNvSpPr>
              <p:nvPr/>
            </p:nvSpPr>
            <p:spPr bwMode="auto">
              <a:xfrm>
                <a:off x="700"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1,437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4" name="Rectangle 264"/>
              <p:cNvSpPr>
                <a:spLocks noChangeArrowheads="1"/>
              </p:cNvSpPr>
              <p:nvPr/>
            </p:nvSpPr>
            <p:spPr bwMode="auto">
              <a:xfrm>
                <a:off x="976" y="29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3,340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5" name="Rectangle 265"/>
              <p:cNvSpPr>
                <a:spLocks noChangeArrowheads="1"/>
              </p:cNvSpPr>
              <p:nvPr/>
            </p:nvSpPr>
            <p:spPr bwMode="auto">
              <a:xfrm>
                <a:off x="1361" y="2959"/>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10,854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6" name="Rectangle 266"/>
              <p:cNvSpPr>
                <a:spLocks noChangeArrowheads="1"/>
              </p:cNvSpPr>
              <p:nvPr/>
            </p:nvSpPr>
            <p:spPr bwMode="auto">
              <a:xfrm>
                <a:off x="1933" y="295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7" name="Rectangle 267"/>
              <p:cNvSpPr>
                <a:spLocks noChangeArrowheads="1"/>
              </p:cNvSpPr>
              <p:nvPr/>
            </p:nvSpPr>
            <p:spPr bwMode="auto">
              <a:xfrm>
                <a:off x="224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1,730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8" name="Rectangle 268"/>
              <p:cNvSpPr>
                <a:spLocks noChangeArrowheads="1"/>
              </p:cNvSpPr>
              <p:nvPr/>
            </p:nvSpPr>
            <p:spPr bwMode="auto">
              <a:xfrm>
                <a:off x="2693" y="295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59" name="Rectangle 269"/>
              <p:cNvSpPr>
                <a:spLocks noChangeArrowheads="1"/>
              </p:cNvSpPr>
              <p:nvPr/>
            </p:nvSpPr>
            <p:spPr bwMode="auto">
              <a:xfrm>
                <a:off x="2970" y="295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0" name="Rectangle 270"/>
              <p:cNvSpPr>
                <a:spLocks noChangeArrowheads="1"/>
              </p:cNvSpPr>
              <p:nvPr/>
            </p:nvSpPr>
            <p:spPr bwMode="auto">
              <a:xfrm>
                <a:off x="3281" y="295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1" name="Rectangle 271"/>
              <p:cNvSpPr>
                <a:spLocks noChangeArrowheads="1"/>
              </p:cNvSpPr>
              <p:nvPr/>
            </p:nvSpPr>
            <p:spPr bwMode="auto">
              <a:xfrm>
                <a:off x="3833" y="295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2" name="Rectangle 272"/>
              <p:cNvSpPr>
                <a:spLocks noChangeArrowheads="1"/>
              </p:cNvSpPr>
              <p:nvPr/>
            </p:nvSpPr>
            <p:spPr bwMode="auto">
              <a:xfrm>
                <a:off x="414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3" name="Rectangle 273"/>
              <p:cNvSpPr>
                <a:spLocks noChangeArrowheads="1"/>
              </p:cNvSpPr>
              <p:nvPr/>
            </p:nvSpPr>
            <p:spPr bwMode="auto">
              <a:xfrm>
                <a:off x="452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4" name="Rectangle 274"/>
              <p:cNvSpPr>
                <a:spLocks noChangeArrowheads="1"/>
              </p:cNvSpPr>
              <p:nvPr/>
            </p:nvSpPr>
            <p:spPr bwMode="auto">
              <a:xfrm>
                <a:off x="490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7,735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5" name="Rectangle 275"/>
              <p:cNvSpPr>
                <a:spLocks noChangeArrowheads="1"/>
              </p:cNvSpPr>
              <p:nvPr/>
            </p:nvSpPr>
            <p:spPr bwMode="auto">
              <a:xfrm>
                <a:off x="5324" y="295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6" name="Rectangle 276"/>
              <p:cNvSpPr>
                <a:spLocks noChangeArrowheads="1"/>
              </p:cNvSpPr>
              <p:nvPr/>
            </p:nvSpPr>
            <p:spPr bwMode="auto">
              <a:xfrm>
                <a:off x="275" y="3038"/>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7" name="Rectangle 277"/>
              <p:cNvSpPr>
                <a:spLocks noChangeArrowheads="1"/>
              </p:cNvSpPr>
              <p:nvPr/>
            </p:nvSpPr>
            <p:spPr bwMode="auto">
              <a:xfrm>
                <a:off x="769" y="303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8" name="Rectangle 278"/>
              <p:cNvSpPr>
                <a:spLocks noChangeArrowheads="1"/>
              </p:cNvSpPr>
              <p:nvPr/>
            </p:nvSpPr>
            <p:spPr bwMode="auto">
              <a:xfrm>
                <a:off x="1080"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1,659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69" name="Rectangle 279"/>
              <p:cNvSpPr>
                <a:spLocks noChangeArrowheads="1"/>
              </p:cNvSpPr>
              <p:nvPr/>
            </p:nvSpPr>
            <p:spPr bwMode="auto">
              <a:xfrm>
                <a:off x="1361" y="3038"/>
                <a:ext cx="2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10,493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0" name="Rectangle 280"/>
              <p:cNvSpPr>
                <a:spLocks noChangeArrowheads="1"/>
              </p:cNvSpPr>
              <p:nvPr/>
            </p:nvSpPr>
            <p:spPr bwMode="auto">
              <a:xfrm>
                <a:off x="1830" y="303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1" name="Rectangle 281"/>
              <p:cNvSpPr>
                <a:spLocks noChangeArrowheads="1"/>
              </p:cNvSpPr>
              <p:nvPr/>
            </p:nvSpPr>
            <p:spPr bwMode="auto">
              <a:xfrm>
                <a:off x="2244"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2" name="Rectangle 282"/>
              <p:cNvSpPr>
                <a:spLocks noChangeArrowheads="1"/>
              </p:cNvSpPr>
              <p:nvPr/>
            </p:nvSpPr>
            <p:spPr bwMode="auto">
              <a:xfrm>
                <a:off x="2624" y="3038"/>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3" name="Rectangle 283"/>
              <p:cNvSpPr>
                <a:spLocks noChangeArrowheads="1"/>
              </p:cNvSpPr>
              <p:nvPr/>
            </p:nvSpPr>
            <p:spPr bwMode="auto">
              <a:xfrm>
                <a:off x="2901" y="3038"/>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1,351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4" name="Rectangle 284"/>
              <p:cNvSpPr>
                <a:spLocks noChangeArrowheads="1"/>
              </p:cNvSpPr>
              <p:nvPr/>
            </p:nvSpPr>
            <p:spPr bwMode="auto">
              <a:xfrm>
                <a:off x="3350" y="303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5" name="Rectangle 285"/>
              <p:cNvSpPr>
                <a:spLocks noChangeArrowheads="1"/>
              </p:cNvSpPr>
              <p:nvPr/>
            </p:nvSpPr>
            <p:spPr bwMode="auto">
              <a:xfrm>
                <a:off x="3833" y="303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6" name="Rectangle 286"/>
              <p:cNvSpPr>
                <a:spLocks noChangeArrowheads="1"/>
              </p:cNvSpPr>
              <p:nvPr/>
            </p:nvSpPr>
            <p:spPr bwMode="auto">
              <a:xfrm>
                <a:off x="4144"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1,233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7" name="Rectangle 287"/>
              <p:cNvSpPr>
                <a:spLocks noChangeArrowheads="1"/>
              </p:cNvSpPr>
              <p:nvPr/>
            </p:nvSpPr>
            <p:spPr bwMode="auto">
              <a:xfrm>
                <a:off x="4593" y="303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803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8" name="Rectangle 288"/>
              <p:cNvSpPr>
                <a:spLocks noChangeArrowheads="1"/>
              </p:cNvSpPr>
              <p:nvPr/>
            </p:nvSpPr>
            <p:spPr bwMode="auto">
              <a:xfrm>
                <a:off x="4904"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6,320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79" name="Rectangle 289"/>
              <p:cNvSpPr>
                <a:spLocks noChangeArrowheads="1"/>
              </p:cNvSpPr>
              <p:nvPr/>
            </p:nvSpPr>
            <p:spPr bwMode="auto">
              <a:xfrm>
                <a:off x="5324" y="303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1,022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0" name="Rectangle 290"/>
              <p:cNvSpPr>
                <a:spLocks noChangeArrowheads="1"/>
              </p:cNvSpPr>
              <p:nvPr/>
            </p:nvSpPr>
            <p:spPr bwMode="auto">
              <a:xfrm>
                <a:off x="261" y="3112"/>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1" name="Rectangle 291"/>
              <p:cNvSpPr>
                <a:spLocks noChangeArrowheads="1"/>
              </p:cNvSpPr>
              <p:nvPr/>
            </p:nvSpPr>
            <p:spPr bwMode="auto">
              <a:xfrm>
                <a:off x="803" y="3117"/>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2" name="Rectangle 292"/>
              <p:cNvSpPr>
                <a:spLocks noChangeArrowheads="1"/>
              </p:cNvSpPr>
              <p:nvPr/>
            </p:nvSpPr>
            <p:spPr bwMode="auto">
              <a:xfrm>
                <a:off x="1080" y="3117"/>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1,956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3" name="Rectangle 293"/>
              <p:cNvSpPr>
                <a:spLocks noChangeArrowheads="1"/>
              </p:cNvSpPr>
              <p:nvPr/>
            </p:nvSpPr>
            <p:spPr bwMode="auto">
              <a:xfrm>
                <a:off x="1396" y="31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5,206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4" name="Rectangle 294"/>
              <p:cNvSpPr>
                <a:spLocks noChangeArrowheads="1"/>
              </p:cNvSpPr>
              <p:nvPr/>
            </p:nvSpPr>
            <p:spPr bwMode="auto">
              <a:xfrm>
                <a:off x="1830" y="311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5" name="Rectangle 295"/>
              <p:cNvSpPr>
                <a:spLocks noChangeArrowheads="1"/>
              </p:cNvSpPr>
              <p:nvPr/>
            </p:nvSpPr>
            <p:spPr bwMode="auto">
              <a:xfrm>
                <a:off x="2313" y="311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6" name="Rectangle 296"/>
              <p:cNvSpPr>
                <a:spLocks noChangeArrowheads="1"/>
              </p:cNvSpPr>
              <p:nvPr/>
            </p:nvSpPr>
            <p:spPr bwMode="auto">
              <a:xfrm>
                <a:off x="2659" y="3117"/>
                <a:ext cx="12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7" name="Rectangle 297"/>
              <p:cNvSpPr>
                <a:spLocks noChangeArrowheads="1"/>
              </p:cNvSpPr>
              <p:nvPr/>
            </p:nvSpPr>
            <p:spPr bwMode="auto">
              <a:xfrm>
                <a:off x="2901" y="3117"/>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2,433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8" name="Rectangle 298"/>
              <p:cNvSpPr>
                <a:spLocks noChangeArrowheads="1"/>
              </p:cNvSpPr>
              <p:nvPr/>
            </p:nvSpPr>
            <p:spPr bwMode="auto">
              <a:xfrm>
                <a:off x="3350" y="311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89" name="Rectangle 299"/>
              <p:cNvSpPr>
                <a:spLocks noChangeArrowheads="1"/>
              </p:cNvSpPr>
              <p:nvPr/>
            </p:nvSpPr>
            <p:spPr bwMode="auto">
              <a:xfrm>
                <a:off x="3730" y="311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0" name="Rectangle 300"/>
              <p:cNvSpPr>
                <a:spLocks noChangeArrowheads="1"/>
              </p:cNvSpPr>
              <p:nvPr/>
            </p:nvSpPr>
            <p:spPr bwMode="auto">
              <a:xfrm>
                <a:off x="4213" y="311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1" name="Rectangle 301"/>
              <p:cNvSpPr>
                <a:spLocks noChangeArrowheads="1"/>
              </p:cNvSpPr>
              <p:nvPr/>
            </p:nvSpPr>
            <p:spPr bwMode="auto">
              <a:xfrm>
                <a:off x="4593" y="311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2" name="Rectangle 302"/>
              <p:cNvSpPr>
                <a:spLocks noChangeArrowheads="1"/>
              </p:cNvSpPr>
              <p:nvPr/>
            </p:nvSpPr>
            <p:spPr bwMode="auto">
              <a:xfrm>
                <a:off x="4904" y="3117"/>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4,547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3" name="Rectangle 303"/>
              <p:cNvSpPr>
                <a:spLocks noChangeArrowheads="1"/>
              </p:cNvSpPr>
              <p:nvPr/>
            </p:nvSpPr>
            <p:spPr bwMode="auto">
              <a:xfrm>
                <a:off x="5393" y="311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4" name="Rectangle 304"/>
              <p:cNvSpPr>
                <a:spLocks noChangeArrowheads="1"/>
              </p:cNvSpPr>
              <p:nvPr/>
            </p:nvSpPr>
            <p:spPr bwMode="auto">
              <a:xfrm>
                <a:off x="261" y="3191"/>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5" name="Rectangle 305"/>
              <p:cNvSpPr>
                <a:spLocks noChangeArrowheads="1"/>
              </p:cNvSpPr>
              <p:nvPr/>
            </p:nvSpPr>
            <p:spPr bwMode="auto">
              <a:xfrm>
                <a:off x="665" y="319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6" name="Rectangle 306"/>
              <p:cNvSpPr>
                <a:spLocks noChangeArrowheads="1"/>
              </p:cNvSpPr>
              <p:nvPr/>
            </p:nvSpPr>
            <p:spPr bwMode="auto">
              <a:xfrm>
                <a:off x="1080" y="319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2,133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7" name="Rectangle 307"/>
              <p:cNvSpPr>
                <a:spLocks noChangeArrowheads="1"/>
              </p:cNvSpPr>
              <p:nvPr/>
            </p:nvSpPr>
            <p:spPr bwMode="auto">
              <a:xfrm>
                <a:off x="1396" y="31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8" name="Rectangle 308"/>
              <p:cNvSpPr>
                <a:spLocks noChangeArrowheads="1"/>
              </p:cNvSpPr>
              <p:nvPr/>
            </p:nvSpPr>
            <p:spPr bwMode="auto">
              <a:xfrm>
                <a:off x="1830" y="319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699" name="Rectangle 309"/>
              <p:cNvSpPr>
                <a:spLocks noChangeArrowheads="1"/>
              </p:cNvSpPr>
              <p:nvPr/>
            </p:nvSpPr>
            <p:spPr bwMode="auto">
              <a:xfrm>
                <a:off x="2313" y="319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0" name="Rectangle 310"/>
              <p:cNvSpPr>
                <a:spLocks noChangeArrowheads="1"/>
              </p:cNvSpPr>
              <p:nvPr/>
            </p:nvSpPr>
            <p:spPr bwMode="auto">
              <a:xfrm>
                <a:off x="2728" y="3196"/>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1" name="Rectangle 311"/>
              <p:cNvSpPr>
                <a:spLocks noChangeArrowheads="1"/>
              </p:cNvSpPr>
              <p:nvPr/>
            </p:nvSpPr>
            <p:spPr bwMode="auto">
              <a:xfrm>
                <a:off x="2901" y="31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2" name="Rectangle 312"/>
              <p:cNvSpPr>
                <a:spLocks noChangeArrowheads="1"/>
              </p:cNvSpPr>
              <p:nvPr/>
            </p:nvSpPr>
            <p:spPr bwMode="auto">
              <a:xfrm>
                <a:off x="3281" y="31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3" name="Rectangle 313"/>
              <p:cNvSpPr>
                <a:spLocks noChangeArrowheads="1"/>
              </p:cNvSpPr>
              <p:nvPr/>
            </p:nvSpPr>
            <p:spPr bwMode="auto">
              <a:xfrm>
                <a:off x="3661" y="319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4" name="Rectangle 314"/>
              <p:cNvSpPr>
                <a:spLocks noChangeArrowheads="1"/>
              </p:cNvSpPr>
              <p:nvPr/>
            </p:nvSpPr>
            <p:spPr bwMode="auto">
              <a:xfrm>
                <a:off x="4213" y="319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5" name="Rectangle 315"/>
              <p:cNvSpPr>
                <a:spLocks noChangeArrowheads="1"/>
              </p:cNvSpPr>
              <p:nvPr/>
            </p:nvSpPr>
            <p:spPr bwMode="auto">
              <a:xfrm>
                <a:off x="4593" y="319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310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6" name="Rectangle 316"/>
              <p:cNvSpPr>
                <a:spLocks noChangeArrowheads="1"/>
              </p:cNvSpPr>
              <p:nvPr/>
            </p:nvSpPr>
            <p:spPr bwMode="auto">
              <a:xfrm>
                <a:off x="4904" y="319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3,287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7" name="Rectangle 317"/>
              <p:cNvSpPr>
                <a:spLocks noChangeArrowheads="1"/>
              </p:cNvSpPr>
              <p:nvPr/>
            </p:nvSpPr>
            <p:spPr bwMode="auto">
              <a:xfrm>
                <a:off x="5393" y="319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8" name="Rectangle 318"/>
              <p:cNvSpPr>
                <a:spLocks noChangeArrowheads="1"/>
              </p:cNvSpPr>
              <p:nvPr/>
            </p:nvSpPr>
            <p:spPr bwMode="auto">
              <a:xfrm>
                <a:off x="261" y="3270"/>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09" name="Rectangle 319"/>
              <p:cNvSpPr>
                <a:spLocks noChangeArrowheads="1"/>
              </p:cNvSpPr>
              <p:nvPr/>
            </p:nvSpPr>
            <p:spPr bwMode="auto">
              <a:xfrm>
                <a:off x="665" y="327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0" name="Rectangle 320"/>
              <p:cNvSpPr>
                <a:spLocks noChangeArrowheads="1"/>
              </p:cNvSpPr>
              <p:nvPr/>
            </p:nvSpPr>
            <p:spPr bwMode="auto">
              <a:xfrm>
                <a:off x="1149"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1" name="Rectangle 321"/>
              <p:cNvSpPr>
                <a:spLocks noChangeArrowheads="1"/>
              </p:cNvSpPr>
              <p:nvPr/>
            </p:nvSpPr>
            <p:spPr bwMode="auto">
              <a:xfrm>
                <a:off x="1396" y="32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2" name="Rectangle 322"/>
              <p:cNvSpPr>
                <a:spLocks noChangeArrowheads="1"/>
              </p:cNvSpPr>
              <p:nvPr/>
            </p:nvSpPr>
            <p:spPr bwMode="auto">
              <a:xfrm>
                <a:off x="1830" y="327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3" name="Rectangle 323"/>
              <p:cNvSpPr>
                <a:spLocks noChangeArrowheads="1"/>
              </p:cNvSpPr>
              <p:nvPr/>
            </p:nvSpPr>
            <p:spPr bwMode="auto">
              <a:xfrm>
                <a:off x="231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4" name="Rectangle 324"/>
              <p:cNvSpPr>
                <a:spLocks noChangeArrowheads="1"/>
              </p:cNvSpPr>
              <p:nvPr/>
            </p:nvSpPr>
            <p:spPr bwMode="auto">
              <a:xfrm>
                <a:off x="269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5" name="Rectangle 325"/>
              <p:cNvSpPr>
                <a:spLocks noChangeArrowheads="1"/>
              </p:cNvSpPr>
              <p:nvPr/>
            </p:nvSpPr>
            <p:spPr bwMode="auto">
              <a:xfrm>
                <a:off x="2901" y="32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6" name="Rectangle 326"/>
              <p:cNvSpPr>
                <a:spLocks noChangeArrowheads="1"/>
              </p:cNvSpPr>
              <p:nvPr/>
            </p:nvSpPr>
            <p:spPr bwMode="auto">
              <a:xfrm>
                <a:off x="3281" y="32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1,310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7" name="Rectangle 327"/>
              <p:cNvSpPr>
                <a:spLocks noChangeArrowheads="1"/>
              </p:cNvSpPr>
              <p:nvPr/>
            </p:nvSpPr>
            <p:spPr bwMode="auto">
              <a:xfrm>
                <a:off x="3661" y="327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8" name="Rectangle 328"/>
              <p:cNvSpPr>
                <a:spLocks noChangeArrowheads="1"/>
              </p:cNvSpPr>
              <p:nvPr/>
            </p:nvSpPr>
            <p:spPr bwMode="auto">
              <a:xfrm>
                <a:off x="421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19" name="Rectangle 329"/>
              <p:cNvSpPr>
                <a:spLocks noChangeArrowheads="1"/>
              </p:cNvSpPr>
              <p:nvPr/>
            </p:nvSpPr>
            <p:spPr bwMode="auto">
              <a:xfrm>
                <a:off x="459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0" name="Rectangle 330"/>
              <p:cNvSpPr>
                <a:spLocks noChangeArrowheads="1"/>
              </p:cNvSpPr>
              <p:nvPr/>
            </p:nvSpPr>
            <p:spPr bwMode="auto">
              <a:xfrm>
                <a:off x="4904" y="3275"/>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2,887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1" name="Rectangle 331"/>
              <p:cNvSpPr>
                <a:spLocks noChangeArrowheads="1"/>
              </p:cNvSpPr>
              <p:nvPr/>
            </p:nvSpPr>
            <p:spPr bwMode="auto">
              <a:xfrm>
                <a:off x="5393" y="327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2" name="Rectangle 332"/>
              <p:cNvSpPr>
                <a:spLocks noChangeArrowheads="1"/>
              </p:cNvSpPr>
              <p:nvPr/>
            </p:nvSpPr>
            <p:spPr bwMode="auto">
              <a:xfrm>
                <a:off x="261" y="3349"/>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3" name="Rectangle 333"/>
              <p:cNvSpPr>
                <a:spLocks noChangeArrowheads="1"/>
              </p:cNvSpPr>
              <p:nvPr/>
            </p:nvSpPr>
            <p:spPr bwMode="auto">
              <a:xfrm>
                <a:off x="803" y="3354"/>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4" name="Rectangle 334"/>
              <p:cNvSpPr>
                <a:spLocks noChangeArrowheads="1"/>
              </p:cNvSpPr>
              <p:nvPr/>
            </p:nvSpPr>
            <p:spPr bwMode="auto">
              <a:xfrm>
                <a:off x="1045" y="335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5" name="Rectangle 335"/>
              <p:cNvSpPr>
                <a:spLocks noChangeArrowheads="1"/>
              </p:cNvSpPr>
              <p:nvPr/>
            </p:nvSpPr>
            <p:spPr bwMode="auto">
              <a:xfrm>
                <a:off x="1396" y="335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1,492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6" name="Rectangle 336"/>
              <p:cNvSpPr>
                <a:spLocks noChangeArrowheads="1"/>
              </p:cNvSpPr>
              <p:nvPr/>
            </p:nvSpPr>
            <p:spPr bwMode="auto">
              <a:xfrm>
                <a:off x="1864" y="3354"/>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7" name="Rectangle 337"/>
              <p:cNvSpPr>
                <a:spLocks noChangeArrowheads="1"/>
              </p:cNvSpPr>
              <p:nvPr/>
            </p:nvSpPr>
            <p:spPr bwMode="auto">
              <a:xfrm>
                <a:off x="231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8" name="Rectangle 338"/>
              <p:cNvSpPr>
                <a:spLocks noChangeArrowheads="1"/>
              </p:cNvSpPr>
              <p:nvPr/>
            </p:nvSpPr>
            <p:spPr bwMode="auto">
              <a:xfrm>
                <a:off x="269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29" name="Rectangle 339"/>
              <p:cNvSpPr>
                <a:spLocks noChangeArrowheads="1"/>
              </p:cNvSpPr>
              <p:nvPr/>
            </p:nvSpPr>
            <p:spPr bwMode="auto">
              <a:xfrm>
                <a:off x="2901" y="335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0" name="Rectangle 340"/>
              <p:cNvSpPr>
                <a:spLocks noChangeArrowheads="1"/>
              </p:cNvSpPr>
              <p:nvPr/>
            </p:nvSpPr>
            <p:spPr bwMode="auto">
              <a:xfrm>
                <a:off x="3281" y="335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1" name="Rectangle 341"/>
              <p:cNvSpPr>
                <a:spLocks noChangeArrowheads="1"/>
              </p:cNvSpPr>
              <p:nvPr/>
            </p:nvSpPr>
            <p:spPr bwMode="auto">
              <a:xfrm>
                <a:off x="3730" y="335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2" name="Rectangle 342"/>
              <p:cNvSpPr>
                <a:spLocks noChangeArrowheads="1"/>
              </p:cNvSpPr>
              <p:nvPr/>
            </p:nvSpPr>
            <p:spPr bwMode="auto">
              <a:xfrm>
                <a:off x="421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513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3" name="Rectangle 343"/>
              <p:cNvSpPr>
                <a:spLocks noChangeArrowheads="1"/>
              </p:cNvSpPr>
              <p:nvPr/>
            </p:nvSpPr>
            <p:spPr bwMode="auto">
              <a:xfrm>
                <a:off x="459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4" name="Rectangle 344"/>
              <p:cNvSpPr>
                <a:spLocks noChangeArrowheads="1"/>
              </p:cNvSpPr>
              <p:nvPr/>
            </p:nvSpPr>
            <p:spPr bwMode="auto">
              <a:xfrm>
                <a:off x="4904" y="3354"/>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3,264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5" name="Rectangle 345"/>
              <p:cNvSpPr>
                <a:spLocks noChangeArrowheads="1"/>
              </p:cNvSpPr>
              <p:nvPr/>
            </p:nvSpPr>
            <p:spPr bwMode="auto">
              <a:xfrm>
                <a:off x="5393" y="335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6" name="Rectangle 346"/>
              <p:cNvSpPr>
                <a:spLocks noChangeArrowheads="1"/>
              </p:cNvSpPr>
              <p:nvPr/>
            </p:nvSpPr>
            <p:spPr bwMode="auto">
              <a:xfrm>
                <a:off x="251" y="3453"/>
                <a:ext cx="1197" cy="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各地域の転入超過数の推移（65歳～）</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8737" name="Rectangle 347"/>
              <p:cNvSpPr>
                <a:spLocks noChangeArrowheads="1"/>
              </p:cNvSpPr>
              <p:nvPr/>
            </p:nvSpPr>
            <p:spPr bwMode="auto">
              <a:xfrm>
                <a:off x="601" y="35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8" name="Rectangle 348"/>
              <p:cNvSpPr>
                <a:spLocks noChangeArrowheads="1"/>
              </p:cNvSpPr>
              <p:nvPr/>
            </p:nvSpPr>
            <p:spPr bwMode="auto">
              <a:xfrm>
                <a:off x="1006"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39" name="Rectangle 349"/>
              <p:cNvSpPr>
                <a:spLocks noChangeArrowheads="1"/>
              </p:cNvSpPr>
              <p:nvPr/>
            </p:nvSpPr>
            <p:spPr bwMode="auto">
              <a:xfrm>
                <a:off x="1371" y="35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0" name="Rectangle 350"/>
              <p:cNvSpPr>
                <a:spLocks noChangeArrowheads="1"/>
              </p:cNvSpPr>
              <p:nvPr/>
            </p:nvSpPr>
            <p:spPr bwMode="auto">
              <a:xfrm>
                <a:off x="1800" y="3551"/>
                <a:ext cx="8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1" name="Rectangle 351"/>
              <p:cNvSpPr>
                <a:spLocks noChangeArrowheads="1"/>
              </p:cNvSpPr>
              <p:nvPr/>
            </p:nvSpPr>
            <p:spPr bwMode="auto">
              <a:xfrm>
                <a:off x="2136" y="35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2" name="Rectangle 352"/>
              <p:cNvSpPr>
                <a:spLocks noChangeArrowheads="1"/>
              </p:cNvSpPr>
              <p:nvPr/>
            </p:nvSpPr>
            <p:spPr bwMode="auto">
              <a:xfrm>
                <a:off x="255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3" name="Rectangle 353"/>
              <p:cNvSpPr>
                <a:spLocks noChangeArrowheads="1"/>
              </p:cNvSpPr>
              <p:nvPr/>
            </p:nvSpPr>
            <p:spPr bwMode="auto">
              <a:xfrm>
                <a:off x="293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4" name="Rectangle 354"/>
              <p:cNvSpPr>
                <a:spLocks noChangeArrowheads="1"/>
              </p:cNvSpPr>
              <p:nvPr/>
            </p:nvSpPr>
            <p:spPr bwMode="auto">
              <a:xfrm>
                <a:off x="3276" y="3551"/>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5" name="Rectangle 355"/>
              <p:cNvSpPr>
                <a:spLocks noChangeArrowheads="1"/>
              </p:cNvSpPr>
              <p:nvPr/>
            </p:nvSpPr>
            <p:spPr bwMode="auto">
              <a:xfrm>
                <a:off x="369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6" name="Rectangle 356"/>
              <p:cNvSpPr>
                <a:spLocks noChangeArrowheads="1"/>
              </p:cNvSpPr>
              <p:nvPr/>
            </p:nvSpPr>
            <p:spPr bwMode="auto">
              <a:xfrm>
                <a:off x="407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7" name="Rectangle 357"/>
              <p:cNvSpPr>
                <a:spLocks noChangeArrowheads="1"/>
              </p:cNvSpPr>
              <p:nvPr/>
            </p:nvSpPr>
            <p:spPr bwMode="auto">
              <a:xfrm>
                <a:off x="445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8" name="Rectangle 358"/>
              <p:cNvSpPr>
                <a:spLocks noChangeArrowheads="1"/>
              </p:cNvSpPr>
              <p:nvPr/>
            </p:nvSpPr>
            <p:spPr bwMode="auto">
              <a:xfrm>
                <a:off x="483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49" name="Rectangle 359"/>
              <p:cNvSpPr>
                <a:spLocks noChangeArrowheads="1"/>
              </p:cNvSpPr>
              <p:nvPr/>
            </p:nvSpPr>
            <p:spPr bwMode="auto">
              <a:xfrm>
                <a:off x="5230" y="3551"/>
                <a:ext cx="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0" name="Rectangle 360"/>
              <p:cNvSpPr>
                <a:spLocks noChangeArrowheads="1"/>
              </p:cNvSpPr>
              <p:nvPr/>
            </p:nvSpPr>
            <p:spPr bwMode="auto">
              <a:xfrm>
                <a:off x="275" y="3630"/>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1" name="Rectangle 361"/>
              <p:cNvSpPr>
                <a:spLocks noChangeArrowheads="1"/>
              </p:cNvSpPr>
              <p:nvPr/>
            </p:nvSpPr>
            <p:spPr bwMode="auto">
              <a:xfrm>
                <a:off x="665"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2" name="Rectangle 362"/>
              <p:cNvSpPr>
                <a:spLocks noChangeArrowheads="1"/>
              </p:cNvSpPr>
              <p:nvPr/>
            </p:nvSpPr>
            <p:spPr bwMode="auto">
              <a:xfrm>
                <a:off x="1045"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3" name="Rectangle 363"/>
              <p:cNvSpPr>
                <a:spLocks noChangeArrowheads="1"/>
              </p:cNvSpPr>
              <p:nvPr/>
            </p:nvSpPr>
            <p:spPr bwMode="auto">
              <a:xfrm>
                <a:off x="1568" y="36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4" name="Rectangle 364"/>
              <p:cNvSpPr>
                <a:spLocks noChangeArrowheads="1"/>
              </p:cNvSpPr>
              <p:nvPr/>
            </p:nvSpPr>
            <p:spPr bwMode="auto">
              <a:xfrm>
                <a:off x="1864" y="3630"/>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5" name="Rectangle 365"/>
              <p:cNvSpPr>
                <a:spLocks noChangeArrowheads="1"/>
              </p:cNvSpPr>
              <p:nvPr/>
            </p:nvSpPr>
            <p:spPr bwMode="auto">
              <a:xfrm>
                <a:off x="2313" y="36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6" name="Rectangle 366"/>
              <p:cNvSpPr>
                <a:spLocks noChangeArrowheads="1"/>
              </p:cNvSpPr>
              <p:nvPr/>
            </p:nvSpPr>
            <p:spPr bwMode="auto">
              <a:xfrm>
                <a:off x="2590"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7" name="Rectangle 367"/>
              <p:cNvSpPr>
                <a:spLocks noChangeArrowheads="1"/>
              </p:cNvSpPr>
              <p:nvPr/>
            </p:nvSpPr>
            <p:spPr bwMode="auto">
              <a:xfrm>
                <a:off x="3004" y="3630"/>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8" name="Rectangle 368"/>
              <p:cNvSpPr>
                <a:spLocks noChangeArrowheads="1"/>
              </p:cNvSpPr>
              <p:nvPr/>
            </p:nvSpPr>
            <p:spPr bwMode="auto">
              <a:xfrm>
                <a:off x="3281" y="3630"/>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1,435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59" name="Rectangle 369"/>
              <p:cNvSpPr>
                <a:spLocks noChangeArrowheads="1"/>
              </p:cNvSpPr>
              <p:nvPr/>
            </p:nvSpPr>
            <p:spPr bwMode="auto">
              <a:xfrm>
                <a:off x="3833" y="36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0" name="Rectangle 370"/>
              <p:cNvSpPr>
                <a:spLocks noChangeArrowheads="1"/>
              </p:cNvSpPr>
              <p:nvPr/>
            </p:nvSpPr>
            <p:spPr bwMode="auto">
              <a:xfrm>
                <a:off x="4110"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1" name="Rectangle 371"/>
              <p:cNvSpPr>
                <a:spLocks noChangeArrowheads="1"/>
              </p:cNvSpPr>
              <p:nvPr/>
            </p:nvSpPr>
            <p:spPr bwMode="auto">
              <a:xfrm>
                <a:off x="4490"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2" name="Rectangle 372"/>
              <p:cNvSpPr>
                <a:spLocks noChangeArrowheads="1"/>
              </p:cNvSpPr>
              <p:nvPr/>
            </p:nvSpPr>
            <p:spPr bwMode="auto">
              <a:xfrm>
                <a:off x="4870" y="3630"/>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3" name="Rectangle 373"/>
              <p:cNvSpPr>
                <a:spLocks noChangeArrowheads="1"/>
              </p:cNvSpPr>
              <p:nvPr/>
            </p:nvSpPr>
            <p:spPr bwMode="auto">
              <a:xfrm>
                <a:off x="5393" y="3630"/>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4" name="Rectangle 374"/>
              <p:cNvSpPr>
                <a:spLocks noChangeArrowheads="1"/>
              </p:cNvSpPr>
              <p:nvPr/>
            </p:nvSpPr>
            <p:spPr bwMode="auto">
              <a:xfrm>
                <a:off x="275" y="3709"/>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5" name="Rectangle 375"/>
              <p:cNvSpPr>
                <a:spLocks noChangeArrowheads="1"/>
              </p:cNvSpPr>
              <p:nvPr/>
            </p:nvSpPr>
            <p:spPr bwMode="auto">
              <a:xfrm>
                <a:off x="769"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6" name="Rectangle 376"/>
              <p:cNvSpPr>
                <a:spLocks noChangeArrowheads="1"/>
              </p:cNvSpPr>
              <p:nvPr/>
            </p:nvSpPr>
            <p:spPr bwMode="auto">
              <a:xfrm>
                <a:off x="976" y="3709"/>
                <a:ext cx="24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3,153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7" name="Rectangle 377"/>
              <p:cNvSpPr>
                <a:spLocks noChangeArrowheads="1"/>
              </p:cNvSpPr>
              <p:nvPr/>
            </p:nvSpPr>
            <p:spPr bwMode="auto">
              <a:xfrm>
                <a:off x="1568"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8" name="Rectangle 378"/>
              <p:cNvSpPr>
                <a:spLocks noChangeArrowheads="1"/>
              </p:cNvSpPr>
              <p:nvPr/>
            </p:nvSpPr>
            <p:spPr bwMode="auto">
              <a:xfrm>
                <a:off x="1864" y="3709"/>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1,364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69" name="Rectangle 379"/>
              <p:cNvSpPr>
                <a:spLocks noChangeArrowheads="1"/>
              </p:cNvSpPr>
              <p:nvPr/>
            </p:nvSpPr>
            <p:spPr bwMode="auto">
              <a:xfrm>
                <a:off x="231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0" name="Rectangle 380"/>
              <p:cNvSpPr>
                <a:spLocks noChangeArrowheads="1"/>
              </p:cNvSpPr>
              <p:nvPr/>
            </p:nvSpPr>
            <p:spPr bwMode="auto">
              <a:xfrm>
                <a:off x="2624" y="3709"/>
                <a:ext cx="1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1" name="Rectangle 381"/>
              <p:cNvSpPr>
                <a:spLocks noChangeArrowheads="1"/>
              </p:cNvSpPr>
              <p:nvPr/>
            </p:nvSpPr>
            <p:spPr bwMode="auto">
              <a:xfrm>
                <a:off x="307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2" name="Rectangle 382"/>
              <p:cNvSpPr>
                <a:spLocks noChangeArrowheads="1"/>
              </p:cNvSpPr>
              <p:nvPr/>
            </p:nvSpPr>
            <p:spPr bwMode="auto">
              <a:xfrm>
                <a:off x="3350" y="370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3" name="Rectangle 383"/>
              <p:cNvSpPr>
                <a:spLocks noChangeArrowheads="1"/>
              </p:cNvSpPr>
              <p:nvPr/>
            </p:nvSpPr>
            <p:spPr bwMode="auto">
              <a:xfrm>
                <a:off x="383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4" name="Rectangle 384"/>
              <p:cNvSpPr>
                <a:spLocks noChangeArrowheads="1"/>
              </p:cNvSpPr>
              <p:nvPr/>
            </p:nvSpPr>
            <p:spPr bwMode="auto">
              <a:xfrm>
                <a:off x="4110" y="370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5" name="Rectangle 385"/>
              <p:cNvSpPr>
                <a:spLocks noChangeArrowheads="1"/>
              </p:cNvSpPr>
              <p:nvPr/>
            </p:nvSpPr>
            <p:spPr bwMode="auto">
              <a:xfrm>
                <a:off x="4490" y="3709"/>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6" name="Rectangle 386"/>
              <p:cNvSpPr>
                <a:spLocks noChangeArrowheads="1"/>
              </p:cNvSpPr>
              <p:nvPr/>
            </p:nvSpPr>
            <p:spPr bwMode="auto">
              <a:xfrm>
                <a:off x="497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630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7" name="Rectangle 387"/>
              <p:cNvSpPr>
                <a:spLocks noChangeArrowheads="1"/>
              </p:cNvSpPr>
              <p:nvPr/>
            </p:nvSpPr>
            <p:spPr bwMode="auto">
              <a:xfrm>
                <a:off x="5393" y="3709"/>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8" name="Rectangle 388"/>
              <p:cNvSpPr>
                <a:spLocks noChangeArrowheads="1"/>
              </p:cNvSpPr>
              <p:nvPr/>
            </p:nvSpPr>
            <p:spPr bwMode="auto">
              <a:xfrm>
                <a:off x="275" y="3788"/>
                <a:ext cx="212"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79" name="Rectangle 389"/>
              <p:cNvSpPr>
                <a:spLocks noChangeArrowheads="1"/>
              </p:cNvSpPr>
              <p:nvPr/>
            </p:nvSpPr>
            <p:spPr bwMode="auto">
              <a:xfrm>
                <a:off x="665"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0" name="Rectangle 390"/>
              <p:cNvSpPr>
                <a:spLocks noChangeArrowheads="1"/>
              </p:cNvSpPr>
              <p:nvPr/>
            </p:nvSpPr>
            <p:spPr bwMode="auto">
              <a:xfrm>
                <a:off x="1045"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1" name="Rectangle 391"/>
              <p:cNvSpPr>
                <a:spLocks noChangeArrowheads="1"/>
              </p:cNvSpPr>
              <p:nvPr/>
            </p:nvSpPr>
            <p:spPr bwMode="auto">
              <a:xfrm>
                <a:off x="1465"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2" name="Rectangle 392"/>
              <p:cNvSpPr>
                <a:spLocks noChangeArrowheads="1"/>
              </p:cNvSpPr>
              <p:nvPr/>
            </p:nvSpPr>
            <p:spPr bwMode="auto">
              <a:xfrm>
                <a:off x="1864" y="3788"/>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3" name="Rectangle 393"/>
              <p:cNvSpPr>
                <a:spLocks noChangeArrowheads="1"/>
              </p:cNvSpPr>
              <p:nvPr/>
            </p:nvSpPr>
            <p:spPr bwMode="auto">
              <a:xfrm>
                <a:off x="231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4" name="Rectangle 394"/>
              <p:cNvSpPr>
                <a:spLocks noChangeArrowheads="1"/>
              </p:cNvSpPr>
              <p:nvPr/>
            </p:nvSpPr>
            <p:spPr bwMode="auto">
              <a:xfrm>
                <a:off x="2590"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5" name="Rectangle 395"/>
              <p:cNvSpPr>
                <a:spLocks noChangeArrowheads="1"/>
              </p:cNvSpPr>
              <p:nvPr/>
            </p:nvSpPr>
            <p:spPr bwMode="auto">
              <a:xfrm>
                <a:off x="307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6" name="Rectangle 396"/>
              <p:cNvSpPr>
                <a:spLocks noChangeArrowheads="1"/>
              </p:cNvSpPr>
              <p:nvPr/>
            </p:nvSpPr>
            <p:spPr bwMode="auto">
              <a:xfrm>
                <a:off x="3350"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7" name="Rectangle 397"/>
              <p:cNvSpPr>
                <a:spLocks noChangeArrowheads="1"/>
              </p:cNvSpPr>
              <p:nvPr/>
            </p:nvSpPr>
            <p:spPr bwMode="auto">
              <a:xfrm>
                <a:off x="383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8" name="Rectangle 398"/>
              <p:cNvSpPr>
                <a:spLocks noChangeArrowheads="1"/>
              </p:cNvSpPr>
              <p:nvPr/>
            </p:nvSpPr>
            <p:spPr bwMode="auto">
              <a:xfrm>
                <a:off x="4110"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89" name="Rectangle 399"/>
              <p:cNvSpPr>
                <a:spLocks noChangeArrowheads="1"/>
              </p:cNvSpPr>
              <p:nvPr/>
            </p:nvSpPr>
            <p:spPr bwMode="auto">
              <a:xfrm>
                <a:off x="4490" y="3788"/>
                <a:ext cx="18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0" name="Rectangle 400"/>
              <p:cNvSpPr>
                <a:spLocks noChangeArrowheads="1"/>
              </p:cNvSpPr>
              <p:nvPr/>
            </p:nvSpPr>
            <p:spPr bwMode="auto">
              <a:xfrm>
                <a:off x="497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1" name="Rectangle 401"/>
              <p:cNvSpPr>
                <a:spLocks noChangeArrowheads="1"/>
              </p:cNvSpPr>
              <p:nvPr/>
            </p:nvSpPr>
            <p:spPr bwMode="auto">
              <a:xfrm>
                <a:off x="5393" y="3788"/>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2" name="Rectangle 402"/>
              <p:cNvSpPr>
                <a:spLocks noChangeArrowheads="1"/>
              </p:cNvSpPr>
              <p:nvPr/>
            </p:nvSpPr>
            <p:spPr bwMode="auto">
              <a:xfrm>
                <a:off x="261" y="3862"/>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3" name="Rectangle 403"/>
              <p:cNvSpPr>
                <a:spLocks noChangeArrowheads="1"/>
              </p:cNvSpPr>
              <p:nvPr/>
            </p:nvSpPr>
            <p:spPr bwMode="auto">
              <a:xfrm>
                <a:off x="665"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4" name="Rectangle 404"/>
              <p:cNvSpPr>
                <a:spLocks noChangeArrowheads="1"/>
              </p:cNvSpPr>
              <p:nvPr/>
            </p:nvSpPr>
            <p:spPr bwMode="auto">
              <a:xfrm>
                <a:off x="1045"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795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795" name="Rectangle 405"/>
              <p:cNvSpPr>
                <a:spLocks noChangeArrowheads="1"/>
              </p:cNvSpPr>
              <p:nvPr/>
            </p:nvSpPr>
            <p:spPr bwMode="auto">
              <a:xfrm>
                <a:off x="1499" y="3867"/>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8" name="Group 607"/>
            <p:cNvGrpSpPr>
              <a:grpSpLocks/>
            </p:cNvGrpSpPr>
            <p:nvPr/>
          </p:nvGrpSpPr>
          <p:grpSpPr bwMode="auto">
            <a:xfrm>
              <a:off x="236" y="1286"/>
              <a:ext cx="5280" cy="2976"/>
              <a:chOff x="236" y="1286"/>
              <a:chExt cx="5280" cy="2976"/>
            </a:xfrm>
          </p:grpSpPr>
          <p:sp>
            <p:nvSpPr>
              <p:cNvPr id="58396" name="Rectangle 407"/>
              <p:cNvSpPr>
                <a:spLocks noChangeArrowheads="1"/>
              </p:cNvSpPr>
              <p:nvPr/>
            </p:nvSpPr>
            <p:spPr bwMode="auto">
              <a:xfrm>
                <a:off x="1864" y="3867"/>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1,857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397" name="Rectangle 408"/>
              <p:cNvSpPr>
                <a:spLocks noChangeArrowheads="1"/>
              </p:cNvSpPr>
              <p:nvPr/>
            </p:nvSpPr>
            <p:spPr bwMode="auto">
              <a:xfrm>
                <a:off x="2313" y="386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398" name="Rectangle 409"/>
              <p:cNvSpPr>
                <a:spLocks noChangeArrowheads="1"/>
              </p:cNvSpPr>
              <p:nvPr/>
            </p:nvSpPr>
            <p:spPr bwMode="auto">
              <a:xfrm>
                <a:off x="2624" y="3867"/>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399" name="Rectangle 410"/>
              <p:cNvSpPr>
                <a:spLocks noChangeArrowheads="1"/>
              </p:cNvSpPr>
              <p:nvPr/>
            </p:nvSpPr>
            <p:spPr bwMode="auto">
              <a:xfrm>
                <a:off x="3108" y="3867"/>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0" name="Rectangle 411"/>
              <p:cNvSpPr>
                <a:spLocks noChangeArrowheads="1"/>
              </p:cNvSpPr>
              <p:nvPr/>
            </p:nvSpPr>
            <p:spPr bwMode="auto">
              <a:xfrm>
                <a:off x="3350"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1" name="Rectangle 412"/>
              <p:cNvSpPr>
                <a:spLocks noChangeArrowheads="1"/>
              </p:cNvSpPr>
              <p:nvPr/>
            </p:nvSpPr>
            <p:spPr bwMode="auto">
              <a:xfrm>
                <a:off x="3730"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2" name="Rectangle 413"/>
              <p:cNvSpPr>
                <a:spLocks noChangeArrowheads="1"/>
              </p:cNvSpPr>
              <p:nvPr/>
            </p:nvSpPr>
            <p:spPr bwMode="auto">
              <a:xfrm>
                <a:off x="4110"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3" name="Rectangle 414"/>
              <p:cNvSpPr>
                <a:spLocks noChangeArrowheads="1"/>
              </p:cNvSpPr>
              <p:nvPr/>
            </p:nvSpPr>
            <p:spPr bwMode="auto">
              <a:xfrm>
                <a:off x="4490" y="3867"/>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4" name="Rectangle 415"/>
              <p:cNvSpPr>
                <a:spLocks noChangeArrowheads="1"/>
              </p:cNvSpPr>
              <p:nvPr/>
            </p:nvSpPr>
            <p:spPr bwMode="auto">
              <a:xfrm>
                <a:off x="4973" y="386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5" name="Rectangle 416"/>
              <p:cNvSpPr>
                <a:spLocks noChangeArrowheads="1"/>
              </p:cNvSpPr>
              <p:nvPr/>
            </p:nvSpPr>
            <p:spPr bwMode="auto">
              <a:xfrm>
                <a:off x="5393" y="3867"/>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6" name="Rectangle 417"/>
              <p:cNvSpPr>
                <a:spLocks noChangeArrowheads="1"/>
              </p:cNvSpPr>
              <p:nvPr/>
            </p:nvSpPr>
            <p:spPr bwMode="auto">
              <a:xfrm>
                <a:off x="261" y="3941"/>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7" name="Rectangle 418"/>
              <p:cNvSpPr>
                <a:spLocks noChangeArrowheads="1"/>
              </p:cNvSpPr>
              <p:nvPr/>
            </p:nvSpPr>
            <p:spPr bwMode="auto">
              <a:xfrm>
                <a:off x="665"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8" name="Rectangle 419"/>
              <p:cNvSpPr>
                <a:spLocks noChangeArrowheads="1"/>
              </p:cNvSpPr>
              <p:nvPr/>
            </p:nvSpPr>
            <p:spPr bwMode="auto">
              <a:xfrm>
                <a:off x="1045"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09" name="Rectangle 420"/>
              <p:cNvSpPr>
                <a:spLocks noChangeArrowheads="1"/>
              </p:cNvSpPr>
              <p:nvPr/>
            </p:nvSpPr>
            <p:spPr bwMode="auto">
              <a:xfrm>
                <a:off x="1568" y="39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0" name="Rectangle 421"/>
              <p:cNvSpPr>
                <a:spLocks noChangeArrowheads="1"/>
              </p:cNvSpPr>
              <p:nvPr/>
            </p:nvSpPr>
            <p:spPr bwMode="auto">
              <a:xfrm>
                <a:off x="1864" y="3946"/>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1,658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1" name="Rectangle 422"/>
              <p:cNvSpPr>
                <a:spLocks noChangeArrowheads="1"/>
              </p:cNvSpPr>
              <p:nvPr/>
            </p:nvSpPr>
            <p:spPr bwMode="auto">
              <a:xfrm>
                <a:off x="2313" y="39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2" name="Rectangle 423"/>
              <p:cNvSpPr>
                <a:spLocks noChangeArrowheads="1"/>
              </p:cNvSpPr>
              <p:nvPr/>
            </p:nvSpPr>
            <p:spPr bwMode="auto">
              <a:xfrm>
                <a:off x="2624" y="3946"/>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3" name="Rectangle 424"/>
              <p:cNvSpPr>
                <a:spLocks noChangeArrowheads="1"/>
              </p:cNvSpPr>
              <p:nvPr/>
            </p:nvSpPr>
            <p:spPr bwMode="auto">
              <a:xfrm>
                <a:off x="3108" y="3946"/>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4" name="Rectangle 425"/>
              <p:cNvSpPr>
                <a:spLocks noChangeArrowheads="1"/>
              </p:cNvSpPr>
              <p:nvPr/>
            </p:nvSpPr>
            <p:spPr bwMode="auto">
              <a:xfrm>
                <a:off x="3281" y="3946"/>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5" name="Rectangle 426"/>
              <p:cNvSpPr>
                <a:spLocks noChangeArrowheads="1"/>
              </p:cNvSpPr>
              <p:nvPr/>
            </p:nvSpPr>
            <p:spPr bwMode="auto">
              <a:xfrm>
                <a:off x="3730"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6" name="Rectangle 427"/>
              <p:cNvSpPr>
                <a:spLocks noChangeArrowheads="1"/>
              </p:cNvSpPr>
              <p:nvPr/>
            </p:nvSpPr>
            <p:spPr bwMode="auto">
              <a:xfrm>
                <a:off x="4110"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7" name="Rectangle 428"/>
              <p:cNvSpPr>
                <a:spLocks noChangeArrowheads="1"/>
              </p:cNvSpPr>
              <p:nvPr/>
            </p:nvSpPr>
            <p:spPr bwMode="auto">
              <a:xfrm>
                <a:off x="4490" y="3946"/>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8" name="Rectangle 429"/>
              <p:cNvSpPr>
                <a:spLocks noChangeArrowheads="1"/>
              </p:cNvSpPr>
              <p:nvPr/>
            </p:nvSpPr>
            <p:spPr bwMode="auto">
              <a:xfrm>
                <a:off x="4973" y="39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19" name="Rectangle 430"/>
              <p:cNvSpPr>
                <a:spLocks noChangeArrowheads="1"/>
              </p:cNvSpPr>
              <p:nvPr/>
            </p:nvSpPr>
            <p:spPr bwMode="auto">
              <a:xfrm>
                <a:off x="5393" y="3946"/>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0" name="Rectangle 431"/>
              <p:cNvSpPr>
                <a:spLocks noChangeArrowheads="1"/>
              </p:cNvSpPr>
              <p:nvPr/>
            </p:nvSpPr>
            <p:spPr bwMode="auto">
              <a:xfrm>
                <a:off x="261" y="4020"/>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1" name="Rectangle 432"/>
              <p:cNvSpPr>
                <a:spLocks noChangeArrowheads="1"/>
              </p:cNvSpPr>
              <p:nvPr/>
            </p:nvSpPr>
            <p:spPr bwMode="auto">
              <a:xfrm>
                <a:off x="665"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2" name="Rectangle 433"/>
              <p:cNvSpPr>
                <a:spLocks noChangeArrowheads="1"/>
              </p:cNvSpPr>
              <p:nvPr/>
            </p:nvSpPr>
            <p:spPr bwMode="auto">
              <a:xfrm>
                <a:off x="1045"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3" name="Rectangle 434"/>
              <p:cNvSpPr>
                <a:spLocks noChangeArrowheads="1"/>
              </p:cNvSpPr>
              <p:nvPr/>
            </p:nvSpPr>
            <p:spPr bwMode="auto">
              <a:xfrm>
                <a:off x="1465"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4" name="Rectangle 435"/>
              <p:cNvSpPr>
                <a:spLocks noChangeArrowheads="1"/>
              </p:cNvSpPr>
              <p:nvPr/>
            </p:nvSpPr>
            <p:spPr bwMode="auto">
              <a:xfrm>
                <a:off x="1864" y="4025"/>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1,891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5" name="Rectangle 436"/>
              <p:cNvSpPr>
                <a:spLocks noChangeArrowheads="1"/>
              </p:cNvSpPr>
              <p:nvPr/>
            </p:nvSpPr>
            <p:spPr bwMode="auto">
              <a:xfrm>
                <a:off x="2313" y="402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6" name="Rectangle 437"/>
              <p:cNvSpPr>
                <a:spLocks noChangeArrowheads="1"/>
              </p:cNvSpPr>
              <p:nvPr/>
            </p:nvSpPr>
            <p:spPr bwMode="auto">
              <a:xfrm>
                <a:off x="2762" y="4025"/>
                <a:ext cx="5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7" name="Rectangle 438"/>
              <p:cNvSpPr>
                <a:spLocks noChangeArrowheads="1"/>
              </p:cNvSpPr>
              <p:nvPr/>
            </p:nvSpPr>
            <p:spPr bwMode="auto">
              <a:xfrm>
                <a:off x="3073" y="402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8" name="Rectangle 439"/>
              <p:cNvSpPr>
                <a:spLocks noChangeArrowheads="1"/>
              </p:cNvSpPr>
              <p:nvPr/>
            </p:nvSpPr>
            <p:spPr bwMode="auto">
              <a:xfrm>
                <a:off x="3281" y="4025"/>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29" name="Rectangle 440"/>
              <p:cNvSpPr>
                <a:spLocks noChangeArrowheads="1"/>
              </p:cNvSpPr>
              <p:nvPr/>
            </p:nvSpPr>
            <p:spPr bwMode="auto">
              <a:xfrm>
                <a:off x="3764" y="4025"/>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0" name="Rectangle 441"/>
              <p:cNvSpPr>
                <a:spLocks noChangeArrowheads="1"/>
              </p:cNvSpPr>
              <p:nvPr/>
            </p:nvSpPr>
            <p:spPr bwMode="auto">
              <a:xfrm>
                <a:off x="4110"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1" name="Rectangle 442"/>
              <p:cNvSpPr>
                <a:spLocks noChangeArrowheads="1"/>
              </p:cNvSpPr>
              <p:nvPr/>
            </p:nvSpPr>
            <p:spPr bwMode="auto">
              <a:xfrm>
                <a:off x="4490" y="4025"/>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2" name="Rectangle 443"/>
              <p:cNvSpPr>
                <a:spLocks noChangeArrowheads="1"/>
              </p:cNvSpPr>
              <p:nvPr/>
            </p:nvSpPr>
            <p:spPr bwMode="auto">
              <a:xfrm>
                <a:off x="4973" y="402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3" name="Rectangle 444"/>
              <p:cNvSpPr>
                <a:spLocks noChangeArrowheads="1"/>
              </p:cNvSpPr>
              <p:nvPr/>
            </p:nvSpPr>
            <p:spPr bwMode="auto">
              <a:xfrm>
                <a:off x="5393" y="4025"/>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4" name="Rectangle 445"/>
              <p:cNvSpPr>
                <a:spLocks noChangeArrowheads="1"/>
              </p:cNvSpPr>
              <p:nvPr/>
            </p:nvSpPr>
            <p:spPr bwMode="auto">
              <a:xfrm>
                <a:off x="261" y="4099"/>
                <a:ext cx="276"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9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5" name="Rectangle 446"/>
              <p:cNvSpPr>
                <a:spLocks noChangeArrowheads="1"/>
              </p:cNvSpPr>
              <p:nvPr/>
            </p:nvSpPr>
            <p:spPr bwMode="auto">
              <a:xfrm>
                <a:off x="665" y="41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6" name="Rectangle 447"/>
              <p:cNvSpPr>
                <a:spLocks noChangeArrowheads="1"/>
              </p:cNvSpPr>
              <p:nvPr/>
            </p:nvSpPr>
            <p:spPr bwMode="auto">
              <a:xfrm>
                <a:off x="1045" y="41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7" name="Rectangle 448"/>
              <p:cNvSpPr>
                <a:spLocks noChangeArrowheads="1"/>
              </p:cNvSpPr>
              <p:nvPr/>
            </p:nvSpPr>
            <p:spPr bwMode="auto">
              <a:xfrm>
                <a:off x="1465" y="41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8" name="Rectangle 449"/>
              <p:cNvSpPr>
                <a:spLocks noChangeArrowheads="1"/>
              </p:cNvSpPr>
              <p:nvPr/>
            </p:nvSpPr>
            <p:spPr bwMode="auto">
              <a:xfrm>
                <a:off x="1864" y="4104"/>
                <a:ext cx="188"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2,166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39" name="Rectangle 450"/>
              <p:cNvSpPr>
                <a:spLocks noChangeArrowheads="1"/>
              </p:cNvSpPr>
              <p:nvPr/>
            </p:nvSpPr>
            <p:spPr bwMode="auto">
              <a:xfrm>
                <a:off x="2313" y="410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0" name="Rectangle 451"/>
              <p:cNvSpPr>
                <a:spLocks noChangeArrowheads="1"/>
              </p:cNvSpPr>
              <p:nvPr/>
            </p:nvSpPr>
            <p:spPr bwMode="auto">
              <a:xfrm>
                <a:off x="2693" y="410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1" name="Rectangle 452"/>
              <p:cNvSpPr>
                <a:spLocks noChangeArrowheads="1"/>
              </p:cNvSpPr>
              <p:nvPr/>
            </p:nvSpPr>
            <p:spPr bwMode="auto">
              <a:xfrm>
                <a:off x="3073" y="410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2" name="Rectangle 453"/>
              <p:cNvSpPr>
                <a:spLocks noChangeArrowheads="1"/>
              </p:cNvSpPr>
              <p:nvPr/>
            </p:nvSpPr>
            <p:spPr bwMode="auto">
              <a:xfrm>
                <a:off x="3281" y="4104"/>
                <a:ext cx="266"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3" name="Rectangle 454"/>
              <p:cNvSpPr>
                <a:spLocks noChangeArrowheads="1"/>
              </p:cNvSpPr>
              <p:nvPr/>
            </p:nvSpPr>
            <p:spPr bwMode="auto">
              <a:xfrm>
                <a:off x="3868" y="4104"/>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4" name="Rectangle 455"/>
              <p:cNvSpPr>
                <a:spLocks noChangeArrowheads="1"/>
              </p:cNvSpPr>
              <p:nvPr/>
            </p:nvSpPr>
            <p:spPr bwMode="auto">
              <a:xfrm>
                <a:off x="4110" y="4104"/>
                <a:ext cx="1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5" name="Rectangle 456"/>
              <p:cNvSpPr>
                <a:spLocks noChangeArrowheads="1"/>
              </p:cNvSpPr>
              <p:nvPr/>
            </p:nvSpPr>
            <p:spPr bwMode="auto">
              <a:xfrm>
                <a:off x="4524" y="4104"/>
                <a:ext cx="16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6" name="Rectangle 457"/>
              <p:cNvSpPr>
                <a:spLocks noChangeArrowheads="1"/>
              </p:cNvSpPr>
              <p:nvPr/>
            </p:nvSpPr>
            <p:spPr bwMode="auto">
              <a:xfrm>
                <a:off x="5008" y="4104"/>
                <a:ext cx="9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7" name="Rectangle 458"/>
              <p:cNvSpPr>
                <a:spLocks noChangeArrowheads="1"/>
              </p:cNvSpPr>
              <p:nvPr/>
            </p:nvSpPr>
            <p:spPr bwMode="auto">
              <a:xfrm>
                <a:off x="5393" y="4104"/>
                <a:ext cx="12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8" name="Rectangle 459"/>
              <p:cNvSpPr>
                <a:spLocks noChangeArrowheads="1"/>
              </p:cNvSpPr>
              <p:nvPr/>
            </p:nvSpPr>
            <p:spPr bwMode="auto">
              <a:xfrm>
                <a:off x="532" y="4188"/>
                <a:ext cx="127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※関東は東京圏（埼玉県・千葉県・東京都・神奈川県）を除き、近畿は大阪府を除く。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8449" name="Line 460"/>
              <p:cNvSpPr>
                <a:spLocks noChangeShapeType="1"/>
              </p:cNvSpPr>
              <p:nvPr/>
            </p:nvSpPr>
            <p:spPr bwMode="auto">
              <a:xfrm>
                <a:off x="236" y="1286"/>
                <a:ext cx="0" cy="6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0" name="Rectangle 461"/>
              <p:cNvSpPr>
                <a:spLocks noChangeArrowheads="1"/>
              </p:cNvSpPr>
              <p:nvPr/>
            </p:nvSpPr>
            <p:spPr bwMode="auto">
              <a:xfrm>
                <a:off x="236" y="1286"/>
                <a:ext cx="5" cy="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1" name="Line 462"/>
              <p:cNvSpPr>
                <a:spLocks noChangeShapeType="1"/>
              </p:cNvSpPr>
              <p:nvPr/>
            </p:nvSpPr>
            <p:spPr bwMode="auto">
              <a:xfrm>
                <a:off x="51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2" name="Rectangle 463"/>
              <p:cNvSpPr>
                <a:spLocks noChangeArrowheads="1"/>
              </p:cNvSpPr>
              <p:nvPr/>
            </p:nvSpPr>
            <p:spPr bwMode="auto">
              <a:xfrm>
                <a:off x="51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3" name="Line 464"/>
              <p:cNvSpPr>
                <a:spLocks noChangeShapeType="1"/>
              </p:cNvSpPr>
              <p:nvPr/>
            </p:nvSpPr>
            <p:spPr bwMode="auto">
              <a:xfrm>
                <a:off x="882"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4" name="Rectangle 465"/>
              <p:cNvSpPr>
                <a:spLocks noChangeArrowheads="1"/>
              </p:cNvSpPr>
              <p:nvPr/>
            </p:nvSpPr>
            <p:spPr bwMode="auto">
              <a:xfrm>
                <a:off x="882"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5" name="Line 466"/>
              <p:cNvSpPr>
                <a:spLocks noChangeShapeType="1"/>
              </p:cNvSpPr>
              <p:nvPr/>
            </p:nvSpPr>
            <p:spPr bwMode="auto">
              <a:xfrm>
                <a:off x="1262"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6" name="Rectangle 467"/>
              <p:cNvSpPr>
                <a:spLocks noChangeArrowheads="1"/>
              </p:cNvSpPr>
              <p:nvPr/>
            </p:nvSpPr>
            <p:spPr bwMode="auto">
              <a:xfrm>
                <a:off x="1262"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7" name="Line 468"/>
              <p:cNvSpPr>
                <a:spLocks noChangeShapeType="1"/>
              </p:cNvSpPr>
              <p:nvPr/>
            </p:nvSpPr>
            <p:spPr bwMode="auto">
              <a:xfrm>
                <a:off x="1682"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58" name="Rectangle 469"/>
              <p:cNvSpPr>
                <a:spLocks noChangeArrowheads="1"/>
              </p:cNvSpPr>
              <p:nvPr/>
            </p:nvSpPr>
            <p:spPr bwMode="auto">
              <a:xfrm>
                <a:off x="1682"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59" name="Line 470"/>
              <p:cNvSpPr>
                <a:spLocks noChangeShapeType="1"/>
              </p:cNvSpPr>
              <p:nvPr/>
            </p:nvSpPr>
            <p:spPr bwMode="auto">
              <a:xfrm>
                <a:off x="204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0" name="Rectangle 471"/>
              <p:cNvSpPr>
                <a:spLocks noChangeArrowheads="1"/>
              </p:cNvSpPr>
              <p:nvPr/>
            </p:nvSpPr>
            <p:spPr bwMode="auto">
              <a:xfrm>
                <a:off x="204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1" name="Line 472"/>
              <p:cNvSpPr>
                <a:spLocks noChangeShapeType="1"/>
              </p:cNvSpPr>
              <p:nvPr/>
            </p:nvSpPr>
            <p:spPr bwMode="auto">
              <a:xfrm>
                <a:off x="242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2" name="Rectangle 473"/>
              <p:cNvSpPr>
                <a:spLocks noChangeArrowheads="1"/>
              </p:cNvSpPr>
              <p:nvPr/>
            </p:nvSpPr>
            <p:spPr bwMode="auto">
              <a:xfrm>
                <a:off x="242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3" name="Line 474"/>
              <p:cNvSpPr>
                <a:spLocks noChangeShapeType="1"/>
              </p:cNvSpPr>
              <p:nvPr/>
            </p:nvSpPr>
            <p:spPr bwMode="auto">
              <a:xfrm>
                <a:off x="280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4" name="Rectangle 475"/>
              <p:cNvSpPr>
                <a:spLocks noChangeArrowheads="1"/>
              </p:cNvSpPr>
              <p:nvPr/>
            </p:nvSpPr>
            <p:spPr bwMode="auto">
              <a:xfrm>
                <a:off x="280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5" name="Line 476"/>
              <p:cNvSpPr>
                <a:spLocks noChangeShapeType="1"/>
              </p:cNvSpPr>
              <p:nvPr/>
            </p:nvSpPr>
            <p:spPr bwMode="auto">
              <a:xfrm>
                <a:off x="318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6" name="Rectangle 477"/>
              <p:cNvSpPr>
                <a:spLocks noChangeArrowheads="1"/>
              </p:cNvSpPr>
              <p:nvPr/>
            </p:nvSpPr>
            <p:spPr bwMode="auto">
              <a:xfrm>
                <a:off x="318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7" name="Line 478"/>
              <p:cNvSpPr>
                <a:spLocks noChangeShapeType="1"/>
              </p:cNvSpPr>
              <p:nvPr/>
            </p:nvSpPr>
            <p:spPr bwMode="auto">
              <a:xfrm>
                <a:off x="356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68" name="Rectangle 479"/>
              <p:cNvSpPr>
                <a:spLocks noChangeArrowheads="1"/>
              </p:cNvSpPr>
              <p:nvPr/>
            </p:nvSpPr>
            <p:spPr bwMode="auto">
              <a:xfrm>
                <a:off x="356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69" name="Line 480"/>
              <p:cNvSpPr>
                <a:spLocks noChangeShapeType="1"/>
              </p:cNvSpPr>
              <p:nvPr/>
            </p:nvSpPr>
            <p:spPr bwMode="auto">
              <a:xfrm>
                <a:off x="394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0" name="Rectangle 481"/>
              <p:cNvSpPr>
                <a:spLocks noChangeArrowheads="1"/>
              </p:cNvSpPr>
              <p:nvPr/>
            </p:nvSpPr>
            <p:spPr bwMode="auto">
              <a:xfrm>
                <a:off x="394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1" name="Line 482"/>
              <p:cNvSpPr>
                <a:spLocks noChangeShapeType="1"/>
              </p:cNvSpPr>
              <p:nvPr/>
            </p:nvSpPr>
            <p:spPr bwMode="auto">
              <a:xfrm>
                <a:off x="432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2" name="Rectangle 483"/>
              <p:cNvSpPr>
                <a:spLocks noChangeArrowheads="1"/>
              </p:cNvSpPr>
              <p:nvPr/>
            </p:nvSpPr>
            <p:spPr bwMode="auto">
              <a:xfrm>
                <a:off x="432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3" name="Line 484"/>
              <p:cNvSpPr>
                <a:spLocks noChangeShapeType="1"/>
              </p:cNvSpPr>
              <p:nvPr/>
            </p:nvSpPr>
            <p:spPr bwMode="auto">
              <a:xfrm>
                <a:off x="470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4" name="Rectangle 485"/>
              <p:cNvSpPr>
                <a:spLocks noChangeArrowheads="1"/>
              </p:cNvSpPr>
              <p:nvPr/>
            </p:nvSpPr>
            <p:spPr bwMode="auto">
              <a:xfrm>
                <a:off x="470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5" name="Line 486"/>
              <p:cNvSpPr>
                <a:spLocks noChangeShapeType="1"/>
              </p:cNvSpPr>
              <p:nvPr/>
            </p:nvSpPr>
            <p:spPr bwMode="auto">
              <a:xfrm>
                <a:off x="5087"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6" name="Rectangle 487"/>
              <p:cNvSpPr>
                <a:spLocks noChangeArrowheads="1"/>
              </p:cNvSpPr>
              <p:nvPr/>
            </p:nvSpPr>
            <p:spPr bwMode="auto">
              <a:xfrm>
                <a:off x="5087"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7" name="Line 488"/>
              <p:cNvSpPr>
                <a:spLocks noChangeShapeType="1"/>
              </p:cNvSpPr>
              <p:nvPr/>
            </p:nvSpPr>
            <p:spPr bwMode="auto">
              <a:xfrm>
                <a:off x="5506" y="12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78" name="Rectangle 489"/>
              <p:cNvSpPr>
                <a:spLocks noChangeArrowheads="1"/>
              </p:cNvSpPr>
              <p:nvPr/>
            </p:nvSpPr>
            <p:spPr bwMode="auto">
              <a:xfrm>
                <a:off x="5506" y="12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79" name="Line 490"/>
              <p:cNvSpPr>
                <a:spLocks noChangeShapeType="1"/>
              </p:cNvSpPr>
              <p:nvPr/>
            </p:nvSpPr>
            <p:spPr bwMode="auto">
              <a:xfrm>
                <a:off x="236" y="2036"/>
                <a:ext cx="0" cy="6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0" name="Rectangle 491"/>
              <p:cNvSpPr>
                <a:spLocks noChangeArrowheads="1"/>
              </p:cNvSpPr>
              <p:nvPr/>
            </p:nvSpPr>
            <p:spPr bwMode="auto">
              <a:xfrm>
                <a:off x="236" y="2036"/>
                <a:ext cx="5" cy="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1" name="Line 492"/>
              <p:cNvSpPr>
                <a:spLocks noChangeShapeType="1"/>
              </p:cNvSpPr>
              <p:nvPr/>
            </p:nvSpPr>
            <p:spPr bwMode="auto">
              <a:xfrm>
                <a:off x="51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2" name="Rectangle 493"/>
              <p:cNvSpPr>
                <a:spLocks noChangeArrowheads="1"/>
              </p:cNvSpPr>
              <p:nvPr/>
            </p:nvSpPr>
            <p:spPr bwMode="auto">
              <a:xfrm>
                <a:off x="51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3" name="Line 494"/>
              <p:cNvSpPr>
                <a:spLocks noChangeShapeType="1"/>
              </p:cNvSpPr>
              <p:nvPr/>
            </p:nvSpPr>
            <p:spPr bwMode="auto">
              <a:xfrm>
                <a:off x="882"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4" name="Rectangle 495"/>
              <p:cNvSpPr>
                <a:spLocks noChangeArrowheads="1"/>
              </p:cNvSpPr>
              <p:nvPr/>
            </p:nvSpPr>
            <p:spPr bwMode="auto">
              <a:xfrm>
                <a:off x="882"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5" name="Line 496"/>
              <p:cNvSpPr>
                <a:spLocks noChangeShapeType="1"/>
              </p:cNvSpPr>
              <p:nvPr/>
            </p:nvSpPr>
            <p:spPr bwMode="auto">
              <a:xfrm>
                <a:off x="1262"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6" name="Rectangle 497"/>
              <p:cNvSpPr>
                <a:spLocks noChangeArrowheads="1"/>
              </p:cNvSpPr>
              <p:nvPr/>
            </p:nvSpPr>
            <p:spPr bwMode="auto">
              <a:xfrm>
                <a:off x="1262"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7" name="Line 498"/>
              <p:cNvSpPr>
                <a:spLocks noChangeShapeType="1"/>
              </p:cNvSpPr>
              <p:nvPr/>
            </p:nvSpPr>
            <p:spPr bwMode="auto">
              <a:xfrm>
                <a:off x="1682"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88" name="Rectangle 499"/>
              <p:cNvSpPr>
                <a:spLocks noChangeArrowheads="1"/>
              </p:cNvSpPr>
              <p:nvPr/>
            </p:nvSpPr>
            <p:spPr bwMode="auto">
              <a:xfrm>
                <a:off x="1682"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89" name="Line 500"/>
              <p:cNvSpPr>
                <a:spLocks noChangeShapeType="1"/>
              </p:cNvSpPr>
              <p:nvPr/>
            </p:nvSpPr>
            <p:spPr bwMode="auto">
              <a:xfrm>
                <a:off x="204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0" name="Rectangle 501"/>
              <p:cNvSpPr>
                <a:spLocks noChangeArrowheads="1"/>
              </p:cNvSpPr>
              <p:nvPr/>
            </p:nvSpPr>
            <p:spPr bwMode="auto">
              <a:xfrm>
                <a:off x="204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1" name="Line 502"/>
              <p:cNvSpPr>
                <a:spLocks noChangeShapeType="1"/>
              </p:cNvSpPr>
              <p:nvPr/>
            </p:nvSpPr>
            <p:spPr bwMode="auto">
              <a:xfrm>
                <a:off x="242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2" name="Rectangle 503"/>
              <p:cNvSpPr>
                <a:spLocks noChangeArrowheads="1"/>
              </p:cNvSpPr>
              <p:nvPr/>
            </p:nvSpPr>
            <p:spPr bwMode="auto">
              <a:xfrm>
                <a:off x="242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3" name="Line 504"/>
              <p:cNvSpPr>
                <a:spLocks noChangeShapeType="1"/>
              </p:cNvSpPr>
              <p:nvPr/>
            </p:nvSpPr>
            <p:spPr bwMode="auto">
              <a:xfrm>
                <a:off x="280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4" name="Rectangle 505"/>
              <p:cNvSpPr>
                <a:spLocks noChangeArrowheads="1"/>
              </p:cNvSpPr>
              <p:nvPr/>
            </p:nvSpPr>
            <p:spPr bwMode="auto">
              <a:xfrm>
                <a:off x="280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5" name="Line 506"/>
              <p:cNvSpPr>
                <a:spLocks noChangeShapeType="1"/>
              </p:cNvSpPr>
              <p:nvPr/>
            </p:nvSpPr>
            <p:spPr bwMode="auto">
              <a:xfrm>
                <a:off x="318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6" name="Rectangle 507"/>
              <p:cNvSpPr>
                <a:spLocks noChangeArrowheads="1"/>
              </p:cNvSpPr>
              <p:nvPr/>
            </p:nvSpPr>
            <p:spPr bwMode="auto">
              <a:xfrm>
                <a:off x="318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7" name="Line 508"/>
              <p:cNvSpPr>
                <a:spLocks noChangeShapeType="1"/>
              </p:cNvSpPr>
              <p:nvPr/>
            </p:nvSpPr>
            <p:spPr bwMode="auto">
              <a:xfrm>
                <a:off x="356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498" name="Rectangle 509"/>
              <p:cNvSpPr>
                <a:spLocks noChangeArrowheads="1"/>
              </p:cNvSpPr>
              <p:nvPr/>
            </p:nvSpPr>
            <p:spPr bwMode="auto">
              <a:xfrm>
                <a:off x="356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499" name="Line 510"/>
              <p:cNvSpPr>
                <a:spLocks noChangeShapeType="1"/>
              </p:cNvSpPr>
              <p:nvPr/>
            </p:nvSpPr>
            <p:spPr bwMode="auto">
              <a:xfrm>
                <a:off x="394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0" name="Rectangle 511"/>
              <p:cNvSpPr>
                <a:spLocks noChangeArrowheads="1"/>
              </p:cNvSpPr>
              <p:nvPr/>
            </p:nvSpPr>
            <p:spPr bwMode="auto">
              <a:xfrm>
                <a:off x="394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1" name="Line 512"/>
              <p:cNvSpPr>
                <a:spLocks noChangeShapeType="1"/>
              </p:cNvSpPr>
              <p:nvPr/>
            </p:nvSpPr>
            <p:spPr bwMode="auto">
              <a:xfrm>
                <a:off x="432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2" name="Rectangle 513"/>
              <p:cNvSpPr>
                <a:spLocks noChangeArrowheads="1"/>
              </p:cNvSpPr>
              <p:nvPr/>
            </p:nvSpPr>
            <p:spPr bwMode="auto">
              <a:xfrm>
                <a:off x="432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3" name="Line 514"/>
              <p:cNvSpPr>
                <a:spLocks noChangeShapeType="1"/>
              </p:cNvSpPr>
              <p:nvPr/>
            </p:nvSpPr>
            <p:spPr bwMode="auto">
              <a:xfrm>
                <a:off x="470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4" name="Rectangle 515"/>
              <p:cNvSpPr>
                <a:spLocks noChangeArrowheads="1"/>
              </p:cNvSpPr>
              <p:nvPr/>
            </p:nvSpPr>
            <p:spPr bwMode="auto">
              <a:xfrm>
                <a:off x="470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5" name="Line 516"/>
              <p:cNvSpPr>
                <a:spLocks noChangeShapeType="1"/>
              </p:cNvSpPr>
              <p:nvPr/>
            </p:nvSpPr>
            <p:spPr bwMode="auto">
              <a:xfrm>
                <a:off x="5087"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6" name="Rectangle 517"/>
              <p:cNvSpPr>
                <a:spLocks noChangeArrowheads="1"/>
              </p:cNvSpPr>
              <p:nvPr/>
            </p:nvSpPr>
            <p:spPr bwMode="auto">
              <a:xfrm>
                <a:off x="5087"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7" name="Line 518"/>
              <p:cNvSpPr>
                <a:spLocks noChangeShapeType="1"/>
              </p:cNvSpPr>
              <p:nvPr/>
            </p:nvSpPr>
            <p:spPr bwMode="auto">
              <a:xfrm>
                <a:off x="5506" y="20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08" name="Rectangle 519"/>
              <p:cNvSpPr>
                <a:spLocks noChangeArrowheads="1"/>
              </p:cNvSpPr>
              <p:nvPr/>
            </p:nvSpPr>
            <p:spPr bwMode="auto">
              <a:xfrm>
                <a:off x="5506" y="20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09" name="Line 520"/>
              <p:cNvSpPr>
                <a:spLocks noChangeShapeType="1"/>
              </p:cNvSpPr>
              <p:nvPr/>
            </p:nvSpPr>
            <p:spPr bwMode="auto">
              <a:xfrm>
                <a:off x="236" y="2786"/>
                <a:ext cx="0" cy="6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0" name="Rectangle 521"/>
              <p:cNvSpPr>
                <a:spLocks noChangeArrowheads="1"/>
              </p:cNvSpPr>
              <p:nvPr/>
            </p:nvSpPr>
            <p:spPr bwMode="auto">
              <a:xfrm>
                <a:off x="236" y="2786"/>
                <a:ext cx="5" cy="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1" name="Line 522"/>
              <p:cNvSpPr>
                <a:spLocks noChangeShapeType="1"/>
              </p:cNvSpPr>
              <p:nvPr/>
            </p:nvSpPr>
            <p:spPr bwMode="auto">
              <a:xfrm>
                <a:off x="51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2" name="Rectangle 523"/>
              <p:cNvSpPr>
                <a:spLocks noChangeArrowheads="1"/>
              </p:cNvSpPr>
              <p:nvPr/>
            </p:nvSpPr>
            <p:spPr bwMode="auto">
              <a:xfrm>
                <a:off x="51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3" name="Line 524"/>
              <p:cNvSpPr>
                <a:spLocks noChangeShapeType="1"/>
              </p:cNvSpPr>
              <p:nvPr/>
            </p:nvSpPr>
            <p:spPr bwMode="auto">
              <a:xfrm>
                <a:off x="882"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4" name="Rectangle 525"/>
              <p:cNvSpPr>
                <a:spLocks noChangeArrowheads="1"/>
              </p:cNvSpPr>
              <p:nvPr/>
            </p:nvSpPr>
            <p:spPr bwMode="auto">
              <a:xfrm>
                <a:off x="882"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5" name="Line 526"/>
              <p:cNvSpPr>
                <a:spLocks noChangeShapeType="1"/>
              </p:cNvSpPr>
              <p:nvPr/>
            </p:nvSpPr>
            <p:spPr bwMode="auto">
              <a:xfrm>
                <a:off x="1262"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6" name="Rectangle 527"/>
              <p:cNvSpPr>
                <a:spLocks noChangeArrowheads="1"/>
              </p:cNvSpPr>
              <p:nvPr/>
            </p:nvSpPr>
            <p:spPr bwMode="auto">
              <a:xfrm>
                <a:off x="1262"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7" name="Line 528"/>
              <p:cNvSpPr>
                <a:spLocks noChangeShapeType="1"/>
              </p:cNvSpPr>
              <p:nvPr/>
            </p:nvSpPr>
            <p:spPr bwMode="auto">
              <a:xfrm>
                <a:off x="1682"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18" name="Rectangle 529"/>
              <p:cNvSpPr>
                <a:spLocks noChangeArrowheads="1"/>
              </p:cNvSpPr>
              <p:nvPr/>
            </p:nvSpPr>
            <p:spPr bwMode="auto">
              <a:xfrm>
                <a:off x="1682"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19" name="Line 530"/>
              <p:cNvSpPr>
                <a:spLocks noChangeShapeType="1"/>
              </p:cNvSpPr>
              <p:nvPr/>
            </p:nvSpPr>
            <p:spPr bwMode="auto">
              <a:xfrm>
                <a:off x="204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0" name="Rectangle 531"/>
              <p:cNvSpPr>
                <a:spLocks noChangeArrowheads="1"/>
              </p:cNvSpPr>
              <p:nvPr/>
            </p:nvSpPr>
            <p:spPr bwMode="auto">
              <a:xfrm>
                <a:off x="204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1" name="Line 532"/>
              <p:cNvSpPr>
                <a:spLocks noChangeShapeType="1"/>
              </p:cNvSpPr>
              <p:nvPr/>
            </p:nvSpPr>
            <p:spPr bwMode="auto">
              <a:xfrm>
                <a:off x="242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2" name="Rectangle 533"/>
              <p:cNvSpPr>
                <a:spLocks noChangeArrowheads="1"/>
              </p:cNvSpPr>
              <p:nvPr/>
            </p:nvSpPr>
            <p:spPr bwMode="auto">
              <a:xfrm>
                <a:off x="242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3" name="Line 534"/>
              <p:cNvSpPr>
                <a:spLocks noChangeShapeType="1"/>
              </p:cNvSpPr>
              <p:nvPr/>
            </p:nvSpPr>
            <p:spPr bwMode="auto">
              <a:xfrm>
                <a:off x="280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4" name="Rectangle 535"/>
              <p:cNvSpPr>
                <a:spLocks noChangeArrowheads="1"/>
              </p:cNvSpPr>
              <p:nvPr/>
            </p:nvSpPr>
            <p:spPr bwMode="auto">
              <a:xfrm>
                <a:off x="280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5" name="Line 536"/>
              <p:cNvSpPr>
                <a:spLocks noChangeShapeType="1"/>
              </p:cNvSpPr>
              <p:nvPr/>
            </p:nvSpPr>
            <p:spPr bwMode="auto">
              <a:xfrm>
                <a:off x="318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6" name="Rectangle 537"/>
              <p:cNvSpPr>
                <a:spLocks noChangeArrowheads="1"/>
              </p:cNvSpPr>
              <p:nvPr/>
            </p:nvSpPr>
            <p:spPr bwMode="auto">
              <a:xfrm>
                <a:off x="318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7" name="Line 538"/>
              <p:cNvSpPr>
                <a:spLocks noChangeShapeType="1"/>
              </p:cNvSpPr>
              <p:nvPr/>
            </p:nvSpPr>
            <p:spPr bwMode="auto">
              <a:xfrm>
                <a:off x="356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28" name="Rectangle 539"/>
              <p:cNvSpPr>
                <a:spLocks noChangeArrowheads="1"/>
              </p:cNvSpPr>
              <p:nvPr/>
            </p:nvSpPr>
            <p:spPr bwMode="auto">
              <a:xfrm>
                <a:off x="356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29" name="Line 540"/>
              <p:cNvSpPr>
                <a:spLocks noChangeShapeType="1"/>
              </p:cNvSpPr>
              <p:nvPr/>
            </p:nvSpPr>
            <p:spPr bwMode="auto">
              <a:xfrm>
                <a:off x="394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0" name="Rectangle 541"/>
              <p:cNvSpPr>
                <a:spLocks noChangeArrowheads="1"/>
              </p:cNvSpPr>
              <p:nvPr/>
            </p:nvSpPr>
            <p:spPr bwMode="auto">
              <a:xfrm>
                <a:off x="394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1" name="Line 542"/>
              <p:cNvSpPr>
                <a:spLocks noChangeShapeType="1"/>
              </p:cNvSpPr>
              <p:nvPr/>
            </p:nvSpPr>
            <p:spPr bwMode="auto">
              <a:xfrm>
                <a:off x="432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2" name="Rectangle 543"/>
              <p:cNvSpPr>
                <a:spLocks noChangeArrowheads="1"/>
              </p:cNvSpPr>
              <p:nvPr/>
            </p:nvSpPr>
            <p:spPr bwMode="auto">
              <a:xfrm>
                <a:off x="432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3" name="Line 544"/>
              <p:cNvSpPr>
                <a:spLocks noChangeShapeType="1"/>
              </p:cNvSpPr>
              <p:nvPr/>
            </p:nvSpPr>
            <p:spPr bwMode="auto">
              <a:xfrm>
                <a:off x="470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4" name="Rectangle 545"/>
              <p:cNvSpPr>
                <a:spLocks noChangeArrowheads="1"/>
              </p:cNvSpPr>
              <p:nvPr/>
            </p:nvSpPr>
            <p:spPr bwMode="auto">
              <a:xfrm>
                <a:off x="470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5" name="Line 546"/>
              <p:cNvSpPr>
                <a:spLocks noChangeShapeType="1"/>
              </p:cNvSpPr>
              <p:nvPr/>
            </p:nvSpPr>
            <p:spPr bwMode="auto">
              <a:xfrm>
                <a:off x="5087"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6" name="Rectangle 547"/>
              <p:cNvSpPr>
                <a:spLocks noChangeArrowheads="1"/>
              </p:cNvSpPr>
              <p:nvPr/>
            </p:nvSpPr>
            <p:spPr bwMode="auto">
              <a:xfrm>
                <a:off x="5087"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7" name="Line 548"/>
              <p:cNvSpPr>
                <a:spLocks noChangeShapeType="1"/>
              </p:cNvSpPr>
              <p:nvPr/>
            </p:nvSpPr>
            <p:spPr bwMode="auto">
              <a:xfrm>
                <a:off x="5506" y="279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38" name="Rectangle 549"/>
              <p:cNvSpPr>
                <a:spLocks noChangeArrowheads="1"/>
              </p:cNvSpPr>
              <p:nvPr/>
            </p:nvSpPr>
            <p:spPr bwMode="auto">
              <a:xfrm>
                <a:off x="5506" y="279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39" name="Line 550"/>
              <p:cNvSpPr>
                <a:spLocks noChangeShapeType="1"/>
              </p:cNvSpPr>
              <p:nvPr/>
            </p:nvSpPr>
            <p:spPr bwMode="auto">
              <a:xfrm>
                <a:off x="236" y="3536"/>
                <a:ext cx="0" cy="637"/>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0" name="Rectangle 551"/>
              <p:cNvSpPr>
                <a:spLocks noChangeArrowheads="1"/>
              </p:cNvSpPr>
              <p:nvPr/>
            </p:nvSpPr>
            <p:spPr bwMode="auto">
              <a:xfrm>
                <a:off x="236" y="3536"/>
                <a:ext cx="5" cy="63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1" name="Line 552"/>
              <p:cNvSpPr>
                <a:spLocks noChangeShapeType="1"/>
              </p:cNvSpPr>
              <p:nvPr/>
            </p:nvSpPr>
            <p:spPr bwMode="auto">
              <a:xfrm>
                <a:off x="51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2" name="Rectangle 553"/>
              <p:cNvSpPr>
                <a:spLocks noChangeArrowheads="1"/>
              </p:cNvSpPr>
              <p:nvPr/>
            </p:nvSpPr>
            <p:spPr bwMode="auto">
              <a:xfrm>
                <a:off x="51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3" name="Line 554"/>
              <p:cNvSpPr>
                <a:spLocks noChangeShapeType="1"/>
              </p:cNvSpPr>
              <p:nvPr/>
            </p:nvSpPr>
            <p:spPr bwMode="auto">
              <a:xfrm>
                <a:off x="882"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4" name="Rectangle 555"/>
              <p:cNvSpPr>
                <a:spLocks noChangeArrowheads="1"/>
              </p:cNvSpPr>
              <p:nvPr/>
            </p:nvSpPr>
            <p:spPr bwMode="auto">
              <a:xfrm>
                <a:off x="882"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5" name="Line 556"/>
              <p:cNvSpPr>
                <a:spLocks noChangeShapeType="1"/>
              </p:cNvSpPr>
              <p:nvPr/>
            </p:nvSpPr>
            <p:spPr bwMode="auto">
              <a:xfrm>
                <a:off x="1262"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6" name="Rectangle 557"/>
              <p:cNvSpPr>
                <a:spLocks noChangeArrowheads="1"/>
              </p:cNvSpPr>
              <p:nvPr/>
            </p:nvSpPr>
            <p:spPr bwMode="auto">
              <a:xfrm>
                <a:off x="1262"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7" name="Line 558"/>
              <p:cNvSpPr>
                <a:spLocks noChangeShapeType="1"/>
              </p:cNvSpPr>
              <p:nvPr/>
            </p:nvSpPr>
            <p:spPr bwMode="auto">
              <a:xfrm>
                <a:off x="1682"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48" name="Rectangle 559"/>
              <p:cNvSpPr>
                <a:spLocks noChangeArrowheads="1"/>
              </p:cNvSpPr>
              <p:nvPr/>
            </p:nvSpPr>
            <p:spPr bwMode="auto">
              <a:xfrm>
                <a:off x="1682"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49" name="Line 560"/>
              <p:cNvSpPr>
                <a:spLocks noChangeShapeType="1"/>
              </p:cNvSpPr>
              <p:nvPr/>
            </p:nvSpPr>
            <p:spPr bwMode="auto">
              <a:xfrm>
                <a:off x="204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0" name="Rectangle 561"/>
              <p:cNvSpPr>
                <a:spLocks noChangeArrowheads="1"/>
              </p:cNvSpPr>
              <p:nvPr/>
            </p:nvSpPr>
            <p:spPr bwMode="auto">
              <a:xfrm>
                <a:off x="204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1" name="Line 562"/>
              <p:cNvSpPr>
                <a:spLocks noChangeShapeType="1"/>
              </p:cNvSpPr>
              <p:nvPr/>
            </p:nvSpPr>
            <p:spPr bwMode="auto">
              <a:xfrm>
                <a:off x="242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2" name="Rectangle 563"/>
              <p:cNvSpPr>
                <a:spLocks noChangeArrowheads="1"/>
              </p:cNvSpPr>
              <p:nvPr/>
            </p:nvSpPr>
            <p:spPr bwMode="auto">
              <a:xfrm>
                <a:off x="242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3" name="Line 564"/>
              <p:cNvSpPr>
                <a:spLocks noChangeShapeType="1"/>
              </p:cNvSpPr>
              <p:nvPr/>
            </p:nvSpPr>
            <p:spPr bwMode="auto">
              <a:xfrm>
                <a:off x="280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4" name="Rectangle 565"/>
              <p:cNvSpPr>
                <a:spLocks noChangeArrowheads="1"/>
              </p:cNvSpPr>
              <p:nvPr/>
            </p:nvSpPr>
            <p:spPr bwMode="auto">
              <a:xfrm>
                <a:off x="280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5" name="Line 566"/>
              <p:cNvSpPr>
                <a:spLocks noChangeShapeType="1"/>
              </p:cNvSpPr>
              <p:nvPr/>
            </p:nvSpPr>
            <p:spPr bwMode="auto">
              <a:xfrm>
                <a:off x="318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6" name="Rectangle 567"/>
              <p:cNvSpPr>
                <a:spLocks noChangeArrowheads="1"/>
              </p:cNvSpPr>
              <p:nvPr/>
            </p:nvSpPr>
            <p:spPr bwMode="auto">
              <a:xfrm>
                <a:off x="318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7" name="Line 568"/>
              <p:cNvSpPr>
                <a:spLocks noChangeShapeType="1"/>
              </p:cNvSpPr>
              <p:nvPr/>
            </p:nvSpPr>
            <p:spPr bwMode="auto">
              <a:xfrm>
                <a:off x="356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58" name="Rectangle 569"/>
              <p:cNvSpPr>
                <a:spLocks noChangeArrowheads="1"/>
              </p:cNvSpPr>
              <p:nvPr/>
            </p:nvSpPr>
            <p:spPr bwMode="auto">
              <a:xfrm>
                <a:off x="356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59" name="Line 570"/>
              <p:cNvSpPr>
                <a:spLocks noChangeShapeType="1"/>
              </p:cNvSpPr>
              <p:nvPr/>
            </p:nvSpPr>
            <p:spPr bwMode="auto">
              <a:xfrm>
                <a:off x="394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0" name="Rectangle 571"/>
              <p:cNvSpPr>
                <a:spLocks noChangeArrowheads="1"/>
              </p:cNvSpPr>
              <p:nvPr/>
            </p:nvSpPr>
            <p:spPr bwMode="auto">
              <a:xfrm>
                <a:off x="394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1" name="Line 572"/>
              <p:cNvSpPr>
                <a:spLocks noChangeShapeType="1"/>
              </p:cNvSpPr>
              <p:nvPr/>
            </p:nvSpPr>
            <p:spPr bwMode="auto">
              <a:xfrm>
                <a:off x="432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2" name="Rectangle 573"/>
              <p:cNvSpPr>
                <a:spLocks noChangeArrowheads="1"/>
              </p:cNvSpPr>
              <p:nvPr/>
            </p:nvSpPr>
            <p:spPr bwMode="auto">
              <a:xfrm>
                <a:off x="432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3" name="Line 574"/>
              <p:cNvSpPr>
                <a:spLocks noChangeShapeType="1"/>
              </p:cNvSpPr>
              <p:nvPr/>
            </p:nvSpPr>
            <p:spPr bwMode="auto">
              <a:xfrm>
                <a:off x="470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4" name="Rectangle 575"/>
              <p:cNvSpPr>
                <a:spLocks noChangeArrowheads="1"/>
              </p:cNvSpPr>
              <p:nvPr/>
            </p:nvSpPr>
            <p:spPr bwMode="auto">
              <a:xfrm>
                <a:off x="470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5" name="Line 576"/>
              <p:cNvSpPr>
                <a:spLocks noChangeShapeType="1"/>
              </p:cNvSpPr>
              <p:nvPr/>
            </p:nvSpPr>
            <p:spPr bwMode="auto">
              <a:xfrm>
                <a:off x="5087"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6" name="Rectangle 577"/>
              <p:cNvSpPr>
                <a:spLocks noChangeArrowheads="1"/>
              </p:cNvSpPr>
              <p:nvPr/>
            </p:nvSpPr>
            <p:spPr bwMode="auto">
              <a:xfrm>
                <a:off x="5087"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7" name="Line 578"/>
              <p:cNvSpPr>
                <a:spLocks noChangeShapeType="1"/>
              </p:cNvSpPr>
              <p:nvPr/>
            </p:nvSpPr>
            <p:spPr bwMode="auto">
              <a:xfrm>
                <a:off x="5506" y="3541"/>
                <a:ext cx="0" cy="632"/>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68" name="Rectangle 579"/>
              <p:cNvSpPr>
                <a:spLocks noChangeArrowheads="1"/>
              </p:cNvSpPr>
              <p:nvPr/>
            </p:nvSpPr>
            <p:spPr bwMode="auto">
              <a:xfrm>
                <a:off x="5506" y="3541"/>
                <a:ext cx="5" cy="6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69" name="Line 580"/>
              <p:cNvSpPr>
                <a:spLocks noChangeShapeType="1"/>
              </p:cNvSpPr>
              <p:nvPr/>
            </p:nvSpPr>
            <p:spPr bwMode="auto">
              <a:xfrm>
                <a:off x="241" y="1286"/>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0" name="Rectangle 581"/>
              <p:cNvSpPr>
                <a:spLocks noChangeArrowheads="1"/>
              </p:cNvSpPr>
              <p:nvPr/>
            </p:nvSpPr>
            <p:spPr bwMode="auto">
              <a:xfrm>
                <a:off x="241" y="1286"/>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1" name="Line 582"/>
              <p:cNvSpPr>
                <a:spLocks noChangeShapeType="1"/>
              </p:cNvSpPr>
              <p:nvPr/>
            </p:nvSpPr>
            <p:spPr bwMode="auto">
              <a:xfrm>
                <a:off x="241" y="1365"/>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2" name="Rectangle 583"/>
              <p:cNvSpPr>
                <a:spLocks noChangeArrowheads="1"/>
              </p:cNvSpPr>
              <p:nvPr/>
            </p:nvSpPr>
            <p:spPr bwMode="auto">
              <a:xfrm>
                <a:off x="241" y="1365"/>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3" name="Line 584"/>
              <p:cNvSpPr>
                <a:spLocks noChangeShapeType="1"/>
              </p:cNvSpPr>
              <p:nvPr/>
            </p:nvSpPr>
            <p:spPr bwMode="auto">
              <a:xfrm>
                <a:off x="241" y="1444"/>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4" name="Rectangle 585"/>
              <p:cNvSpPr>
                <a:spLocks noChangeArrowheads="1"/>
              </p:cNvSpPr>
              <p:nvPr/>
            </p:nvSpPr>
            <p:spPr bwMode="auto">
              <a:xfrm>
                <a:off x="241" y="1444"/>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5" name="Line 586"/>
              <p:cNvSpPr>
                <a:spLocks noChangeShapeType="1"/>
              </p:cNvSpPr>
              <p:nvPr/>
            </p:nvSpPr>
            <p:spPr bwMode="auto">
              <a:xfrm>
                <a:off x="241" y="1523"/>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6" name="Rectangle 587"/>
              <p:cNvSpPr>
                <a:spLocks noChangeArrowheads="1"/>
              </p:cNvSpPr>
              <p:nvPr/>
            </p:nvSpPr>
            <p:spPr bwMode="auto">
              <a:xfrm>
                <a:off x="241" y="1523"/>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7" name="Line 588"/>
              <p:cNvSpPr>
                <a:spLocks noChangeShapeType="1"/>
              </p:cNvSpPr>
              <p:nvPr/>
            </p:nvSpPr>
            <p:spPr bwMode="auto">
              <a:xfrm>
                <a:off x="241" y="1602"/>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78" name="Rectangle 589"/>
              <p:cNvSpPr>
                <a:spLocks noChangeArrowheads="1"/>
              </p:cNvSpPr>
              <p:nvPr/>
            </p:nvSpPr>
            <p:spPr bwMode="auto">
              <a:xfrm>
                <a:off x="241" y="1602"/>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79" name="Line 590"/>
              <p:cNvSpPr>
                <a:spLocks noChangeShapeType="1"/>
              </p:cNvSpPr>
              <p:nvPr/>
            </p:nvSpPr>
            <p:spPr bwMode="auto">
              <a:xfrm>
                <a:off x="241" y="1681"/>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0" name="Rectangle 591"/>
              <p:cNvSpPr>
                <a:spLocks noChangeArrowheads="1"/>
              </p:cNvSpPr>
              <p:nvPr/>
            </p:nvSpPr>
            <p:spPr bwMode="auto">
              <a:xfrm>
                <a:off x="241" y="1681"/>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1" name="Line 592"/>
              <p:cNvSpPr>
                <a:spLocks noChangeShapeType="1"/>
              </p:cNvSpPr>
              <p:nvPr/>
            </p:nvSpPr>
            <p:spPr bwMode="auto">
              <a:xfrm>
                <a:off x="241" y="1760"/>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2" name="Rectangle 593"/>
              <p:cNvSpPr>
                <a:spLocks noChangeArrowheads="1"/>
              </p:cNvSpPr>
              <p:nvPr/>
            </p:nvSpPr>
            <p:spPr bwMode="auto">
              <a:xfrm>
                <a:off x="241" y="1760"/>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3" name="Line 594"/>
              <p:cNvSpPr>
                <a:spLocks noChangeShapeType="1"/>
              </p:cNvSpPr>
              <p:nvPr/>
            </p:nvSpPr>
            <p:spPr bwMode="auto">
              <a:xfrm>
                <a:off x="241" y="1839"/>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4" name="Rectangle 595"/>
              <p:cNvSpPr>
                <a:spLocks noChangeArrowheads="1"/>
              </p:cNvSpPr>
              <p:nvPr/>
            </p:nvSpPr>
            <p:spPr bwMode="auto">
              <a:xfrm>
                <a:off x="241" y="1839"/>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5" name="Line 596"/>
              <p:cNvSpPr>
                <a:spLocks noChangeShapeType="1"/>
              </p:cNvSpPr>
              <p:nvPr/>
            </p:nvSpPr>
            <p:spPr bwMode="auto">
              <a:xfrm>
                <a:off x="241" y="1918"/>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6" name="Rectangle 597"/>
              <p:cNvSpPr>
                <a:spLocks noChangeArrowheads="1"/>
              </p:cNvSpPr>
              <p:nvPr/>
            </p:nvSpPr>
            <p:spPr bwMode="auto">
              <a:xfrm>
                <a:off x="241" y="1918"/>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7" name="Line 598"/>
              <p:cNvSpPr>
                <a:spLocks noChangeShapeType="1"/>
              </p:cNvSpPr>
              <p:nvPr/>
            </p:nvSpPr>
            <p:spPr bwMode="auto">
              <a:xfrm>
                <a:off x="241" y="2036"/>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88" name="Rectangle 599"/>
              <p:cNvSpPr>
                <a:spLocks noChangeArrowheads="1"/>
              </p:cNvSpPr>
              <p:nvPr/>
            </p:nvSpPr>
            <p:spPr bwMode="auto">
              <a:xfrm>
                <a:off x="241" y="2036"/>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89" name="Line 600"/>
              <p:cNvSpPr>
                <a:spLocks noChangeShapeType="1"/>
              </p:cNvSpPr>
              <p:nvPr/>
            </p:nvSpPr>
            <p:spPr bwMode="auto">
              <a:xfrm>
                <a:off x="241" y="2115"/>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90" name="Rectangle 601"/>
              <p:cNvSpPr>
                <a:spLocks noChangeArrowheads="1"/>
              </p:cNvSpPr>
              <p:nvPr/>
            </p:nvSpPr>
            <p:spPr bwMode="auto">
              <a:xfrm>
                <a:off x="241" y="2115"/>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91" name="Line 602"/>
              <p:cNvSpPr>
                <a:spLocks noChangeShapeType="1"/>
              </p:cNvSpPr>
              <p:nvPr/>
            </p:nvSpPr>
            <p:spPr bwMode="auto">
              <a:xfrm>
                <a:off x="241" y="2194"/>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92" name="Rectangle 603"/>
              <p:cNvSpPr>
                <a:spLocks noChangeArrowheads="1"/>
              </p:cNvSpPr>
              <p:nvPr/>
            </p:nvSpPr>
            <p:spPr bwMode="auto">
              <a:xfrm>
                <a:off x="241" y="2194"/>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93" name="Line 604"/>
              <p:cNvSpPr>
                <a:spLocks noChangeShapeType="1"/>
              </p:cNvSpPr>
              <p:nvPr/>
            </p:nvSpPr>
            <p:spPr bwMode="auto">
              <a:xfrm>
                <a:off x="241" y="2273"/>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594" name="Rectangle 605"/>
              <p:cNvSpPr>
                <a:spLocks noChangeArrowheads="1"/>
              </p:cNvSpPr>
              <p:nvPr/>
            </p:nvSpPr>
            <p:spPr bwMode="auto">
              <a:xfrm>
                <a:off x="241" y="2273"/>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595" name="Line 606"/>
              <p:cNvSpPr>
                <a:spLocks noChangeShapeType="1"/>
              </p:cNvSpPr>
              <p:nvPr/>
            </p:nvSpPr>
            <p:spPr bwMode="auto">
              <a:xfrm>
                <a:off x="241" y="2352"/>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4" name="Rectangle 608"/>
            <p:cNvSpPr>
              <a:spLocks noChangeArrowheads="1"/>
            </p:cNvSpPr>
            <p:nvPr/>
          </p:nvSpPr>
          <p:spPr bwMode="auto">
            <a:xfrm>
              <a:off x="241" y="2352"/>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Line 609"/>
            <p:cNvSpPr>
              <a:spLocks noChangeShapeType="1"/>
            </p:cNvSpPr>
            <p:nvPr/>
          </p:nvSpPr>
          <p:spPr bwMode="auto">
            <a:xfrm>
              <a:off x="241" y="2431"/>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Rectangle 610"/>
            <p:cNvSpPr>
              <a:spLocks noChangeArrowheads="1"/>
            </p:cNvSpPr>
            <p:nvPr/>
          </p:nvSpPr>
          <p:spPr bwMode="auto">
            <a:xfrm>
              <a:off x="241" y="2431"/>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Line 611"/>
            <p:cNvSpPr>
              <a:spLocks noChangeShapeType="1"/>
            </p:cNvSpPr>
            <p:nvPr/>
          </p:nvSpPr>
          <p:spPr bwMode="auto">
            <a:xfrm>
              <a:off x="241" y="2510"/>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Rectangle 612"/>
            <p:cNvSpPr>
              <a:spLocks noChangeArrowheads="1"/>
            </p:cNvSpPr>
            <p:nvPr/>
          </p:nvSpPr>
          <p:spPr bwMode="auto">
            <a:xfrm>
              <a:off x="241" y="2510"/>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Line 613"/>
            <p:cNvSpPr>
              <a:spLocks noChangeShapeType="1"/>
            </p:cNvSpPr>
            <p:nvPr/>
          </p:nvSpPr>
          <p:spPr bwMode="auto">
            <a:xfrm>
              <a:off x="241" y="2589"/>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Rectangle 614"/>
            <p:cNvSpPr>
              <a:spLocks noChangeArrowheads="1"/>
            </p:cNvSpPr>
            <p:nvPr/>
          </p:nvSpPr>
          <p:spPr bwMode="auto">
            <a:xfrm>
              <a:off x="241" y="2589"/>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Line 615"/>
            <p:cNvSpPr>
              <a:spLocks noChangeShapeType="1"/>
            </p:cNvSpPr>
            <p:nvPr/>
          </p:nvSpPr>
          <p:spPr bwMode="auto">
            <a:xfrm>
              <a:off x="241" y="2668"/>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Rectangle 616"/>
            <p:cNvSpPr>
              <a:spLocks noChangeArrowheads="1"/>
            </p:cNvSpPr>
            <p:nvPr/>
          </p:nvSpPr>
          <p:spPr bwMode="auto">
            <a:xfrm>
              <a:off x="241" y="2668"/>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Line 617"/>
            <p:cNvSpPr>
              <a:spLocks noChangeShapeType="1"/>
            </p:cNvSpPr>
            <p:nvPr/>
          </p:nvSpPr>
          <p:spPr bwMode="auto">
            <a:xfrm>
              <a:off x="241" y="2786"/>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Rectangle 618"/>
            <p:cNvSpPr>
              <a:spLocks noChangeArrowheads="1"/>
            </p:cNvSpPr>
            <p:nvPr/>
          </p:nvSpPr>
          <p:spPr bwMode="auto">
            <a:xfrm>
              <a:off x="241" y="2786"/>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Line 619"/>
            <p:cNvSpPr>
              <a:spLocks noChangeShapeType="1"/>
            </p:cNvSpPr>
            <p:nvPr/>
          </p:nvSpPr>
          <p:spPr bwMode="auto">
            <a:xfrm>
              <a:off x="241" y="2865"/>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Rectangle 620"/>
            <p:cNvSpPr>
              <a:spLocks noChangeArrowheads="1"/>
            </p:cNvSpPr>
            <p:nvPr/>
          </p:nvSpPr>
          <p:spPr bwMode="auto">
            <a:xfrm>
              <a:off x="241" y="2865"/>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Line 621"/>
            <p:cNvSpPr>
              <a:spLocks noChangeShapeType="1"/>
            </p:cNvSpPr>
            <p:nvPr/>
          </p:nvSpPr>
          <p:spPr bwMode="auto">
            <a:xfrm>
              <a:off x="241" y="2944"/>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Rectangle 622"/>
            <p:cNvSpPr>
              <a:spLocks noChangeArrowheads="1"/>
            </p:cNvSpPr>
            <p:nvPr/>
          </p:nvSpPr>
          <p:spPr bwMode="auto">
            <a:xfrm>
              <a:off x="241" y="2944"/>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Line 623"/>
            <p:cNvSpPr>
              <a:spLocks noChangeShapeType="1"/>
            </p:cNvSpPr>
            <p:nvPr/>
          </p:nvSpPr>
          <p:spPr bwMode="auto">
            <a:xfrm>
              <a:off x="241" y="3023"/>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Rectangle 624"/>
            <p:cNvSpPr>
              <a:spLocks noChangeArrowheads="1"/>
            </p:cNvSpPr>
            <p:nvPr/>
          </p:nvSpPr>
          <p:spPr bwMode="auto">
            <a:xfrm>
              <a:off x="241" y="3023"/>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Line 625"/>
            <p:cNvSpPr>
              <a:spLocks noChangeShapeType="1"/>
            </p:cNvSpPr>
            <p:nvPr/>
          </p:nvSpPr>
          <p:spPr bwMode="auto">
            <a:xfrm>
              <a:off x="241" y="3102"/>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68" name="Rectangle 626"/>
            <p:cNvSpPr>
              <a:spLocks noChangeArrowheads="1"/>
            </p:cNvSpPr>
            <p:nvPr/>
          </p:nvSpPr>
          <p:spPr bwMode="auto">
            <a:xfrm>
              <a:off x="241" y="3102"/>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0" name="Line 627"/>
            <p:cNvSpPr>
              <a:spLocks noChangeShapeType="1"/>
            </p:cNvSpPr>
            <p:nvPr/>
          </p:nvSpPr>
          <p:spPr bwMode="auto">
            <a:xfrm>
              <a:off x="241" y="3181"/>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1" name="Rectangle 628"/>
            <p:cNvSpPr>
              <a:spLocks noChangeArrowheads="1"/>
            </p:cNvSpPr>
            <p:nvPr/>
          </p:nvSpPr>
          <p:spPr bwMode="auto">
            <a:xfrm>
              <a:off x="241" y="3181"/>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2" name="Line 629"/>
            <p:cNvSpPr>
              <a:spLocks noChangeShapeType="1"/>
            </p:cNvSpPr>
            <p:nvPr/>
          </p:nvSpPr>
          <p:spPr bwMode="auto">
            <a:xfrm>
              <a:off x="241" y="3260"/>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3" name="Rectangle 630"/>
            <p:cNvSpPr>
              <a:spLocks noChangeArrowheads="1"/>
            </p:cNvSpPr>
            <p:nvPr/>
          </p:nvSpPr>
          <p:spPr bwMode="auto">
            <a:xfrm>
              <a:off x="241" y="3260"/>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4" name="Line 631"/>
            <p:cNvSpPr>
              <a:spLocks noChangeShapeType="1"/>
            </p:cNvSpPr>
            <p:nvPr/>
          </p:nvSpPr>
          <p:spPr bwMode="auto">
            <a:xfrm>
              <a:off x="241" y="3339"/>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5" name="Rectangle 632"/>
            <p:cNvSpPr>
              <a:spLocks noChangeArrowheads="1"/>
            </p:cNvSpPr>
            <p:nvPr/>
          </p:nvSpPr>
          <p:spPr bwMode="auto">
            <a:xfrm>
              <a:off x="241" y="3339"/>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6" name="Line 633"/>
            <p:cNvSpPr>
              <a:spLocks noChangeShapeType="1"/>
            </p:cNvSpPr>
            <p:nvPr/>
          </p:nvSpPr>
          <p:spPr bwMode="auto">
            <a:xfrm>
              <a:off x="241" y="3418"/>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7" name="Rectangle 634"/>
            <p:cNvSpPr>
              <a:spLocks noChangeArrowheads="1"/>
            </p:cNvSpPr>
            <p:nvPr/>
          </p:nvSpPr>
          <p:spPr bwMode="auto">
            <a:xfrm>
              <a:off x="241" y="3418"/>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78" name="Line 635"/>
            <p:cNvSpPr>
              <a:spLocks noChangeShapeType="1"/>
            </p:cNvSpPr>
            <p:nvPr/>
          </p:nvSpPr>
          <p:spPr bwMode="auto">
            <a:xfrm>
              <a:off x="241" y="3536"/>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79" name="Rectangle 636"/>
            <p:cNvSpPr>
              <a:spLocks noChangeArrowheads="1"/>
            </p:cNvSpPr>
            <p:nvPr/>
          </p:nvSpPr>
          <p:spPr bwMode="auto">
            <a:xfrm>
              <a:off x="241" y="3536"/>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0" name="Line 637"/>
            <p:cNvSpPr>
              <a:spLocks noChangeShapeType="1"/>
            </p:cNvSpPr>
            <p:nvPr/>
          </p:nvSpPr>
          <p:spPr bwMode="auto">
            <a:xfrm>
              <a:off x="241" y="3615"/>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1" name="Rectangle 638"/>
            <p:cNvSpPr>
              <a:spLocks noChangeArrowheads="1"/>
            </p:cNvSpPr>
            <p:nvPr/>
          </p:nvSpPr>
          <p:spPr bwMode="auto">
            <a:xfrm>
              <a:off x="241" y="3615"/>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2" name="Line 639"/>
            <p:cNvSpPr>
              <a:spLocks noChangeShapeType="1"/>
            </p:cNvSpPr>
            <p:nvPr/>
          </p:nvSpPr>
          <p:spPr bwMode="auto">
            <a:xfrm>
              <a:off x="241" y="3694"/>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3" name="Rectangle 640"/>
            <p:cNvSpPr>
              <a:spLocks noChangeArrowheads="1"/>
            </p:cNvSpPr>
            <p:nvPr/>
          </p:nvSpPr>
          <p:spPr bwMode="auto">
            <a:xfrm>
              <a:off x="241" y="3694"/>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4" name="Line 641"/>
            <p:cNvSpPr>
              <a:spLocks noChangeShapeType="1"/>
            </p:cNvSpPr>
            <p:nvPr/>
          </p:nvSpPr>
          <p:spPr bwMode="auto">
            <a:xfrm>
              <a:off x="241" y="3773"/>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5" name="Rectangle 642"/>
            <p:cNvSpPr>
              <a:spLocks noChangeArrowheads="1"/>
            </p:cNvSpPr>
            <p:nvPr/>
          </p:nvSpPr>
          <p:spPr bwMode="auto">
            <a:xfrm>
              <a:off x="241" y="3773"/>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6" name="Line 643"/>
            <p:cNvSpPr>
              <a:spLocks noChangeShapeType="1"/>
            </p:cNvSpPr>
            <p:nvPr/>
          </p:nvSpPr>
          <p:spPr bwMode="auto">
            <a:xfrm>
              <a:off x="241" y="3852"/>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7" name="Rectangle 644"/>
            <p:cNvSpPr>
              <a:spLocks noChangeArrowheads="1"/>
            </p:cNvSpPr>
            <p:nvPr/>
          </p:nvSpPr>
          <p:spPr bwMode="auto">
            <a:xfrm>
              <a:off x="241" y="3852"/>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88" name="Line 645"/>
            <p:cNvSpPr>
              <a:spLocks noChangeShapeType="1"/>
            </p:cNvSpPr>
            <p:nvPr/>
          </p:nvSpPr>
          <p:spPr bwMode="auto">
            <a:xfrm>
              <a:off x="241" y="3931"/>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89" name="Rectangle 646"/>
            <p:cNvSpPr>
              <a:spLocks noChangeArrowheads="1"/>
            </p:cNvSpPr>
            <p:nvPr/>
          </p:nvSpPr>
          <p:spPr bwMode="auto">
            <a:xfrm>
              <a:off x="241" y="3931"/>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90" name="Line 647"/>
            <p:cNvSpPr>
              <a:spLocks noChangeShapeType="1"/>
            </p:cNvSpPr>
            <p:nvPr/>
          </p:nvSpPr>
          <p:spPr bwMode="auto">
            <a:xfrm>
              <a:off x="241" y="4010"/>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91" name="Rectangle 648"/>
            <p:cNvSpPr>
              <a:spLocks noChangeArrowheads="1"/>
            </p:cNvSpPr>
            <p:nvPr/>
          </p:nvSpPr>
          <p:spPr bwMode="auto">
            <a:xfrm>
              <a:off x="241" y="4010"/>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92" name="Line 649"/>
            <p:cNvSpPr>
              <a:spLocks noChangeShapeType="1"/>
            </p:cNvSpPr>
            <p:nvPr/>
          </p:nvSpPr>
          <p:spPr bwMode="auto">
            <a:xfrm>
              <a:off x="241" y="4089"/>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93" name="Rectangle 650"/>
            <p:cNvSpPr>
              <a:spLocks noChangeArrowheads="1"/>
            </p:cNvSpPr>
            <p:nvPr/>
          </p:nvSpPr>
          <p:spPr bwMode="auto">
            <a:xfrm>
              <a:off x="241" y="4089"/>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8394" name="Line 651"/>
            <p:cNvSpPr>
              <a:spLocks noChangeShapeType="1"/>
            </p:cNvSpPr>
            <p:nvPr/>
          </p:nvSpPr>
          <p:spPr bwMode="auto">
            <a:xfrm>
              <a:off x="241" y="4168"/>
              <a:ext cx="527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8395" name="Rectangle 652"/>
            <p:cNvSpPr>
              <a:spLocks noChangeArrowheads="1"/>
            </p:cNvSpPr>
            <p:nvPr/>
          </p:nvSpPr>
          <p:spPr bwMode="auto">
            <a:xfrm>
              <a:off x="241" y="4168"/>
              <a:ext cx="5270"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1389689729"/>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3" name="タイトル 1"/>
          <p:cNvSpPr txBox="1">
            <a:spLocks/>
          </p:cNvSpPr>
          <p:nvPr/>
        </p:nvSpPr>
        <p:spPr bwMode="auto">
          <a:xfrm>
            <a:off x="122238" y="-792163"/>
            <a:ext cx="8424862" cy="792163"/>
          </a:xfrm>
          <a:prstGeom prst="rect">
            <a:avLst/>
          </a:prstGeom>
          <a:noFill/>
          <a:ln w="9525">
            <a:noFill/>
            <a:miter lim="800000"/>
            <a:headEnd/>
            <a:tailEnd/>
          </a:ln>
        </p:spPr>
        <p:txBody>
          <a:bodyPr anchor="ctr"/>
          <a:lstStyle/>
          <a:p>
            <a:endParaRPr lang="ja-JP" altLang="en-US" sz="1200">
              <a:latin typeface="Calibri" pitchFamily="34" charset="0"/>
            </a:endParaRPr>
          </a:p>
        </p:txBody>
      </p:sp>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59395" name="正方形/長方形 12"/>
          <p:cNvSpPr>
            <a:spLocks noChangeArrowheads="1"/>
          </p:cNvSpPr>
          <p:nvPr/>
        </p:nvSpPr>
        <p:spPr bwMode="auto">
          <a:xfrm>
            <a:off x="5364088" y="1736812"/>
            <a:ext cx="3435350" cy="246221"/>
          </a:xfrm>
          <a:prstGeom prst="rect">
            <a:avLst/>
          </a:prstGeom>
          <a:noFill/>
          <a:ln w="9525">
            <a:noFill/>
            <a:miter lim="800000"/>
            <a:headEnd/>
            <a:tailEnd/>
          </a:ln>
        </p:spPr>
        <p:txBody>
          <a:bodyPr>
            <a:spAutoFit/>
          </a:bodyPr>
          <a:lstStyle/>
          <a:p>
            <a:pPr algn="r"/>
            <a:r>
              <a:rPr lang="ja-JP" altLang="en-US" sz="1000" dirty="0">
                <a:latin typeface="ＭＳ Ｐゴシック" charset="-128"/>
              </a:rPr>
              <a:t>出典：「住民基本台帳人口移動報告」（総務省統計局）</a:t>
            </a:r>
            <a:endParaRPr lang="ja-JP" altLang="en-US" sz="1000" dirty="0">
              <a:latin typeface="Calibri" pitchFamily="34" charset="0"/>
            </a:endParaRPr>
          </a:p>
        </p:txBody>
      </p:sp>
      <p:sp>
        <p:nvSpPr>
          <p:cNvPr id="9" name="角丸四角形 8"/>
          <p:cNvSpPr/>
          <p:nvPr/>
        </p:nvSpPr>
        <p:spPr>
          <a:xfrm>
            <a:off x="107950" y="765175"/>
            <a:ext cx="8824913" cy="8636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a:solidFill>
                  <a:schemeClr val="tx1"/>
                </a:solidFill>
                <a:latin typeface="ＭＳ Ｐゴシック" charset="-128"/>
              </a:rPr>
              <a:t>○前頁に加えさらに</a:t>
            </a:r>
            <a:r>
              <a:rPr lang="ja-JP" altLang="en-US" sz="1100" dirty="0" smtClean="0">
                <a:solidFill>
                  <a:schemeClr val="tx1"/>
                </a:solidFill>
                <a:latin typeface="ＭＳ Ｐゴシック" charset="-128"/>
              </a:rPr>
              <a:t>性別ごとに</a:t>
            </a:r>
            <a:r>
              <a:rPr lang="ja-JP" altLang="en-US" sz="1100" dirty="0">
                <a:solidFill>
                  <a:schemeClr val="tx1"/>
                </a:solidFill>
                <a:latin typeface="ＭＳ Ｐゴシック" charset="-128"/>
              </a:rPr>
              <a:t>転出入の状況（プラスは転入超過、マイナスは転出超過）を見てみる。</a:t>
            </a: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15</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24</a:t>
            </a:r>
            <a:r>
              <a:rPr lang="ja-JP" altLang="en-US" sz="1100" dirty="0">
                <a:solidFill>
                  <a:schemeClr val="tx1"/>
                </a:solidFill>
                <a:latin typeface="ＭＳ Ｐゴシック" charset="-128"/>
              </a:rPr>
              <a:t>歳の若年層の男女を比較した場合、男女ともに転入超過は大阪府と東京圏のみ。東海地方は、男性が転入超過であるが、それ以上に女性が転出超過のため、全体として転出超過。大阪府は若年女性の転入超過が男性</a:t>
            </a:r>
            <a:r>
              <a:rPr lang="ja-JP" altLang="en-US" sz="1100" dirty="0" smtClean="0">
                <a:solidFill>
                  <a:schemeClr val="tx1"/>
                </a:solidFill>
                <a:latin typeface="ＭＳ Ｐゴシック" charset="-128"/>
              </a:rPr>
              <a:t>の約２倍。</a:t>
            </a:r>
            <a:endParaRPr lang="en-US" altLang="ja-JP" sz="1100" dirty="0">
              <a:solidFill>
                <a:schemeClr val="tx1"/>
              </a:solidFill>
              <a:latin typeface="ＭＳ Ｐゴシック" charset="-128"/>
            </a:endParaRPr>
          </a:p>
          <a:p>
            <a:pPr marL="177800" indent="-177800"/>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40</a:t>
            </a:r>
            <a:r>
              <a:rPr lang="ja-JP" altLang="en-US" sz="1100" dirty="0">
                <a:solidFill>
                  <a:schemeClr val="tx1"/>
                </a:solidFill>
                <a:latin typeface="ＭＳ Ｐゴシック" charset="-128"/>
              </a:rPr>
              <a:t>～</a:t>
            </a:r>
            <a:r>
              <a:rPr lang="en-US" altLang="ja-JP" sz="1100" dirty="0">
                <a:solidFill>
                  <a:schemeClr val="tx1"/>
                </a:solidFill>
                <a:latin typeface="ＭＳ Ｐゴシック" charset="-128"/>
              </a:rPr>
              <a:t>64</a:t>
            </a:r>
            <a:r>
              <a:rPr lang="ja-JP" altLang="en-US" sz="1100" dirty="0">
                <a:solidFill>
                  <a:schemeClr val="tx1"/>
                </a:solidFill>
                <a:latin typeface="ＭＳ Ｐゴシック" charset="-128"/>
              </a:rPr>
              <a:t>歳においては、男性では東京圏、東海、大阪府では一貫して転出超過</a:t>
            </a:r>
            <a:r>
              <a:rPr lang="ja-JP" altLang="en-US" sz="1100" dirty="0" smtClean="0">
                <a:solidFill>
                  <a:schemeClr val="tx1"/>
                </a:solidFill>
                <a:latin typeface="ＭＳ Ｐゴシック" charset="-128"/>
              </a:rPr>
              <a:t>。特に東京圏の転出</a:t>
            </a:r>
            <a:r>
              <a:rPr lang="ja-JP" altLang="en-US" sz="1100" dirty="0">
                <a:solidFill>
                  <a:schemeClr val="tx1"/>
                </a:solidFill>
                <a:latin typeface="ＭＳ Ｐゴシック" charset="-128"/>
              </a:rPr>
              <a:t>が多い。女性では、東北、東海、大阪が一貫して転出超過。</a:t>
            </a:r>
          </a:p>
        </p:txBody>
      </p:sp>
      <p:sp>
        <p:nvSpPr>
          <p:cNvPr id="2" name="スライド番号プレースホルダー 1"/>
          <p:cNvSpPr>
            <a:spLocks noGrp="1"/>
          </p:cNvSpPr>
          <p:nvPr>
            <p:ph type="sldNum" sz="quarter" idx="12"/>
          </p:nvPr>
        </p:nvSpPr>
        <p:spPr/>
        <p:txBody>
          <a:bodyPr/>
          <a:lstStyle/>
          <a:p>
            <a:pPr>
              <a:defRPr/>
            </a:pPr>
            <a:fld id="{C77793C5-38B7-48A6-8306-0FF47ECB2C84}" type="slidenum">
              <a:rPr lang="ja-JP" altLang="en-US" smtClean="0"/>
              <a:pPr>
                <a:defRPr/>
              </a:pPr>
              <a:t>138</a:t>
            </a:fld>
            <a:endParaRPr lang="ja-JP" altLang="en-US"/>
          </a:p>
        </p:txBody>
      </p:sp>
      <p:sp>
        <p:nvSpPr>
          <p:cNvPr id="11" name="正方形/長方形 10"/>
          <p:cNvSpPr/>
          <p:nvPr/>
        </p:nvSpPr>
        <p:spPr>
          <a:xfrm>
            <a:off x="161588" y="116632"/>
            <a:ext cx="4496744" cy="369332"/>
          </a:xfrm>
          <a:prstGeom prst="rect">
            <a:avLst/>
          </a:prstGeom>
        </p:spPr>
        <p:txBody>
          <a:bodyPr wrap="none">
            <a:spAutoFit/>
          </a:bodyPr>
          <a:lstStyle/>
          <a:p>
            <a:r>
              <a:rPr lang="ja-JP" altLang="en-US" dirty="0" smtClean="0">
                <a:latin typeface="ＭＳ Ｐゴシック 本文"/>
              </a:rPr>
              <a:t>③人口動態（８）（年代別地域別転出入（</a:t>
            </a:r>
            <a:r>
              <a:rPr lang="en-US" altLang="ja-JP" dirty="0" smtClean="0">
                <a:latin typeface="ＭＳ Ｐゴシック 本文"/>
              </a:rPr>
              <a:t>ⅱ</a:t>
            </a:r>
            <a:r>
              <a:rPr lang="ja-JP" altLang="en-US" dirty="0" smtClean="0">
                <a:latin typeface="ＭＳ Ｐゴシック 本文"/>
              </a:rPr>
              <a:t>））</a:t>
            </a:r>
            <a:endParaRPr lang="ja-JP" altLang="en-US" dirty="0">
              <a:latin typeface="ＭＳ Ｐゴシック 本文"/>
            </a:endParaRPr>
          </a:p>
        </p:txBody>
      </p:sp>
      <p:grpSp>
        <p:nvGrpSpPr>
          <p:cNvPr id="3" name="Group 4"/>
          <p:cNvGrpSpPr>
            <a:grpSpLocks noChangeAspect="1"/>
          </p:cNvGrpSpPr>
          <p:nvPr/>
        </p:nvGrpSpPr>
        <p:grpSpPr bwMode="auto">
          <a:xfrm>
            <a:off x="506413" y="1838325"/>
            <a:ext cx="8205787" cy="4975225"/>
            <a:chOff x="319" y="1158"/>
            <a:chExt cx="5169" cy="3134"/>
          </a:xfrm>
        </p:grpSpPr>
        <p:sp>
          <p:nvSpPr>
            <p:cNvPr id="4" name="AutoShape 3"/>
            <p:cNvSpPr>
              <a:spLocks noChangeAspect="1" noChangeArrowheads="1" noTextEdit="1"/>
            </p:cNvSpPr>
            <p:nvPr/>
          </p:nvSpPr>
          <p:spPr bwMode="auto">
            <a:xfrm>
              <a:off x="319" y="1158"/>
              <a:ext cx="5169" cy="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nvGrpSpPr>
            <p:cNvPr id="5" name="Group 205"/>
            <p:cNvGrpSpPr>
              <a:grpSpLocks/>
            </p:cNvGrpSpPr>
            <p:nvPr/>
          </p:nvGrpSpPr>
          <p:grpSpPr bwMode="auto">
            <a:xfrm>
              <a:off x="334" y="1175"/>
              <a:ext cx="5130" cy="3035"/>
              <a:chOff x="334" y="1175"/>
              <a:chExt cx="5130" cy="3035"/>
            </a:xfrm>
          </p:grpSpPr>
          <p:sp>
            <p:nvSpPr>
              <p:cNvPr id="59820" name="Rectangle 5"/>
              <p:cNvSpPr>
                <a:spLocks noChangeArrowheads="1"/>
              </p:cNvSpPr>
              <p:nvPr/>
            </p:nvSpPr>
            <p:spPr bwMode="auto">
              <a:xfrm>
                <a:off x="3211" y="1240"/>
                <a:ext cx="377" cy="65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821" name="Rectangle 6"/>
              <p:cNvSpPr>
                <a:spLocks noChangeArrowheads="1"/>
              </p:cNvSpPr>
              <p:nvPr/>
            </p:nvSpPr>
            <p:spPr bwMode="auto">
              <a:xfrm>
                <a:off x="3211" y="2010"/>
                <a:ext cx="377" cy="65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822" name="Rectangle 7"/>
              <p:cNvSpPr>
                <a:spLocks noChangeArrowheads="1"/>
              </p:cNvSpPr>
              <p:nvPr/>
            </p:nvSpPr>
            <p:spPr bwMode="auto">
              <a:xfrm>
                <a:off x="3211" y="2781"/>
                <a:ext cx="377" cy="659"/>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823" name="Rectangle 8"/>
              <p:cNvSpPr>
                <a:spLocks noChangeArrowheads="1"/>
              </p:cNvSpPr>
              <p:nvPr/>
            </p:nvSpPr>
            <p:spPr bwMode="auto">
              <a:xfrm>
                <a:off x="3211" y="3552"/>
                <a:ext cx="377" cy="658"/>
              </a:xfrm>
              <a:prstGeom prst="rect">
                <a:avLst/>
              </a:prstGeom>
              <a:solidFill>
                <a:srgbClr val="92D05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824" name="Rectangle 9"/>
              <p:cNvSpPr>
                <a:spLocks noChangeArrowheads="1"/>
              </p:cNvSpPr>
              <p:nvPr/>
            </p:nvSpPr>
            <p:spPr bwMode="auto">
              <a:xfrm>
                <a:off x="334" y="1175"/>
                <a:ext cx="12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各地域の転入超過の推移（15～24歳・男性）</a:t>
                </a:r>
                <a:endParaRPr kumimoji="1" lang="ja-JP" altLang="ja-JP" sz="1800" b="1"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825" name="Rectangle 10"/>
              <p:cNvSpPr>
                <a:spLocks noChangeArrowheads="1"/>
              </p:cNvSpPr>
              <p:nvPr/>
            </p:nvSpPr>
            <p:spPr bwMode="auto">
              <a:xfrm>
                <a:off x="677" y="126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26" name="Rectangle 11"/>
              <p:cNvSpPr>
                <a:spLocks noChangeArrowheads="1"/>
              </p:cNvSpPr>
              <p:nvPr/>
            </p:nvSpPr>
            <p:spPr bwMode="auto">
              <a:xfrm>
                <a:off x="1073"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27" name="Rectangle 12"/>
              <p:cNvSpPr>
                <a:spLocks noChangeArrowheads="1"/>
              </p:cNvSpPr>
              <p:nvPr/>
            </p:nvSpPr>
            <p:spPr bwMode="auto">
              <a:xfrm>
                <a:off x="1431" y="126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28" name="Rectangle 13"/>
              <p:cNvSpPr>
                <a:spLocks noChangeArrowheads="1"/>
              </p:cNvSpPr>
              <p:nvPr/>
            </p:nvSpPr>
            <p:spPr bwMode="auto">
              <a:xfrm>
                <a:off x="1852" y="1266"/>
                <a:ext cx="8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29" name="Rectangle 14"/>
              <p:cNvSpPr>
                <a:spLocks noChangeArrowheads="1"/>
              </p:cNvSpPr>
              <p:nvPr/>
            </p:nvSpPr>
            <p:spPr bwMode="auto">
              <a:xfrm>
                <a:off x="2181" y="126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0" name="Rectangle 15"/>
              <p:cNvSpPr>
                <a:spLocks noChangeArrowheads="1"/>
              </p:cNvSpPr>
              <p:nvPr/>
            </p:nvSpPr>
            <p:spPr bwMode="auto">
              <a:xfrm>
                <a:off x="2587"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1" name="Rectangle 16"/>
              <p:cNvSpPr>
                <a:spLocks noChangeArrowheads="1"/>
              </p:cNvSpPr>
              <p:nvPr/>
            </p:nvSpPr>
            <p:spPr bwMode="auto">
              <a:xfrm>
                <a:off x="2959"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2" name="Rectangle 17"/>
              <p:cNvSpPr>
                <a:spLocks noChangeArrowheads="1"/>
              </p:cNvSpPr>
              <p:nvPr/>
            </p:nvSpPr>
            <p:spPr bwMode="auto">
              <a:xfrm>
                <a:off x="3298" y="126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3" name="Rectangle 18"/>
              <p:cNvSpPr>
                <a:spLocks noChangeArrowheads="1"/>
              </p:cNvSpPr>
              <p:nvPr/>
            </p:nvSpPr>
            <p:spPr bwMode="auto">
              <a:xfrm>
                <a:off x="3704"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4" name="Rectangle 19"/>
              <p:cNvSpPr>
                <a:spLocks noChangeArrowheads="1"/>
              </p:cNvSpPr>
              <p:nvPr/>
            </p:nvSpPr>
            <p:spPr bwMode="auto">
              <a:xfrm>
                <a:off x="4076"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5" name="Rectangle 20"/>
              <p:cNvSpPr>
                <a:spLocks noChangeArrowheads="1"/>
              </p:cNvSpPr>
              <p:nvPr/>
            </p:nvSpPr>
            <p:spPr bwMode="auto">
              <a:xfrm>
                <a:off x="4448"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6" name="Rectangle 21"/>
              <p:cNvSpPr>
                <a:spLocks noChangeArrowheads="1"/>
              </p:cNvSpPr>
              <p:nvPr/>
            </p:nvSpPr>
            <p:spPr bwMode="auto">
              <a:xfrm>
                <a:off x="4821"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7" name="Rectangle 22"/>
              <p:cNvSpPr>
                <a:spLocks noChangeArrowheads="1"/>
              </p:cNvSpPr>
              <p:nvPr/>
            </p:nvSpPr>
            <p:spPr bwMode="auto">
              <a:xfrm>
                <a:off x="5212" y="126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8" name="Rectangle 23"/>
              <p:cNvSpPr>
                <a:spLocks noChangeArrowheads="1"/>
              </p:cNvSpPr>
              <p:nvPr/>
            </p:nvSpPr>
            <p:spPr bwMode="auto">
              <a:xfrm>
                <a:off x="358" y="1339"/>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39" name="Rectangle 24"/>
              <p:cNvSpPr>
                <a:spLocks noChangeArrowheads="1"/>
              </p:cNvSpPr>
              <p:nvPr/>
            </p:nvSpPr>
            <p:spPr bwMode="auto">
              <a:xfrm>
                <a:off x="672"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3,529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0" name="Rectangle 25"/>
              <p:cNvSpPr>
                <a:spLocks noChangeArrowheads="1"/>
              </p:cNvSpPr>
              <p:nvPr/>
            </p:nvSpPr>
            <p:spPr bwMode="auto">
              <a:xfrm>
                <a:off x="1010" y="1347"/>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10,388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1" name="Rectangle 26"/>
              <p:cNvSpPr>
                <a:spLocks noChangeArrowheads="1"/>
              </p:cNvSpPr>
              <p:nvPr/>
            </p:nvSpPr>
            <p:spPr bwMode="auto">
              <a:xfrm>
                <a:off x="1523" y="1347"/>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42,149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2" name="Rectangle 27"/>
              <p:cNvSpPr>
                <a:spLocks noChangeArrowheads="1"/>
              </p:cNvSpPr>
              <p:nvPr/>
            </p:nvSpPr>
            <p:spPr bwMode="auto">
              <a:xfrm>
                <a:off x="1813"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2,270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3" name="Rectangle 28"/>
              <p:cNvSpPr>
                <a:spLocks noChangeArrowheads="1"/>
              </p:cNvSpPr>
              <p:nvPr/>
            </p:nvSpPr>
            <p:spPr bwMode="auto">
              <a:xfrm>
                <a:off x="2185"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4,582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4" name="Rectangle 29"/>
              <p:cNvSpPr>
                <a:spLocks noChangeArrowheads="1"/>
              </p:cNvSpPr>
              <p:nvPr/>
            </p:nvSpPr>
            <p:spPr bwMode="auto">
              <a:xfrm>
                <a:off x="2558"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5" name="Rectangle 30"/>
              <p:cNvSpPr>
                <a:spLocks noChangeArrowheads="1"/>
              </p:cNvSpPr>
              <p:nvPr/>
            </p:nvSpPr>
            <p:spPr bwMode="auto">
              <a:xfrm>
                <a:off x="3099" y="1347"/>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6" name="Rectangle 31"/>
              <p:cNvSpPr>
                <a:spLocks noChangeArrowheads="1"/>
              </p:cNvSpPr>
              <p:nvPr/>
            </p:nvSpPr>
            <p:spPr bwMode="auto">
              <a:xfrm>
                <a:off x="3404" y="1347"/>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3,741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7" name="Rectangle 32"/>
              <p:cNvSpPr>
                <a:spLocks noChangeArrowheads="1"/>
              </p:cNvSpPr>
              <p:nvPr/>
            </p:nvSpPr>
            <p:spPr bwMode="auto">
              <a:xfrm>
                <a:off x="3675"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2,887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8" name="Rectangle 33"/>
              <p:cNvSpPr>
                <a:spLocks noChangeArrowheads="1"/>
              </p:cNvSpPr>
              <p:nvPr/>
            </p:nvSpPr>
            <p:spPr bwMode="auto">
              <a:xfrm>
                <a:off x="4047"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4,497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49" name="Rectangle 34"/>
              <p:cNvSpPr>
                <a:spLocks noChangeArrowheads="1"/>
              </p:cNvSpPr>
              <p:nvPr/>
            </p:nvSpPr>
            <p:spPr bwMode="auto">
              <a:xfrm>
                <a:off x="4419"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0" name="Rectangle 35"/>
              <p:cNvSpPr>
                <a:spLocks noChangeArrowheads="1"/>
              </p:cNvSpPr>
              <p:nvPr/>
            </p:nvSpPr>
            <p:spPr bwMode="auto">
              <a:xfrm>
                <a:off x="4758" y="1347"/>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11,985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1" name="Rectangle 36"/>
              <p:cNvSpPr>
                <a:spLocks noChangeArrowheads="1"/>
              </p:cNvSpPr>
              <p:nvPr/>
            </p:nvSpPr>
            <p:spPr bwMode="auto">
              <a:xfrm>
                <a:off x="5203" y="1347"/>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2" name="Rectangle 37"/>
              <p:cNvSpPr>
                <a:spLocks noChangeArrowheads="1"/>
              </p:cNvSpPr>
              <p:nvPr/>
            </p:nvSpPr>
            <p:spPr bwMode="auto">
              <a:xfrm>
                <a:off x="358" y="142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3" name="Rectangle 38"/>
              <p:cNvSpPr>
                <a:spLocks noChangeArrowheads="1"/>
              </p:cNvSpPr>
              <p:nvPr/>
            </p:nvSpPr>
            <p:spPr bwMode="auto">
              <a:xfrm>
                <a:off x="672"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3,666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4" name="Rectangle 39"/>
              <p:cNvSpPr>
                <a:spLocks noChangeArrowheads="1"/>
              </p:cNvSpPr>
              <p:nvPr/>
            </p:nvSpPr>
            <p:spPr bwMode="auto">
              <a:xfrm>
                <a:off x="1010" y="1429"/>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12,309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5" name="Rectangle 40"/>
              <p:cNvSpPr>
                <a:spLocks noChangeArrowheads="1"/>
              </p:cNvSpPr>
              <p:nvPr/>
            </p:nvSpPr>
            <p:spPr bwMode="auto">
              <a:xfrm>
                <a:off x="1523" y="1429"/>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40,454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6" name="Rectangle 41"/>
              <p:cNvSpPr>
                <a:spLocks noChangeArrowheads="1"/>
              </p:cNvSpPr>
              <p:nvPr/>
            </p:nvSpPr>
            <p:spPr bwMode="auto">
              <a:xfrm>
                <a:off x="1813"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1,999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7" name="Rectangle 42"/>
              <p:cNvSpPr>
                <a:spLocks noChangeArrowheads="1"/>
              </p:cNvSpPr>
              <p:nvPr/>
            </p:nvSpPr>
            <p:spPr bwMode="auto">
              <a:xfrm>
                <a:off x="2185"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4,170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8" name="Rectangle 43"/>
              <p:cNvSpPr>
                <a:spLocks noChangeArrowheads="1"/>
              </p:cNvSpPr>
              <p:nvPr/>
            </p:nvSpPr>
            <p:spPr bwMode="auto">
              <a:xfrm>
                <a:off x="2558"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1,317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59" name="Rectangle 44"/>
              <p:cNvSpPr>
                <a:spLocks noChangeArrowheads="1"/>
              </p:cNvSpPr>
              <p:nvPr/>
            </p:nvSpPr>
            <p:spPr bwMode="auto">
              <a:xfrm>
                <a:off x="3032" y="142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1,682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0" name="Rectangle 45"/>
              <p:cNvSpPr>
                <a:spLocks noChangeArrowheads="1"/>
              </p:cNvSpPr>
              <p:nvPr/>
            </p:nvSpPr>
            <p:spPr bwMode="auto">
              <a:xfrm>
                <a:off x="3404" y="142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4,207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1" name="Rectangle 46"/>
              <p:cNvSpPr>
                <a:spLocks noChangeArrowheads="1"/>
              </p:cNvSpPr>
              <p:nvPr/>
            </p:nvSpPr>
            <p:spPr bwMode="auto">
              <a:xfrm>
                <a:off x="3675"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2,676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2" name="Rectangle 47"/>
              <p:cNvSpPr>
                <a:spLocks noChangeArrowheads="1"/>
              </p:cNvSpPr>
              <p:nvPr/>
            </p:nvSpPr>
            <p:spPr bwMode="auto">
              <a:xfrm>
                <a:off x="4047"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3,758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3" name="Rectangle 48"/>
              <p:cNvSpPr>
                <a:spLocks noChangeArrowheads="1"/>
              </p:cNvSpPr>
              <p:nvPr/>
            </p:nvSpPr>
            <p:spPr bwMode="auto">
              <a:xfrm>
                <a:off x="4419"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3,383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4" name="Rectangle 49"/>
              <p:cNvSpPr>
                <a:spLocks noChangeArrowheads="1"/>
              </p:cNvSpPr>
              <p:nvPr/>
            </p:nvSpPr>
            <p:spPr bwMode="auto">
              <a:xfrm>
                <a:off x="4758" y="1429"/>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11,847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5" name="Rectangle 50"/>
              <p:cNvSpPr>
                <a:spLocks noChangeArrowheads="1"/>
              </p:cNvSpPr>
              <p:nvPr/>
            </p:nvSpPr>
            <p:spPr bwMode="auto">
              <a:xfrm>
                <a:off x="5203" y="142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6" name="Rectangle 51"/>
              <p:cNvSpPr>
                <a:spLocks noChangeArrowheads="1"/>
              </p:cNvSpPr>
              <p:nvPr/>
            </p:nvSpPr>
            <p:spPr bwMode="auto">
              <a:xfrm>
                <a:off x="358" y="1502"/>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7" name="Rectangle 52"/>
              <p:cNvSpPr>
                <a:spLocks noChangeArrowheads="1"/>
              </p:cNvSpPr>
              <p:nvPr/>
            </p:nvSpPr>
            <p:spPr bwMode="auto">
              <a:xfrm>
                <a:off x="672"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3,717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8" name="Rectangle 53"/>
              <p:cNvSpPr>
                <a:spLocks noChangeArrowheads="1"/>
              </p:cNvSpPr>
              <p:nvPr/>
            </p:nvSpPr>
            <p:spPr bwMode="auto">
              <a:xfrm>
                <a:off x="1010" y="1511"/>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10,672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69" name="Rectangle 54"/>
              <p:cNvSpPr>
                <a:spLocks noChangeArrowheads="1"/>
              </p:cNvSpPr>
              <p:nvPr/>
            </p:nvSpPr>
            <p:spPr bwMode="auto">
              <a:xfrm>
                <a:off x="1523" y="1511"/>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39,969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0" name="Rectangle 55"/>
              <p:cNvSpPr>
                <a:spLocks noChangeArrowheads="1"/>
              </p:cNvSpPr>
              <p:nvPr/>
            </p:nvSpPr>
            <p:spPr bwMode="auto">
              <a:xfrm>
                <a:off x="1813"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2,240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1" name="Rectangle 56"/>
              <p:cNvSpPr>
                <a:spLocks noChangeArrowheads="1"/>
              </p:cNvSpPr>
              <p:nvPr/>
            </p:nvSpPr>
            <p:spPr bwMode="auto">
              <a:xfrm>
                <a:off x="2185"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4,712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2" name="Rectangle 57"/>
              <p:cNvSpPr>
                <a:spLocks noChangeArrowheads="1"/>
              </p:cNvSpPr>
              <p:nvPr/>
            </p:nvSpPr>
            <p:spPr bwMode="auto">
              <a:xfrm>
                <a:off x="2558"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3" name="Rectangle 58"/>
              <p:cNvSpPr>
                <a:spLocks noChangeArrowheads="1"/>
              </p:cNvSpPr>
              <p:nvPr/>
            </p:nvSpPr>
            <p:spPr bwMode="auto">
              <a:xfrm>
                <a:off x="3032" y="1511"/>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1,959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4" name="Rectangle 59"/>
              <p:cNvSpPr>
                <a:spLocks noChangeArrowheads="1"/>
              </p:cNvSpPr>
              <p:nvPr/>
            </p:nvSpPr>
            <p:spPr bwMode="auto">
              <a:xfrm>
                <a:off x="3404" y="1511"/>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5" name="Rectangle 60"/>
              <p:cNvSpPr>
                <a:spLocks noChangeArrowheads="1"/>
              </p:cNvSpPr>
              <p:nvPr/>
            </p:nvSpPr>
            <p:spPr bwMode="auto">
              <a:xfrm>
                <a:off x="3675"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2,577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6" name="Rectangle 61"/>
              <p:cNvSpPr>
                <a:spLocks noChangeArrowheads="1"/>
              </p:cNvSpPr>
              <p:nvPr/>
            </p:nvSpPr>
            <p:spPr bwMode="auto">
              <a:xfrm>
                <a:off x="4047"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4,043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7" name="Rectangle 62"/>
              <p:cNvSpPr>
                <a:spLocks noChangeArrowheads="1"/>
              </p:cNvSpPr>
              <p:nvPr/>
            </p:nvSpPr>
            <p:spPr bwMode="auto">
              <a:xfrm>
                <a:off x="4419"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3,453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8" name="Rectangle 63"/>
              <p:cNvSpPr>
                <a:spLocks noChangeArrowheads="1"/>
              </p:cNvSpPr>
              <p:nvPr/>
            </p:nvSpPr>
            <p:spPr bwMode="auto">
              <a:xfrm>
                <a:off x="4758" y="1511"/>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11,829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79" name="Rectangle 64"/>
              <p:cNvSpPr>
                <a:spLocks noChangeArrowheads="1"/>
              </p:cNvSpPr>
              <p:nvPr/>
            </p:nvSpPr>
            <p:spPr bwMode="auto">
              <a:xfrm>
                <a:off x="5203" y="151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1,587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0" name="Rectangle 65"/>
              <p:cNvSpPr>
                <a:spLocks noChangeArrowheads="1"/>
              </p:cNvSpPr>
              <p:nvPr/>
            </p:nvSpPr>
            <p:spPr bwMode="auto">
              <a:xfrm>
                <a:off x="358" y="1584"/>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1" name="Rectangle 66"/>
              <p:cNvSpPr>
                <a:spLocks noChangeArrowheads="1"/>
              </p:cNvSpPr>
              <p:nvPr/>
            </p:nvSpPr>
            <p:spPr bwMode="auto">
              <a:xfrm>
                <a:off x="672"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3,514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2" name="Rectangle 67"/>
              <p:cNvSpPr>
                <a:spLocks noChangeArrowheads="1"/>
              </p:cNvSpPr>
              <p:nvPr/>
            </p:nvSpPr>
            <p:spPr bwMode="auto">
              <a:xfrm>
                <a:off x="1044"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9,518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3" name="Rectangle 68"/>
              <p:cNvSpPr>
                <a:spLocks noChangeArrowheads="1"/>
              </p:cNvSpPr>
              <p:nvPr/>
            </p:nvSpPr>
            <p:spPr bwMode="auto">
              <a:xfrm>
                <a:off x="1523" y="1593"/>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42,140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4" name="Rectangle 69"/>
              <p:cNvSpPr>
                <a:spLocks noChangeArrowheads="1"/>
              </p:cNvSpPr>
              <p:nvPr/>
            </p:nvSpPr>
            <p:spPr bwMode="auto">
              <a:xfrm>
                <a:off x="1813"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5" name="Rectangle 70"/>
              <p:cNvSpPr>
                <a:spLocks noChangeArrowheads="1"/>
              </p:cNvSpPr>
              <p:nvPr/>
            </p:nvSpPr>
            <p:spPr bwMode="auto">
              <a:xfrm>
                <a:off x="2185"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5,123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6" name="Rectangle 71"/>
              <p:cNvSpPr>
                <a:spLocks noChangeArrowheads="1"/>
              </p:cNvSpPr>
              <p:nvPr/>
            </p:nvSpPr>
            <p:spPr bwMode="auto">
              <a:xfrm>
                <a:off x="2558"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7" name="Rectangle 72"/>
              <p:cNvSpPr>
                <a:spLocks noChangeArrowheads="1"/>
              </p:cNvSpPr>
              <p:nvPr/>
            </p:nvSpPr>
            <p:spPr bwMode="auto">
              <a:xfrm>
                <a:off x="3032" y="1593"/>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2,379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8" name="Rectangle 73"/>
              <p:cNvSpPr>
                <a:spLocks noChangeArrowheads="1"/>
              </p:cNvSpPr>
              <p:nvPr/>
            </p:nvSpPr>
            <p:spPr bwMode="auto">
              <a:xfrm>
                <a:off x="3404" y="1593"/>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3,853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89" name="Rectangle 74"/>
              <p:cNvSpPr>
                <a:spLocks noChangeArrowheads="1"/>
              </p:cNvSpPr>
              <p:nvPr/>
            </p:nvSpPr>
            <p:spPr bwMode="auto">
              <a:xfrm>
                <a:off x="3675"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0" name="Rectangle 75"/>
              <p:cNvSpPr>
                <a:spLocks noChangeArrowheads="1"/>
              </p:cNvSpPr>
              <p:nvPr/>
            </p:nvSpPr>
            <p:spPr bwMode="auto">
              <a:xfrm>
                <a:off x="4047"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4,242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1" name="Rectangle 76"/>
              <p:cNvSpPr>
                <a:spLocks noChangeArrowheads="1"/>
              </p:cNvSpPr>
              <p:nvPr/>
            </p:nvSpPr>
            <p:spPr bwMode="auto">
              <a:xfrm>
                <a:off x="4419"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2" name="Rectangle 77"/>
              <p:cNvSpPr>
                <a:spLocks noChangeArrowheads="1"/>
              </p:cNvSpPr>
              <p:nvPr/>
            </p:nvSpPr>
            <p:spPr bwMode="auto">
              <a:xfrm>
                <a:off x="4758" y="1593"/>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12,321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3" name="Rectangle 78"/>
              <p:cNvSpPr>
                <a:spLocks noChangeArrowheads="1"/>
              </p:cNvSpPr>
              <p:nvPr/>
            </p:nvSpPr>
            <p:spPr bwMode="auto">
              <a:xfrm>
                <a:off x="5203" y="159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4" name="Rectangle 79"/>
              <p:cNvSpPr>
                <a:spLocks noChangeArrowheads="1"/>
              </p:cNvSpPr>
              <p:nvPr/>
            </p:nvSpPr>
            <p:spPr bwMode="auto">
              <a:xfrm>
                <a:off x="358" y="1666"/>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5" name="Rectangle 80"/>
              <p:cNvSpPr>
                <a:spLocks noChangeArrowheads="1"/>
              </p:cNvSpPr>
              <p:nvPr/>
            </p:nvSpPr>
            <p:spPr bwMode="auto">
              <a:xfrm>
                <a:off x="672"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3,358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6" name="Rectangle 81"/>
              <p:cNvSpPr>
                <a:spLocks noChangeArrowheads="1"/>
              </p:cNvSpPr>
              <p:nvPr/>
            </p:nvSpPr>
            <p:spPr bwMode="auto">
              <a:xfrm>
                <a:off x="1044"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9,098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7" name="Rectangle 82"/>
              <p:cNvSpPr>
                <a:spLocks noChangeArrowheads="1"/>
              </p:cNvSpPr>
              <p:nvPr/>
            </p:nvSpPr>
            <p:spPr bwMode="auto">
              <a:xfrm>
                <a:off x="1523" y="1675"/>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43,386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8" name="Rectangle 83"/>
              <p:cNvSpPr>
                <a:spLocks noChangeArrowheads="1"/>
              </p:cNvSpPr>
              <p:nvPr/>
            </p:nvSpPr>
            <p:spPr bwMode="auto">
              <a:xfrm>
                <a:off x="1813"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99" name="Rectangle 84"/>
              <p:cNvSpPr>
                <a:spLocks noChangeArrowheads="1"/>
              </p:cNvSpPr>
              <p:nvPr/>
            </p:nvSpPr>
            <p:spPr bwMode="auto">
              <a:xfrm>
                <a:off x="2185"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5,053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0" name="Rectangle 85"/>
              <p:cNvSpPr>
                <a:spLocks noChangeArrowheads="1"/>
              </p:cNvSpPr>
              <p:nvPr/>
            </p:nvSpPr>
            <p:spPr bwMode="auto">
              <a:xfrm>
                <a:off x="2558"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1" name="Rectangle 86"/>
              <p:cNvSpPr>
                <a:spLocks noChangeArrowheads="1"/>
              </p:cNvSpPr>
              <p:nvPr/>
            </p:nvSpPr>
            <p:spPr bwMode="auto">
              <a:xfrm>
                <a:off x="3032" y="1675"/>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1,545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2" name="Rectangle 87"/>
              <p:cNvSpPr>
                <a:spLocks noChangeArrowheads="1"/>
              </p:cNvSpPr>
              <p:nvPr/>
            </p:nvSpPr>
            <p:spPr bwMode="auto">
              <a:xfrm>
                <a:off x="3404" y="1675"/>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2,710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3" name="Rectangle 88"/>
              <p:cNvSpPr>
                <a:spLocks noChangeArrowheads="1"/>
              </p:cNvSpPr>
              <p:nvPr/>
            </p:nvSpPr>
            <p:spPr bwMode="auto">
              <a:xfrm>
                <a:off x="3675"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4" name="Rectangle 89"/>
              <p:cNvSpPr>
                <a:spLocks noChangeArrowheads="1"/>
              </p:cNvSpPr>
              <p:nvPr/>
            </p:nvSpPr>
            <p:spPr bwMode="auto">
              <a:xfrm>
                <a:off x="4047"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5" name="Rectangle 90"/>
              <p:cNvSpPr>
                <a:spLocks noChangeArrowheads="1"/>
              </p:cNvSpPr>
              <p:nvPr/>
            </p:nvSpPr>
            <p:spPr bwMode="auto">
              <a:xfrm>
                <a:off x="4419"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6" name="Rectangle 91"/>
              <p:cNvSpPr>
                <a:spLocks noChangeArrowheads="1"/>
              </p:cNvSpPr>
              <p:nvPr/>
            </p:nvSpPr>
            <p:spPr bwMode="auto">
              <a:xfrm>
                <a:off x="4758" y="1675"/>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12,230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7" name="Rectangle 92"/>
              <p:cNvSpPr>
                <a:spLocks noChangeArrowheads="1"/>
              </p:cNvSpPr>
              <p:nvPr/>
            </p:nvSpPr>
            <p:spPr bwMode="auto">
              <a:xfrm>
                <a:off x="5203" y="167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1,521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8" name="Rectangle 93"/>
              <p:cNvSpPr>
                <a:spLocks noChangeArrowheads="1"/>
              </p:cNvSpPr>
              <p:nvPr/>
            </p:nvSpPr>
            <p:spPr bwMode="auto">
              <a:xfrm>
                <a:off x="358" y="1748"/>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09" name="Rectangle 94"/>
              <p:cNvSpPr>
                <a:spLocks noChangeArrowheads="1"/>
              </p:cNvSpPr>
              <p:nvPr/>
            </p:nvSpPr>
            <p:spPr bwMode="auto">
              <a:xfrm>
                <a:off x="672"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0" name="Rectangle 95"/>
              <p:cNvSpPr>
                <a:spLocks noChangeArrowheads="1"/>
              </p:cNvSpPr>
              <p:nvPr/>
            </p:nvSpPr>
            <p:spPr bwMode="auto">
              <a:xfrm>
                <a:off x="1044"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9,288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1" name="Rectangle 96"/>
              <p:cNvSpPr>
                <a:spLocks noChangeArrowheads="1"/>
              </p:cNvSpPr>
              <p:nvPr/>
            </p:nvSpPr>
            <p:spPr bwMode="auto">
              <a:xfrm>
                <a:off x="1523" y="1756"/>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45,805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2" name="Rectangle 97"/>
              <p:cNvSpPr>
                <a:spLocks noChangeArrowheads="1"/>
              </p:cNvSpPr>
              <p:nvPr/>
            </p:nvSpPr>
            <p:spPr bwMode="auto">
              <a:xfrm>
                <a:off x="1813"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3,414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3" name="Rectangle 98"/>
              <p:cNvSpPr>
                <a:spLocks noChangeArrowheads="1"/>
              </p:cNvSpPr>
              <p:nvPr/>
            </p:nvSpPr>
            <p:spPr bwMode="auto">
              <a:xfrm>
                <a:off x="2185"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5,258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4" name="Rectangle 99"/>
              <p:cNvSpPr>
                <a:spLocks noChangeArrowheads="1"/>
              </p:cNvSpPr>
              <p:nvPr/>
            </p:nvSpPr>
            <p:spPr bwMode="auto">
              <a:xfrm>
                <a:off x="2558"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1,545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5" name="Rectangle 100"/>
              <p:cNvSpPr>
                <a:spLocks noChangeArrowheads="1"/>
              </p:cNvSpPr>
              <p:nvPr/>
            </p:nvSpPr>
            <p:spPr bwMode="auto">
              <a:xfrm>
                <a:off x="3032" y="175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1,389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6" name="Rectangle 101"/>
              <p:cNvSpPr>
                <a:spLocks noChangeArrowheads="1"/>
              </p:cNvSpPr>
              <p:nvPr/>
            </p:nvSpPr>
            <p:spPr bwMode="auto">
              <a:xfrm>
                <a:off x="3404" y="175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3,668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7" name="Rectangle 102"/>
              <p:cNvSpPr>
                <a:spLocks noChangeArrowheads="1"/>
              </p:cNvSpPr>
              <p:nvPr/>
            </p:nvSpPr>
            <p:spPr bwMode="auto">
              <a:xfrm>
                <a:off x="3675"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5,543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8" name="Rectangle 103"/>
              <p:cNvSpPr>
                <a:spLocks noChangeArrowheads="1"/>
              </p:cNvSpPr>
              <p:nvPr/>
            </p:nvSpPr>
            <p:spPr bwMode="auto">
              <a:xfrm>
                <a:off x="4047"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4,457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19" name="Rectangle 104"/>
              <p:cNvSpPr>
                <a:spLocks noChangeArrowheads="1"/>
              </p:cNvSpPr>
              <p:nvPr/>
            </p:nvSpPr>
            <p:spPr bwMode="auto">
              <a:xfrm>
                <a:off x="4419"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3,772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0" name="Rectangle 105"/>
              <p:cNvSpPr>
                <a:spLocks noChangeArrowheads="1"/>
              </p:cNvSpPr>
              <p:nvPr/>
            </p:nvSpPr>
            <p:spPr bwMode="auto">
              <a:xfrm>
                <a:off x="4758" y="1756"/>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13,020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1" name="Rectangle 106"/>
              <p:cNvSpPr>
                <a:spLocks noChangeArrowheads="1"/>
              </p:cNvSpPr>
              <p:nvPr/>
            </p:nvSpPr>
            <p:spPr bwMode="auto">
              <a:xfrm>
                <a:off x="5203" y="175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1,756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2" name="Rectangle 107"/>
              <p:cNvSpPr>
                <a:spLocks noChangeArrowheads="1"/>
              </p:cNvSpPr>
              <p:nvPr/>
            </p:nvSpPr>
            <p:spPr bwMode="auto">
              <a:xfrm>
                <a:off x="358" y="1830"/>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3" name="Rectangle 108"/>
              <p:cNvSpPr>
                <a:spLocks noChangeArrowheads="1"/>
              </p:cNvSpPr>
              <p:nvPr/>
            </p:nvSpPr>
            <p:spPr bwMode="auto">
              <a:xfrm>
                <a:off x="672"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2,801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4" name="Rectangle 109"/>
              <p:cNvSpPr>
                <a:spLocks noChangeArrowheads="1"/>
              </p:cNvSpPr>
              <p:nvPr/>
            </p:nvSpPr>
            <p:spPr bwMode="auto">
              <a:xfrm>
                <a:off x="1044"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9,219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5" name="Rectangle 110"/>
              <p:cNvSpPr>
                <a:spLocks noChangeArrowheads="1"/>
              </p:cNvSpPr>
              <p:nvPr/>
            </p:nvSpPr>
            <p:spPr bwMode="auto">
              <a:xfrm>
                <a:off x="1523" y="1838"/>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46,655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6" name="Rectangle 111"/>
              <p:cNvSpPr>
                <a:spLocks noChangeArrowheads="1"/>
              </p:cNvSpPr>
              <p:nvPr/>
            </p:nvSpPr>
            <p:spPr bwMode="auto">
              <a:xfrm>
                <a:off x="1813"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7" name="Rectangle 112"/>
              <p:cNvSpPr>
                <a:spLocks noChangeArrowheads="1"/>
              </p:cNvSpPr>
              <p:nvPr/>
            </p:nvSpPr>
            <p:spPr bwMode="auto">
              <a:xfrm>
                <a:off x="2185"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5,118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8" name="Rectangle 113"/>
              <p:cNvSpPr>
                <a:spLocks noChangeArrowheads="1"/>
              </p:cNvSpPr>
              <p:nvPr/>
            </p:nvSpPr>
            <p:spPr bwMode="auto">
              <a:xfrm>
                <a:off x="2558"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29" name="Rectangle 114"/>
              <p:cNvSpPr>
                <a:spLocks noChangeArrowheads="1"/>
              </p:cNvSpPr>
              <p:nvPr/>
            </p:nvSpPr>
            <p:spPr bwMode="auto">
              <a:xfrm>
                <a:off x="3032" y="183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0" name="Rectangle 115"/>
              <p:cNvSpPr>
                <a:spLocks noChangeArrowheads="1"/>
              </p:cNvSpPr>
              <p:nvPr/>
            </p:nvSpPr>
            <p:spPr bwMode="auto">
              <a:xfrm>
                <a:off x="3404" y="183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3,380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1" name="Rectangle 116"/>
              <p:cNvSpPr>
                <a:spLocks noChangeArrowheads="1"/>
              </p:cNvSpPr>
              <p:nvPr/>
            </p:nvSpPr>
            <p:spPr bwMode="auto">
              <a:xfrm>
                <a:off x="3675"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5,418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2" name="Rectangle 117"/>
              <p:cNvSpPr>
                <a:spLocks noChangeArrowheads="1"/>
              </p:cNvSpPr>
              <p:nvPr/>
            </p:nvSpPr>
            <p:spPr bwMode="auto">
              <a:xfrm>
                <a:off x="4047"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3" name="Rectangle 118"/>
              <p:cNvSpPr>
                <a:spLocks noChangeArrowheads="1"/>
              </p:cNvSpPr>
              <p:nvPr/>
            </p:nvSpPr>
            <p:spPr bwMode="auto">
              <a:xfrm>
                <a:off x="4419"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4" name="Rectangle 119"/>
              <p:cNvSpPr>
                <a:spLocks noChangeArrowheads="1"/>
              </p:cNvSpPr>
              <p:nvPr/>
            </p:nvSpPr>
            <p:spPr bwMode="auto">
              <a:xfrm>
                <a:off x="4758" y="1838"/>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13,486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5" name="Rectangle 120"/>
              <p:cNvSpPr>
                <a:spLocks noChangeArrowheads="1"/>
              </p:cNvSpPr>
              <p:nvPr/>
            </p:nvSpPr>
            <p:spPr bwMode="auto">
              <a:xfrm>
                <a:off x="5203" y="183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1,512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6" name="Rectangle 121"/>
              <p:cNvSpPr>
                <a:spLocks noChangeArrowheads="1"/>
              </p:cNvSpPr>
              <p:nvPr/>
            </p:nvSpPr>
            <p:spPr bwMode="auto">
              <a:xfrm>
                <a:off x="334" y="1946"/>
                <a:ext cx="12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各地域の転入超過の推移（15～24歳・女性）</a:t>
                </a:r>
                <a:endParaRPr kumimoji="1" lang="ja-JP" altLang="ja-JP" sz="1800" b="1"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937" name="Rectangle 122"/>
              <p:cNvSpPr>
                <a:spLocks noChangeArrowheads="1"/>
              </p:cNvSpPr>
              <p:nvPr/>
            </p:nvSpPr>
            <p:spPr bwMode="auto">
              <a:xfrm>
                <a:off x="677" y="203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8" name="Rectangle 123"/>
              <p:cNvSpPr>
                <a:spLocks noChangeArrowheads="1"/>
              </p:cNvSpPr>
              <p:nvPr/>
            </p:nvSpPr>
            <p:spPr bwMode="auto">
              <a:xfrm>
                <a:off x="1073"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39" name="Rectangle 124"/>
              <p:cNvSpPr>
                <a:spLocks noChangeArrowheads="1"/>
              </p:cNvSpPr>
              <p:nvPr/>
            </p:nvSpPr>
            <p:spPr bwMode="auto">
              <a:xfrm>
                <a:off x="1431" y="203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0" name="Rectangle 125"/>
              <p:cNvSpPr>
                <a:spLocks noChangeArrowheads="1"/>
              </p:cNvSpPr>
              <p:nvPr/>
            </p:nvSpPr>
            <p:spPr bwMode="auto">
              <a:xfrm>
                <a:off x="1852" y="2036"/>
                <a:ext cx="8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1" name="Rectangle 126"/>
              <p:cNvSpPr>
                <a:spLocks noChangeArrowheads="1"/>
              </p:cNvSpPr>
              <p:nvPr/>
            </p:nvSpPr>
            <p:spPr bwMode="auto">
              <a:xfrm>
                <a:off x="2181" y="203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2" name="Rectangle 127"/>
              <p:cNvSpPr>
                <a:spLocks noChangeArrowheads="1"/>
              </p:cNvSpPr>
              <p:nvPr/>
            </p:nvSpPr>
            <p:spPr bwMode="auto">
              <a:xfrm>
                <a:off x="2587"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3" name="Rectangle 128"/>
              <p:cNvSpPr>
                <a:spLocks noChangeArrowheads="1"/>
              </p:cNvSpPr>
              <p:nvPr/>
            </p:nvSpPr>
            <p:spPr bwMode="auto">
              <a:xfrm>
                <a:off x="2959"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4" name="Rectangle 129"/>
              <p:cNvSpPr>
                <a:spLocks noChangeArrowheads="1"/>
              </p:cNvSpPr>
              <p:nvPr/>
            </p:nvSpPr>
            <p:spPr bwMode="auto">
              <a:xfrm>
                <a:off x="3298" y="2036"/>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5" name="Rectangle 130"/>
              <p:cNvSpPr>
                <a:spLocks noChangeArrowheads="1"/>
              </p:cNvSpPr>
              <p:nvPr/>
            </p:nvSpPr>
            <p:spPr bwMode="auto">
              <a:xfrm>
                <a:off x="3704"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6" name="Rectangle 131"/>
              <p:cNvSpPr>
                <a:spLocks noChangeArrowheads="1"/>
              </p:cNvSpPr>
              <p:nvPr/>
            </p:nvSpPr>
            <p:spPr bwMode="auto">
              <a:xfrm>
                <a:off x="4076"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7" name="Rectangle 132"/>
              <p:cNvSpPr>
                <a:spLocks noChangeArrowheads="1"/>
              </p:cNvSpPr>
              <p:nvPr/>
            </p:nvSpPr>
            <p:spPr bwMode="auto">
              <a:xfrm>
                <a:off x="4448"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8" name="Rectangle 133"/>
              <p:cNvSpPr>
                <a:spLocks noChangeArrowheads="1"/>
              </p:cNvSpPr>
              <p:nvPr/>
            </p:nvSpPr>
            <p:spPr bwMode="auto">
              <a:xfrm>
                <a:off x="4821"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49" name="Rectangle 134"/>
              <p:cNvSpPr>
                <a:spLocks noChangeArrowheads="1"/>
              </p:cNvSpPr>
              <p:nvPr/>
            </p:nvSpPr>
            <p:spPr bwMode="auto">
              <a:xfrm>
                <a:off x="5212" y="2036"/>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0" name="Rectangle 135"/>
              <p:cNvSpPr>
                <a:spLocks noChangeArrowheads="1"/>
              </p:cNvSpPr>
              <p:nvPr/>
            </p:nvSpPr>
            <p:spPr bwMode="auto">
              <a:xfrm>
                <a:off x="358" y="2109"/>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1" name="Rectangle 136"/>
              <p:cNvSpPr>
                <a:spLocks noChangeArrowheads="1"/>
              </p:cNvSpPr>
              <p:nvPr/>
            </p:nvSpPr>
            <p:spPr bwMode="auto">
              <a:xfrm>
                <a:off x="672"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2" name="Rectangle 137"/>
              <p:cNvSpPr>
                <a:spLocks noChangeArrowheads="1"/>
              </p:cNvSpPr>
              <p:nvPr/>
            </p:nvSpPr>
            <p:spPr bwMode="auto">
              <a:xfrm>
                <a:off x="1010" y="2118"/>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11,101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3" name="Rectangle 138"/>
              <p:cNvSpPr>
                <a:spLocks noChangeArrowheads="1"/>
              </p:cNvSpPr>
              <p:nvPr/>
            </p:nvSpPr>
            <p:spPr bwMode="auto">
              <a:xfrm>
                <a:off x="1523" y="2118"/>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39,983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4" name="Rectangle 139"/>
              <p:cNvSpPr>
                <a:spLocks noChangeArrowheads="1"/>
              </p:cNvSpPr>
              <p:nvPr/>
            </p:nvSpPr>
            <p:spPr bwMode="auto">
              <a:xfrm>
                <a:off x="1813"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4,251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5" name="Rectangle 140"/>
              <p:cNvSpPr>
                <a:spLocks noChangeArrowheads="1"/>
              </p:cNvSpPr>
              <p:nvPr/>
            </p:nvSpPr>
            <p:spPr bwMode="auto">
              <a:xfrm>
                <a:off x="2185"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5,494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6" name="Rectangle 141"/>
              <p:cNvSpPr>
                <a:spLocks noChangeArrowheads="1"/>
              </p:cNvSpPr>
              <p:nvPr/>
            </p:nvSpPr>
            <p:spPr bwMode="auto">
              <a:xfrm>
                <a:off x="2558"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7" name="Rectangle 142"/>
              <p:cNvSpPr>
                <a:spLocks noChangeArrowheads="1"/>
              </p:cNvSpPr>
              <p:nvPr/>
            </p:nvSpPr>
            <p:spPr bwMode="auto">
              <a:xfrm>
                <a:off x="2930"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2,693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8" name="Rectangle 143"/>
              <p:cNvSpPr>
                <a:spLocks noChangeArrowheads="1"/>
              </p:cNvSpPr>
              <p:nvPr/>
            </p:nvSpPr>
            <p:spPr bwMode="auto">
              <a:xfrm>
                <a:off x="3404" y="211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5,421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59" name="Rectangle 144"/>
              <p:cNvSpPr>
                <a:spLocks noChangeArrowheads="1"/>
              </p:cNvSpPr>
              <p:nvPr/>
            </p:nvSpPr>
            <p:spPr bwMode="auto">
              <a:xfrm>
                <a:off x="3742" y="2118"/>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0" name="Rectangle 145"/>
              <p:cNvSpPr>
                <a:spLocks noChangeArrowheads="1"/>
              </p:cNvSpPr>
              <p:nvPr/>
            </p:nvSpPr>
            <p:spPr bwMode="auto">
              <a:xfrm>
                <a:off x="4047"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4,139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1" name="Rectangle 146"/>
              <p:cNvSpPr>
                <a:spLocks noChangeArrowheads="1"/>
              </p:cNvSpPr>
              <p:nvPr/>
            </p:nvSpPr>
            <p:spPr bwMode="auto">
              <a:xfrm>
                <a:off x="4419"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3,399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2" name="Rectangle 147"/>
              <p:cNvSpPr>
                <a:spLocks noChangeArrowheads="1"/>
              </p:cNvSpPr>
              <p:nvPr/>
            </p:nvSpPr>
            <p:spPr bwMode="auto">
              <a:xfrm>
                <a:off x="4792" y="2118"/>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8,046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3" name="Rectangle 148"/>
              <p:cNvSpPr>
                <a:spLocks noChangeArrowheads="1"/>
              </p:cNvSpPr>
              <p:nvPr/>
            </p:nvSpPr>
            <p:spPr bwMode="auto">
              <a:xfrm>
                <a:off x="5270" y="2118"/>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4" name="Rectangle 149"/>
              <p:cNvSpPr>
                <a:spLocks noChangeArrowheads="1"/>
              </p:cNvSpPr>
              <p:nvPr/>
            </p:nvSpPr>
            <p:spPr bwMode="auto">
              <a:xfrm>
                <a:off x="358" y="219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5" name="Rectangle 150"/>
              <p:cNvSpPr>
                <a:spLocks noChangeArrowheads="1"/>
              </p:cNvSpPr>
              <p:nvPr/>
            </p:nvSpPr>
            <p:spPr bwMode="auto">
              <a:xfrm>
                <a:off x="672"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2,429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6" name="Rectangle 151"/>
              <p:cNvSpPr>
                <a:spLocks noChangeArrowheads="1"/>
              </p:cNvSpPr>
              <p:nvPr/>
            </p:nvSpPr>
            <p:spPr bwMode="auto">
              <a:xfrm>
                <a:off x="1010" y="2200"/>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12,184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7" name="Rectangle 152"/>
              <p:cNvSpPr>
                <a:spLocks noChangeArrowheads="1"/>
              </p:cNvSpPr>
              <p:nvPr/>
            </p:nvSpPr>
            <p:spPr bwMode="auto">
              <a:xfrm>
                <a:off x="1523" y="2200"/>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37,650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8" name="Rectangle 153"/>
              <p:cNvSpPr>
                <a:spLocks noChangeArrowheads="1"/>
              </p:cNvSpPr>
              <p:nvPr/>
            </p:nvSpPr>
            <p:spPr bwMode="auto">
              <a:xfrm>
                <a:off x="1813"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4,443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69" name="Rectangle 154"/>
              <p:cNvSpPr>
                <a:spLocks noChangeArrowheads="1"/>
              </p:cNvSpPr>
              <p:nvPr/>
            </p:nvSpPr>
            <p:spPr bwMode="auto">
              <a:xfrm>
                <a:off x="2185"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4,843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0" name="Rectangle 155"/>
              <p:cNvSpPr>
                <a:spLocks noChangeArrowheads="1"/>
              </p:cNvSpPr>
              <p:nvPr/>
            </p:nvSpPr>
            <p:spPr bwMode="auto">
              <a:xfrm>
                <a:off x="2558"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1" name="Rectangle 156"/>
              <p:cNvSpPr>
                <a:spLocks noChangeArrowheads="1"/>
              </p:cNvSpPr>
              <p:nvPr/>
            </p:nvSpPr>
            <p:spPr bwMode="auto">
              <a:xfrm>
                <a:off x="2930"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2" name="Rectangle 157"/>
              <p:cNvSpPr>
                <a:spLocks noChangeArrowheads="1"/>
              </p:cNvSpPr>
              <p:nvPr/>
            </p:nvSpPr>
            <p:spPr bwMode="auto">
              <a:xfrm>
                <a:off x="3404" y="2200"/>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3" name="Rectangle 158"/>
              <p:cNvSpPr>
                <a:spLocks noChangeArrowheads="1"/>
              </p:cNvSpPr>
              <p:nvPr/>
            </p:nvSpPr>
            <p:spPr bwMode="auto">
              <a:xfrm>
                <a:off x="3742" y="220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4" name="Rectangle 159"/>
              <p:cNvSpPr>
                <a:spLocks noChangeArrowheads="1"/>
              </p:cNvSpPr>
              <p:nvPr/>
            </p:nvSpPr>
            <p:spPr bwMode="auto">
              <a:xfrm>
                <a:off x="4047"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3,834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5" name="Rectangle 160"/>
              <p:cNvSpPr>
                <a:spLocks noChangeArrowheads="1"/>
              </p:cNvSpPr>
              <p:nvPr/>
            </p:nvSpPr>
            <p:spPr bwMode="auto">
              <a:xfrm>
                <a:off x="4419"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3,271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6" name="Rectangle 161"/>
              <p:cNvSpPr>
                <a:spLocks noChangeArrowheads="1"/>
              </p:cNvSpPr>
              <p:nvPr/>
            </p:nvSpPr>
            <p:spPr bwMode="auto">
              <a:xfrm>
                <a:off x="4792" y="220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6,900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7" name="Rectangle 162"/>
              <p:cNvSpPr>
                <a:spLocks noChangeArrowheads="1"/>
              </p:cNvSpPr>
              <p:nvPr/>
            </p:nvSpPr>
            <p:spPr bwMode="auto">
              <a:xfrm>
                <a:off x="5270" y="220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8" name="Rectangle 163"/>
              <p:cNvSpPr>
                <a:spLocks noChangeArrowheads="1"/>
              </p:cNvSpPr>
              <p:nvPr/>
            </p:nvSpPr>
            <p:spPr bwMode="auto">
              <a:xfrm>
                <a:off x="358" y="2273"/>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79" name="Rectangle 164"/>
              <p:cNvSpPr>
                <a:spLocks noChangeArrowheads="1"/>
              </p:cNvSpPr>
              <p:nvPr/>
            </p:nvSpPr>
            <p:spPr bwMode="auto">
              <a:xfrm>
                <a:off x="672"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0" name="Rectangle 165"/>
              <p:cNvSpPr>
                <a:spLocks noChangeArrowheads="1"/>
              </p:cNvSpPr>
              <p:nvPr/>
            </p:nvSpPr>
            <p:spPr bwMode="auto">
              <a:xfrm>
                <a:off x="1010" y="2282"/>
                <a:ext cx="26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11,426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1" name="Rectangle 166"/>
              <p:cNvSpPr>
                <a:spLocks noChangeArrowheads="1"/>
              </p:cNvSpPr>
              <p:nvPr/>
            </p:nvSpPr>
            <p:spPr bwMode="auto">
              <a:xfrm>
                <a:off x="1523" y="2282"/>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38,099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2" name="Rectangle 167"/>
              <p:cNvSpPr>
                <a:spLocks noChangeArrowheads="1"/>
              </p:cNvSpPr>
              <p:nvPr/>
            </p:nvSpPr>
            <p:spPr bwMode="auto">
              <a:xfrm>
                <a:off x="1813"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4,593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3" name="Rectangle 168"/>
              <p:cNvSpPr>
                <a:spLocks noChangeArrowheads="1"/>
              </p:cNvSpPr>
              <p:nvPr/>
            </p:nvSpPr>
            <p:spPr bwMode="auto">
              <a:xfrm>
                <a:off x="2185"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5,028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4" name="Rectangle 169"/>
              <p:cNvSpPr>
                <a:spLocks noChangeArrowheads="1"/>
              </p:cNvSpPr>
              <p:nvPr/>
            </p:nvSpPr>
            <p:spPr bwMode="auto">
              <a:xfrm>
                <a:off x="2558"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5" name="Rectangle 170"/>
              <p:cNvSpPr>
                <a:spLocks noChangeArrowheads="1"/>
              </p:cNvSpPr>
              <p:nvPr/>
            </p:nvSpPr>
            <p:spPr bwMode="auto">
              <a:xfrm>
                <a:off x="2930"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6" name="Rectangle 171"/>
              <p:cNvSpPr>
                <a:spLocks noChangeArrowheads="1"/>
              </p:cNvSpPr>
              <p:nvPr/>
            </p:nvSpPr>
            <p:spPr bwMode="auto">
              <a:xfrm>
                <a:off x="3404" y="2282"/>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6,196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7" name="Rectangle 172"/>
              <p:cNvSpPr>
                <a:spLocks noChangeArrowheads="1"/>
              </p:cNvSpPr>
              <p:nvPr/>
            </p:nvSpPr>
            <p:spPr bwMode="auto">
              <a:xfrm>
                <a:off x="3742" y="2282"/>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8" name="Rectangle 173"/>
              <p:cNvSpPr>
                <a:spLocks noChangeArrowheads="1"/>
              </p:cNvSpPr>
              <p:nvPr/>
            </p:nvSpPr>
            <p:spPr bwMode="auto">
              <a:xfrm>
                <a:off x="4047"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4,415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89" name="Rectangle 174"/>
              <p:cNvSpPr>
                <a:spLocks noChangeArrowheads="1"/>
              </p:cNvSpPr>
              <p:nvPr/>
            </p:nvSpPr>
            <p:spPr bwMode="auto">
              <a:xfrm>
                <a:off x="4419"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3,314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0" name="Rectangle 175"/>
              <p:cNvSpPr>
                <a:spLocks noChangeArrowheads="1"/>
              </p:cNvSpPr>
              <p:nvPr/>
            </p:nvSpPr>
            <p:spPr bwMode="auto">
              <a:xfrm>
                <a:off x="4792"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7,165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1" name="Rectangle 176"/>
              <p:cNvSpPr>
                <a:spLocks noChangeArrowheads="1"/>
              </p:cNvSpPr>
              <p:nvPr/>
            </p:nvSpPr>
            <p:spPr bwMode="auto">
              <a:xfrm>
                <a:off x="5203" y="228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2" name="Rectangle 177"/>
              <p:cNvSpPr>
                <a:spLocks noChangeArrowheads="1"/>
              </p:cNvSpPr>
              <p:nvPr/>
            </p:nvSpPr>
            <p:spPr bwMode="auto">
              <a:xfrm>
                <a:off x="358" y="2355"/>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3" name="Rectangle 178"/>
              <p:cNvSpPr>
                <a:spLocks noChangeArrowheads="1"/>
              </p:cNvSpPr>
              <p:nvPr/>
            </p:nvSpPr>
            <p:spPr bwMode="auto">
              <a:xfrm>
                <a:off x="672"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2,699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4" name="Rectangle 179"/>
              <p:cNvSpPr>
                <a:spLocks noChangeArrowheads="1"/>
              </p:cNvSpPr>
              <p:nvPr/>
            </p:nvSpPr>
            <p:spPr bwMode="auto">
              <a:xfrm>
                <a:off x="1010" y="2363"/>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10,903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5" name="Rectangle 180"/>
              <p:cNvSpPr>
                <a:spLocks noChangeArrowheads="1"/>
              </p:cNvSpPr>
              <p:nvPr/>
            </p:nvSpPr>
            <p:spPr bwMode="auto">
              <a:xfrm>
                <a:off x="1523" y="2363"/>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41,573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6" name="Rectangle 181"/>
              <p:cNvSpPr>
                <a:spLocks noChangeArrowheads="1"/>
              </p:cNvSpPr>
              <p:nvPr/>
            </p:nvSpPr>
            <p:spPr bwMode="auto">
              <a:xfrm>
                <a:off x="1813"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5,316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7" name="Rectangle 182"/>
              <p:cNvSpPr>
                <a:spLocks noChangeArrowheads="1"/>
              </p:cNvSpPr>
              <p:nvPr/>
            </p:nvSpPr>
            <p:spPr bwMode="auto">
              <a:xfrm>
                <a:off x="2185"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5,477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8" name="Rectangle 183"/>
              <p:cNvSpPr>
                <a:spLocks noChangeArrowheads="1"/>
              </p:cNvSpPr>
              <p:nvPr/>
            </p:nvSpPr>
            <p:spPr bwMode="auto">
              <a:xfrm>
                <a:off x="2558"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2,061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999" name="Rectangle 184"/>
              <p:cNvSpPr>
                <a:spLocks noChangeArrowheads="1"/>
              </p:cNvSpPr>
              <p:nvPr/>
            </p:nvSpPr>
            <p:spPr bwMode="auto">
              <a:xfrm>
                <a:off x="2930"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2,727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0" name="Rectangle 185"/>
              <p:cNvSpPr>
                <a:spLocks noChangeArrowheads="1"/>
              </p:cNvSpPr>
              <p:nvPr/>
            </p:nvSpPr>
            <p:spPr bwMode="auto">
              <a:xfrm>
                <a:off x="3404" y="2363"/>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6,202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1" name="Rectangle 186"/>
              <p:cNvSpPr>
                <a:spLocks noChangeArrowheads="1"/>
              </p:cNvSpPr>
              <p:nvPr/>
            </p:nvSpPr>
            <p:spPr bwMode="auto">
              <a:xfrm>
                <a:off x="3675"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2" name="Rectangle 187"/>
              <p:cNvSpPr>
                <a:spLocks noChangeArrowheads="1"/>
              </p:cNvSpPr>
              <p:nvPr/>
            </p:nvSpPr>
            <p:spPr bwMode="auto">
              <a:xfrm>
                <a:off x="4047"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4,493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3" name="Rectangle 188"/>
              <p:cNvSpPr>
                <a:spLocks noChangeArrowheads="1"/>
              </p:cNvSpPr>
              <p:nvPr/>
            </p:nvSpPr>
            <p:spPr bwMode="auto">
              <a:xfrm>
                <a:off x="4419"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4" name="Rectangle 189"/>
              <p:cNvSpPr>
                <a:spLocks noChangeArrowheads="1"/>
              </p:cNvSpPr>
              <p:nvPr/>
            </p:nvSpPr>
            <p:spPr bwMode="auto">
              <a:xfrm>
                <a:off x="4792"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7,898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5" name="Rectangle 190"/>
              <p:cNvSpPr>
                <a:spLocks noChangeArrowheads="1"/>
              </p:cNvSpPr>
              <p:nvPr/>
            </p:nvSpPr>
            <p:spPr bwMode="auto">
              <a:xfrm>
                <a:off x="5203" y="2363"/>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1,234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6" name="Rectangle 191"/>
              <p:cNvSpPr>
                <a:spLocks noChangeArrowheads="1"/>
              </p:cNvSpPr>
              <p:nvPr/>
            </p:nvSpPr>
            <p:spPr bwMode="auto">
              <a:xfrm>
                <a:off x="358" y="2437"/>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7" name="Rectangle 192"/>
              <p:cNvSpPr>
                <a:spLocks noChangeArrowheads="1"/>
              </p:cNvSpPr>
              <p:nvPr/>
            </p:nvSpPr>
            <p:spPr bwMode="auto">
              <a:xfrm>
                <a:off x="672"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2,598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8" name="Rectangle 193"/>
              <p:cNvSpPr>
                <a:spLocks noChangeArrowheads="1"/>
              </p:cNvSpPr>
              <p:nvPr/>
            </p:nvSpPr>
            <p:spPr bwMode="auto">
              <a:xfrm>
                <a:off x="1010" y="2445"/>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10,744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09" name="Rectangle 194"/>
              <p:cNvSpPr>
                <a:spLocks noChangeArrowheads="1"/>
              </p:cNvSpPr>
              <p:nvPr/>
            </p:nvSpPr>
            <p:spPr bwMode="auto">
              <a:xfrm>
                <a:off x="1523" y="2445"/>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42,803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0" name="Rectangle 195"/>
              <p:cNvSpPr>
                <a:spLocks noChangeArrowheads="1"/>
              </p:cNvSpPr>
              <p:nvPr/>
            </p:nvSpPr>
            <p:spPr bwMode="auto">
              <a:xfrm>
                <a:off x="1813"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5,336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1" name="Rectangle 196"/>
              <p:cNvSpPr>
                <a:spLocks noChangeArrowheads="1"/>
              </p:cNvSpPr>
              <p:nvPr/>
            </p:nvSpPr>
            <p:spPr bwMode="auto">
              <a:xfrm>
                <a:off x="2185"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5,644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2" name="Rectangle 197"/>
              <p:cNvSpPr>
                <a:spLocks noChangeArrowheads="1"/>
              </p:cNvSpPr>
              <p:nvPr/>
            </p:nvSpPr>
            <p:spPr bwMode="auto">
              <a:xfrm>
                <a:off x="2558"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3" name="Rectangle 198"/>
              <p:cNvSpPr>
                <a:spLocks noChangeArrowheads="1"/>
              </p:cNvSpPr>
              <p:nvPr/>
            </p:nvSpPr>
            <p:spPr bwMode="auto">
              <a:xfrm>
                <a:off x="2930"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2,916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4" name="Rectangle 199"/>
              <p:cNvSpPr>
                <a:spLocks noChangeArrowheads="1"/>
              </p:cNvSpPr>
              <p:nvPr/>
            </p:nvSpPr>
            <p:spPr bwMode="auto">
              <a:xfrm>
                <a:off x="3404" y="2445"/>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6,112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5" name="Rectangle 200"/>
              <p:cNvSpPr>
                <a:spLocks noChangeArrowheads="1"/>
              </p:cNvSpPr>
              <p:nvPr/>
            </p:nvSpPr>
            <p:spPr bwMode="auto">
              <a:xfrm>
                <a:off x="3675"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6" name="Rectangle 201"/>
              <p:cNvSpPr>
                <a:spLocks noChangeArrowheads="1"/>
              </p:cNvSpPr>
              <p:nvPr/>
            </p:nvSpPr>
            <p:spPr bwMode="auto">
              <a:xfrm>
                <a:off x="4047"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4,318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7" name="Rectangle 202"/>
              <p:cNvSpPr>
                <a:spLocks noChangeArrowheads="1"/>
              </p:cNvSpPr>
              <p:nvPr/>
            </p:nvSpPr>
            <p:spPr bwMode="auto">
              <a:xfrm>
                <a:off x="4419"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8" name="Rectangle 203"/>
              <p:cNvSpPr>
                <a:spLocks noChangeArrowheads="1"/>
              </p:cNvSpPr>
              <p:nvPr/>
            </p:nvSpPr>
            <p:spPr bwMode="auto">
              <a:xfrm>
                <a:off x="4792"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8,273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60019" name="Rectangle 204"/>
              <p:cNvSpPr>
                <a:spLocks noChangeArrowheads="1"/>
              </p:cNvSpPr>
              <p:nvPr/>
            </p:nvSpPr>
            <p:spPr bwMode="auto">
              <a:xfrm>
                <a:off x="5203" y="244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7" name="Group 406"/>
            <p:cNvGrpSpPr>
              <a:grpSpLocks/>
            </p:cNvGrpSpPr>
            <p:nvPr/>
          </p:nvGrpSpPr>
          <p:grpSpPr bwMode="auto">
            <a:xfrm>
              <a:off x="334" y="2518"/>
              <a:ext cx="5159" cy="1452"/>
              <a:chOff x="334" y="2518"/>
              <a:chExt cx="5159" cy="1452"/>
            </a:xfrm>
          </p:grpSpPr>
          <p:sp>
            <p:nvSpPr>
              <p:cNvPr id="59620" name="Rectangle 206"/>
              <p:cNvSpPr>
                <a:spLocks noChangeArrowheads="1"/>
              </p:cNvSpPr>
              <p:nvPr/>
            </p:nvSpPr>
            <p:spPr bwMode="auto">
              <a:xfrm>
                <a:off x="358" y="2518"/>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1" name="Rectangle 207"/>
              <p:cNvSpPr>
                <a:spLocks noChangeArrowheads="1"/>
              </p:cNvSpPr>
              <p:nvPr/>
            </p:nvSpPr>
            <p:spPr bwMode="auto">
              <a:xfrm>
                <a:off x="672"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2,907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2" name="Rectangle 208"/>
              <p:cNvSpPr>
                <a:spLocks noChangeArrowheads="1"/>
              </p:cNvSpPr>
              <p:nvPr/>
            </p:nvSpPr>
            <p:spPr bwMode="auto">
              <a:xfrm>
                <a:off x="1010" y="2527"/>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11,259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3" name="Rectangle 209"/>
              <p:cNvSpPr>
                <a:spLocks noChangeArrowheads="1"/>
              </p:cNvSpPr>
              <p:nvPr/>
            </p:nvSpPr>
            <p:spPr bwMode="auto">
              <a:xfrm>
                <a:off x="1523" y="2527"/>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47,196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4" name="Rectangle 210"/>
              <p:cNvSpPr>
                <a:spLocks noChangeArrowheads="1"/>
              </p:cNvSpPr>
              <p:nvPr/>
            </p:nvSpPr>
            <p:spPr bwMode="auto">
              <a:xfrm>
                <a:off x="1813"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5,620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5" name="Rectangle 211"/>
              <p:cNvSpPr>
                <a:spLocks noChangeArrowheads="1"/>
              </p:cNvSpPr>
              <p:nvPr/>
            </p:nvSpPr>
            <p:spPr bwMode="auto">
              <a:xfrm>
                <a:off x="2185"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6,277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6" name="Rectangle 212"/>
              <p:cNvSpPr>
                <a:spLocks noChangeArrowheads="1"/>
              </p:cNvSpPr>
              <p:nvPr/>
            </p:nvSpPr>
            <p:spPr bwMode="auto">
              <a:xfrm>
                <a:off x="2558"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2,155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7" name="Rectangle 213"/>
              <p:cNvSpPr>
                <a:spLocks noChangeArrowheads="1"/>
              </p:cNvSpPr>
              <p:nvPr/>
            </p:nvSpPr>
            <p:spPr bwMode="auto">
              <a:xfrm>
                <a:off x="2930"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8" name="Rectangle 214"/>
              <p:cNvSpPr>
                <a:spLocks noChangeArrowheads="1"/>
              </p:cNvSpPr>
              <p:nvPr/>
            </p:nvSpPr>
            <p:spPr bwMode="auto">
              <a:xfrm>
                <a:off x="3404" y="2527"/>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6,575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29" name="Rectangle 215"/>
              <p:cNvSpPr>
                <a:spLocks noChangeArrowheads="1"/>
              </p:cNvSpPr>
              <p:nvPr/>
            </p:nvSpPr>
            <p:spPr bwMode="auto">
              <a:xfrm>
                <a:off x="3675"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2,217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0" name="Rectangle 216"/>
              <p:cNvSpPr>
                <a:spLocks noChangeArrowheads="1"/>
              </p:cNvSpPr>
              <p:nvPr/>
            </p:nvSpPr>
            <p:spPr bwMode="auto">
              <a:xfrm>
                <a:off x="4047"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4,900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1" name="Rectangle 217"/>
              <p:cNvSpPr>
                <a:spLocks noChangeArrowheads="1"/>
              </p:cNvSpPr>
              <p:nvPr/>
            </p:nvSpPr>
            <p:spPr bwMode="auto">
              <a:xfrm>
                <a:off x="4419"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2" name="Rectangle 218"/>
              <p:cNvSpPr>
                <a:spLocks noChangeArrowheads="1"/>
              </p:cNvSpPr>
              <p:nvPr/>
            </p:nvSpPr>
            <p:spPr bwMode="auto">
              <a:xfrm>
                <a:off x="4792"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9,193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3" name="Rectangle 219"/>
              <p:cNvSpPr>
                <a:spLocks noChangeArrowheads="1"/>
              </p:cNvSpPr>
              <p:nvPr/>
            </p:nvSpPr>
            <p:spPr bwMode="auto">
              <a:xfrm>
                <a:off x="5203" y="2527"/>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4" name="Rectangle 220"/>
              <p:cNvSpPr>
                <a:spLocks noChangeArrowheads="1"/>
              </p:cNvSpPr>
              <p:nvPr/>
            </p:nvSpPr>
            <p:spPr bwMode="auto">
              <a:xfrm>
                <a:off x="358" y="2600"/>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5" name="Rectangle 221"/>
              <p:cNvSpPr>
                <a:spLocks noChangeArrowheads="1"/>
              </p:cNvSpPr>
              <p:nvPr/>
            </p:nvSpPr>
            <p:spPr bwMode="auto">
              <a:xfrm>
                <a:off x="672"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2,732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6" name="Rectangle 222"/>
              <p:cNvSpPr>
                <a:spLocks noChangeArrowheads="1"/>
              </p:cNvSpPr>
              <p:nvPr/>
            </p:nvSpPr>
            <p:spPr bwMode="auto">
              <a:xfrm>
                <a:off x="1010" y="2609"/>
                <a:ext cx="295"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11,717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7" name="Rectangle 223"/>
              <p:cNvSpPr>
                <a:spLocks noChangeArrowheads="1"/>
              </p:cNvSpPr>
              <p:nvPr/>
            </p:nvSpPr>
            <p:spPr bwMode="auto">
              <a:xfrm>
                <a:off x="1523" y="2609"/>
                <a:ext cx="21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49,892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8" name="Rectangle 224"/>
              <p:cNvSpPr>
                <a:spLocks noChangeArrowheads="1"/>
              </p:cNvSpPr>
              <p:nvPr/>
            </p:nvSpPr>
            <p:spPr bwMode="auto">
              <a:xfrm>
                <a:off x="1813"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6,040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39" name="Rectangle 225"/>
              <p:cNvSpPr>
                <a:spLocks noChangeArrowheads="1"/>
              </p:cNvSpPr>
              <p:nvPr/>
            </p:nvSpPr>
            <p:spPr bwMode="auto">
              <a:xfrm>
                <a:off x="2185"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6,570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0" name="Rectangle 226"/>
              <p:cNvSpPr>
                <a:spLocks noChangeArrowheads="1"/>
              </p:cNvSpPr>
              <p:nvPr/>
            </p:nvSpPr>
            <p:spPr bwMode="auto">
              <a:xfrm>
                <a:off x="2558"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2,208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1" name="Rectangle 227"/>
              <p:cNvSpPr>
                <a:spLocks noChangeArrowheads="1"/>
              </p:cNvSpPr>
              <p:nvPr/>
            </p:nvSpPr>
            <p:spPr bwMode="auto">
              <a:xfrm>
                <a:off x="2930"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2" name="Rectangle 228"/>
              <p:cNvSpPr>
                <a:spLocks noChangeArrowheads="1"/>
              </p:cNvSpPr>
              <p:nvPr/>
            </p:nvSpPr>
            <p:spPr bwMode="auto">
              <a:xfrm>
                <a:off x="3404" y="260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6,262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3" name="Rectangle 229"/>
              <p:cNvSpPr>
                <a:spLocks noChangeArrowheads="1"/>
              </p:cNvSpPr>
              <p:nvPr/>
            </p:nvSpPr>
            <p:spPr bwMode="auto">
              <a:xfrm>
                <a:off x="3675"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2,616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4" name="Rectangle 230"/>
              <p:cNvSpPr>
                <a:spLocks noChangeArrowheads="1"/>
              </p:cNvSpPr>
              <p:nvPr/>
            </p:nvSpPr>
            <p:spPr bwMode="auto">
              <a:xfrm>
                <a:off x="4047"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4,863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5" name="Rectangle 231"/>
              <p:cNvSpPr>
                <a:spLocks noChangeArrowheads="1"/>
              </p:cNvSpPr>
              <p:nvPr/>
            </p:nvSpPr>
            <p:spPr bwMode="auto">
              <a:xfrm>
                <a:off x="4419"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4,102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6" name="Rectangle 232"/>
              <p:cNvSpPr>
                <a:spLocks noChangeArrowheads="1"/>
              </p:cNvSpPr>
              <p:nvPr/>
            </p:nvSpPr>
            <p:spPr bwMode="auto">
              <a:xfrm>
                <a:off x="4792"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7" name="Rectangle 233"/>
              <p:cNvSpPr>
                <a:spLocks noChangeArrowheads="1"/>
              </p:cNvSpPr>
              <p:nvPr/>
            </p:nvSpPr>
            <p:spPr bwMode="auto">
              <a:xfrm>
                <a:off x="5203" y="260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48" name="Rectangle 234"/>
              <p:cNvSpPr>
                <a:spLocks noChangeArrowheads="1"/>
              </p:cNvSpPr>
              <p:nvPr/>
            </p:nvSpPr>
            <p:spPr bwMode="auto">
              <a:xfrm>
                <a:off x="334" y="2716"/>
                <a:ext cx="12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各地域の転入超過の推移（40～64歳・男性）</a:t>
                </a:r>
                <a:endParaRPr kumimoji="1" lang="ja-JP" altLang="ja-JP" sz="1800" b="1"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649" name="Rectangle 235"/>
              <p:cNvSpPr>
                <a:spLocks noChangeArrowheads="1"/>
              </p:cNvSpPr>
              <p:nvPr/>
            </p:nvSpPr>
            <p:spPr bwMode="auto">
              <a:xfrm>
                <a:off x="677" y="280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0" name="Rectangle 236"/>
              <p:cNvSpPr>
                <a:spLocks noChangeArrowheads="1"/>
              </p:cNvSpPr>
              <p:nvPr/>
            </p:nvSpPr>
            <p:spPr bwMode="auto">
              <a:xfrm>
                <a:off x="1073"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1" name="Rectangle 237"/>
              <p:cNvSpPr>
                <a:spLocks noChangeArrowheads="1"/>
              </p:cNvSpPr>
              <p:nvPr/>
            </p:nvSpPr>
            <p:spPr bwMode="auto">
              <a:xfrm>
                <a:off x="1431" y="280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2" name="Rectangle 238"/>
              <p:cNvSpPr>
                <a:spLocks noChangeArrowheads="1"/>
              </p:cNvSpPr>
              <p:nvPr/>
            </p:nvSpPr>
            <p:spPr bwMode="auto">
              <a:xfrm>
                <a:off x="1852" y="2807"/>
                <a:ext cx="8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3" name="Rectangle 239"/>
              <p:cNvSpPr>
                <a:spLocks noChangeArrowheads="1"/>
              </p:cNvSpPr>
              <p:nvPr/>
            </p:nvSpPr>
            <p:spPr bwMode="auto">
              <a:xfrm>
                <a:off x="2181" y="280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4" name="Rectangle 240"/>
              <p:cNvSpPr>
                <a:spLocks noChangeArrowheads="1"/>
              </p:cNvSpPr>
              <p:nvPr/>
            </p:nvSpPr>
            <p:spPr bwMode="auto">
              <a:xfrm>
                <a:off x="2587"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5" name="Rectangle 241"/>
              <p:cNvSpPr>
                <a:spLocks noChangeArrowheads="1"/>
              </p:cNvSpPr>
              <p:nvPr/>
            </p:nvSpPr>
            <p:spPr bwMode="auto">
              <a:xfrm>
                <a:off x="2959"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6" name="Rectangle 242"/>
              <p:cNvSpPr>
                <a:spLocks noChangeArrowheads="1"/>
              </p:cNvSpPr>
              <p:nvPr/>
            </p:nvSpPr>
            <p:spPr bwMode="auto">
              <a:xfrm>
                <a:off x="3298" y="280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7" name="Rectangle 243"/>
              <p:cNvSpPr>
                <a:spLocks noChangeArrowheads="1"/>
              </p:cNvSpPr>
              <p:nvPr/>
            </p:nvSpPr>
            <p:spPr bwMode="auto">
              <a:xfrm>
                <a:off x="3704"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8" name="Rectangle 244"/>
              <p:cNvSpPr>
                <a:spLocks noChangeArrowheads="1"/>
              </p:cNvSpPr>
              <p:nvPr/>
            </p:nvSpPr>
            <p:spPr bwMode="auto">
              <a:xfrm>
                <a:off x="4076"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59" name="Rectangle 245"/>
              <p:cNvSpPr>
                <a:spLocks noChangeArrowheads="1"/>
              </p:cNvSpPr>
              <p:nvPr/>
            </p:nvSpPr>
            <p:spPr bwMode="auto">
              <a:xfrm>
                <a:off x="4448"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0" name="Rectangle 246"/>
              <p:cNvSpPr>
                <a:spLocks noChangeArrowheads="1"/>
              </p:cNvSpPr>
              <p:nvPr/>
            </p:nvSpPr>
            <p:spPr bwMode="auto">
              <a:xfrm>
                <a:off x="4821"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1" name="Rectangle 247"/>
              <p:cNvSpPr>
                <a:spLocks noChangeArrowheads="1"/>
              </p:cNvSpPr>
              <p:nvPr/>
            </p:nvSpPr>
            <p:spPr bwMode="auto">
              <a:xfrm>
                <a:off x="5212" y="280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2" name="Rectangle 248"/>
              <p:cNvSpPr>
                <a:spLocks noChangeArrowheads="1"/>
              </p:cNvSpPr>
              <p:nvPr/>
            </p:nvSpPr>
            <p:spPr bwMode="auto">
              <a:xfrm>
                <a:off x="358" y="2880"/>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3" name="Rectangle 249"/>
              <p:cNvSpPr>
                <a:spLocks noChangeArrowheads="1"/>
              </p:cNvSpPr>
              <p:nvPr/>
            </p:nvSpPr>
            <p:spPr bwMode="auto">
              <a:xfrm>
                <a:off x="841"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259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4" name="Rectangle 250"/>
              <p:cNvSpPr>
                <a:spLocks noChangeArrowheads="1"/>
              </p:cNvSpPr>
              <p:nvPr/>
            </p:nvSpPr>
            <p:spPr bwMode="auto">
              <a:xfrm>
                <a:off x="1214"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5" name="Rectangle 251"/>
              <p:cNvSpPr>
                <a:spLocks noChangeArrowheads="1"/>
              </p:cNvSpPr>
              <p:nvPr/>
            </p:nvSpPr>
            <p:spPr bwMode="auto">
              <a:xfrm>
                <a:off x="1455" y="288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5,454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6" name="Rectangle 252"/>
              <p:cNvSpPr>
                <a:spLocks noChangeArrowheads="1"/>
              </p:cNvSpPr>
              <p:nvPr/>
            </p:nvSpPr>
            <p:spPr bwMode="auto">
              <a:xfrm>
                <a:off x="1982"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7" name="Rectangle 253"/>
              <p:cNvSpPr>
                <a:spLocks noChangeArrowheads="1"/>
              </p:cNvSpPr>
              <p:nvPr/>
            </p:nvSpPr>
            <p:spPr bwMode="auto">
              <a:xfrm>
                <a:off x="2355"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8" name="Rectangle 254"/>
              <p:cNvSpPr>
                <a:spLocks noChangeArrowheads="1"/>
              </p:cNvSpPr>
              <p:nvPr/>
            </p:nvSpPr>
            <p:spPr bwMode="auto">
              <a:xfrm>
                <a:off x="2727"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69" name="Rectangle 255"/>
              <p:cNvSpPr>
                <a:spLocks noChangeArrowheads="1"/>
              </p:cNvSpPr>
              <p:nvPr/>
            </p:nvSpPr>
            <p:spPr bwMode="auto">
              <a:xfrm>
                <a:off x="2930" y="288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1,721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0" name="Rectangle 256"/>
              <p:cNvSpPr>
                <a:spLocks noChangeArrowheads="1"/>
              </p:cNvSpPr>
              <p:nvPr/>
            </p:nvSpPr>
            <p:spPr bwMode="auto">
              <a:xfrm>
                <a:off x="3370" y="2889"/>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1" name="Rectangle 257"/>
              <p:cNvSpPr>
                <a:spLocks noChangeArrowheads="1"/>
              </p:cNvSpPr>
              <p:nvPr/>
            </p:nvSpPr>
            <p:spPr bwMode="auto">
              <a:xfrm>
                <a:off x="3742" y="2889"/>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2" name="Rectangle 258"/>
              <p:cNvSpPr>
                <a:spLocks noChangeArrowheads="1"/>
              </p:cNvSpPr>
              <p:nvPr/>
            </p:nvSpPr>
            <p:spPr bwMode="auto">
              <a:xfrm>
                <a:off x="4216"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3" name="Rectangle 259"/>
              <p:cNvSpPr>
                <a:spLocks noChangeArrowheads="1"/>
              </p:cNvSpPr>
              <p:nvPr/>
            </p:nvSpPr>
            <p:spPr bwMode="auto">
              <a:xfrm>
                <a:off x="4589"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635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4" name="Rectangle 260"/>
              <p:cNvSpPr>
                <a:spLocks noChangeArrowheads="1"/>
              </p:cNvSpPr>
              <p:nvPr/>
            </p:nvSpPr>
            <p:spPr bwMode="auto">
              <a:xfrm>
                <a:off x="4893" y="288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3,945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5" name="Rectangle 261"/>
              <p:cNvSpPr>
                <a:spLocks noChangeArrowheads="1"/>
              </p:cNvSpPr>
              <p:nvPr/>
            </p:nvSpPr>
            <p:spPr bwMode="auto">
              <a:xfrm>
                <a:off x="5372" y="288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6" name="Rectangle 262"/>
              <p:cNvSpPr>
                <a:spLocks noChangeArrowheads="1"/>
              </p:cNvSpPr>
              <p:nvPr/>
            </p:nvSpPr>
            <p:spPr bwMode="auto">
              <a:xfrm>
                <a:off x="358" y="2962"/>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7" name="Rectangle 263"/>
              <p:cNvSpPr>
                <a:spLocks noChangeArrowheads="1"/>
              </p:cNvSpPr>
              <p:nvPr/>
            </p:nvSpPr>
            <p:spPr bwMode="auto">
              <a:xfrm>
                <a:off x="841"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854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8" name="Rectangle 264"/>
              <p:cNvSpPr>
                <a:spLocks noChangeArrowheads="1"/>
              </p:cNvSpPr>
              <p:nvPr/>
            </p:nvSpPr>
            <p:spPr bwMode="auto">
              <a:xfrm>
                <a:off x="1112" y="297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523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79" name="Rectangle 265"/>
              <p:cNvSpPr>
                <a:spLocks noChangeArrowheads="1"/>
              </p:cNvSpPr>
              <p:nvPr/>
            </p:nvSpPr>
            <p:spPr bwMode="auto">
              <a:xfrm>
                <a:off x="1455" y="2970"/>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8,514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0" name="Rectangle 266"/>
              <p:cNvSpPr>
                <a:spLocks noChangeArrowheads="1"/>
              </p:cNvSpPr>
              <p:nvPr/>
            </p:nvSpPr>
            <p:spPr bwMode="auto">
              <a:xfrm>
                <a:off x="1982"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1" name="Rectangle 267"/>
              <p:cNvSpPr>
                <a:spLocks noChangeArrowheads="1"/>
              </p:cNvSpPr>
              <p:nvPr/>
            </p:nvSpPr>
            <p:spPr bwMode="auto">
              <a:xfrm>
                <a:off x="2355"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961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2" name="Rectangle 268"/>
              <p:cNvSpPr>
                <a:spLocks noChangeArrowheads="1"/>
              </p:cNvSpPr>
              <p:nvPr/>
            </p:nvSpPr>
            <p:spPr bwMode="auto">
              <a:xfrm>
                <a:off x="2727"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3" name="Rectangle 269"/>
              <p:cNvSpPr>
                <a:spLocks noChangeArrowheads="1"/>
              </p:cNvSpPr>
              <p:nvPr/>
            </p:nvSpPr>
            <p:spPr bwMode="auto">
              <a:xfrm>
                <a:off x="2998" y="297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4" name="Rectangle 270"/>
              <p:cNvSpPr>
                <a:spLocks noChangeArrowheads="1"/>
              </p:cNvSpPr>
              <p:nvPr/>
            </p:nvSpPr>
            <p:spPr bwMode="auto">
              <a:xfrm>
                <a:off x="3370" y="2970"/>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498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5" name="Rectangle 271"/>
              <p:cNvSpPr>
                <a:spLocks noChangeArrowheads="1"/>
              </p:cNvSpPr>
              <p:nvPr/>
            </p:nvSpPr>
            <p:spPr bwMode="auto">
              <a:xfrm>
                <a:off x="3844"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211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6" name="Rectangle 272"/>
              <p:cNvSpPr>
                <a:spLocks noChangeArrowheads="1"/>
              </p:cNvSpPr>
              <p:nvPr/>
            </p:nvSpPr>
            <p:spPr bwMode="auto">
              <a:xfrm>
                <a:off x="4216"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7" name="Rectangle 273"/>
              <p:cNvSpPr>
                <a:spLocks noChangeArrowheads="1"/>
              </p:cNvSpPr>
              <p:nvPr/>
            </p:nvSpPr>
            <p:spPr bwMode="auto">
              <a:xfrm>
                <a:off x="4589"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8" name="Rectangle 274"/>
              <p:cNvSpPr>
                <a:spLocks noChangeArrowheads="1"/>
              </p:cNvSpPr>
              <p:nvPr/>
            </p:nvSpPr>
            <p:spPr bwMode="auto">
              <a:xfrm>
                <a:off x="4893" y="2970"/>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4,960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89" name="Rectangle 275"/>
              <p:cNvSpPr>
                <a:spLocks noChangeArrowheads="1"/>
              </p:cNvSpPr>
              <p:nvPr/>
            </p:nvSpPr>
            <p:spPr bwMode="auto">
              <a:xfrm>
                <a:off x="5372" y="297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890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0" name="Rectangle 276"/>
              <p:cNvSpPr>
                <a:spLocks noChangeArrowheads="1"/>
              </p:cNvSpPr>
              <p:nvPr/>
            </p:nvSpPr>
            <p:spPr bwMode="auto">
              <a:xfrm>
                <a:off x="358" y="3044"/>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1" name="Rectangle 277"/>
              <p:cNvSpPr>
                <a:spLocks noChangeArrowheads="1"/>
              </p:cNvSpPr>
              <p:nvPr/>
            </p:nvSpPr>
            <p:spPr bwMode="auto">
              <a:xfrm>
                <a:off x="841"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2" name="Rectangle 278"/>
              <p:cNvSpPr>
                <a:spLocks noChangeArrowheads="1"/>
              </p:cNvSpPr>
              <p:nvPr/>
            </p:nvSpPr>
            <p:spPr bwMode="auto">
              <a:xfrm>
                <a:off x="1146" y="3052"/>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2,415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3" name="Rectangle 279"/>
              <p:cNvSpPr>
                <a:spLocks noChangeArrowheads="1"/>
              </p:cNvSpPr>
              <p:nvPr/>
            </p:nvSpPr>
            <p:spPr bwMode="auto">
              <a:xfrm>
                <a:off x="1455" y="3052"/>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8,191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4" name="Rectangle 280"/>
              <p:cNvSpPr>
                <a:spLocks noChangeArrowheads="1"/>
              </p:cNvSpPr>
              <p:nvPr/>
            </p:nvSpPr>
            <p:spPr bwMode="auto">
              <a:xfrm>
                <a:off x="1915" y="3052"/>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5" name="Rectangle 281"/>
              <p:cNvSpPr>
                <a:spLocks noChangeArrowheads="1"/>
              </p:cNvSpPr>
              <p:nvPr/>
            </p:nvSpPr>
            <p:spPr bwMode="auto">
              <a:xfrm>
                <a:off x="2355"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6" name="Rectangle 282"/>
              <p:cNvSpPr>
                <a:spLocks noChangeArrowheads="1"/>
              </p:cNvSpPr>
              <p:nvPr/>
            </p:nvSpPr>
            <p:spPr bwMode="auto">
              <a:xfrm>
                <a:off x="2761" y="3052"/>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7" name="Rectangle 283"/>
              <p:cNvSpPr>
                <a:spLocks noChangeArrowheads="1"/>
              </p:cNvSpPr>
              <p:nvPr/>
            </p:nvSpPr>
            <p:spPr bwMode="auto">
              <a:xfrm>
                <a:off x="2998" y="3052"/>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8" name="Rectangle 284"/>
              <p:cNvSpPr>
                <a:spLocks noChangeArrowheads="1"/>
              </p:cNvSpPr>
              <p:nvPr/>
            </p:nvSpPr>
            <p:spPr bwMode="auto">
              <a:xfrm>
                <a:off x="3370" y="3052"/>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699" name="Rectangle 285"/>
              <p:cNvSpPr>
                <a:spLocks noChangeArrowheads="1"/>
              </p:cNvSpPr>
              <p:nvPr/>
            </p:nvSpPr>
            <p:spPr bwMode="auto">
              <a:xfrm>
                <a:off x="3742" y="3052"/>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137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0" name="Rectangle 286"/>
              <p:cNvSpPr>
                <a:spLocks noChangeArrowheads="1"/>
              </p:cNvSpPr>
              <p:nvPr/>
            </p:nvSpPr>
            <p:spPr bwMode="auto">
              <a:xfrm>
                <a:off x="4216"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1" name="Rectangle 287"/>
              <p:cNvSpPr>
                <a:spLocks noChangeArrowheads="1"/>
              </p:cNvSpPr>
              <p:nvPr/>
            </p:nvSpPr>
            <p:spPr bwMode="auto">
              <a:xfrm>
                <a:off x="4589"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2" name="Rectangle 288"/>
              <p:cNvSpPr>
                <a:spLocks noChangeArrowheads="1"/>
              </p:cNvSpPr>
              <p:nvPr/>
            </p:nvSpPr>
            <p:spPr bwMode="auto">
              <a:xfrm>
                <a:off x="4893" y="3052"/>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4,043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3" name="Rectangle 289"/>
              <p:cNvSpPr>
                <a:spLocks noChangeArrowheads="1"/>
              </p:cNvSpPr>
              <p:nvPr/>
            </p:nvSpPr>
            <p:spPr bwMode="auto">
              <a:xfrm>
                <a:off x="5372" y="3052"/>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564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4" name="Rectangle 290"/>
              <p:cNvSpPr>
                <a:spLocks noChangeArrowheads="1"/>
              </p:cNvSpPr>
              <p:nvPr/>
            </p:nvSpPr>
            <p:spPr bwMode="auto">
              <a:xfrm>
                <a:off x="358" y="3125"/>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5" name="Rectangle 291"/>
              <p:cNvSpPr>
                <a:spLocks noChangeArrowheads="1"/>
              </p:cNvSpPr>
              <p:nvPr/>
            </p:nvSpPr>
            <p:spPr bwMode="auto">
              <a:xfrm>
                <a:off x="875" y="3134"/>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6" name="Rectangle 292"/>
              <p:cNvSpPr>
                <a:spLocks noChangeArrowheads="1"/>
              </p:cNvSpPr>
              <p:nvPr/>
            </p:nvSpPr>
            <p:spPr bwMode="auto">
              <a:xfrm>
                <a:off x="1146" y="3134"/>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2,488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7" name="Rectangle 293"/>
              <p:cNvSpPr>
                <a:spLocks noChangeArrowheads="1"/>
              </p:cNvSpPr>
              <p:nvPr/>
            </p:nvSpPr>
            <p:spPr bwMode="auto">
              <a:xfrm>
                <a:off x="1455" y="3134"/>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5,063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8" name="Rectangle 294"/>
              <p:cNvSpPr>
                <a:spLocks noChangeArrowheads="1"/>
              </p:cNvSpPr>
              <p:nvPr/>
            </p:nvSpPr>
            <p:spPr bwMode="auto">
              <a:xfrm>
                <a:off x="1881" y="3134"/>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09" name="Rectangle 295"/>
              <p:cNvSpPr>
                <a:spLocks noChangeArrowheads="1"/>
              </p:cNvSpPr>
              <p:nvPr/>
            </p:nvSpPr>
            <p:spPr bwMode="auto">
              <a:xfrm>
                <a:off x="2355"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463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0" name="Rectangle 296"/>
              <p:cNvSpPr>
                <a:spLocks noChangeArrowheads="1"/>
              </p:cNvSpPr>
              <p:nvPr/>
            </p:nvSpPr>
            <p:spPr bwMode="auto">
              <a:xfrm>
                <a:off x="2727"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118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1" name="Rectangle 297"/>
              <p:cNvSpPr>
                <a:spLocks noChangeArrowheads="1"/>
              </p:cNvSpPr>
              <p:nvPr/>
            </p:nvSpPr>
            <p:spPr bwMode="auto">
              <a:xfrm>
                <a:off x="2930" y="3134"/>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2" name="Rectangle 298"/>
              <p:cNvSpPr>
                <a:spLocks noChangeArrowheads="1"/>
              </p:cNvSpPr>
              <p:nvPr/>
            </p:nvSpPr>
            <p:spPr bwMode="auto">
              <a:xfrm>
                <a:off x="3370" y="3134"/>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548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3" name="Rectangle 299"/>
              <p:cNvSpPr>
                <a:spLocks noChangeArrowheads="1"/>
              </p:cNvSpPr>
              <p:nvPr/>
            </p:nvSpPr>
            <p:spPr bwMode="auto">
              <a:xfrm>
                <a:off x="3742" y="3134"/>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648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4" name="Rectangle 300"/>
              <p:cNvSpPr>
                <a:spLocks noChangeArrowheads="1"/>
              </p:cNvSpPr>
              <p:nvPr/>
            </p:nvSpPr>
            <p:spPr bwMode="auto">
              <a:xfrm>
                <a:off x="4216"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5" name="Rectangle 301"/>
              <p:cNvSpPr>
                <a:spLocks noChangeArrowheads="1"/>
              </p:cNvSpPr>
              <p:nvPr/>
            </p:nvSpPr>
            <p:spPr bwMode="auto">
              <a:xfrm>
                <a:off x="4589"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6" name="Rectangle 302"/>
              <p:cNvSpPr>
                <a:spLocks noChangeArrowheads="1"/>
              </p:cNvSpPr>
              <p:nvPr/>
            </p:nvSpPr>
            <p:spPr bwMode="auto">
              <a:xfrm>
                <a:off x="4893" y="3134"/>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2,994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7" name="Rectangle 303"/>
              <p:cNvSpPr>
                <a:spLocks noChangeArrowheads="1"/>
              </p:cNvSpPr>
              <p:nvPr/>
            </p:nvSpPr>
            <p:spPr bwMode="auto">
              <a:xfrm>
                <a:off x="5372" y="3134"/>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8" name="Rectangle 304"/>
              <p:cNvSpPr>
                <a:spLocks noChangeArrowheads="1"/>
              </p:cNvSpPr>
              <p:nvPr/>
            </p:nvSpPr>
            <p:spPr bwMode="auto">
              <a:xfrm>
                <a:off x="358" y="3207"/>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19" name="Rectangle 305"/>
              <p:cNvSpPr>
                <a:spLocks noChangeArrowheads="1"/>
              </p:cNvSpPr>
              <p:nvPr/>
            </p:nvSpPr>
            <p:spPr bwMode="auto">
              <a:xfrm>
                <a:off x="875" y="3216"/>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0" name="Rectangle 306"/>
              <p:cNvSpPr>
                <a:spLocks noChangeArrowheads="1"/>
              </p:cNvSpPr>
              <p:nvPr/>
            </p:nvSpPr>
            <p:spPr bwMode="auto">
              <a:xfrm>
                <a:off x="1146" y="321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2,542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1" name="Rectangle 307"/>
              <p:cNvSpPr>
                <a:spLocks noChangeArrowheads="1"/>
              </p:cNvSpPr>
              <p:nvPr/>
            </p:nvSpPr>
            <p:spPr bwMode="auto">
              <a:xfrm>
                <a:off x="1455" y="321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3,646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2" name="Rectangle 308"/>
              <p:cNvSpPr>
                <a:spLocks noChangeArrowheads="1"/>
              </p:cNvSpPr>
              <p:nvPr/>
            </p:nvSpPr>
            <p:spPr bwMode="auto">
              <a:xfrm>
                <a:off x="1881" y="321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3" name="Rectangle 309"/>
              <p:cNvSpPr>
                <a:spLocks noChangeArrowheads="1"/>
              </p:cNvSpPr>
              <p:nvPr/>
            </p:nvSpPr>
            <p:spPr bwMode="auto">
              <a:xfrm>
                <a:off x="2355" y="321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4" name="Rectangle 310"/>
              <p:cNvSpPr>
                <a:spLocks noChangeArrowheads="1"/>
              </p:cNvSpPr>
              <p:nvPr/>
            </p:nvSpPr>
            <p:spPr bwMode="auto">
              <a:xfrm>
                <a:off x="2761" y="3216"/>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5" name="Rectangle 311"/>
              <p:cNvSpPr>
                <a:spLocks noChangeArrowheads="1"/>
              </p:cNvSpPr>
              <p:nvPr/>
            </p:nvSpPr>
            <p:spPr bwMode="auto">
              <a:xfrm>
                <a:off x="2930" y="3216"/>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1,122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6" name="Rectangle 312"/>
              <p:cNvSpPr>
                <a:spLocks noChangeArrowheads="1"/>
              </p:cNvSpPr>
              <p:nvPr/>
            </p:nvSpPr>
            <p:spPr bwMode="auto">
              <a:xfrm>
                <a:off x="3370" y="321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7" name="Rectangle 313"/>
              <p:cNvSpPr>
                <a:spLocks noChangeArrowheads="1"/>
              </p:cNvSpPr>
              <p:nvPr/>
            </p:nvSpPr>
            <p:spPr bwMode="auto">
              <a:xfrm>
                <a:off x="3742" y="321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8" name="Rectangle 314"/>
              <p:cNvSpPr>
                <a:spLocks noChangeArrowheads="1"/>
              </p:cNvSpPr>
              <p:nvPr/>
            </p:nvSpPr>
            <p:spPr bwMode="auto">
              <a:xfrm>
                <a:off x="4216" y="321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585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29" name="Rectangle 315"/>
              <p:cNvSpPr>
                <a:spLocks noChangeArrowheads="1"/>
              </p:cNvSpPr>
              <p:nvPr/>
            </p:nvSpPr>
            <p:spPr bwMode="auto">
              <a:xfrm>
                <a:off x="4589" y="321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0" name="Rectangle 316"/>
              <p:cNvSpPr>
                <a:spLocks noChangeArrowheads="1"/>
              </p:cNvSpPr>
              <p:nvPr/>
            </p:nvSpPr>
            <p:spPr bwMode="auto">
              <a:xfrm>
                <a:off x="4893" y="321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2,272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1" name="Rectangle 317"/>
              <p:cNvSpPr>
                <a:spLocks noChangeArrowheads="1"/>
              </p:cNvSpPr>
              <p:nvPr/>
            </p:nvSpPr>
            <p:spPr bwMode="auto">
              <a:xfrm>
                <a:off x="5372" y="321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638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2" name="Rectangle 318"/>
              <p:cNvSpPr>
                <a:spLocks noChangeArrowheads="1"/>
              </p:cNvSpPr>
              <p:nvPr/>
            </p:nvSpPr>
            <p:spPr bwMode="auto">
              <a:xfrm>
                <a:off x="358" y="3289"/>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3" name="Rectangle 319"/>
              <p:cNvSpPr>
                <a:spLocks noChangeArrowheads="1"/>
              </p:cNvSpPr>
              <p:nvPr/>
            </p:nvSpPr>
            <p:spPr bwMode="auto">
              <a:xfrm>
                <a:off x="774" y="3298"/>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4" name="Rectangle 320"/>
              <p:cNvSpPr>
                <a:spLocks noChangeArrowheads="1"/>
              </p:cNvSpPr>
              <p:nvPr/>
            </p:nvSpPr>
            <p:spPr bwMode="auto">
              <a:xfrm>
                <a:off x="1146" y="329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1,660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5" name="Rectangle 321"/>
              <p:cNvSpPr>
                <a:spLocks noChangeArrowheads="1"/>
              </p:cNvSpPr>
              <p:nvPr/>
            </p:nvSpPr>
            <p:spPr bwMode="auto">
              <a:xfrm>
                <a:off x="1455" y="3298"/>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3,524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6" name="Rectangle 322"/>
              <p:cNvSpPr>
                <a:spLocks noChangeArrowheads="1"/>
              </p:cNvSpPr>
              <p:nvPr/>
            </p:nvSpPr>
            <p:spPr bwMode="auto">
              <a:xfrm>
                <a:off x="1982"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7" name="Rectangle 323"/>
              <p:cNvSpPr>
                <a:spLocks noChangeArrowheads="1"/>
              </p:cNvSpPr>
              <p:nvPr/>
            </p:nvSpPr>
            <p:spPr bwMode="auto">
              <a:xfrm>
                <a:off x="2355"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439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8" name="Rectangle 324"/>
              <p:cNvSpPr>
                <a:spLocks noChangeArrowheads="1"/>
              </p:cNvSpPr>
              <p:nvPr/>
            </p:nvSpPr>
            <p:spPr bwMode="auto">
              <a:xfrm>
                <a:off x="2727"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39" name="Rectangle 325"/>
              <p:cNvSpPr>
                <a:spLocks noChangeArrowheads="1"/>
              </p:cNvSpPr>
              <p:nvPr/>
            </p:nvSpPr>
            <p:spPr bwMode="auto">
              <a:xfrm>
                <a:off x="2998" y="329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0" name="Rectangle 326"/>
              <p:cNvSpPr>
                <a:spLocks noChangeArrowheads="1"/>
              </p:cNvSpPr>
              <p:nvPr/>
            </p:nvSpPr>
            <p:spPr bwMode="auto">
              <a:xfrm>
                <a:off x="3370" y="329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1" name="Rectangle 327"/>
              <p:cNvSpPr>
                <a:spLocks noChangeArrowheads="1"/>
              </p:cNvSpPr>
              <p:nvPr/>
            </p:nvSpPr>
            <p:spPr bwMode="auto">
              <a:xfrm>
                <a:off x="3742" y="329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2" name="Rectangle 328"/>
              <p:cNvSpPr>
                <a:spLocks noChangeArrowheads="1"/>
              </p:cNvSpPr>
              <p:nvPr/>
            </p:nvSpPr>
            <p:spPr bwMode="auto">
              <a:xfrm>
                <a:off x="4216"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3" name="Rectangle 329"/>
              <p:cNvSpPr>
                <a:spLocks noChangeArrowheads="1"/>
              </p:cNvSpPr>
              <p:nvPr/>
            </p:nvSpPr>
            <p:spPr bwMode="auto">
              <a:xfrm>
                <a:off x="4589"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4" name="Rectangle 330"/>
              <p:cNvSpPr>
                <a:spLocks noChangeArrowheads="1"/>
              </p:cNvSpPr>
              <p:nvPr/>
            </p:nvSpPr>
            <p:spPr bwMode="auto">
              <a:xfrm>
                <a:off x="4893" y="329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2,183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5" name="Rectangle 331"/>
              <p:cNvSpPr>
                <a:spLocks noChangeArrowheads="1"/>
              </p:cNvSpPr>
              <p:nvPr/>
            </p:nvSpPr>
            <p:spPr bwMode="auto">
              <a:xfrm>
                <a:off x="5372" y="329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682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6" name="Rectangle 332"/>
              <p:cNvSpPr>
                <a:spLocks noChangeArrowheads="1"/>
              </p:cNvSpPr>
              <p:nvPr/>
            </p:nvSpPr>
            <p:spPr bwMode="auto">
              <a:xfrm>
                <a:off x="358" y="337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7" name="Rectangle 333"/>
              <p:cNvSpPr>
                <a:spLocks noChangeArrowheads="1"/>
              </p:cNvSpPr>
              <p:nvPr/>
            </p:nvSpPr>
            <p:spPr bwMode="auto">
              <a:xfrm>
                <a:off x="841"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8" name="Rectangle 334"/>
              <p:cNvSpPr>
                <a:spLocks noChangeArrowheads="1"/>
              </p:cNvSpPr>
              <p:nvPr/>
            </p:nvSpPr>
            <p:spPr bwMode="auto">
              <a:xfrm>
                <a:off x="1214"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49" name="Rectangle 335"/>
              <p:cNvSpPr>
                <a:spLocks noChangeArrowheads="1"/>
              </p:cNvSpPr>
              <p:nvPr/>
            </p:nvSpPr>
            <p:spPr bwMode="auto">
              <a:xfrm>
                <a:off x="1455" y="3379"/>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3,112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0" name="Rectangle 336"/>
              <p:cNvSpPr>
                <a:spLocks noChangeArrowheads="1"/>
              </p:cNvSpPr>
              <p:nvPr/>
            </p:nvSpPr>
            <p:spPr bwMode="auto">
              <a:xfrm>
                <a:off x="2016" y="3379"/>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1" name="Rectangle 337"/>
              <p:cNvSpPr>
                <a:spLocks noChangeArrowheads="1"/>
              </p:cNvSpPr>
              <p:nvPr/>
            </p:nvSpPr>
            <p:spPr bwMode="auto">
              <a:xfrm>
                <a:off x="2355"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474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2" name="Rectangle 338"/>
              <p:cNvSpPr>
                <a:spLocks noChangeArrowheads="1"/>
              </p:cNvSpPr>
              <p:nvPr/>
            </p:nvSpPr>
            <p:spPr bwMode="auto">
              <a:xfrm>
                <a:off x="2727"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3" name="Rectangle 339"/>
              <p:cNvSpPr>
                <a:spLocks noChangeArrowheads="1"/>
              </p:cNvSpPr>
              <p:nvPr/>
            </p:nvSpPr>
            <p:spPr bwMode="auto">
              <a:xfrm>
                <a:off x="2998" y="3379"/>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4" name="Rectangle 340"/>
              <p:cNvSpPr>
                <a:spLocks noChangeArrowheads="1"/>
              </p:cNvSpPr>
              <p:nvPr/>
            </p:nvSpPr>
            <p:spPr bwMode="auto">
              <a:xfrm>
                <a:off x="3370" y="3379"/>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5" name="Rectangle 341"/>
              <p:cNvSpPr>
                <a:spLocks noChangeArrowheads="1"/>
              </p:cNvSpPr>
              <p:nvPr/>
            </p:nvSpPr>
            <p:spPr bwMode="auto">
              <a:xfrm>
                <a:off x="3742" y="3379"/>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6" name="Rectangle 342"/>
              <p:cNvSpPr>
                <a:spLocks noChangeArrowheads="1"/>
              </p:cNvSpPr>
              <p:nvPr/>
            </p:nvSpPr>
            <p:spPr bwMode="auto">
              <a:xfrm>
                <a:off x="4216"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579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7" name="Rectangle 343"/>
              <p:cNvSpPr>
                <a:spLocks noChangeArrowheads="1"/>
              </p:cNvSpPr>
              <p:nvPr/>
            </p:nvSpPr>
            <p:spPr bwMode="auto">
              <a:xfrm>
                <a:off x="4589"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8" name="Rectangle 344"/>
              <p:cNvSpPr>
                <a:spLocks noChangeArrowheads="1"/>
              </p:cNvSpPr>
              <p:nvPr/>
            </p:nvSpPr>
            <p:spPr bwMode="auto">
              <a:xfrm>
                <a:off x="4893" y="337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2,537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59" name="Rectangle 345"/>
              <p:cNvSpPr>
                <a:spLocks noChangeArrowheads="1"/>
              </p:cNvSpPr>
              <p:nvPr/>
            </p:nvSpPr>
            <p:spPr bwMode="auto">
              <a:xfrm>
                <a:off x="5372" y="337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0" name="Rectangle 346"/>
              <p:cNvSpPr>
                <a:spLocks noChangeArrowheads="1"/>
              </p:cNvSpPr>
              <p:nvPr/>
            </p:nvSpPr>
            <p:spPr bwMode="auto">
              <a:xfrm>
                <a:off x="334" y="3487"/>
                <a:ext cx="12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1"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各地域の転入超過の推移（40～64歳・女性）</a:t>
                </a:r>
                <a:endParaRPr kumimoji="1" lang="ja-JP" altLang="ja-JP" sz="1800" b="1" i="0" u="none" strike="noStrike" cap="none" normalizeH="0" baseline="0" smtClean="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59761" name="Rectangle 347"/>
              <p:cNvSpPr>
                <a:spLocks noChangeArrowheads="1"/>
              </p:cNvSpPr>
              <p:nvPr/>
            </p:nvSpPr>
            <p:spPr bwMode="auto">
              <a:xfrm>
                <a:off x="677" y="357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北海道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2" name="Rectangle 348"/>
              <p:cNvSpPr>
                <a:spLocks noChangeArrowheads="1"/>
              </p:cNvSpPr>
              <p:nvPr/>
            </p:nvSpPr>
            <p:spPr bwMode="auto">
              <a:xfrm>
                <a:off x="1073"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東北</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3" name="Rectangle 349"/>
              <p:cNvSpPr>
                <a:spLocks noChangeArrowheads="1"/>
              </p:cNvSpPr>
              <p:nvPr/>
            </p:nvSpPr>
            <p:spPr bwMode="auto">
              <a:xfrm>
                <a:off x="1431" y="357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東京圏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4" name="Rectangle 350"/>
              <p:cNvSpPr>
                <a:spLocks noChangeArrowheads="1"/>
              </p:cNvSpPr>
              <p:nvPr/>
            </p:nvSpPr>
            <p:spPr bwMode="auto">
              <a:xfrm>
                <a:off x="1852" y="3577"/>
                <a:ext cx="8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5" name="Rectangle 351"/>
              <p:cNvSpPr>
                <a:spLocks noChangeArrowheads="1"/>
              </p:cNvSpPr>
              <p:nvPr/>
            </p:nvSpPr>
            <p:spPr bwMode="auto">
              <a:xfrm>
                <a:off x="2181" y="357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甲信越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6" name="Rectangle 352"/>
              <p:cNvSpPr>
                <a:spLocks noChangeArrowheads="1"/>
              </p:cNvSpPr>
              <p:nvPr/>
            </p:nvSpPr>
            <p:spPr bwMode="auto">
              <a:xfrm>
                <a:off x="2587"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北陸</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7" name="Rectangle 353"/>
              <p:cNvSpPr>
                <a:spLocks noChangeArrowheads="1"/>
              </p:cNvSpPr>
              <p:nvPr/>
            </p:nvSpPr>
            <p:spPr bwMode="auto">
              <a:xfrm>
                <a:off x="2959"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東海</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8" name="Rectangle 354"/>
              <p:cNvSpPr>
                <a:spLocks noChangeArrowheads="1"/>
              </p:cNvSpPr>
              <p:nvPr/>
            </p:nvSpPr>
            <p:spPr bwMode="auto">
              <a:xfrm>
                <a:off x="3298" y="3577"/>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大阪府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69" name="Rectangle 355"/>
              <p:cNvSpPr>
                <a:spLocks noChangeArrowheads="1"/>
              </p:cNvSpPr>
              <p:nvPr/>
            </p:nvSpPr>
            <p:spPr bwMode="auto">
              <a:xfrm>
                <a:off x="3704"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近畿</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0" name="Rectangle 356"/>
              <p:cNvSpPr>
                <a:spLocks noChangeArrowheads="1"/>
              </p:cNvSpPr>
              <p:nvPr/>
            </p:nvSpPr>
            <p:spPr bwMode="auto">
              <a:xfrm>
                <a:off x="4076"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中国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1" name="Rectangle 357"/>
              <p:cNvSpPr>
                <a:spLocks noChangeArrowheads="1"/>
              </p:cNvSpPr>
              <p:nvPr/>
            </p:nvSpPr>
            <p:spPr bwMode="auto">
              <a:xfrm>
                <a:off x="4448"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四国</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2" name="Rectangle 358"/>
              <p:cNvSpPr>
                <a:spLocks noChangeArrowheads="1"/>
              </p:cNvSpPr>
              <p:nvPr/>
            </p:nvSpPr>
            <p:spPr bwMode="auto">
              <a:xfrm>
                <a:off x="4821"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九州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3" name="Rectangle 359"/>
              <p:cNvSpPr>
                <a:spLocks noChangeArrowheads="1"/>
              </p:cNvSpPr>
              <p:nvPr/>
            </p:nvSpPr>
            <p:spPr bwMode="auto">
              <a:xfrm>
                <a:off x="5212" y="3577"/>
                <a:ext cx="8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沖縄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4" name="Rectangle 360"/>
              <p:cNvSpPr>
                <a:spLocks noChangeArrowheads="1"/>
              </p:cNvSpPr>
              <p:nvPr/>
            </p:nvSpPr>
            <p:spPr bwMode="auto">
              <a:xfrm>
                <a:off x="358" y="365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2010年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5" name="Rectangle 361"/>
              <p:cNvSpPr>
                <a:spLocks noChangeArrowheads="1"/>
              </p:cNvSpPr>
              <p:nvPr/>
            </p:nvSpPr>
            <p:spPr bwMode="auto">
              <a:xfrm>
                <a:off x="875" y="3659"/>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6" name="Rectangle 362"/>
              <p:cNvSpPr>
                <a:spLocks noChangeArrowheads="1"/>
              </p:cNvSpPr>
              <p:nvPr/>
            </p:nvSpPr>
            <p:spPr bwMode="auto">
              <a:xfrm>
                <a:off x="1112" y="3659"/>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7" name="Rectangle 363"/>
              <p:cNvSpPr>
                <a:spLocks noChangeArrowheads="1"/>
              </p:cNvSpPr>
              <p:nvPr/>
            </p:nvSpPr>
            <p:spPr bwMode="auto">
              <a:xfrm>
                <a:off x="1523" y="3659"/>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181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8" name="Rectangle 364"/>
              <p:cNvSpPr>
                <a:spLocks noChangeArrowheads="1"/>
              </p:cNvSpPr>
              <p:nvPr/>
            </p:nvSpPr>
            <p:spPr bwMode="auto">
              <a:xfrm>
                <a:off x="1982" y="365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480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79" name="Rectangle 365"/>
              <p:cNvSpPr>
                <a:spLocks noChangeArrowheads="1"/>
              </p:cNvSpPr>
              <p:nvPr/>
            </p:nvSpPr>
            <p:spPr bwMode="auto">
              <a:xfrm>
                <a:off x="2355" y="365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0" name="Rectangle 366"/>
              <p:cNvSpPr>
                <a:spLocks noChangeArrowheads="1"/>
              </p:cNvSpPr>
              <p:nvPr/>
            </p:nvSpPr>
            <p:spPr bwMode="auto">
              <a:xfrm>
                <a:off x="2761" y="3659"/>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1" name="Rectangle 367"/>
              <p:cNvSpPr>
                <a:spLocks noChangeArrowheads="1"/>
              </p:cNvSpPr>
              <p:nvPr/>
            </p:nvSpPr>
            <p:spPr bwMode="auto">
              <a:xfrm>
                <a:off x="2930" y="365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1,058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2" name="Rectangle 368"/>
              <p:cNvSpPr>
                <a:spLocks noChangeArrowheads="1"/>
              </p:cNvSpPr>
              <p:nvPr/>
            </p:nvSpPr>
            <p:spPr bwMode="auto">
              <a:xfrm>
                <a:off x="3302" y="3659"/>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1,494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3" name="Rectangle 369"/>
              <p:cNvSpPr>
                <a:spLocks noChangeArrowheads="1"/>
              </p:cNvSpPr>
              <p:nvPr/>
            </p:nvSpPr>
            <p:spPr bwMode="auto">
              <a:xfrm>
                <a:off x="3776" y="3659"/>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4" name="Rectangle 370"/>
              <p:cNvSpPr>
                <a:spLocks noChangeArrowheads="1"/>
              </p:cNvSpPr>
              <p:nvPr/>
            </p:nvSpPr>
            <p:spPr bwMode="auto">
              <a:xfrm>
                <a:off x="4250" y="3659"/>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5" name="Rectangle 371"/>
              <p:cNvSpPr>
                <a:spLocks noChangeArrowheads="1"/>
              </p:cNvSpPr>
              <p:nvPr/>
            </p:nvSpPr>
            <p:spPr bwMode="auto">
              <a:xfrm>
                <a:off x="4589" y="365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6" name="Rectangle 372"/>
              <p:cNvSpPr>
                <a:spLocks noChangeArrowheads="1"/>
              </p:cNvSpPr>
              <p:nvPr/>
            </p:nvSpPr>
            <p:spPr bwMode="auto">
              <a:xfrm>
                <a:off x="4893" y="3659"/>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1,400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7" name="Rectangle 373"/>
              <p:cNvSpPr>
                <a:spLocks noChangeArrowheads="1"/>
              </p:cNvSpPr>
              <p:nvPr/>
            </p:nvSpPr>
            <p:spPr bwMode="auto">
              <a:xfrm>
                <a:off x="5372" y="3659"/>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270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8" name="Rectangle 374"/>
              <p:cNvSpPr>
                <a:spLocks noChangeArrowheads="1"/>
              </p:cNvSpPr>
              <p:nvPr/>
            </p:nvSpPr>
            <p:spPr bwMode="auto">
              <a:xfrm>
                <a:off x="358" y="3732"/>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2011年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89" name="Rectangle 375"/>
              <p:cNvSpPr>
                <a:spLocks noChangeArrowheads="1"/>
              </p:cNvSpPr>
              <p:nvPr/>
            </p:nvSpPr>
            <p:spPr bwMode="auto">
              <a:xfrm>
                <a:off x="841"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0" name="Rectangle 376"/>
              <p:cNvSpPr>
                <a:spLocks noChangeArrowheads="1"/>
              </p:cNvSpPr>
              <p:nvPr/>
            </p:nvSpPr>
            <p:spPr bwMode="auto">
              <a:xfrm>
                <a:off x="1044" y="374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2,817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1" name="Rectangle 377"/>
              <p:cNvSpPr>
                <a:spLocks noChangeArrowheads="1"/>
              </p:cNvSpPr>
              <p:nvPr/>
            </p:nvSpPr>
            <p:spPr bwMode="auto">
              <a:xfrm>
                <a:off x="1455" y="3741"/>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2,340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2" name="Rectangle 378"/>
              <p:cNvSpPr>
                <a:spLocks noChangeArrowheads="1"/>
              </p:cNvSpPr>
              <p:nvPr/>
            </p:nvSpPr>
            <p:spPr bwMode="auto">
              <a:xfrm>
                <a:off x="1915" y="3741"/>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87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3" name="Rectangle 379"/>
              <p:cNvSpPr>
                <a:spLocks noChangeArrowheads="1"/>
              </p:cNvSpPr>
              <p:nvPr/>
            </p:nvSpPr>
            <p:spPr bwMode="auto">
              <a:xfrm>
                <a:off x="2355"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769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4" name="Rectangle 380"/>
              <p:cNvSpPr>
                <a:spLocks noChangeArrowheads="1"/>
              </p:cNvSpPr>
              <p:nvPr/>
            </p:nvSpPr>
            <p:spPr bwMode="auto">
              <a:xfrm>
                <a:off x="2659" y="3741"/>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5" name="Rectangle 381"/>
              <p:cNvSpPr>
                <a:spLocks noChangeArrowheads="1"/>
              </p:cNvSpPr>
              <p:nvPr/>
            </p:nvSpPr>
            <p:spPr bwMode="auto">
              <a:xfrm>
                <a:off x="2998" y="3741"/>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383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6" name="Rectangle 382"/>
              <p:cNvSpPr>
                <a:spLocks noChangeArrowheads="1"/>
              </p:cNvSpPr>
              <p:nvPr/>
            </p:nvSpPr>
            <p:spPr bwMode="auto">
              <a:xfrm>
                <a:off x="3370" y="3741"/>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629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7" name="Rectangle 383"/>
              <p:cNvSpPr>
                <a:spLocks noChangeArrowheads="1"/>
              </p:cNvSpPr>
              <p:nvPr/>
            </p:nvSpPr>
            <p:spPr bwMode="auto">
              <a:xfrm>
                <a:off x="3844"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749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8" name="Rectangle 384"/>
              <p:cNvSpPr>
                <a:spLocks noChangeArrowheads="1"/>
              </p:cNvSpPr>
              <p:nvPr/>
            </p:nvSpPr>
            <p:spPr bwMode="auto">
              <a:xfrm>
                <a:off x="4216"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493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799" name="Rectangle 385"/>
              <p:cNvSpPr>
                <a:spLocks noChangeArrowheads="1"/>
              </p:cNvSpPr>
              <p:nvPr/>
            </p:nvSpPr>
            <p:spPr bwMode="auto">
              <a:xfrm>
                <a:off x="4589"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0" name="Rectangle 386"/>
              <p:cNvSpPr>
                <a:spLocks noChangeArrowheads="1"/>
              </p:cNvSpPr>
              <p:nvPr/>
            </p:nvSpPr>
            <p:spPr bwMode="auto">
              <a:xfrm>
                <a:off x="4893" y="3741"/>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2,775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1" name="Rectangle 387"/>
              <p:cNvSpPr>
                <a:spLocks noChangeArrowheads="1"/>
              </p:cNvSpPr>
              <p:nvPr/>
            </p:nvSpPr>
            <p:spPr bwMode="auto">
              <a:xfrm>
                <a:off x="5372" y="3741"/>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621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2" name="Rectangle 388"/>
              <p:cNvSpPr>
                <a:spLocks noChangeArrowheads="1"/>
              </p:cNvSpPr>
              <p:nvPr/>
            </p:nvSpPr>
            <p:spPr bwMode="auto">
              <a:xfrm>
                <a:off x="358" y="3814"/>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2012年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3" name="Rectangle 389"/>
              <p:cNvSpPr>
                <a:spLocks noChangeArrowheads="1"/>
              </p:cNvSpPr>
              <p:nvPr/>
            </p:nvSpPr>
            <p:spPr bwMode="auto">
              <a:xfrm>
                <a:off x="841"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4" name="Rectangle 390"/>
              <p:cNvSpPr>
                <a:spLocks noChangeArrowheads="1"/>
              </p:cNvSpPr>
              <p:nvPr/>
            </p:nvSpPr>
            <p:spPr bwMode="auto">
              <a:xfrm>
                <a:off x="1112" y="3823"/>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5" name="Rectangle 391"/>
              <p:cNvSpPr>
                <a:spLocks noChangeArrowheads="1"/>
              </p:cNvSpPr>
              <p:nvPr/>
            </p:nvSpPr>
            <p:spPr bwMode="auto">
              <a:xfrm>
                <a:off x="1455" y="3823"/>
                <a:ext cx="237"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2,302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6" name="Rectangle 392"/>
              <p:cNvSpPr>
                <a:spLocks noChangeArrowheads="1"/>
              </p:cNvSpPr>
              <p:nvPr/>
            </p:nvSpPr>
            <p:spPr bwMode="auto">
              <a:xfrm>
                <a:off x="1915" y="3823"/>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7" name="Rectangle 393"/>
              <p:cNvSpPr>
                <a:spLocks noChangeArrowheads="1"/>
              </p:cNvSpPr>
              <p:nvPr/>
            </p:nvSpPr>
            <p:spPr bwMode="auto">
              <a:xfrm>
                <a:off x="2355"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517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8" name="Rectangle 394"/>
              <p:cNvSpPr>
                <a:spLocks noChangeArrowheads="1"/>
              </p:cNvSpPr>
              <p:nvPr/>
            </p:nvSpPr>
            <p:spPr bwMode="auto">
              <a:xfrm>
                <a:off x="2659" y="3823"/>
                <a:ext cx="15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09" name="Rectangle 395"/>
              <p:cNvSpPr>
                <a:spLocks noChangeArrowheads="1"/>
              </p:cNvSpPr>
              <p:nvPr/>
            </p:nvSpPr>
            <p:spPr bwMode="auto">
              <a:xfrm>
                <a:off x="2998" y="3823"/>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782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0" name="Rectangle 396"/>
              <p:cNvSpPr>
                <a:spLocks noChangeArrowheads="1"/>
              </p:cNvSpPr>
              <p:nvPr/>
            </p:nvSpPr>
            <p:spPr bwMode="auto">
              <a:xfrm>
                <a:off x="3370" y="3823"/>
                <a:ext cx="179"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 421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1" name="Rectangle 397"/>
              <p:cNvSpPr>
                <a:spLocks noChangeArrowheads="1"/>
              </p:cNvSpPr>
              <p:nvPr/>
            </p:nvSpPr>
            <p:spPr bwMode="auto">
              <a:xfrm>
                <a:off x="3844"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308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2" name="Rectangle 398"/>
              <p:cNvSpPr>
                <a:spLocks noChangeArrowheads="1"/>
              </p:cNvSpPr>
              <p:nvPr/>
            </p:nvSpPr>
            <p:spPr bwMode="auto">
              <a:xfrm>
                <a:off x="4216"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597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3" name="Rectangle 399"/>
              <p:cNvSpPr>
                <a:spLocks noChangeArrowheads="1"/>
              </p:cNvSpPr>
              <p:nvPr/>
            </p:nvSpPr>
            <p:spPr bwMode="auto">
              <a:xfrm>
                <a:off x="4622" y="3823"/>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57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4" name="Rectangle 400"/>
              <p:cNvSpPr>
                <a:spLocks noChangeArrowheads="1"/>
              </p:cNvSpPr>
              <p:nvPr/>
            </p:nvSpPr>
            <p:spPr bwMode="auto">
              <a:xfrm>
                <a:off x="4893" y="3823"/>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2,277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5" name="Rectangle 401"/>
              <p:cNvSpPr>
                <a:spLocks noChangeArrowheads="1"/>
              </p:cNvSpPr>
              <p:nvPr/>
            </p:nvSpPr>
            <p:spPr bwMode="auto">
              <a:xfrm>
                <a:off x="5372" y="3823"/>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458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6" name="Rectangle 402"/>
              <p:cNvSpPr>
                <a:spLocks noChangeArrowheads="1"/>
              </p:cNvSpPr>
              <p:nvPr/>
            </p:nvSpPr>
            <p:spPr bwMode="auto">
              <a:xfrm>
                <a:off x="358" y="3896"/>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2013年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7" name="Rectangle 403"/>
              <p:cNvSpPr>
                <a:spLocks noChangeArrowheads="1"/>
              </p:cNvSpPr>
              <p:nvPr/>
            </p:nvSpPr>
            <p:spPr bwMode="auto">
              <a:xfrm>
                <a:off x="875" y="3905"/>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8" name="Rectangle 404"/>
              <p:cNvSpPr>
                <a:spLocks noChangeArrowheads="1"/>
              </p:cNvSpPr>
              <p:nvPr/>
            </p:nvSpPr>
            <p:spPr bwMode="auto">
              <a:xfrm>
                <a:off x="1112"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532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819" name="Rectangle 405"/>
              <p:cNvSpPr>
                <a:spLocks noChangeArrowheads="1"/>
              </p:cNvSpPr>
              <p:nvPr/>
            </p:nvSpPr>
            <p:spPr bwMode="auto">
              <a:xfrm>
                <a:off x="1523"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grpSp>
        <p:grpSp>
          <p:nvGrpSpPr>
            <p:cNvPr id="8" name="Group 607"/>
            <p:cNvGrpSpPr>
              <a:grpSpLocks/>
            </p:cNvGrpSpPr>
            <p:nvPr/>
          </p:nvGrpSpPr>
          <p:grpSpPr bwMode="auto">
            <a:xfrm>
              <a:off x="319" y="1240"/>
              <a:ext cx="5174" cy="3061"/>
              <a:chOff x="319" y="1240"/>
              <a:chExt cx="5174" cy="3061"/>
            </a:xfrm>
          </p:grpSpPr>
          <p:sp>
            <p:nvSpPr>
              <p:cNvPr id="59420" name="Rectangle 407"/>
              <p:cNvSpPr>
                <a:spLocks noChangeArrowheads="1"/>
              </p:cNvSpPr>
              <p:nvPr/>
            </p:nvSpPr>
            <p:spPr bwMode="auto">
              <a:xfrm>
                <a:off x="1881"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1" name="Rectangle 408"/>
              <p:cNvSpPr>
                <a:spLocks noChangeArrowheads="1"/>
              </p:cNvSpPr>
              <p:nvPr/>
            </p:nvSpPr>
            <p:spPr bwMode="auto">
              <a:xfrm>
                <a:off x="2355" y="3905"/>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444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2" name="Rectangle 409"/>
              <p:cNvSpPr>
                <a:spLocks noChangeArrowheads="1"/>
              </p:cNvSpPr>
              <p:nvPr/>
            </p:nvSpPr>
            <p:spPr bwMode="auto">
              <a:xfrm>
                <a:off x="2625"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3" name="Rectangle 410"/>
              <p:cNvSpPr>
                <a:spLocks noChangeArrowheads="1"/>
              </p:cNvSpPr>
              <p:nvPr/>
            </p:nvSpPr>
            <p:spPr bwMode="auto">
              <a:xfrm>
                <a:off x="2930" y="3905"/>
                <a:ext cx="26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1,047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4" name="Rectangle 411"/>
              <p:cNvSpPr>
                <a:spLocks noChangeArrowheads="1"/>
              </p:cNvSpPr>
              <p:nvPr/>
            </p:nvSpPr>
            <p:spPr bwMode="auto">
              <a:xfrm>
                <a:off x="3370" y="3905"/>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432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5" name="Rectangle 412"/>
              <p:cNvSpPr>
                <a:spLocks noChangeArrowheads="1"/>
              </p:cNvSpPr>
              <p:nvPr/>
            </p:nvSpPr>
            <p:spPr bwMode="auto">
              <a:xfrm>
                <a:off x="3878" y="3905"/>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6" name="Rectangle 413"/>
              <p:cNvSpPr>
                <a:spLocks noChangeArrowheads="1"/>
              </p:cNvSpPr>
              <p:nvPr/>
            </p:nvSpPr>
            <p:spPr bwMode="auto">
              <a:xfrm>
                <a:off x="4250" y="3905"/>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7" name="Rectangle 414"/>
              <p:cNvSpPr>
                <a:spLocks noChangeArrowheads="1"/>
              </p:cNvSpPr>
              <p:nvPr/>
            </p:nvSpPr>
            <p:spPr bwMode="auto">
              <a:xfrm>
                <a:off x="4521" y="3905"/>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8" name="Rectangle 415"/>
              <p:cNvSpPr>
                <a:spLocks noChangeArrowheads="1"/>
              </p:cNvSpPr>
              <p:nvPr/>
            </p:nvSpPr>
            <p:spPr bwMode="auto">
              <a:xfrm>
                <a:off x="4893" y="3905"/>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1,553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29" name="Rectangle 416"/>
              <p:cNvSpPr>
                <a:spLocks noChangeArrowheads="1"/>
              </p:cNvSpPr>
              <p:nvPr/>
            </p:nvSpPr>
            <p:spPr bwMode="auto">
              <a:xfrm>
                <a:off x="5372" y="3905"/>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308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0" name="Rectangle 417"/>
              <p:cNvSpPr>
                <a:spLocks noChangeArrowheads="1"/>
              </p:cNvSpPr>
              <p:nvPr/>
            </p:nvSpPr>
            <p:spPr bwMode="auto">
              <a:xfrm>
                <a:off x="358" y="3978"/>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2014年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1" name="Rectangle 418"/>
              <p:cNvSpPr>
                <a:spLocks noChangeArrowheads="1"/>
              </p:cNvSpPr>
              <p:nvPr/>
            </p:nvSpPr>
            <p:spPr bwMode="auto">
              <a:xfrm>
                <a:off x="740"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2" name="Rectangle 419"/>
              <p:cNvSpPr>
                <a:spLocks noChangeArrowheads="1"/>
              </p:cNvSpPr>
              <p:nvPr/>
            </p:nvSpPr>
            <p:spPr bwMode="auto">
              <a:xfrm>
                <a:off x="1112"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3" name="Rectangle 420"/>
              <p:cNvSpPr>
                <a:spLocks noChangeArrowheads="1"/>
              </p:cNvSpPr>
              <p:nvPr/>
            </p:nvSpPr>
            <p:spPr bwMode="auto">
              <a:xfrm>
                <a:off x="1625" y="398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972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4" name="Rectangle 421"/>
              <p:cNvSpPr>
                <a:spLocks noChangeArrowheads="1"/>
              </p:cNvSpPr>
              <p:nvPr/>
            </p:nvSpPr>
            <p:spPr bwMode="auto">
              <a:xfrm>
                <a:off x="1915" y="3986"/>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5" name="Rectangle 422"/>
              <p:cNvSpPr>
                <a:spLocks noChangeArrowheads="1"/>
              </p:cNvSpPr>
              <p:nvPr/>
            </p:nvSpPr>
            <p:spPr bwMode="auto">
              <a:xfrm>
                <a:off x="2389" y="3986"/>
                <a:ext cx="92"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83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6" name="Rectangle 423"/>
              <p:cNvSpPr>
                <a:spLocks noChangeArrowheads="1"/>
              </p:cNvSpPr>
              <p:nvPr/>
            </p:nvSpPr>
            <p:spPr bwMode="auto">
              <a:xfrm>
                <a:off x="2659" y="3986"/>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7" name="Rectangle 424"/>
              <p:cNvSpPr>
                <a:spLocks noChangeArrowheads="1"/>
              </p:cNvSpPr>
              <p:nvPr/>
            </p:nvSpPr>
            <p:spPr bwMode="auto">
              <a:xfrm>
                <a:off x="2998"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8" name="Rectangle 425"/>
              <p:cNvSpPr>
                <a:spLocks noChangeArrowheads="1"/>
              </p:cNvSpPr>
              <p:nvPr/>
            </p:nvSpPr>
            <p:spPr bwMode="auto">
              <a:xfrm>
                <a:off x="3370"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490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39" name="Rectangle 426"/>
              <p:cNvSpPr>
                <a:spLocks noChangeArrowheads="1"/>
              </p:cNvSpPr>
              <p:nvPr/>
            </p:nvSpPr>
            <p:spPr bwMode="auto">
              <a:xfrm>
                <a:off x="3742" y="3986"/>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307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0" name="Rectangle 427"/>
              <p:cNvSpPr>
                <a:spLocks noChangeArrowheads="1"/>
              </p:cNvSpPr>
              <p:nvPr/>
            </p:nvSpPr>
            <p:spPr bwMode="auto">
              <a:xfrm>
                <a:off x="4216" y="398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136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1" name="Rectangle 428"/>
              <p:cNvSpPr>
                <a:spLocks noChangeArrowheads="1"/>
              </p:cNvSpPr>
              <p:nvPr/>
            </p:nvSpPr>
            <p:spPr bwMode="auto">
              <a:xfrm>
                <a:off x="4521" y="3986"/>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33</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2" name="Rectangle 429"/>
              <p:cNvSpPr>
                <a:spLocks noChangeArrowheads="1"/>
              </p:cNvSpPr>
              <p:nvPr/>
            </p:nvSpPr>
            <p:spPr bwMode="auto">
              <a:xfrm>
                <a:off x="4893" y="3986"/>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1,015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3" name="Rectangle 430"/>
              <p:cNvSpPr>
                <a:spLocks noChangeArrowheads="1"/>
              </p:cNvSpPr>
              <p:nvPr/>
            </p:nvSpPr>
            <p:spPr bwMode="auto">
              <a:xfrm>
                <a:off x="5372" y="3986"/>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4" name="Rectangle 431"/>
              <p:cNvSpPr>
                <a:spLocks noChangeArrowheads="1"/>
              </p:cNvSpPr>
              <p:nvPr/>
            </p:nvSpPr>
            <p:spPr bwMode="auto">
              <a:xfrm>
                <a:off x="358" y="4059"/>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2015年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5" name="Rectangle 432"/>
              <p:cNvSpPr>
                <a:spLocks noChangeArrowheads="1"/>
              </p:cNvSpPr>
              <p:nvPr/>
            </p:nvSpPr>
            <p:spPr bwMode="auto">
              <a:xfrm>
                <a:off x="740"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212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6" name="Rectangle 433"/>
              <p:cNvSpPr>
                <a:spLocks noChangeArrowheads="1"/>
              </p:cNvSpPr>
              <p:nvPr/>
            </p:nvSpPr>
            <p:spPr bwMode="auto">
              <a:xfrm>
                <a:off x="1112"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806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7" name="Rectangle 434"/>
              <p:cNvSpPr>
                <a:spLocks noChangeArrowheads="1"/>
              </p:cNvSpPr>
              <p:nvPr/>
            </p:nvSpPr>
            <p:spPr bwMode="auto">
              <a:xfrm>
                <a:off x="1557" y="4068"/>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2,324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8" name="Rectangle 435"/>
              <p:cNvSpPr>
                <a:spLocks noChangeArrowheads="1"/>
              </p:cNvSpPr>
              <p:nvPr/>
            </p:nvSpPr>
            <p:spPr bwMode="auto">
              <a:xfrm>
                <a:off x="1881"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49" name="Rectangle 436"/>
              <p:cNvSpPr>
                <a:spLocks noChangeArrowheads="1"/>
              </p:cNvSpPr>
              <p:nvPr/>
            </p:nvSpPr>
            <p:spPr bwMode="auto">
              <a:xfrm>
                <a:off x="2355" y="406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186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0" name="Rectangle 437"/>
              <p:cNvSpPr>
                <a:spLocks noChangeArrowheads="1"/>
              </p:cNvSpPr>
              <p:nvPr/>
            </p:nvSpPr>
            <p:spPr bwMode="auto">
              <a:xfrm>
                <a:off x="2795" y="4068"/>
                <a:ext cx="5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1" name="Rectangle 438"/>
              <p:cNvSpPr>
                <a:spLocks noChangeArrowheads="1"/>
              </p:cNvSpPr>
              <p:nvPr/>
            </p:nvSpPr>
            <p:spPr bwMode="auto">
              <a:xfrm>
                <a:off x="2998"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941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2" name="Rectangle 439"/>
              <p:cNvSpPr>
                <a:spLocks noChangeArrowheads="1"/>
              </p:cNvSpPr>
              <p:nvPr/>
            </p:nvSpPr>
            <p:spPr bwMode="auto">
              <a:xfrm>
                <a:off x="3370"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409</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3" name="Rectangle 440"/>
              <p:cNvSpPr>
                <a:spLocks noChangeArrowheads="1"/>
              </p:cNvSpPr>
              <p:nvPr/>
            </p:nvSpPr>
            <p:spPr bwMode="auto">
              <a:xfrm>
                <a:off x="3742"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455</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4" name="Rectangle 441"/>
              <p:cNvSpPr>
                <a:spLocks noChangeArrowheads="1"/>
              </p:cNvSpPr>
              <p:nvPr/>
            </p:nvSpPr>
            <p:spPr bwMode="auto">
              <a:xfrm>
                <a:off x="4115" y="4068"/>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5" name="Rectangle 442"/>
              <p:cNvSpPr>
                <a:spLocks noChangeArrowheads="1"/>
              </p:cNvSpPr>
              <p:nvPr/>
            </p:nvSpPr>
            <p:spPr bwMode="auto">
              <a:xfrm>
                <a:off x="4521" y="4068"/>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91</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6" name="Rectangle 443"/>
              <p:cNvSpPr>
                <a:spLocks noChangeArrowheads="1"/>
              </p:cNvSpPr>
              <p:nvPr/>
            </p:nvSpPr>
            <p:spPr bwMode="auto">
              <a:xfrm>
                <a:off x="4961" y="406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704</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7" name="Rectangle 444"/>
              <p:cNvSpPr>
                <a:spLocks noChangeArrowheads="1"/>
              </p:cNvSpPr>
              <p:nvPr/>
            </p:nvSpPr>
            <p:spPr bwMode="auto">
              <a:xfrm>
                <a:off x="5372" y="4068"/>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262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8" name="Rectangle 445"/>
              <p:cNvSpPr>
                <a:spLocks noChangeArrowheads="1"/>
              </p:cNvSpPr>
              <p:nvPr/>
            </p:nvSpPr>
            <p:spPr bwMode="auto">
              <a:xfrm>
                <a:off x="358" y="4141"/>
                <a:ext cx="20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2016年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59" name="Rectangle 446"/>
              <p:cNvSpPr>
                <a:spLocks noChangeArrowheads="1"/>
              </p:cNvSpPr>
              <p:nvPr/>
            </p:nvSpPr>
            <p:spPr bwMode="auto">
              <a:xfrm>
                <a:off x="740"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138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0" name="Rectangle 447"/>
              <p:cNvSpPr>
                <a:spLocks noChangeArrowheads="1"/>
              </p:cNvSpPr>
              <p:nvPr/>
            </p:nvSpPr>
            <p:spPr bwMode="auto">
              <a:xfrm>
                <a:off x="1112"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626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1" name="Rectangle 448"/>
              <p:cNvSpPr>
                <a:spLocks noChangeArrowheads="1"/>
              </p:cNvSpPr>
              <p:nvPr/>
            </p:nvSpPr>
            <p:spPr bwMode="auto">
              <a:xfrm>
                <a:off x="1557" y="4150"/>
                <a:ext cx="184"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1,620</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2" name="Rectangle 449"/>
              <p:cNvSpPr>
                <a:spLocks noChangeArrowheads="1"/>
              </p:cNvSpPr>
              <p:nvPr/>
            </p:nvSpPr>
            <p:spPr bwMode="auto">
              <a:xfrm>
                <a:off x="1881"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3" name="Rectangle 450"/>
              <p:cNvSpPr>
                <a:spLocks noChangeArrowheads="1"/>
              </p:cNvSpPr>
              <p:nvPr/>
            </p:nvSpPr>
            <p:spPr bwMode="auto">
              <a:xfrm>
                <a:off x="2355" y="415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346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4" name="Rectangle 451"/>
              <p:cNvSpPr>
                <a:spLocks noChangeArrowheads="1"/>
              </p:cNvSpPr>
              <p:nvPr/>
            </p:nvSpPr>
            <p:spPr bwMode="auto">
              <a:xfrm>
                <a:off x="2693" y="4150"/>
                <a:ext cx="126"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5" name="Rectangle 452"/>
              <p:cNvSpPr>
                <a:spLocks noChangeArrowheads="1"/>
              </p:cNvSpPr>
              <p:nvPr/>
            </p:nvSpPr>
            <p:spPr bwMode="auto">
              <a:xfrm>
                <a:off x="2998"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882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6" name="Rectangle 453"/>
              <p:cNvSpPr>
                <a:spLocks noChangeArrowheads="1"/>
              </p:cNvSpPr>
              <p:nvPr/>
            </p:nvSpPr>
            <p:spPr bwMode="auto">
              <a:xfrm>
                <a:off x="3370"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767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7" name="Rectangle 454"/>
              <p:cNvSpPr>
                <a:spLocks noChangeArrowheads="1"/>
              </p:cNvSpPr>
              <p:nvPr/>
            </p:nvSpPr>
            <p:spPr bwMode="auto">
              <a:xfrm>
                <a:off x="3742"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156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8" name="Rectangle 455"/>
              <p:cNvSpPr>
                <a:spLocks noChangeArrowheads="1"/>
              </p:cNvSpPr>
              <p:nvPr/>
            </p:nvSpPr>
            <p:spPr bwMode="auto">
              <a:xfrm>
                <a:off x="4149" y="4150"/>
                <a:ext cx="160"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66</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69" name="Rectangle 456"/>
              <p:cNvSpPr>
                <a:spLocks noChangeArrowheads="1"/>
              </p:cNvSpPr>
              <p:nvPr/>
            </p:nvSpPr>
            <p:spPr bwMode="auto">
              <a:xfrm>
                <a:off x="4487" y="4150"/>
                <a:ext cx="193"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142</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70" name="Rectangle 457"/>
              <p:cNvSpPr>
                <a:spLocks noChangeArrowheads="1"/>
              </p:cNvSpPr>
              <p:nvPr/>
            </p:nvSpPr>
            <p:spPr bwMode="auto">
              <a:xfrm>
                <a:off x="4961" y="415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727</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71" name="Rectangle 458"/>
              <p:cNvSpPr>
                <a:spLocks noChangeArrowheads="1"/>
              </p:cNvSpPr>
              <p:nvPr/>
            </p:nvSpPr>
            <p:spPr bwMode="auto">
              <a:xfrm>
                <a:off x="5372" y="4150"/>
                <a:ext cx="121"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258</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72" name="Rectangle 459"/>
              <p:cNvSpPr>
                <a:spLocks noChangeArrowheads="1"/>
              </p:cNvSpPr>
              <p:nvPr/>
            </p:nvSpPr>
            <p:spPr bwMode="auto">
              <a:xfrm>
                <a:off x="609" y="4236"/>
                <a:ext cx="1248" cy="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明朝" pitchFamily="17" charset="-128"/>
                    <a:ea typeface="ＭＳ 明朝" pitchFamily="17" charset="-128"/>
                    <a:cs typeface="ＭＳ Ｐゴシック" pitchFamily="50" charset="-128"/>
                  </a:rPr>
                  <a:t>※関東は東京圏（埼玉県・千葉県・東京都・神奈川県）を除き、近畿は大阪府を除く。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59473" name="Line 460"/>
              <p:cNvSpPr>
                <a:spLocks noChangeShapeType="1"/>
              </p:cNvSpPr>
              <p:nvPr/>
            </p:nvSpPr>
            <p:spPr bwMode="auto">
              <a:xfrm>
                <a:off x="319" y="1240"/>
                <a:ext cx="0" cy="6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74" name="Rectangle 461"/>
              <p:cNvSpPr>
                <a:spLocks noChangeArrowheads="1"/>
              </p:cNvSpPr>
              <p:nvPr/>
            </p:nvSpPr>
            <p:spPr bwMode="auto">
              <a:xfrm>
                <a:off x="319" y="1240"/>
                <a:ext cx="5" cy="6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75" name="Line 462"/>
              <p:cNvSpPr>
                <a:spLocks noChangeShapeType="1"/>
              </p:cNvSpPr>
              <p:nvPr/>
            </p:nvSpPr>
            <p:spPr bwMode="auto">
              <a:xfrm>
                <a:off x="595"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76" name="Rectangle 463"/>
              <p:cNvSpPr>
                <a:spLocks noChangeArrowheads="1"/>
              </p:cNvSpPr>
              <p:nvPr/>
            </p:nvSpPr>
            <p:spPr bwMode="auto">
              <a:xfrm>
                <a:off x="595" y="1244"/>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77" name="Line 464"/>
              <p:cNvSpPr>
                <a:spLocks noChangeShapeType="1"/>
              </p:cNvSpPr>
              <p:nvPr/>
            </p:nvSpPr>
            <p:spPr bwMode="auto">
              <a:xfrm>
                <a:off x="952"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78" name="Rectangle 465"/>
              <p:cNvSpPr>
                <a:spLocks noChangeArrowheads="1"/>
              </p:cNvSpPr>
              <p:nvPr/>
            </p:nvSpPr>
            <p:spPr bwMode="auto">
              <a:xfrm>
                <a:off x="952"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79" name="Line 466"/>
              <p:cNvSpPr>
                <a:spLocks noChangeShapeType="1"/>
              </p:cNvSpPr>
              <p:nvPr/>
            </p:nvSpPr>
            <p:spPr bwMode="auto">
              <a:xfrm>
                <a:off x="1325"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0" name="Rectangle 467"/>
              <p:cNvSpPr>
                <a:spLocks noChangeArrowheads="1"/>
              </p:cNvSpPr>
              <p:nvPr/>
            </p:nvSpPr>
            <p:spPr bwMode="auto">
              <a:xfrm>
                <a:off x="1325"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1" name="Line 468"/>
              <p:cNvSpPr>
                <a:spLocks noChangeShapeType="1"/>
              </p:cNvSpPr>
              <p:nvPr/>
            </p:nvSpPr>
            <p:spPr bwMode="auto">
              <a:xfrm>
                <a:off x="1736"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2" name="Rectangle 469"/>
              <p:cNvSpPr>
                <a:spLocks noChangeArrowheads="1"/>
              </p:cNvSpPr>
              <p:nvPr/>
            </p:nvSpPr>
            <p:spPr bwMode="auto">
              <a:xfrm>
                <a:off x="1736"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3" name="Line 470"/>
              <p:cNvSpPr>
                <a:spLocks noChangeShapeType="1"/>
              </p:cNvSpPr>
              <p:nvPr/>
            </p:nvSpPr>
            <p:spPr bwMode="auto">
              <a:xfrm>
                <a:off x="2094"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4" name="Rectangle 471"/>
              <p:cNvSpPr>
                <a:spLocks noChangeArrowheads="1"/>
              </p:cNvSpPr>
              <p:nvPr/>
            </p:nvSpPr>
            <p:spPr bwMode="auto">
              <a:xfrm>
                <a:off x="2094" y="1244"/>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5" name="Line 472"/>
              <p:cNvSpPr>
                <a:spLocks noChangeShapeType="1"/>
              </p:cNvSpPr>
              <p:nvPr/>
            </p:nvSpPr>
            <p:spPr bwMode="auto">
              <a:xfrm>
                <a:off x="2466"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6" name="Rectangle 473"/>
              <p:cNvSpPr>
                <a:spLocks noChangeArrowheads="1"/>
              </p:cNvSpPr>
              <p:nvPr/>
            </p:nvSpPr>
            <p:spPr bwMode="auto">
              <a:xfrm>
                <a:off x="2466"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7" name="Line 474"/>
              <p:cNvSpPr>
                <a:spLocks noChangeShapeType="1"/>
              </p:cNvSpPr>
              <p:nvPr/>
            </p:nvSpPr>
            <p:spPr bwMode="auto">
              <a:xfrm>
                <a:off x="2838"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88" name="Rectangle 475"/>
              <p:cNvSpPr>
                <a:spLocks noChangeArrowheads="1"/>
              </p:cNvSpPr>
              <p:nvPr/>
            </p:nvSpPr>
            <p:spPr bwMode="auto">
              <a:xfrm>
                <a:off x="2838"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89" name="Line 476"/>
              <p:cNvSpPr>
                <a:spLocks noChangeShapeType="1"/>
              </p:cNvSpPr>
              <p:nvPr/>
            </p:nvSpPr>
            <p:spPr bwMode="auto">
              <a:xfrm>
                <a:off x="3211"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0" name="Rectangle 477"/>
              <p:cNvSpPr>
                <a:spLocks noChangeArrowheads="1"/>
              </p:cNvSpPr>
              <p:nvPr/>
            </p:nvSpPr>
            <p:spPr bwMode="auto">
              <a:xfrm>
                <a:off x="3211" y="1244"/>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1" name="Line 478"/>
              <p:cNvSpPr>
                <a:spLocks noChangeShapeType="1"/>
              </p:cNvSpPr>
              <p:nvPr/>
            </p:nvSpPr>
            <p:spPr bwMode="auto">
              <a:xfrm>
                <a:off x="3583"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2" name="Rectangle 479"/>
              <p:cNvSpPr>
                <a:spLocks noChangeArrowheads="1"/>
              </p:cNvSpPr>
              <p:nvPr/>
            </p:nvSpPr>
            <p:spPr bwMode="auto">
              <a:xfrm>
                <a:off x="3583"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3" name="Line 480"/>
              <p:cNvSpPr>
                <a:spLocks noChangeShapeType="1"/>
              </p:cNvSpPr>
              <p:nvPr/>
            </p:nvSpPr>
            <p:spPr bwMode="auto">
              <a:xfrm>
                <a:off x="3955"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4" name="Rectangle 481"/>
              <p:cNvSpPr>
                <a:spLocks noChangeArrowheads="1"/>
              </p:cNvSpPr>
              <p:nvPr/>
            </p:nvSpPr>
            <p:spPr bwMode="auto">
              <a:xfrm>
                <a:off x="3955"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5" name="Line 482"/>
              <p:cNvSpPr>
                <a:spLocks noChangeShapeType="1"/>
              </p:cNvSpPr>
              <p:nvPr/>
            </p:nvSpPr>
            <p:spPr bwMode="auto">
              <a:xfrm>
                <a:off x="4328"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6" name="Rectangle 483"/>
              <p:cNvSpPr>
                <a:spLocks noChangeArrowheads="1"/>
              </p:cNvSpPr>
              <p:nvPr/>
            </p:nvSpPr>
            <p:spPr bwMode="auto">
              <a:xfrm>
                <a:off x="4328" y="1244"/>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7" name="Line 484"/>
              <p:cNvSpPr>
                <a:spLocks noChangeShapeType="1"/>
              </p:cNvSpPr>
              <p:nvPr/>
            </p:nvSpPr>
            <p:spPr bwMode="auto">
              <a:xfrm>
                <a:off x="4700"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98" name="Rectangle 485"/>
              <p:cNvSpPr>
                <a:spLocks noChangeArrowheads="1"/>
              </p:cNvSpPr>
              <p:nvPr/>
            </p:nvSpPr>
            <p:spPr bwMode="auto">
              <a:xfrm>
                <a:off x="4700"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99" name="Line 486"/>
              <p:cNvSpPr>
                <a:spLocks noChangeShapeType="1"/>
              </p:cNvSpPr>
              <p:nvPr/>
            </p:nvSpPr>
            <p:spPr bwMode="auto">
              <a:xfrm>
                <a:off x="5072"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0" name="Rectangle 487"/>
              <p:cNvSpPr>
                <a:spLocks noChangeArrowheads="1"/>
              </p:cNvSpPr>
              <p:nvPr/>
            </p:nvSpPr>
            <p:spPr bwMode="auto">
              <a:xfrm>
                <a:off x="5072"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1" name="Line 488"/>
              <p:cNvSpPr>
                <a:spLocks noChangeShapeType="1"/>
              </p:cNvSpPr>
              <p:nvPr/>
            </p:nvSpPr>
            <p:spPr bwMode="auto">
              <a:xfrm>
                <a:off x="5483" y="1244"/>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2" name="Rectangle 489"/>
              <p:cNvSpPr>
                <a:spLocks noChangeArrowheads="1"/>
              </p:cNvSpPr>
              <p:nvPr/>
            </p:nvSpPr>
            <p:spPr bwMode="auto">
              <a:xfrm>
                <a:off x="5483" y="1244"/>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3" name="Line 490"/>
              <p:cNvSpPr>
                <a:spLocks noChangeShapeType="1"/>
              </p:cNvSpPr>
              <p:nvPr/>
            </p:nvSpPr>
            <p:spPr bwMode="auto">
              <a:xfrm>
                <a:off x="319" y="2010"/>
                <a:ext cx="0" cy="65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4" name="Rectangle 491"/>
              <p:cNvSpPr>
                <a:spLocks noChangeArrowheads="1"/>
              </p:cNvSpPr>
              <p:nvPr/>
            </p:nvSpPr>
            <p:spPr bwMode="auto">
              <a:xfrm>
                <a:off x="319" y="2010"/>
                <a:ext cx="5" cy="65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5" name="Line 492"/>
              <p:cNvSpPr>
                <a:spLocks noChangeShapeType="1"/>
              </p:cNvSpPr>
              <p:nvPr/>
            </p:nvSpPr>
            <p:spPr bwMode="auto">
              <a:xfrm>
                <a:off x="595"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6" name="Rectangle 493"/>
              <p:cNvSpPr>
                <a:spLocks noChangeArrowheads="1"/>
              </p:cNvSpPr>
              <p:nvPr/>
            </p:nvSpPr>
            <p:spPr bwMode="auto">
              <a:xfrm>
                <a:off x="595" y="2015"/>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7" name="Line 494"/>
              <p:cNvSpPr>
                <a:spLocks noChangeShapeType="1"/>
              </p:cNvSpPr>
              <p:nvPr/>
            </p:nvSpPr>
            <p:spPr bwMode="auto">
              <a:xfrm>
                <a:off x="952"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08" name="Rectangle 495"/>
              <p:cNvSpPr>
                <a:spLocks noChangeArrowheads="1"/>
              </p:cNvSpPr>
              <p:nvPr/>
            </p:nvSpPr>
            <p:spPr bwMode="auto">
              <a:xfrm>
                <a:off x="952"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09" name="Line 496"/>
              <p:cNvSpPr>
                <a:spLocks noChangeShapeType="1"/>
              </p:cNvSpPr>
              <p:nvPr/>
            </p:nvSpPr>
            <p:spPr bwMode="auto">
              <a:xfrm>
                <a:off x="1325"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0" name="Rectangle 497"/>
              <p:cNvSpPr>
                <a:spLocks noChangeArrowheads="1"/>
              </p:cNvSpPr>
              <p:nvPr/>
            </p:nvSpPr>
            <p:spPr bwMode="auto">
              <a:xfrm>
                <a:off x="1325"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1" name="Line 498"/>
              <p:cNvSpPr>
                <a:spLocks noChangeShapeType="1"/>
              </p:cNvSpPr>
              <p:nvPr/>
            </p:nvSpPr>
            <p:spPr bwMode="auto">
              <a:xfrm>
                <a:off x="1736"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2" name="Rectangle 499"/>
              <p:cNvSpPr>
                <a:spLocks noChangeArrowheads="1"/>
              </p:cNvSpPr>
              <p:nvPr/>
            </p:nvSpPr>
            <p:spPr bwMode="auto">
              <a:xfrm>
                <a:off x="1736"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3" name="Line 500"/>
              <p:cNvSpPr>
                <a:spLocks noChangeShapeType="1"/>
              </p:cNvSpPr>
              <p:nvPr/>
            </p:nvSpPr>
            <p:spPr bwMode="auto">
              <a:xfrm>
                <a:off x="2094"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4" name="Rectangle 501"/>
              <p:cNvSpPr>
                <a:spLocks noChangeArrowheads="1"/>
              </p:cNvSpPr>
              <p:nvPr/>
            </p:nvSpPr>
            <p:spPr bwMode="auto">
              <a:xfrm>
                <a:off x="2094" y="2015"/>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5" name="Line 502"/>
              <p:cNvSpPr>
                <a:spLocks noChangeShapeType="1"/>
              </p:cNvSpPr>
              <p:nvPr/>
            </p:nvSpPr>
            <p:spPr bwMode="auto">
              <a:xfrm>
                <a:off x="2466"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6" name="Rectangle 503"/>
              <p:cNvSpPr>
                <a:spLocks noChangeArrowheads="1"/>
              </p:cNvSpPr>
              <p:nvPr/>
            </p:nvSpPr>
            <p:spPr bwMode="auto">
              <a:xfrm>
                <a:off x="2466"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7" name="Line 504"/>
              <p:cNvSpPr>
                <a:spLocks noChangeShapeType="1"/>
              </p:cNvSpPr>
              <p:nvPr/>
            </p:nvSpPr>
            <p:spPr bwMode="auto">
              <a:xfrm>
                <a:off x="2838"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18" name="Rectangle 505"/>
              <p:cNvSpPr>
                <a:spLocks noChangeArrowheads="1"/>
              </p:cNvSpPr>
              <p:nvPr/>
            </p:nvSpPr>
            <p:spPr bwMode="auto">
              <a:xfrm>
                <a:off x="2838"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19" name="Line 506"/>
              <p:cNvSpPr>
                <a:spLocks noChangeShapeType="1"/>
              </p:cNvSpPr>
              <p:nvPr/>
            </p:nvSpPr>
            <p:spPr bwMode="auto">
              <a:xfrm>
                <a:off x="3211"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0" name="Rectangle 507"/>
              <p:cNvSpPr>
                <a:spLocks noChangeArrowheads="1"/>
              </p:cNvSpPr>
              <p:nvPr/>
            </p:nvSpPr>
            <p:spPr bwMode="auto">
              <a:xfrm>
                <a:off x="3211" y="2015"/>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1" name="Line 508"/>
              <p:cNvSpPr>
                <a:spLocks noChangeShapeType="1"/>
              </p:cNvSpPr>
              <p:nvPr/>
            </p:nvSpPr>
            <p:spPr bwMode="auto">
              <a:xfrm>
                <a:off x="3583"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2" name="Rectangle 509"/>
              <p:cNvSpPr>
                <a:spLocks noChangeArrowheads="1"/>
              </p:cNvSpPr>
              <p:nvPr/>
            </p:nvSpPr>
            <p:spPr bwMode="auto">
              <a:xfrm>
                <a:off x="3583"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3" name="Line 510"/>
              <p:cNvSpPr>
                <a:spLocks noChangeShapeType="1"/>
              </p:cNvSpPr>
              <p:nvPr/>
            </p:nvSpPr>
            <p:spPr bwMode="auto">
              <a:xfrm>
                <a:off x="3955"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4" name="Rectangle 511"/>
              <p:cNvSpPr>
                <a:spLocks noChangeArrowheads="1"/>
              </p:cNvSpPr>
              <p:nvPr/>
            </p:nvSpPr>
            <p:spPr bwMode="auto">
              <a:xfrm>
                <a:off x="3955"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5" name="Line 512"/>
              <p:cNvSpPr>
                <a:spLocks noChangeShapeType="1"/>
              </p:cNvSpPr>
              <p:nvPr/>
            </p:nvSpPr>
            <p:spPr bwMode="auto">
              <a:xfrm>
                <a:off x="4328"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6" name="Rectangle 513"/>
              <p:cNvSpPr>
                <a:spLocks noChangeArrowheads="1"/>
              </p:cNvSpPr>
              <p:nvPr/>
            </p:nvSpPr>
            <p:spPr bwMode="auto">
              <a:xfrm>
                <a:off x="4328" y="2015"/>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7" name="Line 514"/>
              <p:cNvSpPr>
                <a:spLocks noChangeShapeType="1"/>
              </p:cNvSpPr>
              <p:nvPr/>
            </p:nvSpPr>
            <p:spPr bwMode="auto">
              <a:xfrm>
                <a:off x="4700"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28" name="Rectangle 515"/>
              <p:cNvSpPr>
                <a:spLocks noChangeArrowheads="1"/>
              </p:cNvSpPr>
              <p:nvPr/>
            </p:nvSpPr>
            <p:spPr bwMode="auto">
              <a:xfrm>
                <a:off x="4700"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29" name="Line 516"/>
              <p:cNvSpPr>
                <a:spLocks noChangeShapeType="1"/>
              </p:cNvSpPr>
              <p:nvPr/>
            </p:nvSpPr>
            <p:spPr bwMode="auto">
              <a:xfrm>
                <a:off x="5072"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0" name="Rectangle 517"/>
              <p:cNvSpPr>
                <a:spLocks noChangeArrowheads="1"/>
              </p:cNvSpPr>
              <p:nvPr/>
            </p:nvSpPr>
            <p:spPr bwMode="auto">
              <a:xfrm>
                <a:off x="5072"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1" name="Line 518"/>
              <p:cNvSpPr>
                <a:spLocks noChangeShapeType="1"/>
              </p:cNvSpPr>
              <p:nvPr/>
            </p:nvSpPr>
            <p:spPr bwMode="auto">
              <a:xfrm>
                <a:off x="5483" y="2015"/>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2" name="Rectangle 519"/>
              <p:cNvSpPr>
                <a:spLocks noChangeArrowheads="1"/>
              </p:cNvSpPr>
              <p:nvPr/>
            </p:nvSpPr>
            <p:spPr bwMode="auto">
              <a:xfrm>
                <a:off x="5483" y="2015"/>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3" name="Line 520"/>
              <p:cNvSpPr>
                <a:spLocks noChangeShapeType="1"/>
              </p:cNvSpPr>
              <p:nvPr/>
            </p:nvSpPr>
            <p:spPr bwMode="auto">
              <a:xfrm>
                <a:off x="319" y="2781"/>
                <a:ext cx="0" cy="659"/>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4" name="Rectangle 521"/>
              <p:cNvSpPr>
                <a:spLocks noChangeArrowheads="1"/>
              </p:cNvSpPr>
              <p:nvPr/>
            </p:nvSpPr>
            <p:spPr bwMode="auto">
              <a:xfrm>
                <a:off x="319" y="2781"/>
                <a:ext cx="5" cy="65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5" name="Line 522"/>
              <p:cNvSpPr>
                <a:spLocks noChangeShapeType="1"/>
              </p:cNvSpPr>
              <p:nvPr/>
            </p:nvSpPr>
            <p:spPr bwMode="auto">
              <a:xfrm>
                <a:off x="595"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6" name="Rectangle 523"/>
              <p:cNvSpPr>
                <a:spLocks noChangeArrowheads="1"/>
              </p:cNvSpPr>
              <p:nvPr/>
            </p:nvSpPr>
            <p:spPr bwMode="auto">
              <a:xfrm>
                <a:off x="595" y="2785"/>
                <a:ext cx="4"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7" name="Line 524"/>
              <p:cNvSpPr>
                <a:spLocks noChangeShapeType="1"/>
              </p:cNvSpPr>
              <p:nvPr/>
            </p:nvSpPr>
            <p:spPr bwMode="auto">
              <a:xfrm>
                <a:off x="952"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38" name="Rectangle 525"/>
              <p:cNvSpPr>
                <a:spLocks noChangeArrowheads="1"/>
              </p:cNvSpPr>
              <p:nvPr/>
            </p:nvSpPr>
            <p:spPr bwMode="auto">
              <a:xfrm>
                <a:off x="952"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39" name="Line 526"/>
              <p:cNvSpPr>
                <a:spLocks noChangeShapeType="1"/>
              </p:cNvSpPr>
              <p:nvPr/>
            </p:nvSpPr>
            <p:spPr bwMode="auto">
              <a:xfrm>
                <a:off x="1325"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0" name="Rectangle 527"/>
              <p:cNvSpPr>
                <a:spLocks noChangeArrowheads="1"/>
              </p:cNvSpPr>
              <p:nvPr/>
            </p:nvSpPr>
            <p:spPr bwMode="auto">
              <a:xfrm>
                <a:off x="1325"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1" name="Line 528"/>
              <p:cNvSpPr>
                <a:spLocks noChangeShapeType="1"/>
              </p:cNvSpPr>
              <p:nvPr/>
            </p:nvSpPr>
            <p:spPr bwMode="auto">
              <a:xfrm>
                <a:off x="1736"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2" name="Rectangle 529"/>
              <p:cNvSpPr>
                <a:spLocks noChangeArrowheads="1"/>
              </p:cNvSpPr>
              <p:nvPr/>
            </p:nvSpPr>
            <p:spPr bwMode="auto">
              <a:xfrm>
                <a:off x="1736"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3" name="Line 530"/>
              <p:cNvSpPr>
                <a:spLocks noChangeShapeType="1"/>
              </p:cNvSpPr>
              <p:nvPr/>
            </p:nvSpPr>
            <p:spPr bwMode="auto">
              <a:xfrm>
                <a:off x="2094"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4" name="Rectangle 531"/>
              <p:cNvSpPr>
                <a:spLocks noChangeArrowheads="1"/>
              </p:cNvSpPr>
              <p:nvPr/>
            </p:nvSpPr>
            <p:spPr bwMode="auto">
              <a:xfrm>
                <a:off x="2094" y="2785"/>
                <a:ext cx="4"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5" name="Line 532"/>
              <p:cNvSpPr>
                <a:spLocks noChangeShapeType="1"/>
              </p:cNvSpPr>
              <p:nvPr/>
            </p:nvSpPr>
            <p:spPr bwMode="auto">
              <a:xfrm>
                <a:off x="2466"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6" name="Rectangle 533"/>
              <p:cNvSpPr>
                <a:spLocks noChangeArrowheads="1"/>
              </p:cNvSpPr>
              <p:nvPr/>
            </p:nvSpPr>
            <p:spPr bwMode="auto">
              <a:xfrm>
                <a:off x="2466"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7" name="Line 534"/>
              <p:cNvSpPr>
                <a:spLocks noChangeShapeType="1"/>
              </p:cNvSpPr>
              <p:nvPr/>
            </p:nvSpPr>
            <p:spPr bwMode="auto">
              <a:xfrm>
                <a:off x="2838"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48" name="Rectangle 535"/>
              <p:cNvSpPr>
                <a:spLocks noChangeArrowheads="1"/>
              </p:cNvSpPr>
              <p:nvPr/>
            </p:nvSpPr>
            <p:spPr bwMode="auto">
              <a:xfrm>
                <a:off x="2838"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49" name="Line 536"/>
              <p:cNvSpPr>
                <a:spLocks noChangeShapeType="1"/>
              </p:cNvSpPr>
              <p:nvPr/>
            </p:nvSpPr>
            <p:spPr bwMode="auto">
              <a:xfrm>
                <a:off x="3211"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0" name="Rectangle 537"/>
              <p:cNvSpPr>
                <a:spLocks noChangeArrowheads="1"/>
              </p:cNvSpPr>
              <p:nvPr/>
            </p:nvSpPr>
            <p:spPr bwMode="auto">
              <a:xfrm>
                <a:off x="3211" y="2785"/>
                <a:ext cx="4"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1" name="Line 538"/>
              <p:cNvSpPr>
                <a:spLocks noChangeShapeType="1"/>
              </p:cNvSpPr>
              <p:nvPr/>
            </p:nvSpPr>
            <p:spPr bwMode="auto">
              <a:xfrm>
                <a:off x="3583"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2" name="Rectangle 539"/>
              <p:cNvSpPr>
                <a:spLocks noChangeArrowheads="1"/>
              </p:cNvSpPr>
              <p:nvPr/>
            </p:nvSpPr>
            <p:spPr bwMode="auto">
              <a:xfrm>
                <a:off x="3583"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3" name="Line 540"/>
              <p:cNvSpPr>
                <a:spLocks noChangeShapeType="1"/>
              </p:cNvSpPr>
              <p:nvPr/>
            </p:nvSpPr>
            <p:spPr bwMode="auto">
              <a:xfrm>
                <a:off x="3955"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4" name="Rectangle 541"/>
              <p:cNvSpPr>
                <a:spLocks noChangeArrowheads="1"/>
              </p:cNvSpPr>
              <p:nvPr/>
            </p:nvSpPr>
            <p:spPr bwMode="auto">
              <a:xfrm>
                <a:off x="3955"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5" name="Line 542"/>
              <p:cNvSpPr>
                <a:spLocks noChangeShapeType="1"/>
              </p:cNvSpPr>
              <p:nvPr/>
            </p:nvSpPr>
            <p:spPr bwMode="auto">
              <a:xfrm>
                <a:off x="4328"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6" name="Rectangle 543"/>
              <p:cNvSpPr>
                <a:spLocks noChangeArrowheads="1"/>
              </p:cNvSpPr>
              <p:nvPr/>
            </p:nvSpPr>
            <p:spPr bwMode="auto">
              <a:xfrm>
                <a:off x="4328" y="2785"/>
                <a:ext cx="4"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7" name="Line 544"/>
              <p:cNvSpPr>
                <a:spLocks noChangeShapeType="1"/>
              </p:cNvSpPr>
              <p:nvPr/>
            </p:nvSpPr>
            <p:spPr bwMode="auto">
              <a:xfrm>
                <a:off x="4700"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58" name="Rectangle 545"/>
              <p:cNvSpPr>
                <a:spLocks noChangeArrowheads="1"/>
              </p:cNvSpPr>
              <p:nvPr/>
            </p:nvSpPr>
            <p:spPr bwMode="auto">
              <a:xfrm>
                <a:off x="4700"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59" name="Line 546"/>
              <p:cNvSpPr>
                <a:spLocks noChangeShapeType="1"/>
              </p:cNvSpPr>
              <p:nvPr/>
            </p:nvSpPr>
            <p:spPr bwMode="auto">
              <a:xfrm>
                <a:off x="5072"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0" name="Rectangle 547"/>
              <p:cNvSpPr>
                <a:spLocks noChangeArrowheads="1"/>
              </p:cNvSpPr>
              <p:nvPr/>
            </p:nvSpPr>
            <p:spPr bwMode="auto">
              <a:xfrm>
                <a:off x="5072"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1" name="Line 548"/>
              <p:cNvSpPr>
                <a:spLocks noChangeShapeType="1"/>
              </p:cNvSpPr>
              <p:nvPr/>
            </p:nvSpPr>
            <p:spPr bwMode="auto">
              <a:xfrm>
                <a:off x="5483" y="2785"/>
                <a:ext cx="0" cy="65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2" name="Rectangle 549"/>
              <p:cNvSpPr>
                <a:spLocks noChangeArrowheads="1"/>
              </p:cNvSpPr>
              <p:nvPr/>
            </p:nvSpPr>
            <p:spPr bwMode="auto">
              <a:xfrm>
                <a:off x="5483" y="2785"/>
                <a:ext cx="5" cy="65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3" name="Line 550"/>
              <p:cNvSpPr>
                <a:spLocks noChangeShapeType="1"/>
              </p:cNvSpPr>
              <p:nvPr/>
            </p:nvSpPr>
            <p:spPr bwMode="auto">
              <a:xfrm>
                <a:off x="319" y="3552"/>
                <a:ext cx="0" cy="65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4" name="Rectangle 551"/>
              <p:cNvSpPr>
                <a:spLocks noChangeArrowheads="1"/>
              </p:cNvSpPr>
              <p:nvPr/>
            </p:nvSpPr>
            <p:spPr bwMode="auto">
              <a:xfrm>
                <a:off x="319" y="3552"/>
                <a:ext cx="5" cy="6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5" name="Line 552"/>
              <p:cNvSpPr>
                <a:spLocks noChangeShapeType="1"/>
              </p:cNvSpPr>
              <p:nvPr/>
            </p:nvSpPr>
            <p:spPr bwMode="auto">
              <a:xfrm>
                <a:off x="595"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6" name="Rectangle 553"/>
              <p:cNvSpPr>
                <a:spLocks noChangeArrowheads="1"/>
              </p:cNvSpPr>
              <p:nvPr/>
            </p:nvSpPr>
            <p:spPr bwMode="auto">
              <a:xfrm>
                <a:off x="595" y="3556"/>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7" name="Line 554"/>
              <p:cNvSpPr>
                <a:spLocks noChangeShapeType="1"/>
              </p:cNvSpPr>
              <p:nvPr/>
            </p:nvSpPr>
            <p:spPr bwMode="auto">
              <a:xfrm>
                <a:off x="952"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68" name="Rectangle 555"/>
              <p:cNvSpPr>
                <a:spLocks noChangeArrowheads="1"/>
              </p:cNvSpPr>
              <p:nvPr/>
            </p:nvSpPr>
            <p:spPr bwMode="auto">
              <a:xfrm>
                <a:off x="952"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69" name="Line 556"/>
              <p:cNvSpPr>
                <a:spLocks noChangeShapeType="1"/>
              </p:cNvSpPr>
              <p:nvPr/>
            </p:nvSpPr>
            <p:spPr bwMode="auto">
              <a:xfrm>
                <a:off x="1325"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0" name="Rectangle 557"/>
              <p:cNvSpPr>
                <a:spLocks noChangeArrowheads="1"/>
              </p:cNvSpPr>
              <p:nvPr/>
            </p:nvSpPr>
            <p:spPr bwMode="auto">
              <a:xfrm>
                <a:off x="1325"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1" name="Line 558"/>
              <p:cNvSpPr>
                <a:spLocks noChangeShapeType="1"/>
              </p:cNvSpPr>
              <p:nvPr/>
            </p:nvSpPr>
            <p:spPr bwMode="auto">
              <a:xfrm>
                <a:off x="1736"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2" name="Rectangle 559"/>
              <p:cNvSpPr>
                <a:spLocks noChangeArrowheads="1"/>
              </p:cNvSpPr>
              <p:nvPr/>
            </p:nvSpPr>
            <p:spPr bwMode="auto">
              <a:xfrm>
                <a:off x="1736"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3" name="Line 560"/>
              <p:cNvSpPr>
                <a:spLocks noChangeShapeType="1"/>
              </p:cNvSpPr>
              <p:nvPr/>
            </p:nvSpPr>
            <p:spPr bwMode="auto">
              <a:xfrm>
                <a:off x="2094"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4" name="Rectangle 561"/>
              <p:cNvSpPr>
                <a:spLocks noChangeArrowheads="1"/>
              </p:cNvSpPr>
              <p:nvPr/>
            </p:nvSpPr>
            <p:spPr bwMode="auto">
              <a:xfrm>
                <a:off x="2094" y="3556"/>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5" name="Line 562"/>
              <p:cNvSpPr>
                <a:spLocks noChangeShapeType="1"/>
              </p:cNvSpPr>
              <p:nvPr/>
            </p:nvSpPr>
            <p:spPr bwMode="auto">
              <a:xfrm>
                <a:off x="2466"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6" name="Rectangle 563"/>
              <p:cNvSpPr>
                <a:spLocks noChangeArrowheads="1"/>
              </p:cNvSpPr>
              <p:nvPr/>
            </p:nvSpPr>
            <p:spPr bwMode="auto">
              <a:xfrm>
                <a:off x="2466"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7" name="Line 564"/>
              <p:cNvSpPr>
                <a:spLocks noChangeShapeType="1"/>
              </p:cNvSpPr>
              <p:nvPr/>
            </p:nvSpPr>
            <p:spPr bwMode="auto">
              <a:xfrm>
                <a:off x="2838"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78" name="Rectangle 565"/>
              <p:cNvSpPr>
                <a:spLocks noChangeArrowheads="1"/>
              </p:cNvSpPr>
              <p:nvPr/>
            </p:nvSpPr>
            <p:spPr bwMode="auto">
              <a:xfrm>
                <a:off x="2838"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79" name="Line 566"/>
              <p:cNvSpPr>
                <a:spLocks noChangeShapeType="1"/>
              </p:cNvSpPr>
              <p:nvPr/>
            </p:nvSpPr>
            <p:spPr bwMode="auto">
              <a:xfrm>
                <a:off x="3211"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0" name="Rectangle 567"/>
              <p:cNvSpPr>
                <a:spLocks noChangeArrowheads="1"/>
              </p:cNvSpPr>
              <p:nvPr/>
            </p:nvSpPr>
            <p:spPr bwMode="auto">
              <a:xfrm>
                <a:off x="3211" y="3556"/>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1" name="Line 568"/>
              <p:cNvSpPr>
                <a:spLocks noChangeShapeType="1"/>
              </p:cNvSpPr>
              <p:nvPr/>
            </p:nvSpPr>
            <p:spPr bwMode="auto">
              <a:xfrm>
                <a:off x="3583"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2" name="Rectangle 569"/>
              <p:cNvSpPr>
                <a:spLocks noChangeArrowheads="1"/>
              </p:cNvSpPr>
              <p:nvPr/>
            </p:nvSpPr>
            <p:spPr bwMode="auto">
              <a:xfrm>
                <a:off x="3583"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3" name="Line 570"/>
              <p:cNvSpPr>
                <a:spLocks noChangeShapeType="1"/>
              </p:cNvSpPr>
              <p:nvPr/>
            </p:nvSpPr>
            <p:spPr bwMode="auto">
              <a:xfrm>
                <a:off x="3955"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4" name="Rectangle 571"/>
              <p:cNvSpPr>
                <a:spLocks noChangeArrowheads="1"/>
              </p:cNvSpPr>
              <p:nvPr/>
            </p:nvSpPr>
            <p:spPr bwMode="auto">
              <a:xfrm>
                <a:off x="3955"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5" name="Line 572"/>
              <p:cNvSpPr>
                <a:spLocks noChangeShapeType="1"/>
              </p:cNvSpPr>
              <p:nvPr/>
            </p:nvSpPr>
            <p:spPr bwMode="auto">
              <a:xfrm>
                <a:off x="4328"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6" name="Rectangle 573"/>
              <p:cNvSpPr>
                <a:spLocks noChangeArrowheads="1"/>
              </p:cNvSpPr>
              <p:nvPr/>
            </p:nvSpPr>
            <p:spPr bwMode="auto">
              <a:xfrm>
                <a:off x="4328" y="3556"/>
                <a:ext cx="4"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7" name="Line 574"/>
              <p:cNvSpPr>
                <a:spLocks noChangeShapeType="1"/>
              </p:cNvSpPr>
              <p:nvPr/>
            </p:nvSpPr>
            <p:spPr bwMode="auto">
              <a:xfrm>
                <a:off x="4700"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88" name="Rectangle 575"/>
              <p:cNvSpPr>
                <a:spLocks noChangeArrowheads="1"/>
              </p:cNvSpPr>
              <p:nvPr/>
            </p:nvSpPr>
            <p:spPr bwMode="auto">
              <a:xfrm>
                <a:off x="4700"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89" name="Line 576"/>
              <p:cNvSpPr>
                <a:spLocks noChangeShapeType="1"/>
              </p:cNvSpPr>
              <p:nvPr/>
            </p:nvSpPr>
            <p:spPr bwMode="auto">
              <a:xfrm>
                <a:off x="5072"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0" name="Rectangle 577"/>
              <p:cNvSpPr>
                <a:spLocks noChangeArrowheads="1"/>
              </p:cNvSpPr>
              <p:nvPr/>
            </p:nvSpPr>
            <p:spPr bwMode="auto">
              <a:xfrm>
                <a:off x="5072"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1" name="Line 578"/>
              <p:cNvSpPr>
                <a:spLocks noChangeShapeType="1"/>
              </p:cNvSpPr>
              <p:nvPr/>
            </p:nvSpPr>
            <p:spPr bwMode="auto">
              <a:xfrm>
                <a:off x="5483" y="3556"/>
                <a:ext cx="0" cy="654"/>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2" name="Rectangle 579"/>
              <p:cNvSpPr>
                <a:spLocks noChangeArrowheads="1"/>
              </p:cNvSpPr>
              <p:nvPr/>
            </p:nvSpPr>
            <p:spPr bwMode="auto">
              <a:xfrm>
                <a:off x="5483" y="3556"/>
                <a:ext cx="5" cy="65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3" name="Line 580"/>
              <p:cNvSpPr>
                <a:spLocks noChangeShapeType="1"/>
              </p:cNvSpPr>
              <p:nvPr/>
            </p:nvSpPr>
            <p:spPr bwMode="auto">
              <a:xfrm>
                <a:off x="324" y="1240"/>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4" name="Rectangle 581"/>
              <p:cNvSpPr>
                <a:spLocks noChangeArrowheads="1"/>
              </p:cNvSpPr>
              <p:nvPr/>
            </p:nvSpPr>
            <p:spPr bwMode="auto">
              <a:xfrm>
                <a:off x="324" y="1240"/>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5" name="Line 582"/>
              <p:cNvSpPr>
                <a:spLocks noChangeShapeType="1"/>
              </p:cNvSpPr>
              <p:nvPr/>
            </p:nvSpPr>
            <p:spPr bwMode="auto">
              <a:xfrm>
                <a:off x="324" y="132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6" name="Rectangle 583"/>
              <p:cNvSpPr>
                <a:spLocks noChangeArrowheads="1"/>
              </p:cNvSpPr>
              <p:nvPr/>
            </p:nvSpPr>
            <p:spPr bwMode="auto">
              <a:xfrm>
                <a:off x="324" y="1322"/>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7" name="Line 584"/>
              <p:cNvSpPr>
                <a:spLocks noChangeShapeType="1"/>
              </p:cNvSpPr>
              <p:nvPr/>
            </p:nvSpPr>
            <p:spPr bwMode="auto">
              <a:xfrm>
                <a:off x="324" y="140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598" name="Rectangle 585"/>
              <p:cNvSpPr>
                <a:spLocks noChangeArrowheads="1"/>
              </p:cNvSpPr>
              <p:nvPr/>
            </p:nvSpPr>
            <p:spPr bwMode="auto">
              <a:xfrm>
                <a:off x="324" y="1403"/>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599" name="Line 586"/>
              <p:cNvSpPr>
                <a:spLocks noChangeShapeType="1"/>
              </p:cNvSpPr>
              <p:nvPr/>
            </p:nvSpPr>
            <p:spPr bwMode="auto">
              <a:xfrm>
                <a:off x="324" y="148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0" name="Rectangle 587"/>
              <p:cNvSpPr>
                <a:spLocks noChangeArrowheads="1"/>
              </p:cNvSpPr>
              <p:nvPr/>
            </p:nvSpPr>
            <p:spPr bwMode="auto">
              <a:xfrm>
                <a:off x="324" y="1485"/>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1" name="Line 588"/>
              <p:cNvSpPr>
                <a:spLocks noChangeShapeType="1"/>
              </p:cNvSpPr>
              <p:nvPr/>
            </p:nvSpPr>
            <p:spPr bwMode="auto">
              <a:xfrm>
                <a:off x="324" y="1567"/>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2" name="Rectangle 589"/>
              <p:cNvSpPr>
                <a:spLocks noChangeArrowheads="1"/>
              </p:cNvSpPr>
              <p:nvPr/>
            </p:nvSpPr>
            <p:spPr bwMode="auto">
              <a:xfrm>
                <a:off x="324" y="1567"/>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3" name="Line 590"/>
              <p:cNvSpPr>
                <a:spLocks noChangeShapeType="1"/>
              </p:cNvSpPr>
              <p:nvPr/>
            </p:nvSpPr>
            <p:spPr bwMode="auto">
              <a:xfrm>
                <a:off x="324" y="1649"/>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4" name="Rectangle 591"/>
              <p:cNvSpPr>
                <a:spLocks noChangeArrowheads="1"/>
              </p:cNvSpPr>
              <p:nvPr/>
            </p:nvSpPr>
            <p:spPr bwMode="auto">
              <a:xfrm>
                <a:off x="324" y="1649"/>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5" name="Line 592"/>
              <p:cNvSpPr>
                <a:spLocks noChangeShapeType="1"/>
              </p:cNvSpPr>
              <p:nvPr/>
            </p:nvSpPr>
            <p:spPr bwMode="auto">
              <a:xfrm>
                <a:off x="324" y="1731"/>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6" name="Rectangle 593"/>
              <p:cNvSpPr>
                <a:spLocks noChangeArrowheads="1"/>
              </p:cNvSpPr>
              <p:nvPr/>
            </p:nvSpPr>
            <p:spPr bwMode="auto">
              <a:xfrm>
                <a:off x="324" y="1731"/>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7" name="Line 594"/>
              <p:cNvSpPr>
                <a:spLocks noChangeShapeType="1"/>
              </p:cNvSpPr>
              <p:nvPr/>
            </p:nvSpPr>
            <p:spPr bwMode="auto">
              <a:xfrm>
                <a:off x="324" y="181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08" name="Rectangle 595"/>
              <p:cNvSpPr>
                <a:spLocks noChangeArrowheads="1"/>
              </p:cNvSpPr>
              <p:nvPr/>
            </p:nvSpPr>
            <p:spPr bwMode="auto">
              <a:xfrm>
                <a:off x="324" y="1812"/>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09" name="Line 596"/>
              <p:cNvSpPr>
                <a:spLocks noChangeShapeType="1"/>
              </p:cNvSpPr>
              <p:nvPr/>
            </p:nvSpPr>
            <p:spPr bwMode="auto">
              <a:xfrm>
                <a:off x="324" y="1894"/>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0" name="Rectangle 597"/>
              <p:cNvSpPr>
                <a:spLocks noChangeArrowheads="1"/>
              </p:cNvSpPr>
              <p:nvPr/>
            </p:nvSpPr>
            <p:spPr bwMode="auto">
              <a:xfrm>
                <a:off x="324" y="1894"/>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1" name="Line 598"/>
              <p:cNvSpPr>
                <a:spLocks noChangeShapeType="1"/>
              </p:cNvSpPr>
              <p:nvPr/>
            </p:nvSpPr>
            <p:spPr bwMode="auto">
              <a:xfrm>
                <a:off x="324" y="2010"/>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2" name="Rectangle 599"/>
              <p:cNvSpPr>
                <a:spLocks noChangeArrowheads="1"/>
              </p:cNvSpPr>
              <p:nvPr/>
            </p:nvSpPr>
            <p:spPr bwMode="auto">
              <a:xfrm>
                <a:off x="324" y="2010"/>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3" name="Line 600"/>
              <p:cNvSpPr>
                <a:spLocks noChangeShapeType="1"/>
              </p:cNvSpPr>
              <p:nvPr/>
            </p:nvSpPr>
            <p:spPr bwMode="auto">
              <a:xfrm>
                <a:off x="324" y="209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4" name="Rectangle 601"/>
              <p:cNvSpPr>
                <a:spLocks noChangeArrowheads="1"/>
              </p:cNvSpPr>
              <p:nvPr/>
            </p:nvSpPr>
            <p:spPr bwMode="auto">
              <a:xfrm>
                <a:off x="324" y="2092"/>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5" name="Line 602"/>
              <p:cNvSpPr>
                <a:spLocks noChangeShapeType="1"/>
              </p:cNvSpPr>
              <p:nvPr/>
            </p:nvSpPr>
            <p:spPr bwMode="auto">
              <a:xfrm>
                <a:off x="324" y="2174"/>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6" name="Rectangle 603"/>
              <p:cNvSpPr>
                <a:spLocks noChangeArrowheads="1"/>
              </p:cNvSpPr>
              <p:nvPr/>
            </p:nvSpPr>
            <p:spPr bwMode="auto">
              <a:xfrm>
                <a:off x="324" y="2174"/>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7" name="Line 604"/>
              <p:cNvSpPr>
                <a:spLocks noChangeShapeType="1"/>
              </p:cNvSpPr>
              <p:nvPr/>
            </p:nvSpPr>
            <p:spPr bwMode="auto">
              <a:xfrm>
                <a:off x="324" y="2256"/>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618" name="Rectangle 605"/>
              <p:cNvSpPr>
                <a:spLocks noChangeArrowheads="1"/>
              </p:cNvSpPr>
              <p:nvPr/>
            </p:nvSpPr>
            <p:spPr bwMode="auto">
              <a:xfrm>
                <a:off x="324" y="2256"/>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619" name="Line 606"/>
              <p:cNvSpPr>
                <a:spLocks noChangeShapeType="1"/>
              </p:cNvSpPr>
              <p:nvPr/>
            </p:nvSpPr>
            <p:spPr bwMode="auto">
              <a:xfrm>
                <a:off x="324" y="2338"/>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3" name="Rectangle 608"/>
            <p:cNvSpPr>
              <a:spLocks noChangeArrowheads="1"/>
            </p:cNvSpPr>
            <p:nvPr/>
          </p:nvSpPr>
          <p:spPr bwMode="auto">
            <a:xfrm>
              <a:off x="324" y="2338"/>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Line 609"/>
            <p:cNvSpPr>
              <a:spLocks noChangeShapeType="1"/>
            </p:cNvSpPr>
            <p:nvPr/>
          </p:nvSpPr>
          <p:spPr bwMode="auto">
            <a:xfrm>
              <a:off x="324" y="2419"/>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Rectangle 610"/>
            <p:cNvSpPr>
              <a:spLocks noChangeArrowheads="1"/>
            </p:cNvSpPr>
            <p:nvPr/>
          </p:nvSpPr>
          <p:spPr bwMode="auto">
            <a:xfrm>
              <a:off x="324" y="2419"/>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Line 611"/>
            <p:cNvSpPr>
              <a:spLocks noChangeShapeType="1"/>
            </p:cNvSpPr>
            <p:nvPr/>
          </p:nvSpPr>
          <p:spPr bwMode="auto">
            <a:xfrm>
              <a:off x="324" y="2501"/>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Rectangle 612"/>
            <p:cNvSpPr>
              <a:spLocks noChangeArrowheads="1"/>
            </p:cNvSpPr>
            <p:nvPr/>
          </p:nvSpPr>
          <p:spPr bwMode="auto">
            <a:xfrm>
              <a:off x="324" y="2501"/>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Line 613"/>
            <p:cNvSpPr>
              <a:spLocks noChangeShapeType="1"/>
            </p:cNvSpPr>
            <p:nvPr/>
          </p:nvSpPr>
          <p:spPr bwMode="auto">
            <a:xfrm>
              <a:off x="324" y="258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Rectangle 614"/>
            <p:cNvSpPr>
              <a:spLocks noChangeArrowheads="1"/>
            </p:cNvSpPr>
            <p:nvPr/>
          </p:nvSpPr>
          <p:spPr bwMode="auto">
            <a:xfrm>
              <a:off x="324" y="2583"/>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Line 615"/>
            <p:cNvSpPr>
              <a:spLocks noChangeShapeType="1"/>
            </p:cNvSpPr>
            <p:nvPr/>
          </p:nvSpPr>
          <p:spPr bwMode="auto">
            <a:xfrm>
              <a:off x="324" y="266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Rectangle 616"/>
            <p:cNvSpPr>
              <a:spLocks noChangeArrowheads="1"/>
            </p:cNvSpPr>
            <p:nvPr/>
          </p:nvSpPr>
          <p:spPr bwMode="auto">
            <a:xfrm>
              <a:off x="324" y="2665"/>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Line 617"/>
            <p:cNvSpPr>
              <a:spLocks noChangeShapeType="1"/>
            </p:cNvSpPr>
            <p:nvPr/>
          </p:nvSpPr>
          <p:spPr bwMode="auto">
            <a:xfrm>
              <a:off x="324" y="2781"/>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Rectangle 618"/>
            <p:cNvSpPr>
              <a:spLocks noChangeArrowheads="1"/>
            </p:cNvSpPr>
            <p:nvPr/>
          </p:nvSpPr>
          <p:spPr bwMode="auto">
            <a:xfrm>
              <a:off x="324" y="2781"/>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Line 619"/>
            <p:cNvSpPr>
              <a:spLocks noChangeShapeType="1"/>
            </p:cNvSpPr>
            <p:nvPr/>
          </p:nvSpPr>
          <p:spPr bwMode="auto">
            <a:xfrm>
              <a:off x="324" y="286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Rectangle 620"/>
            <p:cNvSpPr>
              <a:spLocks noChangeArrowheads="1"/>
            </p:cNvSpPr>
            <p:nvPr/>
          </p:nvSpPr>
          <p:spPr bwMode="auto">
            <a:xfrm>
              <a:off x="324" y="2863"/>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Line 621"/>
            <p:cNvSpPr>
              <a:spLocks noChangeShapeType="1"/>
            </p:cNvSpPr>
            <p:nvPr/>
          </p:nvSpPr>
          <p:spPr bwMode="auto">
            <a:xfrm>
              <a:off x="324" y="294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Rectangle 622"/>
            <p:cNvSpPr>
              <a:spLocks noChangeArrowheads="1"/>
            </p:cNvSpPr>
            <p:nvPr/>
          </p:nvSpPr>
          <p:spPr bwMode="auto">
            <a:xfrm>
              <a:off x="324" y="2945"/>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Line 623"/>
            <p:cNvSpPr>
              <a:spLocks noChangeShapeType="1"/>
            </p:cNvSpPr>
            <p:nvPr/>
          </p:nvSpPr>
          <p:spPr bwMode="auto">
            <a:xfrm>
              <a:off x="324" y="3026"/>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Rectangle 624"/>
            <p:cNvSpPr>
              <a:spLocks noChangeArrowheads="1"/>
            </p:cNvSpPr>
            <p:nvPr/>
          </p:nvSpPr>
          <p:spPr bwMode="auto">
            <a:xfrm>
              <a:off x="324" y="3026"/>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Line 625"/>
            <p:cNvSpPr>
              <a:spLocks noChangeShapeType="1"/>
            </p:cNvSpPr>
            <p:nvPr/>
          </p:nvSpPr>
          <p:spPr bwMode="auto">
            <a:xfrm>
              <a:off x="324" y="3108"/>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Rectangle 626"/>
            <p:cNvSpPr>
              <a:spLocks noChangeArrowheads="1"/>
            </p:cNvSpPr>
            <p:nvPr/>
          </p:nvSpPr>
          <p:spPr bwMode="auto">
            <a:xfrm>
              <a:off x="324" y="3108"/>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392" name="Line 627"/>
            <p:cNvSpPr>
              <a:spLocks noChangeShapeType="1"/>
            </p:cNvSpPr>
            <p:nvPr/>
          </p:nvSpPr>
          <p:spPr bwMode="auto">
            <a:xfrm>
              <a:off x="324" y="3190"/>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394" name="Rectangle 628"/>
            <p:cNvSpPr>
              <a:spLocks noChangeArrowheads="1"/>
            </p:cNvSpPr>
            <p:nvPr/>
          </p:nvSpPr>
          <p:spPr bwMode="auto">
            <a:xfrm>
              <a:off x="324" y="3190"/>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396" name="Line 629"/>
            <p:cNvSpPr>
              <a:spLocks noChangeShapeType="1"/>
            </p:cNvSpPr>
            <p:nvPr/>
          </p:nvSpPr>
          <p:spPr bwMode="auto">
            <a:xfrm>
              <a:off x="324" y="327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397" name="Rectangle 630"/>
            <p:cNvSpPr>
              <a:spLocks noChangeArrowheads="1"/>
            </p:cNvSpPr>
            <p:nvPr/>
          </p:nvSpPr>
          <p:spPr bwMode="auto">
            <a:xfrm>
              <a:off x="324" y="3272"/>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398" name="Line 631"/>
            <p:cNvSpPr>
              <a:spLocks noChangeShapeType="1"/>
            </p:cNvSpPr>
            <p:nvPr/>
          </p:nvSpPr>
          <p:spPr bwMode="auto">
            <a:xfrm>
              <a:off x="324" y="335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399" name="Rectangle 632"/>
            <p:cNvSpPr>
              <a:spLocks noChangeArrowheads="1"/>
            </p:cNvSpPr>
            <p:nvPr/>
          </p:nvSpPr>
          <p:spPr bwMode="auto">
            <a:xfrm>
              <a:off x="324" y="3353"/>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0" name="Line 633"/>
            <p:cNvSpPr>
              <a:spLocks noChangeShapeType="1"/>
            </p:cNvSpPr>
            <p:nvPr/>
          </p:nvSpPr>
          <p:spPr bwMode="auto">
            <a:xfrm>
              <a:off x="324" y="343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1" name="Rectangle 634"/>
            <p:cNvSpPr>
              <a:spLocks noChangeArrowheads="1"/>
            </p:cNvSpPr>
            <p:nvPr/>
          </p:nvSpPr>
          <p:spPr bwMode="auto">
            <a:xfrm>
              <a:off x="324" y="3435"/>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2" name="Line 635"/>
            <p:cNvSpPr>
              <a:spLocks noChangeShapeType="1"/>
            </p:cNvSpPr>
            <p:nvPr/>
          </p:nvSpPr>
          <p:spPr bwMode="auto">
            <a:xfrm>
              <a:off x="324" y="355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3" name="Rectangle 636"/>
            <p:cNvSpPr>
              <a:spLocks noChangeArrowheads="1"/>
            </p:cNvSpPr>
            <p:nvPr/>
          </p:nvSpPr>
          <p:spPr bwMode="auto">
            <a:xfrm>
              <a:off x="324" y="3552"/>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4" name="Line 637"/>
            <p:cNvSpPr>
              <a:spLocks noChangeShapeType="1"/>
            </p:cNvSpPr>
            <p:nvPr/>
          </p:nvSpPr>
          <p:spPr bwMode="auto">
            <a:xfrm>
              <a:off x="324" y="3633"/>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5" name="Rectangle 638"/>
            <p:cNvSpPr>
              <a:spLocks noChangeArrowheads="1"/>
            </p:cNvSpPr>
            <p:nvPr/>
          </p:nvSpPr>
          <p:spPr bwMode="auto">
            <a:xfrm>
              <a:off x="324" y="3633"/>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6" name="Line 639"/>
            <p:cNvSpPr>
              <a:spLocks noChangeShapeType="1"/>
            </p:cNvSpPr>
            <p:nvPr/>
          </p:nvSpPr>
          <p:spPr bwMode="auto">
            <a:xfrm>
              <a:off x="324" y="3715"/>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7" name="Rectangle 640"/>
            <p:cNvSpPr>
              <a:spLocks noChangeArrowheads="1"/>
            </p:cNvSpPr>
            <p:nvPr/>
          </p:nvSpPr>
          <p:spPr bwMode="auto">
            <a:xfrm>
              <a:off x="324" y="3715"/>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08" name="Line 641"/>
            <p:cNvSpPr>
              <a:spLocks noChangeShapeType="1"/>
            </p:cNvSpPr>
            <p:nvPr/>
          </p:nvSpPr>
          <p:spPr bwMode="auto">
            <a:xfrm>
              <a:off x="324" y="3797"/>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09" name="Rectangle 642"/>
            <p:cNvSpPr>
              <a:spLocks noChangeArrowheads="1"/>
            </p:cNvSpPr>
            <p:nvPr/>
          </p:nvSpPr>
          <p:spPr bwMode="auto">
            <a:xfrm>
              <a:off x="324" y="3797"/>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0" name="Line 643"/>
            <p:cNvSpPr>
              <a:spLocks noChangeShapeType="1"/>
            </p:cNvSpPr>
            <p:nvPr/>
          </p:nvSpPr>
          <p:spPr bwMode="auto">
            <a:xfrm>
              <a:off x="324" y="3879"/>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1" name="Rectangle 644"/>
            <p:cNvSpPr>
              <a:spLocks noChangeArrowheads="1"/>
            </p:cNvSpPr>
            <p:nvPr/>
          </p:nvSpPr>
          <p:spPr bwMode="auto">
            <a:xfrm>
              <a:off x="324" y="3879"/>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2" name="Line 645"/>
            <p:cNvSpPr>
              <a:spLocks noChangeShapeType="1"/>
            </p:cNvSpPr>
            <p:nvPr/>
          </p:nvSpPr>
          <p:spPr bwMode="auto">
            <a:xfrm>
              <a:off x="324" y="3960"/>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3" name="Rectangle 646"/>
            <p:cNvSpPr>
              <a:spLocks noChangeArrowheads="1"/>
            </p:cNvSpPr>
            <p:nvPr/>
          </p:nvSpPr>
          <p:spPr bwMode="auto">
            <a:xfrm>
              <a:off x="324" y="3960"/>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4" name="Line 647"/>
            <p:cNvSpPr>
              <a:spLocks noChangeShapeType="1"/>
            </p:cNvSpPr>
            <p:nvPr/>
          </p:nvSpPr>
          <p:spPr bwMode="auto">
            <a:xfrm>
              <a:off x="324" y="4042"/>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5" name="Rectangle 648"/>
            <p:cNvSpPr>
              <a:spLocks noChangeArrowheads="1"/>
            </p:cNvSpPr>
            <p:nvPr/>
          </p:nvSpPr>
          <p:spPr bwMode="auto">
            <a:xfrm>
              <a:off x="324" y="4042"/>
              <a:ext cx="5164" cy="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6" name="Line 649"/>
            <p:cNvSpPr>
              <a:spLocks noChangeShapeType="1"/>
            </p:cNvSpPr>
            <p:nvPr/>
          </p:nvSpPr>
          <p:spPr bwMode="auto">
            <a:xfrm>
              <a:off x="324" y="4124"/>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7" name="Rectangle 650"/>
            <p:cNvSpPr>
              <a:spLocks noChangeArrowheads="1"/>
            </p:cNvSpPr>
            <p:nvPr/>
          </p:nvSpPr>
          <p:spPr bwMode="auto">
            <a:xfrm>
              <a:off x="324" y="4124"/>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9418" name="Line 651"/>
            <p:cNvSpPr>
              <a:spLocks noChangeShapeType="1"/>
            </p:cNvSpPr>
            <p:nvPr/>
          </p:nvSpPr>
          <p:spPr bwMode="auto">
            <a:xfrm>
              <a:off x="324" y="4206"/>
              <a:ext cx="5164"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419" name="Rectangle 652"/>
            <p:cNvSpPr>
              <a:spLocks noChangeArrowheads="1"/>
            </p:cNvSpPr>
            <p:nvPr/>
          </p:nvSpPr>
          <p:spPr bwMode="auto">
            <a:xfrm>
              <a:off x="324" y="4206"/>
              <a:ext cx="5164" cy="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grpSp>
    </p:spTree>
    <p:extLst>
      <p:ext uri="{BB962C8B-B14F-4D97-AF65-F5344CB8AC3E}">
        <p14:creationId xmlns:p14="http://schemas.microsoft.com/office/powerpoint/2010/main" val="4031834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13</a:t>
            </a:fld>
            <a:endParaRPr lang="ja-JP" altLang="en-US"/>
          </a:p>
        </p:txBody>
      </p:sp>
      <p:sp>
        <p:nvSpPr>
          <p:cNvPr id="5" name="正方形/長方形 4"/>
          <p:cNvSpPr>
            <a:spLocks noChangeArrowheads="1"/>
          </p:cNvSpPr>
          <p:nvPr/>
        </p:nvSpPr>
        <p:spPr bwMode="auto">
          <a:xfrm>
            <a:off x="107504" y="152636"/>
            <a:ext cx="4968552" cy="307777"/>
          </a:xfrm>
          <a:prstGeom prst="rect">
            <a:avLst/>
          </a:prstGeom>
          <a:noFill/>
          <a:ln>
            <a:noFill/>
          </a:ln>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の卸売・ 小売業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の売上（収入）金額及び従業者数</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4313421" y="4545124"/>
            <a:ext cx="3138899" cy="12961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fontAlgn="auto">
              <a:lnSpc>
                <a:spcPts val="900"/>
              </a:lnSpc>
              <a:spcBef>
                <a:spcPts val="0"/>
              </a:spcBef>
              <a:spcAft>
                <a:spcPts val="0"/>
              </a:spcAft>
              <a:defRPr/>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各種商品小売業</a:t>
            </a:r>
          </a:p>
          <a:p>
            <a:pPr fontAlgn="auto">
              <a:lnSpc>
                <a:spcPts val="900"/>
              </a:lnSpc>
              <a:spcBef>
                <a:spcPts val="0"/>
              </a:spcBef>
              <a:spcAft>
                <a:spcPts val="0"/>
              </a:spcAft>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衣，食，住にわたる各種の商品を一括して一事業所で小売する事業所が分類される。この事業所は，その性格上いずれが主たる販売商品であるかが判別できないものであって，百貨店，デパートメントストアなどと呼ばれるものにその例が多い。</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その他小売業</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主として家具，</a:t>
            </a:r>
            <a:r>
              <a:rPr lang="ja-JP" altLang="en-US" sz="800" dirty="0" err="1" smtClean="0">
                <a:latin typeface="Meiryo UI" panose="020B0604030504040204" pitchFamily="50" charset="-128"/>
                <a:ea typeface="Meiryo UI" panose="020B0604030504040204" pitchFamily="50" charset="-128"/>
                <a:cs typeface="Meiryo UI" panose="020B0604030504040204" pitchFamily="50" charset="-128"/>
              </a:rPr>
              <a:t>じゅう</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器，医療品，化粧品，農耕用品，燃料，書籍，文房具，時計，楽器，たばこ，中古品などの他に分類されない商品を小売する事業所が分類される。</a:t>
            </a:r>
          </a:p>
          <a:p>
            <a:pPr fontAlgn="auto">
              <a:lnSpc>
                <a:spcPts val="900"/>
              </a:lnSpc>
              <a:spcBef>
                <a:spcPts val="0"/>
              </a:spcBef>
              <a:spcAft>
                <a:spcPts val="0"/>
              </a:spcAft>
              <a:defRPr/>
            </a:pP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51520" y="424056"/>
            <a:ext cx="5204644" cy="2413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fontAlgn="auto">
              <a:spcBef>
                <a:spcPts val="0"/>
              </a:spcBef>
              <a:spcAft>
                <a:spcPts val="0"/>
              </a:spcAft>
              <a:defRPr/>
            </a:pP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出典：総務省「経済</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基礎調査（事業所</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に関する</a:t>
            </a:r>
            <a:r>
              <a:rPr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集計）」</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p>
        </p:txBody>
      </p:sp>
      <p:graphicFrame>
        <p:nvGraphicFramePr>
          <p:cNvPr id="17" name="表 16"/>
          <p:cNvGraphicFramePr>
            <a:graphicFrameLocks noGrp="1"/>
          </p:cNvGraphicFramePr>
          <p:nvPr>
            <p:extLst>
              <p:ext uri="{D42A27DB-BD31-4B8C-83A1-F6EECF244321}">
                <p14:modId xmlns:p14="http://schemas.microsoft.com/office/powerpoint/2010/main" val="4156127902"/>
              </p:ext>
            </p:extLst>
          </p:nvPr>
        </p:nvGraphicFramePr>
        <p:xfrm>
          <a:off x="863588" y="980728"/>
          <a:ext cx="7004440" cy="3415866"/>
        </p:xfrm>
        <a:graphic>
          <a:graphicData uri="http://schemas.openxmlformats.org/drawingml/2006/table">
            <a:tbl>
              <a:tblPr/>
              <a:tblGrid>
                <a:gridCol w="378803"/>
                <a:gridCol w="2898889"/>
                <a:gridCol w="931687"/>
                <a:gridCol w="931687"/>
                <a:gridCol w="931687"/>
                <a:gridCol w="931687"/>
              </a:tblGrid>
              <a:tr h="241142">
                <a:tc rowSpan="2" gridSpan="2">
                  <a:txBody>
                    <a:bodyPr/>
                    <a:lstStyle/>
                    <a:p>
                      <a:pPr algn="l" rtl="0" fontAlgn="ctr"/>
                      <a:r>
                        <a:rPr lang="ja-JP" altLang="en-US" sz="1050" b="0" i="0" u="none" strike="noStrike" dirty="0">
                          <a:solidFill>
                            <a:schemeClr val="tx1"/>
                          </a:solidFill>
                          <a:effectLst/>
                          <a:latin typeface="HG丸ｺﾞｼｯｸM-PRO" panose="020F0600000000000000" pitchFamily="50" charset="-128"/>
                          <a:ea typeface="HG丸ｺﾞｼｯｸM-PRO" panose="020F0600000000000000" pitchFamily="50" charset="-128"/>
                        </a:rPr>
                        <a:t>　</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rowSpan="2" hMerge="1">
                  <a:txBody>
                    <a:bodyPr/>
                    <a:lstStyle/>
                    <a:p>
                      <a:pPr algn="l" rtl="0" fontAlgn="ctr"/>
                      <a:endParaRPr lang="ja-JP" altLang="en-US" sz="105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gridSpan="2">
                  <a:txBody>
                    <a:bodyPr/>
                    <a:lstStyle/>
                    <a:p>
                      <a:pPr algn="ctr" rtl="0" fontAlgn="ctr"/>
                      <a:r>
                        <a:rPr lang="zh-TW" altLang="en-US"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売上</a:t>
                      </a:r>
                      <a:r>
                        <a:rPr lang="en-US" altLang="zh-TW"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a:t>
                      </a:r>
                      <a:r>
                        <a:rPr lang="zh-TW" altLang="en-US"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収入</a:t>
                      </a:r>
                      <a:r>
                        <a:rPr lang="en-US" altLang="zh-TW"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a:t>
                      </a:r>
                      <a:r>
                        <a:rPr lang="zh-TW" altLang="en-US"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金額</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hMerge="1">
                  <a:txBody>
                    <a:bodyPr/>
                    <a:lstStyle/>
                    <a:p>
                      <a:endParaRPr kumimoji="1" lang="ja-JP" altLang="en-US"/>
                    </a:p>
                  </a:txBody>
                  <a:tcPr/>
                </a:tc>
                <a:tc gridSpan="2">
                  <a:txBody>
                    <a:bodyPr/>
                    <a:lstStyle/>
                    <a:p>
                      <a:pPr algn="ctr" rtl="0" fontAlgn="ctr"/>
                      <a:r>
                        <a:rPr lang="ja-JP" altLang="en-US" sz="1050" b="1" i="0" u="none" strike="noStrike" dirty="0">
                          <a:solidFill>
                            <a:schemeClr val="tx1"/>
                          </a:solidFill>
                          <a:effectLst/>
                          <a:latin typeface="HG丸ｺﾞｼｯｸM-PRO" panose="020F0600000000000000" pitchFamily="50" charset="-128"/>
                          <a:ea typeface="HG丸ｺﾞｼｯｸM-PRO" panose="020F0600000000000000" pitchFamily="50" charset="-128"/>
                        </a:rPr>
                        <a:t>従業者数</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hMerge="1">
                  <a:txBody>
                    <a:bodyPr/>
                    <a:lstStyle/>
                    <a:p>
                      <a:endParaRPr kumimoji="1" lang="ja-JP" altLang="en-US"/>
                    </a:p>
                  </a:txBody>
                  <a:tcPr/>
                </a:tc>
              </a:tr>
              <a:tr h="226766">
                <a:tc gridSpan="2" vMerge="1">
                  <a:txBody>
                    <a:bodyPr/>
                    <a:lstStyle/>
                    <a:p>
                      <a:endParaRPr kumimoji="1" lang="ja-JP" altLang="en-US"/>
                    </a:p>
                  </a:txBody>
                  <a:tcPr/>
                </a:tc>
                <a:tc hMerge="1" vMerge="1">
                  <a:txBody>
                    <a:bodyPr/>
                    <a:lstStyle/>
                    <a:p>
                      <a:endParaRPr kumimoji="1" lang="ja-JP" altLang="en-US"/>
                    </a:p>
                  </a:txBody>
                  <a:tcPr/>
                </a:tc>
                <a:tc>
                  <a:txBody>
                    <a:bodyPr/>
                    <a:lstStyle/>
                    <a:p>
                      <a:pPr algn="ctr" rtl="0" fontAlgn="ctr"/>
                      <a:r>
                        <a:rPr lang="ja-JP" altLang="en-US" sz="1050" b="0" i="0" u="none" strike="noStrike" dirty="0">
                          <a:solidFill>
                            <a:schemeClr val="tx1"/>
                          </a:solidFill>
                          <a:effectLst/>
                          <a:latin typeface="HG丸ｺﾞｼｯｸM-PRO" panose="020F0600000000000000" pitchFamily="50" charset="-128"/>
                          <a:ea typeface="HG丸ｺﾞｼｯｸM-PRO" panose="020F0600000000000000" pitchFamily="50" charset="-128"/>
                        </a:rPr>
                        <a:t>百万円</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a:txBody>
                    <a:bodyPr/>
                    <a:lstStyle/>
                    <a:p>
                      <a:pPr algn="ctr" rtl="0" fontAlgn="ctr"/>
                      <a:r>
                        <a:rPr lang="ja-JP" altLang="en-US" sz="1050" b="0" i="0" u="none" strike="noStrike">
                          <a:solidFill>
                            <a:schemeClr val="tx1"/>
                          </a:solidFill>
                          <a:effectLst/>
                          <a:latin typeface="HG丸ｺﾞｼｯｸM-PRO" panose="020F0600000000000000" pitchFamily="50" charset="-128"/>
                          <a:ea typeface="HG丸ｺﾞｼｯｸM-PRO" panose="020F0600000000000000" pitchFamily="50" charset="-128"/>
                        </a:rPr>
                        <a:t>割合</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a:txBody>
                    <a:bodyPr/>
                    <a:lstStyle/>
                    <a:p>
                      <a:pPr algn="ctr" rtl="0" fontAlgn="ctr"/>
                      <a:r>
                        <a:rPr lang="ja-JP" altLang="en-US" sz="1050" b="0" i="0" u="none" strike="noStrike" dirty="0">
                          <a:solidFill>
                            <a:schemeClr val="tx1"/>
                          </a:solidFill>
                          <a:effectLst/>
                          <a:latin typeface="HG丸ｺﾞｼｯｸM-PRO" panose="020F0600000000000000" pitchFamily="50" charset="-128"/>
                          <a:ea typeface="HG丸ｺﾞｼｯｸM-PRO" panose="020F0600000000000000" pitchFamily="50" charset="-128"/>
                        </a:rPr>
                        <a:t>人</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c>
                  <a:txBody>
                    <a:bodyPr/>
                    <a:lstStyle/>
                    <a:p>
                      <a:pPr algn="ctr" rtl="0" fontAlgn="ctr"/>
                      <a:r>
                        <a:rPr lang="ja-JP" altLang="en-US" sz="1050" b="0" i="0" u="none" strike="noStrike" dirty="0">
                          <a:solidFill>
                            <a:schemeClr val="tx1"/>
                          </a:solidFill>
                          <a:effectLst/>
                          <a:latin typeface="HG丸ｺﾞｼｯｸM-PRO" panose="020F0600000000000000" pitchFamily="50" charset="-128"/>
                          <a:ea typeface="HG丸ｺﾞｼｯｸM-PRO" panose="020F0600000000000000" pitchFamily="50" charset="-128"/>
                        </a:rPr>
                        <a:t>割合</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B9CDE5"/>
                    </a:solidFill>
                  </a:tcPr>
                </a:tc>
              </a:tr>
              <a:tr h="226766">
                <a:tc rowSpan="6">
                  <a:txBody>
                    <a:bodyPr/>
                    <a:lstStyle/>
                    <a:p>
                      <a:pPr algn="ctr" rtl="0" fontAlgn="ctr">
                        <a:lnSpc>
                          <a:spcPts val="800"/>
                        </a:lnSpc>
                      </a:pPr>
                      <a:r>
                        <a:rPr lang="ja-JP" altLang="en-US" sz="1600" b="0" i="0" u="none" strike="noStrike" dirty="0" smtClean="0">
                          <a:solidFill>
                            <a:schemeClr val="tx1"/>
                          </a:solidFill>
                          <a:effectLst/>
                          <a:latin typeface="HG丸ｺﾞｼｯｸM-PRO" panose="020F0600000000000000" pitchFamily="50" charset="-128"/>
                          <a:ea typeface="HG丸ｺﾞｼｯｸM-PRO" panose="020F0600000000000000" pitchFamily="50" charset="-128"/>
                        </a:rPr>
                        <a:t>卸売業</a:t>
                      </a:r>
                      <a:endParaRPr lang="zh-TW"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525" marR="9525" marT="9525" marB="0" vert="eaVert"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各種商品卸売業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1,702,211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3.2%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2,250</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0.3%</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繊維・衣服等卸売業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2,998,041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5.6%</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43,235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飲食料品卸売業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7,028,454</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13.2%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50,257</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6.2%</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建築材料，鉱物・金属材料等卸売業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14,159,576</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26.6%</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73,375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9.1%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機械器具卸売業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9,437,888</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17.7%</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108,583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13.4%</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その他の卸売業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7,608,327</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14.3%</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86,823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10.7%</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rowSpan="6">
                  <a:txBody>
                    <a:bodyPr/>
                    <a:lstStyle/>
                    <a:p>
                      <a:pPr algn="ctr" rtl="0" fontAlgn="ctr">
                        <a:lnSpc>
                          <a:spcPts val="800"/>
                        </a:lnSpc>
                      </a:pPr>
                      <a:r>
                        <a:rPr lang="ja-JP" altLang="en-US" sz="1600" b="0" i="0" u="none" strike="noStrike" dirty="0" smtClean="0">
                          <a:solidFill>
                            <a:schemeClr val="tx1"/>
                          </a:solidFill>
                          <a:effectLst/>
                          <a:latin typeface="HG丸ｺﾞｼｯｸM-PRO" panose="020F0600000000000000" pitchFamily="50" charset="-128"/>
                          <a:ea typeface="HG丸ｺﾞｼｯｸM-PRO" panose="020F0600000000000000" pitchFamily="50" charset="-128"/>
                        </a:rPr>
                        <a:t>小売業</a:t>
                      </a:r>
                      <a:endParaRPr lang="zh-TW" altLang="en-US" sz="16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525" marR="9525" marT="9525" marB="0" vert="eaVert"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各種商品小売業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1,159,328</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28,427</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3.5%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織物・衣服・身の回り品小売業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681,990</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46,572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5.8%</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飲食料品小売業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2,778,040</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5.2%</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176,941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21.9%</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機械器具小売業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1,863,502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3.5%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44,781</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5.5%</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solidFill>
                      <a:srgbClr val="DAEEF3"/>
                    </a:solidFill>
                  </a:tcPr>
                </a:tc>
              </a:tr>
              <a:tr h="226766">
                <a:tc vMerge="1">
                  <a:txBody>
                    <a:bodyPr/>
                    <a:lstStyle/>
                    <a:p>
                      <a:pPr algn="l" rtl="0" fontAlgn="ctr">
                        <a:lnSpc>
                          <a:spcPts val="800"/>
                        </a:lnSpc>
                      </a:pPr>
                      <a:endParaRPr lang="ja-JP"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その他の小売業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2,968,614</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5.6%</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128,689</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b="1"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15.9%</a:t>
                      </a:r>
                      <a:endParaRPr lang="en-US" altLang="ja-JP" sz="900" b="1"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r h="226766">
                <a:tc vMerge="1">
                  <a:txBody>
                    <a:bodyPr/>
                    <a:lstStyle/>
                    <a:p>
                      <a:pPr algn="l" rtl="0" fontAlgn="ctr">
                        <a:lnSpc>
                          <a:spcPts val="800"/>
                        </a:lnSpc>
                      </a:pPr>
                      <a:endParaRPr lang="zh-TW" altLang="en-US" sz="900" b="0" i="0" u="none" strike="noStrike" dirty="0">
                        <a:solidFill>
                          <a:srgbClr val="000000"/>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l" rtl="0" fontAlgn="ctr">
                        <a:lnSpc>
                          <a:spcPts val="800"/>
                        </a:lnSpc>
                      </a:pPr>
                      <a:r>
                        <a:rPr lang="zh-TW"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無店舗小売業</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851,052</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1.6%</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19,590</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2.4%</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12700" cap="flat" cmpd="sng" algn="ctr">
                      <a:solidFill>
                        <a:srgbClr val="4F81BD"/>
                      </a:solidFill>
                      <a:prstDash val="solid"/>
                      <a:round/>
                      <a:headEnd type="none" w="med" len="med"/>
                      <a:tailEnd type="none" w="med" len="med"/>
                    </a:lnT>
                    <a:lnB w="28575" cap="flat" cmpd="sng" algn="ctr">
                      <a:solidFill>
                        <a:schemeClr val="tx2">
                          <a:lumMod val="60000"/>
                          <a:lumOff val="40000"/>
                        </a:schemeClr>
                      </a:solidFill>
                      <a:prstDash val="solid"/>
                      <a:round/>
                      <a:headEnd type="none" w="med" len="med"/>
                      <a:tailEnd type="none" w="med" len="med"/>
                    </a:lnB>
                    <a:solidFill>
                      <a:srgbClr val="DAEEF3"/>
                    </a:solidFill>
                  </a:tcPr>
                </a:tc>
              </a:tr>
              <a:tr h="226766">
                <a:tc>
                  <a:txBody>
                    <a:bodyPr/>
                    <a:lstStyle/>
                    <a:p>
                      <a:pPr algn="l" rtl="0" fontAlgn="ctr">
                        <a:lnSpc>
                          <a:spcPts val="800"/>
                        </a:lnSpc>
                      </a:pPr>
                      <a:endPar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l" rtl="0" fontAlgn="ctr">
                        <a:lnSpc>
                          <a:spcPts val="800"/>
                        </a:lnSpc>
                      </a:pPr>
                      <a:r>
                        <a:rPr lang="ja-JP" altLang="en-US" sz="900" b="0" i="0" u="none" strike="noStrike" dirty="0">
                          <a:solidFill>
                            <a:schemeClr val="tx1"/>
                          </a:solidFill>
                          <a:effectLst/>
                          <a:latin typeface="HG丸ｺﾞｼｯｸM-PRO" panose="020F0600000000000000" pitchFamily="50" charset="-128"/>
                          <a:ea typeface="HG丸ｺﾞｼｯｸM-PRO" panose="020F0600000000000000" pitchFamily="50" charset="-128"/>
                        </a:rPr>
                        <a:t>合計</a:t>
                      </a: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53,237,023</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100.0%</a:t>
                      </a:r>
                      <a:endParaRPr lang="en-US" altLang="ja-JP" sz="900" b="0" i="0" u="none" strike="noStrike">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809,523</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c>
                  <a:txBody>
                    <a:bodyPr/>
                    <a:lstStyle/>
                    <a:p>
                      <a:pPr algn="r" fontAlgn="ctr"/>
                      <a:r>
                        <a:rPr lang="en-US" altLang="ja-JP" sz="90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rPr>
                        <a:t>100.0%</a:t>
                      </a:r>
                      <a:endParaRPr lang="en-US" altLang="ja-JP" sz="900" b="0" i="0" u="none" strike="noStrike" dirty="0">
                        <a:solidFill>
                          <a:schemeClr val="tx1"/>
                        </a:solidFill>
                        <a:effectLst/>
                        <a:latin typeface="HG丸ｺﾞｼｯｸM-PRO" panose="020F0600000000000000" pitchFamily="50" charset="-128"/>
                        <a:ea typeface="HG丸ｺﾞｼｯｸM-PRO" panose="020F0600000000000000" pitchFamily="50" charset="-128"/>
                        <a:cs typeface="Meiryo UI" panose="020B0604030504040204" pitchFamily="50" charset="-128"/>
                      </a:endParaRPr>
                    </a:p>
                  </a:txBody>
                  <a:tcPr marL="9525" marR="9525" marT="9525" marB="0" anchor="ctr">
                    <a:lnL w="12700" cap="flat" cmpd="sng" algn="ctr">
                      <a:solidFill>
                        <a:srgbClr val="4F81BD"/>
                      </a:solidFill>
                      <a:prstDash val="solid"/>
                      <a:round/>
                      <a:headEnd type="none" w="med" len="med"/>
                      <a:tailEnd type="none" w="med" len="med"/>
                    </a:lnL>
                    <a:lnR w="12700" cap="flat" cmpd="sng" algn="ctr">
                      <a:solidFill>
                        <a:srgbClr val="4F81BD"/>
                      </a:solidFill>
                      <a:prstDash val="solid"/>
                      <a:round/>
                      <a:headEnd type="none" w="med" len="med"/>
                      <a:tailEnd type="none" w="med" len="med"/>
                    </a:lnR>
                    <a:lnT w="28575" cap="flat" cmpd="sng" algn="ctr">
                      <a:solidFill>
                        <a:schemeClr val="tx2">
                          <a:lumMod val="60000"/>
                          <a:lumOff val="40000"/>
                        </a:schemeClr>
                      </a:solidFill>
                      <a:prstDash val="solid"/>
                      <a:round/>
                      <a:headEnd type="none" w="med" len="med"/>
                      <a:tailEnd type="none" w="med" len="med"/>
                    </a:lnT>
                    <a:lnB w="12700" cap="flat" cmpd="sng" algn="ctr">
                      <a:solidFill>
                        <a:srgbClr val="4F81BD"/>
                      </a:solidFill>
                      <a:prstDash val="solid"/>
                      <a:round/>
                      <a:headEnd type="none" w="med" len="med"/>
                      <a:tailEnd type="none" w="med" len="med"/>
                    </a:lnB>
                  </a:tcPr>
                </a:tc>
              </a:tr>
            </a:tbl>
          </a:graphicData>
        </a:graphic>
      </p:graphicFrame>
      <p:sp>
        <p:nvSpPr>
          <p:cNvPr id="24" name="正方形/長方形 23"/>
          <p:cNvSpPr/>
          <p:nvPr/>
        </p:nvSpPr>
        <p:spPr>
          <a:xfrm>
            <a:off x="1174522" y="4545124"/>
            <a:ext cx="3138899" cy="17281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fontAlgn="auto">
              <a:lnSpc>
                <a:spcPts val="900"/>
              </a:lnSpc>
              <a:spcBef>
                <a:spcPts val="0"/>
              </a:spcBef>
              <a:spcAft>
                <a:spcPts val="0"/>
              </a:spcAft>
              <a:defRPr/>
            </a:pP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各種商品卸売業</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中分類</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51</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－繊維・衣服等卸売業，</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52</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－飲食料品卸売業，</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53</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－建築材料，鉱物・金属材料等卸売業，</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54</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－機械器具卸売業，</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－その他の卸売業（ただし，細分類</a:t>
            </a:r>
            <a:r>
              <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5598</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－代理商，仲立業を除く）のうち複数の中分類にわたり，かつ，小分類３項目以上にわたる商品の仕入卸売を行う事業所で，その性格上いずれが主たる事業であるかを判別することができない事業所をいう。</a:t>
            </a:r>
          </a:p>
          <a:p>
            <a:pPr fontAlgn="auto">
              <a:lnSpc>
                <a:spcPts val="900"/>
              </a:lnSpc>
              <a:spcBef>
                <a:spcPts val="0"/>
              </a:spcBef>
              <a:spcAft>
                <a:spcPts val="0"/>
              </a:spcAft>
              <a:defRPr/>
            </a:pP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その他卸売業</a:t>
            </a:r>
            <a:endParaRPr lang="en-US" altLang="ja-JP"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900"/>
              </a:lnSpc>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主として家具・建具・</a:t>
            </a:r>
            <a:r>
              <a:rPr lang="ja-JP" altLang="en-US" sz="800" dirty="0" err="1">
                <a:latin typeface="Meiryo UI" panose="020B0604030504040204" pitchFamily="50" charset="-128"/>
                <a:ea typeface="Meiryo UI" panose="020B0604030504040204" pitchFamily="50" charset="-128"/>
                <a:cs typeface="Meiryo UI" panose="020B0604030504040204" pitchFamily="50" charset="-128"/>
              </a:rPr>
              <a:t>じゅう</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器，医薬品，化粧品，その他の商品を仕入卸売する事業所が分類される。</a:t>
            </a:r>
          </a:p>
          <a:p>
            <a:pPr fontAlgn="auto">
              <a:lnSpc>
                <a:spcPts val="900"/>
              </a:lnSpc>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また，主として他人又は他の事業所のために商品の売買に係わる代理行為を行う事業所及び仲立人として商品の売買のあっせんを行う事業所も含まれる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8389023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71438" y="1340768"/>
            <a:ext cx="4470400"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■大卒就職者地元残留率（都道府県別）</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12503" y="5555456"/>
            <a:ext cx="5687044"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a:t>
            </a:r>
            <a:r>
              <a:rPr lang="ja-JP" altLang="en-US" sz="900" dirty="0" smtClean="0">
                <a:solidFill>
                  <a:schemeClr val="tx1"/>
                </a:solidFill>
              </a:rPr>
              <a:t>大卒就職者地元残留率＝下記の地域区分において、大学の所在する地域区分内で就職をしたケースの割合</a:t>
            </a:r>
            <a:endParaRPr lang="ja-JP" altLang="en-US" sz="900" dirty="0">
              <a:solidFill>
                <a:schemeClr val="tx1"/>
              </a:solidFill>
            </a:endParaRPr>
          </a:p>
        </p:txBody>
      </p:sp>
      <p:sp>
        <p:nvSpPr>
          <p:cNvPr id="69" name="角丸四角形 68"/>
          <p:cNvSpPr/>
          <p:nvPr/>
        </p:nvSpPr>
        <p:spPr>
          <a:xfrm>
            <a:off x="107950" y="765175"/>
            <a:ext cx="8824913" cy="57559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○大卒就職者の地元残留率が最も高いのは、東京都（</a:t>
            </a:r>
            <a:r>
              <a:rPr lang="en-US" altLang="ja-JP" sz="1100" dirty="0" smtClean="0">
                <a:solidFill>
                  <a:schemeClr val="tx1"/>
                </a:solidFill>
                <a:latin typeface="ＭＳ Ｐゴシック" charset="-128"/>
              </a:rPr>
              <a:t>76.2%</a:t>
            </a:r>
            <a:r>
              <a:rPr lang="ja-JP" altLang="en-US" sz="1100" dirty="0" smtClean="0">
                <a:solidFill>
                  <a:schemeClr val="tx1"/>
                </a:solidFill>
                <a:latin typeface="ＭＳ Ｐゴシック" charset="-128"/>
              </a:rPr>
              <a:t>）で、愛知県（</a:t>
            </a:r>
            <a:r>
              <a:rPr lang="en-US" altLang="ja-JP" sz="1100" dirty="0" smtClean="0">
                <a:solidFill>
                  <a:schemeClr val="tx1"/>
                </a:solidFill>
                <a:latin typeface="ＭＳ Ｐゴシック" charset="-128"/>
              </a:rPr>
              <a:t>66.5%</a:t>
            </a:r>
            <a:r>
              <a:rPr lang="ja-JP" altLang="en-US" sz="1100" dirty="0" smtClean="0">
                <a:solidFill>
                  <a:schemeClr val="tx1"/>
                </a:solidFill>
                <a:latin typeface="ＭＳ Ｐゴシック" charset="-128"/>
              </a:rPr>
              <a:t>）、愛媛県（</a:t>
            </a:r>
            <a:r>
              <a:rPr lang="en-US" altLang="ja-JP" sz="1100" dirty="0" smtClean="0">
                <a:solidFill>
                  <a:schemeClr val="tx1"/>
                </a:solidFill>
                <a:latin typeface="ＭＳ Ｐゴシック" charset="-128"/>
              </a:rPr>
              <a:t>63.6%</a:t>
            </a:r>
            <a:r>
              <a:rPr lang="ja-JP" altLang="en-US" sz="1100" dirty="0" smtClean="0">
                <a:solidFill>
                  <a:schemeClr val="tx1"/>
                </a:solidFill>
                <a:latin typeface="ＭＳ Ｐゴシック" charset="-128"/>
              </a:rPr>
              <a:t>）と次ぐ。大阪府は</a:t>
            </a:r>
            <a:r>
              <a:rPr lang="en-US" altLang="ja-JP" sz="1100" dirty="0" smtClean="0">
                <a:solidFill>
                  <a:schemeClr val="tx1"/>
                </a:solidFill>
                <a:latin typeface="ＭＳ Ｐゴシック" charset="-128"/>
              </a:rPr>
              <a:t>45.9%</a:t>
            </a:r>
            <a:r>
              <a:rPr lang="ja-JP" altLang="en-US" sz="1100" dirty="0" smtClean="0">
                <a:solidFill>
                  <a:schemeClr val="tx1"/>
                </a:solidFill>
                <a:latin typeface="ＭＳ Ｐゴシック" charset="-128"/>
              </a:rPr>
              <a:t>と</a:t>
            </a:r>
            <a:r>
              <a:rPr lang="en-US" altLang="ja-JP" sz="1100" dirty="0" smtClean="0">
                <a:solidFill>
                  <a:schemeClr val="tx1"/>
                </a:solidFill>
                <a:latin typeface="ＭＳ Ｐゴシック" charset="-128"/>
              </a:rPr>
              <a:t>50%</a:t>
            </a:r>
            <a:r>
              <a:rPr lang="ja-JP" altLang="en-US" sz="1100" dirty="0" smtClean="0">
                <a:solidFill>
                  <a:schemeClr val="tx1"/>
                </a:solidFill>
                <a:latin typeface="ＭＳ Ｐゴシック" charset="-128"/>
              </a:rPr>
              <a:t>を下回る。</a:t>
            </a:r>
            <a:endParaRPr lang="en-US" altLang="ja-JP" sz="1100" dirty="0" smtClean="0">
              <a:solidFill>
                <a:schemeClr val="tx1"/>
              </a:solidFill>
              <a:latin typeface="ＭＳ Ｐゴシック" charset="-128"/>
            </a:endParaRPr>
          </a:p>
          <a:p>
            <a:pPr marL="177800" indent="-177800"/>
            <a:r>
              <a:rPr lang="ja-JP" altLang="en-US" sz="1100" dirty="0" smtClean="0">
                <a:solidFill>
                  <a:schemeClr val="tx1"/>
                </a:solidFill>
                <a:latin typeface="ＭＳ Ｐゴシック" charset="-128"/>
              </a:rPr>
              <a:t>○東京における残留者の約</a:t>
            </a:r>
            <a:r>
              <a:rPr lang="en-US" altLang="ja-JP" sz="1100" dirty="0" smtClean="0">
                <a:solidFill>
                  <a:schemeClr val="tx1"/>
                </a:solidFill>
                <a:latin typeface="ＭＳ Ｐゴシック" charset="-128"/>
              </a:rPr>
              <a:t>2/3</a:t>
            </a:r>
            <a:r>
              <a:rPr lang="ja-JP" altLang="en-US" sz="1100" dirty="0" smtClean="0">
                <a:solidFill>
                  <a:schemeClr val="tx1"/>
                </a:solidFill>
                <a:latin typeface="ＭＳ Ｐゴシック" charset="-128"/>
              </a:rPr>
              <a:t>は進学時流入者である。一方、大阪における残留者のうち、進学時流入者は半分に満たない。</a:t>
            </a:r>
            <a:endParaRPr lang="en-US" altLang="ja-JP" sz="1100" dirty="0" smtClean="0">
              <a:solidFill>
                <a:schemeClr val="tx1"/>
              </a:solidFill>
              <a:latin typeface="ＭＳ Ｐゴシック" charset="-128"/>
            </a:endParaRPr>
          </a:p>
        </p:txBody>
      </p:sp>
      <p:sp>
        <p:nvSpPr>
          <p:cNvPr id="7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139</a:t>
            </a:fld>
            <a:endParaRPr lang="ja-JP" altLang="en-US" dirty="0"/>
          </a:p>
        </p:txBody>
      </p:sp>
      <p:sp>
        <p:nvSpPr>
          <p:cNvPr id="88" name="正方形/長方形 87"/>
          <p:cNvSpPr/>
          <p:nvPr/>
        </p:nvSpPr>
        <p:spPr>
          <a:xfrm>
            <a:off x="198389" y="1628800"/>
            <a:ext cx="5201703"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a:t>
            </a:r>
            <a:r>
              <a:rPr lang="ja-JP" altLang="en-US" sz="1000" dirty="0" smtClean="0">
                <a:solidFill>
                  <a:schemeClr val="tx1"/>
                </a:solidFill>
              </a:rPr>
              <a:t>：まち・ひと・しごと創生本部「地方大学の振興及び若者等に関する有識者会議 参考資料」</a:t>
            </a:r>
            <a:endParaRPr lang="ja-JP" altLang="en-US" sz="1000" dirty="0">
              <a:solidFill>
                <a:schemeClr val="tx1"/>
              </a:solidFill>
            </a:endParaRPr>
          </a:p>
        </p:txBody>
      </p:sp>
      <p:sp>
        <p:nvSpPr>
          <p:cNvPr id="100" name="正方形/長方形 99"/>
          <p:cNvSpPr/>
          <p:nvPr/>
        </p:nvSpPr>
        <p:spPr>
          <a:xfrm>
            <a:off x="179512" y="5883111"/>
            <a:ext cx="4157612" cy="9302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lstStyle/>
          <a:p>
            <a:pPr fontAlgn="auto">
              <a:spcBef>
                <a:spcPts val="0"/>
              </a:spcBef>
              <a:spcAft>
                <a:spcPts val="0"/>
              </a:spcAft>
              <a:defRPr/>
            </a:pPr>
            <a:r>
              <a:rPr lang="ja-JP" altLang="en-US" sz="900" dirty="0" smtClean="0">
                <a:solidFill>
                  <a:schemeClr val="tx1"/>
                </a:solidFill>
              </a:rPr>
              <a:t>・北海道（北海道）</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・東北（青森県、岩手県、宮城県、秋田県、山形県、福島県）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・北関東（茨城県、栃木県、群馬県）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・首都圏（埼玉県、千葉県、東京都、神奈川県）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・北陸・甲信越（新潟県、富山県、石川県、福井県、山梨県、長野県）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・東海（岐阜県、静岡県、愛知県、三重県）</a:t>
            </a:r>
            <a:endParaRPr lang="en-US" altLang="ja-JP" sz="900" dirty="0" smtClean="0">
              <a:solidFill>
                <a:schemeClr val="tx1"/>
              </a:solidFill>
            </a:endParaRPr>
          </a:p>
        </p:txBody>
      </p:sp>
      <p:sp>
        <p:nvSpPr>
          <p:cNvPr id="102" name="正方形/長方形 101"/>
          <p:cNvSpPr/>
          <p:nvPr/>
        </p:nvSpPr>
        <p:spPr>
          <a:xfrm>
            <a:off x="3511301" y="5883255"/>
            <a:ext cx="4710460" cy="8530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t"/>
          <a:lstStyle/>
          <a:p>
            <a:pPr fontAlgn="auto">
              <a:spcBef>
                <a:spcPts val="0"/>
              </a:spcBef>
              <a:spcAft>
                <a:spcPts val="0"/>
              </a:spcAft>
              <a:defRPr/>
            </a:pPr>
            <a:r>
              <a:rPr lang="ja-JP" altLang="en-US" sz="900" dirty="0" smtClean="0">
                <a:solidFill>
                  <a:schemeClr val="tx1"/>
                </a:solidFill>
              </a:rPr>
              <a:t>・京阪神（京都府、大阪府、兵庫県）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・近畿（滋賀県、奈良県、和歌山県）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・中国（鳥取県、島根県、岡山県、広島県、山口県）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・四国（徳島県、香川県、愛媛県、高知県）</a:t>
            </a:r>
            <a:endParaRPr lang="en-US" altLang="ja-JP" sz="900" dirty="0" smtClean="0">
              <a:solidFill>
                <a:schemeClr val="tx1"/>
              </a:solidFill>
            </a:endParaRPr>
          </a:p>
          <a:p>
            <a:pPr fontAlgn="auto">
              <a:spcBef>
                <a:spcPts val="0"/>
              </a:spcBef>
              <a:spcAft>
                <a:spcPts val="0"/>
              </a:spcAft>
              <a:defRPr/>
            </a:pPr>
            <a:r>
              <a:rPr lang="ja-JP" altLang="en-US" sz="900" dirty="0" smtClean="0">
                <a:solidFill>
                  <a:schemeClr val="tx1"/>
                </a:solidFill>
              </a:rPr>
              <a:t>・九州（福岡県、佐賀県、長崎県、熊本県、大分県、宮城県、鹿児島県、沖縄県）</a:t>
            </a:r>
            <a:endParaRPr lang="ja-JP" altLang="en-US" sz="900" dirty="0">
              <a:solidFill>
                <a:schemeClr val="tx1"/>
              </a:solidFill>
            </a:endParaRPr>
          </a:p>
        </p:txBody>
      </p:sp>
      <p:sp>
        <p:nvSpPr>
          <p:cNvPr id="103" name="正方形/長方形 102"/>
          <p:cNvSpPr/>
          <p:nvPr/>
        </p:nvSpPr>
        <p:spPr>
          <a:xfrm>
            <a:off x="40656" y="5733256"/>
            <a:ext cx="791642"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solidFill>
                  <a:schemeClr val="tx1"/>
                </a:solidFill>
              </a:rPr>
              <a:t>○地域区分</a:t>
            </a:r>
            <a:endParaRPr lang="ja-JP" altLang="en-US" sz="900" dirty="0">
              <a:solidFill>
                <a:schemeClr val="tx1"/>
              </a:solidFill>
            </a:endParaRPr>
          </a:p>
        </p:txBody>
      </p:sp>
      <p:sp>
        <p:nvSpPr>
          <p:cNvPr id="19" name="正方形/長方形 18"/>
          <p:cNvSpPr/>
          <p:nvPr/>
        </p:nvSpPr>
        <p:spPr>
          <a:xfrm>
            <a:off x="161588" y="116632"/>
            <a:ext cx="4496744" cy="369332"/>
          </a:xfrm>
          <a:prstGeom prst="rect">
            <a:avLst/>
          </a:prstGeom>
        </p:spPr>
        <p:txBody>
          <a:bodyPr wrap="none">
            <a:spAutoFit/>
          </a:bodyPr>
          <a:lstStyle/>
          <a:p>
            <a:r>
              <a:rPr lang="ja-JP" altLang="en-US" dirty="0" smtClean="0">
                <a:latin typeface="ＭＳ Ｐゴシック 本文"/>
              </a:rPr>
              <a:t>③人口動態（９）（大卒就職者の地元残留率）</a:t>
            </a:r>
            <a:endParaRPr lang="ja-JP" altLang="en-US" dirty="0">
              <a:latin typeface="ＭＳ Ｐゴシック 本文"/>
            </a:endParaRPr>
          </a:p>
        </p:txBody>
      </p:sp>
      <p:grpSp>
        <p:nvGrpSpPr>
          <p:cNvPr id="20" name="グループ化 19"/>
          <p:cNvGrpSpPr/>
          <p:nvPr/>
        </p:nvGrpSpPr>
        <p:grpSpPr>
          <a:xfrm>
            <a:off x="395536" y="1791005"/>
            <a:ext cx="8249295" cy="3762231"/>
            <a:chOff x="426393" y="1720850"/>
            <a:chExt cx="8249295" cy="3762231"/>
          </a:xfrm>
        </p:grpSpPr>
        <p:pic>
          <p:nvPicPr>
            <p:cNvPr id="3079" name="Picture 7"/>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426393" y="1720850"/>
              <a:ext cx="8249295" cy="3762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1" name="角丸四角形 100"/>
            <p:cNvSpPr/>
            <p:nvPr/>
          </p:nvSpPr>
          <p:spPr>
            <a:xfrm>
              <a:off x="5148064" y="3356992"/>
              <a:ext cx="175641" cy="1800200"/>
            </a:xfrm>
            <a:prstGeom prst="roundRect">
              <a:avLst/>
            </a:prstGeom>
            <a:noFill/>
            <a:ln w="28575">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104" name="正方形/長方形 103"/>
            <p:cNvSpPr/>
            <p:nvPr/>
          </p:nvSpPr>
          <p:spPr>
            <a:xfrm>
              <a:off x="2603997" y="2420888"/>
              <a:ext cx="504056"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76.2</a:t>
              </a:r>
              <a:r>
                <a:rPr lang="ja-JP" altLang="en-US" sz="900" dirty="0" smtClean="0">
                  <a:solidFill>
                    <a:schemeClr val="tx1"/>
                  </a:solidFill>
                </a:rPr>
                <a:t>％</a:t>
              </a:r>
              <a:endParaRPr lang="ja-JP" altLang="en-US" sz="900" dirty="0">
                <a:solidFill>
                  <a:schemeClr val="tx1"/>
                </a:solidFill>
              </a:endParaRPr>
            </a:p>
          </p:txBody>
        </p:sp>
        <p:sp>
          <p:nvSpPr>
            <p:cNvPr id="105" name="正方形/長方形 104"/>
            <p:cNvSpPr/>
            <p:nvPr/>
          </p:nvSpPr>
          <p:spPr>
            <a:xfrm>
              <a:off x="4299012" y="2708920"/>
              <a:ext cx="504056"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66.5</a:t>
              </a:r>
              <a:r>
                <a:rPr lang="ja-JP" altLang="en-US" sz="900" dirty="0" smtClean="0">
                  <a:solidFill>
                    <a:schemeClr val="tx1"/>
                  </a:solidFill>
                </a:rPr>
                <a:t>％</a:t>
              </a:r>
              <a:endParaRPr lang="ja-JP" altLang="en-US" sz="900" dirty="0">
                <a:solidFill>
                  <a:schemeClr val="tx1"/>
                </a:solidFill>
              </a:endParaRPr>
            </a:p>
          </p:txBody>
        </p:sp>
        <p:sp>
          <p:nvSpPr>
            <p:cNvPr id="106" name="正方形/長方形 105"/>
            <p:cNvSpPr/>
            <p:nvPr/>
          </p:nvSpPr>
          <p:spPr>
            <a:xfrm>
              <a:off x="6794884" y="2800923"/>
              <a:ext cx="504056"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63.6</a:t>
              </a:r>
              <a:r>
                <a:rPr lang="ja-JP" altLang="en-US" sz="900" dirty="0" smtClean="0">
                  <a:solidFill>
                    <a:schemeClr val="tx1"/>
                  </a:solidFill>
                </a:rPr>
                <a:t>％</a:t>
              </a:r>
              <a:endParaRPr lang="ja-JP" altLang="en-US" sz="900" dirty="0">
                <a:solidFill>
                  <a:schemeClr val="tx1"/>
                </a:solidFill>
              </a:endParaRPr>
            </a:p>
          </p:txBody>
        </p:sp>
        <p:sp>
          <p:nvSpPr>
            <p:cNvPr id="107" name="正方形/長方形 106"/>
            <p:cNvSpPr/>
            <p:nvPr/>
          </p:nvSpPr>
          <p:spPr>
            <a:xfrm>
              <a:off x="4983856" y="3140968"/>
              <a:ext cx="504056" cy="18400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solidFill>
                    <a:schemeClr val="tx1"/>
                  </a:solidFill>
                </a:rPr>
                <a:t>45.9</a:t>
              </a:r>
              <a:r>
                <a:rPr lang="ja-JP" altLang="en-US" sz="900" dirty="0" smtClean="0">
                  <a:solidFill>
                    <a:schemeClr val="tx1"/>
                  </a:solidFill>
                </a:rPr>
                <a:t>％</a:t>
              </a:r>
              <a:endParaRPr lang="ja-JP" altLang="en-US" sz="900" dirty="0">
                <a:solidFill>
                  <a:schemeClr val="tx1"/>
                </a:solidFill>
              </a:endParaRPr>
            </a:p>
          </p:txBody>
        </p:sp>
        <p:sp>
          <p:nvSpPr>
            <p:cNvPr id="11" name="フリーフォーム 10"/>
            <p:cNvSpPr/>
            <p:nvPr/>
          </p:nvSpPr>
          <p:spPr>
            <a:xfrm>
              <a:off x="4519613" y="3283744"/>
              <a:ext cx="61912" cy="0"/>
            </a:xfrm>
            <a:custGeom>
              <a:avLst/>
              <a:gdLst>
                <a:gd name="connsiteX0" fmla="*/ 0 w 61912"/>
                <a:gd name="connsiteY0" fmla="*/ 0 h 0"/>
                <a:gd name="connsiteX1" fmla="*/ 61912 w 61912"/>
                <a:gd name="connsiteY1" fmla="*/ 0 h 0"/>
              </a:gdLst>
              <a:ahLst/>
              <a:cxnLst>
                <a:cxn ang="0">
                  <a:pos x="connsiteX0" y="connsiteY0"/>
                </a:cxn>
                <a:cxn ang="0">
                  <a:pos x="connsiteX1" y="connsiteY1"/>
                </a:cxn>
              </a:cxnLst>
              <a:rect l="l" t="t" r="r" b="b"/>
              <a:pathLst>
                <a:path w="61912">
                  <a:moveTo>
                    <a:pt x="0" y="0"/>
                  </a:moveTo>
                  <a:lnTo>
                    <a:pt x="61912" y="0"/>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フリーフォーム 11"/>
            <p:cNvSpPr/>
            <p:nvPr/>
          </p:nvSpPr>
          <p:spPr>
            <a:xfrm>
              <a:off x="5190727" y="4067548"/>
              <a:ext cx="59531" cy="4762"/>
            </a:xfrm>
            <a:custGeom>
              <a:avLst/>
              <a:gdLst>
                <a:gd name="connsiteX0" fmla="*/ 0 w 59531"/>
                <a:gd name="connsiteY0" fmla="*/ 0 h 4762"/>
                <a:gd name="connsiteX1" fmla="*/ 33338 w 59531"/>
                <a:gd name="connsiteY1" fmla="*/ 4762 h 4762"/>
                <a:gd name="connsiteX2" fmla="*/ 59531 w 59531"/>
                <a:gd name="connsiteY2" fmla="*/ 2381 h 4762"/>
              </a:gdLst>
              <a:ahLst/>
              <a:cxnLst>
                <a:cxn ang="0">
                  <a:pos x="connsiteX0" y="connsiteY0"/>
                </a:cxn>
                <a:cxn ang="0">
                  <a:pos x="connsiteX1" y="connsiteY1"/>
                </a:cxn>
                <a:cxn ang="0">
                  <a:pos x="connsiteX2" y="connsiteY2"/>
                </a:cxn>
              </a:cxnLst>
              <a:rect l="l" t="t" r="r" b="b"/>
              <a:pathLst>
                <a:path w="59531" h="4762">
                  <a:moveTo>
                    <a:pt x="0" y="0"/>
                  </a:moveTo>
                  <a:cubicBezTo>
                    <a:pt x="10992" y="2198"/>
                    <a:pt x="22024" y="4762"/>
                    <a:pt x="33338" y="4762"/>
                  </a:cubicBezTo>
                  <a:cubicBezTo>
                    <a:pt x="42105" y="4762"/>
                    <a:pt x="59531" y="2381"/>
                    <a:pt x="59531" y="2381"/>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フリーフォーム 13"/>
            <p:cNvSpPr/>
            <p:nvPr/>
          </p:nvSpPr>
          <p:spPr>
            <a:xfrm>
              <a:off x="2843213" y="4017169"/>
              <a:ext cx="59531" cy="2381"/>
            </a:xfrm>
            <a:custGeom>
              <a:avLst/>
              <a:gdLst>
                <a:gd name="connsiteX0" fmla="*/ 0 w 59531"/>
                <a:gd name="connsiteY0" fmla="*/ 0 h 2381"/>
                <a:gd name="connsiteX1" fmla="*/ 59531 w 59531"/>
                <a:gd name="connsiteY1" fmla="*/ 2381 h 2381"/>
              </a:gdLst>
              <a:ahLst/>
              <a:cxnLst>
                <a:cxn ang="0">
                  <a:pos x="connsiteX0" y="connsiteY0"/>
                </a:cxn>
                <a:cxn ang="0">
                  <a:pos x="connsiteX1" y="connsiteY1"/>
                </a:cxn>
              </a:cxnLst>
              <a:rect l="l" t="t" r="r" b="b"/>
              <a:pathLst>
                <a:path w="59531" h="2381">
                  <a:moveTo>
                    <a:pt x="0" y="0"/>
                  </a:moveTo>
                  <a:cubicBezTo>
                    <a:pt x="54766" y="2489"/>
                    <a:pt x="34907" y="2381"/>
                    <a:pt x="59531" y="2381"/>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3" name="フリーフォーム 32"/>
            <p:cNvSpPr/>
            <p:nvPr/>
          </p:nvSpPr>
          <p:spPr>
            <a:xfrm>
              <a:off x="7034608" y="3053262"/>
              <a:ext cx="59531" cy="4762"/>
            </a:xfrm>
            <a:custGeom>
              <a:avLst/>
              <a:gdLst>
                <a:gd name="connsiteX0" fmla="*/ 0 w 59531"/>
                <a:gd name="connsiteY0" fmla="*/ 0 h 4762"/>
                <a:gd name="connsiteX1" fmla="*/ 33338 w 59531"/>
                <a:gd name="connsiteY1" fmla="*/ 4762 h 4762"/>
                <a:gd name="connsiteX2" fmla="*/ 59531 w 59531"/>
                <a:gd name="connsiteY2" fmla="*/ 2381 h 4762"/>
              </a:gdLst>
              <a:ahLst/>
              <a:cxnLst>
                <a:cxn ang="0">
                  <a:pos x="connsiteX0" y="connsiteY0"/>
                </a:cxn>
                <a:cxn ang="0">
                  <a:pos x="connsiteX1" y="connsiteY1"/>
                </a:cxn>
                <a:cxn ang="0">
                  <a:pos x="connsiteX2" y="connsiteY2"/>
                </a:cxn>
              </a:cxnLst>
              <a:rect l="l" t="t" r="r" b="b"/>
              <a:pathLst>
                <a:path w="59531" h="4762">
                  <a:moveTo>
                    <a:pt x="0" y="0"/>
                  </a:moveTo>
                  <a:cubicBezTo>
                    <a:pt x="10992" y="2198"/>
                    <a:pt x="22024" y="4762"/>
                    <a:pt x="33338" y="4762"/>
                  </a:cubicBezTo>
                  <a:cubicBezTo>
                    <a:pt x="42105" y="4762"/>
                    <a:pt x="59531" y="2381"/>
                    <a:pt x="59531" y="2381"/>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4" name="正方形/長方形 33"/>
            <p:cNvSpPr/>
            <p:nvPr/>
          </p:nvSpPr>
          <p:spPr>
            <a:xfrm>
              <a:off x="5436096" y="3127040"/>
              <a:ext cx="1028442" cy="1840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u="sng" dirty="0" smtClean="0">
                  <a:solidFill>
                    <a:schemeClr val="tx1"/>
                  </a:solidFill>
                </a:rPr>
                <a:t>進学時流入者</a:t>
              </a:r>
              <a:endParaRPr lang="ja-JP" altLang="en-US" sz="900" u="sng" dirty="0">
                <a:solidFill>
                  <a:schemeClr val="tx1"/>
                </a:solidFill>
              </a:endParaRPr>
            </a:p>
          </p:txBody>
        </p:sp>
        <p:sp>
          <p:nvSpPr>
            <p:cNvPr id="35" name="正方形/長方形 34"/>
            <p:cNvSpPr/>
            <p:nvPr/>
          </p:nvSpPr>
          <p:spPr>
            <a:xfrm>
              <a:off x="5436096" y="3424942"/>
              <a:ext cx="1028442" cy="18407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u="sng" dirty="0" smtClean="0">
                  <a:solidFill>
                    <a:schemeClr val="tx1"/>
                  </a:solidFill>
                </a:rPr>
                <a:t>進学時残留者</a:t>
              </a:r>
              <a:endParaRPr lang="ja-JP" altLang="en-US" sz="900" u="sng" dirty="0">
                <a:solidFill>
                  <a:schemeClr val="tx1"/>
                </a:solidFill>
              </a:endParaRPr>
            </a:p>
          </p:txBody>
        </p:sp>
        <p:cxnSp>
          <p:nvCxnSpPr>
            <p:cNvPr id="16" name="直線矢印コネクタ 15"/>
            <p:cNvCxnSpPr/>
            <p:nvPr/>
          </p:nvCxnSpPr>
          <p:spPr>
            <a:xfrm flipH="1">
              <a:off x="5250258" y="3283744"/>
              <a:ext cx="326458" cy="325276"/>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cxnSp>
          <p:nvCxnSpPr>
            <p:cNvPr id="38" name="直線矢印コネクタ 37"/>
            <p:cNvCxnSpPr/>
            <p:nvPr/>
          </p:nvCxnSpPr>
          <p:spPr>
            <a:xfrm flipH="1">
              <a:off x="5235884" y="3601965"/>
              <a:ext cx="414279" cy="655127"/>
            </a:xfrm>
            <a:prstGeom prst="straightConnector1">
              <a:avLst/>
            </a:prstGeom>
            <a:ln>
              <a:solidFill>
                <a:schemeClr val="tx1"/>
              </a:solidFill>
              <a:tailEnd type="arrow"/>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1052601208"/>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69" name="角丸四角形 68"/>
          <p:cNvSpPr/>
          <p:nvPr/>
        </p:nvSpPr>
        <p:spPr>
          <a:xfrm>
            <a:off x="107950" y="765175"/>
            <a:ext cx="8824913" cy="57559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2002</a:t>
            </a:r>
            <a:r>
              <a:rPr lang="ja-JP" altLang="en-US" sz="1100" dirty="0" smtClean="0">
                <a:solidFill>
                  <a:schemeClr val="tx1"/>
                </a:solidFill>
                <a:latin typeface="ＭＳ Ｐゴシック" charset="-128"/>
              </a:rPr>
              <a:t>年度から</a:t>
            </a:r>
            <a:r>
              <a:rPr lang="en-US" altLang="ja-JP" sz="1100" dirty="0" smtClean="0">
                <a:solidFill>
                  <a:schemeClr val="tx1"/>
                </a:solidFill>
                <a:latin typeface="ＭＳ Ｐゴシック" charset="-128"/>
              </a:rPr>
              <a:t>2016</a:t>
            </a:r>
            <a:r>
              <a:rPr lang="ja-JP" altLang="en-US" sz="1100" dirty="0" smtClean="0">
                <a:solidFill>
                  <a:schemeClr val="tx1"/>
                </a:solidFill>
                <a:latin typeface="ＭＳ Ｐゴシック" charset="-128"/>
              </a:rPr>
              <a:t>年度の比較でみると、大阪の大学入学定員の増加数は、最も多い東京都の</a:t>
            </a:r>
            <a:r>
              <a:rPr lang="en-US" altLang="ja-JP" sz="1100" dirty="0" smtClean="0">
                <a:solidFill>
                  <a:schemeClr val="tx1"/>
                </a:solidFill>
                <a:latin typeface="ＭＳ Ｐゴシック" charset="-128"/>
              </a:rPr>
              <a:t>18,281</a:t>
            </a:r>
            <a:r>
              <a:rPr lang="ja-JP" altLang="en-US" sz="1100" dirty="0" smtClean="0">
                <a:solidFill>
                  <a:schemeClr val="tx1"/>
                </a:solidFill>
                <a:latin typeface="ＭＳ Ｐゴシック" charset="-128"/>
              </a:rPr>
              <a:t>人に次ぐ、</a:t>
            </a:r>
            <a:r>
              <a:rPr lang="en-US" altLang="ja-JP" sz="1100" dirty="0" smtClean="0">
                <a:solidFill>
                  <a:schemeClr val="tx1"/>
                </a:solidFill>
                <a:latin typeface="ＭＳ Ｐゴシック" charset="-128"/>
              </a:rPr>
              <a:t>8,358</a:t>
            </a:r>
            <a:r>
              <a:rPr lang="ja-JP" altLang="en-US" sz="1100" dirty="0" smtClean="0">
                <a:solidFill>
                  <a:schemeClr val="tx1"/>
                </a:solidFill>
                <a:latin typeface="ＭＳ Ｐゴシック" charset="-128"/>
              </a:rPr>
              <a:t>人。</a:t>
            </a:r>
            <a:endParaRPr lang="en-US" altLang="ja-JP" sz="1100" dirty="0">
              <a:solidFill>
                <a:schemeClr val="tx1"/>
              </a:solidFill>
              <a:latin typeface="ＭＳ Ｐゴシック" charset="-128"/>
            </a:endParaRPr>
          </a:p>
        </p:txBody>
      </p:sp>
      <p:sp>
        <p:nvSpPr>
          <p:cNvPr id="7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140</a:t>
            </a:fld>
            <a:endParaRPr lang="ja-JP" altLang="en-US" dirty="0"/>
          </a:p>
        </p:txBody>
      </p:sp>
      <p:pic>
        <p:nvPicPr>
          <p:cNvPr id="3080"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5058" y="2020714"/>
            <a:ext cx="7935227" cy="43153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7" name="正方形/長方形 86"/>
          <p:cNvSpPr/>
          <p:nvPr/>
        </p:nvSpPr>
        <p:spPr>
          <a:xfrm>
            <a:off x="50006" y="1340768"/>
            <a:ext cx="6034162" cy="4499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■都道府県別大学</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入学定員数の比較（</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2002</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年度と</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年度の比較）</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235058" y="1749883"/>
            <a:ext cx="5849110"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a:solidFill>
                  <a:schemeClr val="tx1"/>
                </a:solidFill>
              </a:rPr>
              <a:t>出典</a:t>
            </a:r>
            <a:r>
              <a:rPr lang="ja-JP" altLang="en-US" sz="1000" dirty="0" smtClean="0">
                <a:solidFill>
                  <a:schemeClr val="tx1"/>
                </a:solidFill>
              </a:rPr>
              <a:t>：まち・ひと・しごと創生本部「地方大学の振興及び若者等に関する有識者会議 参考資料」</a:t>
            </a:r>
            <a:endParaRPr lang="ja-JP" altLang="en-US" sz="1000" dirty="0">
              <a:solidFill>
                <a:schemeClr val="tx1"/>
              </a:solidFill>
            </a:endParaRPr>
          </a:p>
        </p:txBody>
      </p:sp>
      <p:sp>
        <p:nvSpPr>
          <p:cNvPr id="2" name="角丸四角形 1"/>
          <p:cNvSpPr/>
          <p:nvPr/>
        </p:nvSpPr>
        <p:spPr>
          <a:xfrm>
            <a:off x="4326666" y="2585270"/>
            <a:ext cx="3816424" cy="144016"/>
          </a:xfrm>
          <a:prstGeom prst="roundRect">
            <a:avLst/>
          </a:prstGeom>
          <a:noFill/>
          <a:ln w="28575">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10" name="正方形/長方形 9"/>
          <p:cNvSpPr/>
          <p:nvPr/>
        </p:nvSpPr>
        <p:spPr>
          <a:xfrm>
            <a:off x="161588" y="116632"/>
            <a:ext cx="5493812" cy="369332"/>
          </a:xfrm>
          <a:prstGeom prst="rect">
            <a:avLst/>
          </a:prstGeom>
        </p:spPr>
        <p:txBody>
          <a:bodyPr wrap="none">
            <a:spAutoFit/>
          </a:bodyPr>
          <a:lstStyle/>
          <a:p>
            <a:r>
              <a:rPr lang="ja-JP" altLang="en-US" dirty="0" smtClean="0">
                <a:latin typeface="ＭＳ Ｐゴシック 本文"/>
              </a:rPr>
              <a:t>③人口動態（</a:t>
            </a:r>
            <a:r>
              <a:rPr lang="en-US" altLang="ja-JP" dirty="0" smtClean="0">
                <a:latin typeface="ＭＳ Ｐゴシック 本文"/>
              </a:rPr>
              <a:t>10</a:t>
            </a:r>
            <a:r>
              <a:rPr lang="ja-JP" altLang="en-US" dirty="0" smtClean="0">
                <a:latin typeface="ＭＳ Ｐゴシック 本文"/>
              </a:rPr>
              <a:t>）（都道府県別大学入学定員数の比較）</a:t>
            </a:r>
            <a:endParaRPr lang="ja-JP" altLang="en-US" dirty="0">
              <a:latin typeface="ＭＳ Ｐゴシック 本文"/>
            </a:endParaRPr>
          </a:p>
        </p:txBody>
      </p:sp>
      <p:sp>
        <p:nvSpPr>
          <p:cNvPr id="12" name="正方形/長方形 11"/>
          <p:cNvSpPr/>
          <p:nvPr/>
        </p:nvSpPr>
        <p:spPr>
          <a:xfrm>
            <a:off x="7599224" y="1749883"/>
            <a:ext cx="468052"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solidFill>
                  <a:schemeClr val="tx1"/>
                </a:solidFill>
              </a:rPr>
              <a:t>（人）</a:t>
            </a:r>
            <a:endParaRPr lang="ja-JP" altLang="en-US" sz="900" dirty="0">
              <a:solidFill>
                <a:schemeClr val="tx1"/>
              </a:solidFill>
            </a:endParaRPr>
          </a:p>
        </p:txBody>
      </p:sp>
    </p:spTree>
    <p:extLst>
      <p:ext uri="{BB962C8B-B14F-4D97-AF65-F5344CB8AC3E}">
        <p14:creationId xmlns:p14="http://schemas.microsoft.com/office/powerpoint/2010/main" val="2879261003"/>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4051151" y="6518671"/>
            <a:ext cx="4851999"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t>出典</a:t>
            </a:r>
            <a:r>
              <a:rPr lang="ja-JP" altLang="en-US" sz="900" dirty="0" smtClean="0"/>
              <a:t>：まち・ひと・しごと創生本部「地方大学の振興及び若者等に関する有識者会議 参考資料」</a:t>
            </a:r>
            <a:endParaRPr lang="ja-JP" altLang="en-US" sz="900" dirty="0"/>
          </a:p>
        </p:txBody>
      </p:sp>
      <p:sp>
        <p:nvSpPr>
          <p:cNvPr id="69" name="角丸四角形 68"/>
          <p:cNvSpPr/>
          <p:nvPr/>
        </p:nvSpPr>
        <p:spPr>
          <a:xfrm>
            <a:off x="107950" y="765175"/>
            <a:ext cx="8824913" cy="57559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r>
              <a:rPr lang="ja-JP" altLang="en-US" sz="1100" dirty="0" smtClean="0">
                <a:solidFill>
                  <a:schemeClr val="tx1"/>
                </a:solidFill>
                <a:latin typeface="ＭＳ Ｐゴシック" charset="-128"/>
              </a:rPr>
              <a:t>○自県大学進学率について、全国平均の</a:t>
            </a:r>
            <a:r>
              <a:rPr lang="en-US" altLang="ja-JP" sz="1100" dirty="0" smtClean="0">
                <a:solidFill>
                  <a:schemeClr val="tx1"/>
                </a:solidFill>
                <a:latin typeface="ＭＳ Ｐゴシック" charset="-128"/>
              </a:rPr>
              <a:t>44</a:t>
            </a:r>
            <a:r>
              <a:rPr lang="ja-JP" altLang="en-US" sz="1100" dirty="0" smtClean="0">
                <a:solidFill>
                  <a:schemeClr val="tx1"/>
                </a:solidFill>
                <a:latin typeface="ＭＳ Ｐゴシック" charset="-128"/>
              </a:rPr>
              <a:t>％を上回る都道府県は、</a:t>
            </a:r>
            <a:r>
              <a:rPr lang="en-US" altLang="ja-JP" sz="1100" dirty="0" smtClean="0">
                <a:solidFill>
                  <a:schemeClr val="tx1"/>
                </a:solidFill>
                <a:latin typeface="ＭＳ Ｐゴシック" charset="-128"/>
              </a:rPr>
              <a:t>11</a:t>
            </a:r>
            <a:r>
              <a:rPr lang="ja-JP" altLang="en-US" sz="1100" dirty="0" smtClean="0">
                <a:solidFill>
                  <a:schemeClr val="tx1"/>
                </a:solidFill>
                <a:latin typeface="ＭＳ Ｐゴシック" charset="-128"/>
              </a:rPr>
              <a:t>都道府県で、上位から、愛知県（</a:t>
            </a:r>
            <a:r>
              <a:rPr lang="en-US" altLang="ja-JP" sz="1100" dirty="0" smtClean="0">
                <a:solidFill>
                  <a:schemeClr val="tx1"/>
                </a:solidFill>
                <a:latin typeface="ＭＳ Ｐゴシック" charset="-128"/>
              </a:rPr>
              <a:t>71%</a:t>
            </a:r>
            <a:r>
              <a:rPr lang="ja-JP" altLang="en-US" sz="1100" dirty="0" smtClean="0">
                <a:solidFill>
                  <a:schemeClr val="tx1"/>
                </a:solidFill>
                <a:latin typeface="ＭＳ Ｐゴシック" charset="-128"/>
              </a:rPr>
              <a:t>）、北海道（</a:t>
            </a:r>
            <a:r>
              <a:rPr lang="en-US" altLang="ja-JP" sz="1100" dirty="0" smtClean="0">
                <a:solidFill>
                  <a:schemeClr val="tx1"/>
                </a:solidFill>
                <a:latin typeface="ＭＳ Ｐゴシック" charset="-128"/>
              </a:rPr>
              <a:t>67</a:t>
            </a:r>
            <a:r>
              <a:rPr lang="en-US" altLang="ja-JP" sz="1100" dirty="0">
                <a:solidFill>
                  <a:schemeClr val="tx1"/>
                </a:solidFill>
                <a:latin typeface="ＭＳ Ｐゴシック" charset="-128"/>
              </a:rPr>
              <a:t>%</a:t>
            </a:r>
            <a:r>
              <a:rPr lang="ja-JP" altLang="en-US" sz="1100" dirty="0" smtClean="0">
                <a:solidFill>
                  <a:schemeClr val="tx1"/>
                </a:solidFill>
                <a:latin typeface="ＭＳ Ｐゴシック" charset="-128"/>
              </a:rPr>
              <a:t>）、東京都（</a:t>
            </a:r>
            <a:r>
              <a:rPr lang="en-US" altLang="ja-JP" sz="1100" dirty="0" smtClean="0">
                <a:solidFill>
                  <a:schemeClr val="tx1"/>
                </a:solidFill>
                <a:latin typeface="ＭＳ Ｐゴシック" charset="-128"/>
              </a:rPr>
              <a:t>66%</a:t>
            </a:r>
            <a:r>
              <a:rPr lang="ja-JP" altLang="en-US" sz="1100" dirty="0" smtClean="0">
                <a:solidFill>
                  <a:schemeClr val="tx1"/>
                </a:solidFill>
                <a:latin typeface="ＭＳ Ｐゴシック" charset="-128"/>
              </a:rPr>
              <a:t>）。大阪府は全国で６位（</a:t>
            </a:r>
            <a:r>
              <a:rPr lang="en-US" altLang="ja-JP" sz="1100" dirty="0" smtClean="0">
                <a:solidFill>
                  <a:schemeClr val="tx1"/>
                </a:solidFill>
                <a:latin typeface="ＭＳ Ｐゴシック" charset="-128"/>
              </a:rPr>
              <a:t>56</a:t>
            </a:r>
            <a:r>
              <a:rPr lang="ja-JP" altLang="en-US" sz="1100" dirty="0" smtClean="0">
                <a:solidFill>
                  <a:schemeClr val="tx1"/>
                </a:solidFill>
                <a:latin typeface="ＭＳ Ｐゴシック" charset="-128"/>
              </a:rPr>
              <a:t>％）</a:t>
            </a:r>
            <a:endParaRPr lang="en-US" altLang="ja-JP" sz="1100" dirty="0">
              <a:solidFill>
                <a:schemeClr val="tx1"/>
              </a:solidFill>
              <a:latin typeface="ＭＳ Ｐゴシック" charset="-128"/>
            </a:endParaRPr>
          </a:p>
        </p:txBody>
      </p:sp>
      <p:sp>
        <p:nvSpPr>
          <p:cNvPr id="7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141</a:t>
            </a:fld>
            <a:endParaRPr lang="ja-JP" altLang="en-US" dirty="0"/>
          </a:p>
        </p:txBody>
      </p:sp>
      <p:sp>
        <p:nvSpPr>
          <p:cNvPr id="87" name="正方形/長方形 86"/>
          <p:cNvSpPr/>
          <p:nvPr/>
        </p:nvSpPr>
        <p:spPr>
          <a:xfrm>
            <a:off x="50006" y="1340768"/>
            <a:ext cx="7114282" cy="4499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■都道府県</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別大学進学者数、入学定員、入学者数及び自県大学進学数（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 name="グループ化 2"/>
          <p:cNvGrpSpPr/>
          <p:nvPr/>
        </p:nvGrpSpPr>
        <p:grpSpPr>
          <a:xfrm>
            <a:off x="961241" y="1699541"/>
            <a:ext cx="7300894" cy="4396572"/>
            <a:chOff x="812818" y="1801029"/>
            <a:chExt cx="7300894" cy="4396572"/>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054"/>
            <a:stretch/>
          </p:blipFill>
          <p:spPr bwMode="auto">
            <a:xfrm>
              <a:off x="812818" y="1801029"/>
              <a:ext cx="7300894" cy="4396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角丸四角形 1"/>
            <p:cNvSpPr/>
            <p:nvPr/>
          </p:nvSpPr>
          <p:spPr>
            <a:xfrm>
              <a:off x="2503220" y="4011900"/>
              <a:ext cx="576064" cy="1080120"/>
            </a:xfrm>
            <a:prstGeom prst="roundRect">
              <a:avLst>
                <a:gd name="adj" fmla="val 8400"/>
              </a:avLst>
            </a:prstGeom>
            <a:noFill/>
            <a:ln w="38100">
              <a:solidFill>
                <a:srgbClr val="FF0000"/>
              </a:solidFill>
              <a:prstDash val="sysDot"/>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11" name="正方形/長方形 10"/>
          <p:cNvSpPr/>
          <p:nvPr/>
        </p:nvSpPr>
        <p:spPr>
          <a:xfrm>
            <a:off x="6660232" y="6269186"/>
            <a:ext cx="1742979" cy="1841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t>※</a:t>
            </a:r>
            <a:r>
              <a:rPr lang="ja-JP" altLang="en-US" sz="900" dirty="0" smtClean="0"/>
              <a:t>（　　）内は自県への進学者数</a:t>
            </a:r>
            <a:endParaRPr lang="ja-JP" altLang="en-US" sz="900" dirty="0"/>
          </a:p>
        </p:txBody>
      </p:sp>
      <p:sp>
        <p:nvSpPr>
          <p:cNvPr id="12" name="正方形/長方形 11"/>
          <p:cNvSpPr/>
          <p:nvPr/>
        </p:nvSpPr>
        <p:spPr>
          <a:xfrm>
            <a:off x="161588" y="116632"/>
            <a:ext cx="4801314" cy="369332"/>
          </a:xfrm>
          <a:prstGeom prst="rect">
            <a:avLst/>
          </a:prstGeom>
        </p:spPr>
        <p:txBody>
          <a:bodyPr wrap="none">
            <a:spAutoFit/>
          </a:bodyPr>
          <a:lstStyle/>
          <a:p>
            <a:r>
              <a:rPr lang="ja-JP" altLang="en-US" dirty="0" smtClean="0">
                <a:latin typeface="ＭＳ Ｐゴシック 本文"/>
              </a:rPr>
              <a:t>③人口動態（</a:t>
            </a:r>
            <a:r>
              <a:rPr lang="en-US" altLang="ja-JP" dirty="0" smtClean="0">
                <a:latin typeface="ＭＳ Ｐゴシック 本文"/>
              </a:rPr>
              <a:t>11</a:t>
            </a:r>
            <a:r>
              <a:rPr lang="ja-JP" altLang="en-US" dirty="0" smtClean="0">
                <a:latin typeface="ＭＳ Ｐゴシック 本文"/>
              </a:rPr>
              <a:t>）（都道府県別自県大学進学率）</a:t>
            </a:r>
            <a:endParaRPr lang="ja-JP" altLang="en-US" dirty="0">
              <a:latin typeface="ＭＳ Ｐゴシック 本文"/>
            </a:endParaRPr>
          </a:p>
        </p:txBody>
      </p:sp>
      <p:sp>
        <p:nvSpPr>
          <p:cNvPr id="13" name="正方形/長方形 12"/>
          <p:cNvSpPr/>
          <p:nvPr/>
        </p:nvSpPr>
        <p:spPr>
          <a:xfrm>
            <a:off x="7746134" y="1467975"/>
            <a:ext cx="511449" cy="2244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smtClean="0"/>
              <a:t>（人）</a:t>
            </a:r>
            <a:endParaRPr lang="ja-JP" altLang="en-US" sz="900" dirty="0"/>
          </a:p>
        </p:txBody>
      </p:sp>
      <p:sp>
        <p:nvSpPr>
          <p:cNvPr id="14" name="正方形/長方形 13"/>
          <p:cNvSpPr/>
          <p:nvPr/>
        </p:nvSpPr>
        <p:spPr>
          <a:xfrm>
            <a:off x="833379" y="6016576"/>
            <a:ext cx="7556618" cy="50522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a:t>※</a:t>
            </a:r>
            <a:r>
              <a:rPr lang="ja-JP" altLang="en-US" sz="900" dirty="0"/>
              <a:t>自県進学率：全国</a:t>
            </a:r>
            <a:r>
              <a:rPr lang="en-US" altLang="ja-JP" sz="900" dirty="0"/>
              <a:t>47</a:t>
            </a:r>
            <a:r>
              <a:rPr lang="ja-JP" altLang="en-US" sz="900" dirty="0"/>
              <a:t>都道府県の高等学校を卒業した４年制大学進学者（過年度卒業生を含む）のうち、出身高校の所在地と同じ都道府県の大学に進学した者の割合</a:t>
            </a:r>
          </a:p>
        </p:txBody>
      </p:sp>
    </p:spTree>
    <p:extLst>
      <p:ext uri="{BB962C8B-B14F-4D97-AF65-F5344CB8AC3E}">
        <p14:creationId xmlns:p14="http://schemas.microsoft.com/office/powerpoint/2010/main" val="3340785099"/>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685800" y="2636912"/>
            <a:ext cx="7772400" cy="1470025"/>
          </a:xfrm>
        </p:spPr>
        <p:txBody>
          <a:bodyPr/>
          <a:lstStyle/>
          <a:p>
            <a:pPr eaLnBrk="1" hangingPunct="1"/>
            <a:r>
              <a:rPr lang="ja-JP" altLang="en-US" sz="3600" dirty="0" smtClean="0"/>
              <a:t>４．諸外国都市との比較</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142</a:t>
            </a:fld>
            <a:endParaRPr lang="ja-JP" altLang="en-US" dirty="0"/>
          </a:p>
        </p:txBody>
      </p:sp>
    </p:spTree>
    <p:extLst>
      <p:ext uri="{BB962C8B-B14F-4D97-AF65-F5344CB8AC3E}">
        <p14:creationId xmlns:p14="http://schemas.microsoft.com/office/powerpoint/2010/main" val="1214889139"/>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63500" y="717551"/>
            <a:ext cx="9004300" cy="76723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○日本の一人当たりＧＤＰは、為替レートの影響による変動はあるものの、ほぼ横ばいで推移。</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○過去、日本はアジア主要国間においても、一人あたりＧＤＰはトップの水準であったものの、</a:t>
            </a:r>
            <a:r>
              <a:rPr lang="en-US" altLang="ja-JP" sz="1100" dirty="0" smtClean="0">
                <a:solidFill>
                  <a:schemeClr val="tx1"/>
                </a:solidFill>
                <a:latin typeface="ＭＳ Ｐゴシック" panose="020B0600070205080204" pitchFamily="50" charset="-128"/>
              </a:rPr>
              <a:t>2000</a:t>
            </a:r>
            <a:r>
              <a:rPr lang="ja-JP" altLang="en-US" sz="1100" dirty="0" smtClean="0">
                <a:solidFill>
                  <a:schemeClr val="tx1"/>
                </a:solidFill>
                <a:latin typeface="ＭＳ Ｐゴシック" panose="020B0600070205080204" pitchFamily="50" charset="-128"/>
              </a:rPr>
              <a:t>年半ば頃にシンガポール、</a:t>
            </a:r>
            <a:r>
              <a:rPr lang="en-US" altLang="ja-JP" sz="1100" dirty="0" smtClean="0">
                <a:solidFill>
                  <a:schemeClr val="tx1"/>
                </a:solidFill>
                <a:latin typeface="ＭＳ Ｐゴシック" panose="020B0600070205080204" pitchFamily="50" charset="-128"/>
              </a:rPr>
              <a:t>2013</a:t>
            </a:r>
            <a:r>
              <a:rPr lang="ja-JP" altLang="en-US" sz="1100" dirty="0" smtClean="0">
                <a:solidFill>
                  <a:schemeClr val="tx1"/>
                </a:solidFill>
                <a:latin typeface="ＭＳ Ｐゴシック" panose="020B0600070205080204" pitchFamily="50" charset="-128"/>
              </a:rPr>
              <a:t>年ごろに香港に抜かれ、現在</a:t>
            </a:r>
            <a:r>
              <a:rPr lang="en-US" altLang="ja-JP" sz="1100" dirty="0" smtClean="0">
                <a:solidFill>
                  <a:schemeClr val="tx1"/>
                </a:solidFill>
                <a:latin typeface="ＭＳ Ｐゴシック" panose="020B0600070205080204" pitchFamily="50" charset="-128"/>
              </a:rPr>
              <a:t>3</a:t>
            </a:r>
            <a:r>
              <a:rPr lang="ja-JP" altLang="en-US" sz="1100" dirty="0" smtClean="0">
                <a:solidFill>
                  <a:schemeClr val="tx1"/>
                </a:solidFill>
                <a:latin typeface="ＭＳ Ｐゴシック" panose="020B0600070205080204" pitchFamily="50" charset="-128"/>
              </a:rPr>
              <a:t>位。他のアジア新興国も順調に上昇している。</a:t>
            </a:r>
            <a:endParaRPr lang="en-US" altLang="ja-JP" sz="1100" dirty="0">
              <a:solidFill>
                <a:schemeClr val="tx1"/>
              </a:solidFill>
              <a:latin typeface="ＭＳ Ｐゴシック" panose="020B0600070205080204" pitchFamily="50" charset="-128"/>
            </a:endParaRPr>
          </a:p>
        </p:txBody>
      </p:sp>
      <p:sp>
        <p:nvSpPr>
          <p:cNvPr id="45" name="正方形/長方形 44"/>
          <p:cNvSpPr/>
          <p:nvPr/>
        </p:nvSpPr>
        <p:spPr>
          <a:xfrm>
            <a:off x="-55501" y="1546374"/>
            <a:ext cx="5059549"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■アジア主要国の一人あたり</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の推移（単位：</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USD</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143</a:t>
            </a:fld>
            <a:endParaRPr lang="ja-JP" alt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075607"/>
            <a:ext cx="8334896" cy="4737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 name="テキスト ボックス 74"/>
          <p:cNvSpPr txBox="1"/>
          <p:nvPr/>
        </p:nvSpPr>
        <p:spPr>
          <a:xfrm>
            <a:off x="81260" y="1813997"/>
            <a:ext cx="3292660" cy="261610"/>
          </a:xfrm>
          <a:prstGeom prst="rect">
            <a:avLst/>
          </a:prstGeom>
          <a:noFill/>
        </p:spPr>
        <p:txBody>
          <a:bodyPr wrap="square" rtlCol="0">
            <a:spAutoFit/>
          </a:bodyPr>
          <a:lstStyle/>
          <a:p>
            <a:r>
              <a:rPr kumimoji="1" lang="ja-JP" altLang="en-US" sz="1100" dirty="0" smtClean="0"/>
              <a:t>出典：ＩＭＦ</a:t>
            </a:r>
            <a:r>
              <a:rPr kumimoji="1" lang="en-US" altLang="ja-JP" sz="1100" dirty="0" smtClean="0"/>
              <a:t>”World Economic Outlook”</a:t>
            </a:r>
            <a:endParaRPr kumimoji="1" lang="ja-JP" altLang="en-US" sz="1100" dirty="0"/>
          </a:p>
        </p:txBody>
      </p:sp>
      <p:sp>
        <p:nvSpPr>
          <p:cNvPr id="9" name="正方形/長方形 8"/>
          <p:cNvSpPr/>
          <p:nvPr/>
        </p:nvSpPr>
        <p:spPr>
          <a:xfrm>
            <a:off x="161588" y="116632"/>
            <a:ext cx="5367175" cy="369332"/>
          </a:xfrm>
          <a:prstGeom prst="rect">
            <a:avLst/>
          </a:prstGeom>
        </p:spPr>
        <p:txBody>
          <a:bodyPr wrap="none">
            <a:spAutoFit/>
          </a:bodyPr>
          <a:lstStyle/>
          <a:p>
            <a:r>
              <a:rPr lang="ja-JP" altLang="en-US" dirty="0" smtClean="0">
                <a:latin typeface="ＭＳ Ｐゴシック 本文"/>
              </a:rPr>
              <a:t>諸外国</a:t>
            </a:r>
            <a:r>
              <a:rPr lang="ja-JP" altLang="en-US" dirty="0">
                <a:latin typeface="ＭＳ Ｐゴシック 本文"/>
              </a:rPr>
              <a:t>都市との比較①（経済規模（主要アジア各国）</a:t>
            </a:r>
            <a:r>
              <a:rPr lang="ja-JP" altLang="en-US" dirty="0" smtClean="0">
                <a:latin typeface="ＭＳ Ｐゴシック 本文"/>
              </a:rPr>
              <a:t>）</a:t>
            </a:r>
            <a:endParaRPr lang="ja-JP" altLang="en-US" dirty="0">
              <a:latin typeface="ＭＳ Ｐゴシック 本文"/>
            </a:endParaRPr>
          </a:p>
        </p:txBody>
      </p:sp>
    </p:spTree>
    <p:extLst>
      <p:ext uri="{BB962C8B-B14F-4D97-AF65-F5344CB8AC3E}">
        <p14:creationId xmlns:p14="http://schemas.microsoft.com/office/powerpoint/2010/main" val="3631741778"/>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63500" y="717551"/>
            <a:ext cx="9004300" cy="76723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○世界の主要都市を比較すると、ＩＴやバイオテクノロジー、デジタル関連など、付加価値の高い産業振興に注力するシンガポール、ロンドン、サンフランシスコ、ボストンといった都市では、一人あたりの</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や</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成長率、優秀な人材獲保の容易性などで優位性を示している。</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○大阪は、一人当たりの</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に関しては、他の都市と比較して一定の値を示すものの、</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成長率や優秀な人材獲保の容易性について課題が残る。</a:t>
            </a:r>
            <a:endParaRPr lang="en-US" altLang="ja-JP" sz="1100" dirty="0">
              <a:solidFill>
                <a:schemeClr val="tx1"/>
              </a:solidFill>
              <a:latin typeface="ＭＳ Ｐゴシック" panose="020B0600070205080204" pitchFamily="50" charset="-128"/>
            </a:endParaRPr>
          </a:p>
        </p:txBody>
      </p:sp>
      <p:sp>
        <p:nvSpPr>
          <p:cNvPr id="2" name="テキスト ボックス 1"/>
          <p:cNvSpPr txBox="1"/>
          <p:nvPr/>
        </p:nvSpPr>
        <p:spPr>
          <a:xfrm>
            <a:off x="139700" y="2283729"/>
            <a:ext cx="878767" cy="461665"/>
          </a:xfrm>
          <a:prstGeom prst="rect">
            <a:avLst/>
          </a:prstGeom>
          <a:noFill/>
        </p:spPr>
        <p:txBody>
          <a:bodyPr wrap="non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一人当たり</a:t>
            </a: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GDP</a:t>
            </a:r>
          </a:p>
        </p:txBody>
      </p:sp>
      <p:sp>
        <p:nvSpPr>
          <p:cNvPr id="50" name="テキスト ボックス 49"/>
          <p:cNvSpPr txBox="1"/>
          <p:nvPr/>
        </p:nvSpPr>
        <p:spPr>
          <a:xfrm>
            <a:off x="82793" y="3996556"/>
            <a:ext cx="992579" cy="276999"/>
          </a:xfrm>
          <a:prstGeom prst="rect">
            <a:avLst/>
          </a:prstGeom>
          <a:noFill/>
        </p:spPr>
        <p:txBody>
          <a:bodyPr wrap="none" rtlCol="0">
            <a:spAutoFit/>
          </a:bodyPr>
          <a:lstStyle/>
          <a:p>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成長率</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テキスト ボックス 50"/>
          <p:cNvSpPr txBox="1"/>
          <p:nvPr/>
        </p:nvSpPr>
        <p:spPr>
          <a:xfrm>
            <a:off x="51197" y="5586844"/>
            <a:ext cx="1095172" cy="461665"/>
          </a:xfrm>
          <a:prstGeom prst="rect">
            <a:avLst/>
          </a:prstGeom>
          <a:noFill/>
        </p:spPr>
        <p:txBody>
          <a:bodyPr wrap="none" rtlCol="0">
            <a:spAutoFit/>
          </a:bodyPr>
          <a:lstStyle/>
          <a:p>
            <a:pPr algn="ct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優秀な人材</a:t>
            </a:r>
            <a:endPar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確保</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容易性</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6563911" y="2216822"/>
            <a:ext cx="2408139" cy="4293483"/>
          </a:xfrm>
          <a:prstGeom prst="rect">
            <a:avLst/>
          </a:prstGeom>
          <a:ln>
            <a:solidFill>
              <a:schemeClr val="tx1"/>
            </a:solidFill>
            <a:prstDash val="sysDot"/>
          </a:ln>
        </p:spPr>
        <p:txBody>
          <a:bodyPr wrap="square" anchor="ctr" anchorCtr="0">
            <a:spAutoFit/>
          </a:bodyPr>
          <a:lstStyle/>
          <a:p>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森</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記念財団都市戦略研究所「世界の都市総合力ランキング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2016</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 より作成</a:t>
            </a:r>
          </a:p>
          <a:p>
            <a:pPr>
              <a:spcBef>
                <a:spcPts val="600"/>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縦軸の指数は、各指標を共通の基準で</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評価</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する</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ために、森記念財団が選定した世界の</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主</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要</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な</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42</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都市のうち、収集されたデータの</a:t>
            </a: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最大値</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を</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100</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（又は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50</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）、最小値を</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0</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と</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して</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算出</a:t>
            </a:r>
            <a:endParaRPr lang="ja-JP"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en-US" altLang="ja-JP"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指標別</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順位</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」は、</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指数の高い順に当該</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42</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都市</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を並べ</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、ランキング</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した</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もの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・各データの定義は次のとおり</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a:p>
            <a:pPr>
              <a:spcBef>
                <a:spcPts val="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一人あたりの</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GDP</a:t>
            </a: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対象</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都市における一人当たり名目</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米ドルベース）。</a:t>
            </a:r>
          </a:p>
          <a:p>
            <a:pPr>
              <a:spcBef>
                <a:spcPts val="6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成長率</a:t>
            </a: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対象</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都市における実質</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GDP</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の直近</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ヵ年</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　　</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年</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平均成長率。</a:t>
            </a:r>
          </a:p>
          <a:p>
            <a:pPr>
              <a:spcBef>
                <a:spcPts val="6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優秀な人材確保の容易性</a:t>
            </a: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１）</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INSEAD</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による「グローバル人材</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競争</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力</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インデックス」内の優秀な人材確保</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容易性</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に関連する</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指標の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平均値</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および、</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２）対象都市の在住・在勤者に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対するウェ</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ブアンケート、有識者アンケートの結果</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に基づき、スコアを計算。</a:t>
            </a:r>
            <a:endParaRPr lang="ja-JP"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55501" y="1598613"/>
            <a:ext cx="7704137"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■世界主要都市の一人当たり</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成長率、優秀な人材確保の優位性の比較</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8" name="グラフ 117"/>
          <p:cNvGraphicFramePr>
            <a:graphicFrameLocks/>
          </p:cNvGraphicFramePr>
          <p:nvPr>
            <p:extLst>
              <p:ext uri="{D42A27DB-BD31-4B8C-83A1-F6EECF244321}">
                <p14:modId xmlns:p14="http://schemas.microsoft.com/office/powerpoint/2010/main" val="2903642391"/>
              </p:ext>
            </p:extLst>
          </p:nvPr>
        </p:nvGraphicFramePr>
        <p:xfrm>
          <a:off x="1033499" y="1897063"/>
          <a:ext cx="5585401" cy="174796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9" name="グラフ 118"/>
          <p:cNvGraphicFramePr>
            <a:graphicFrameLocks/>
          </p:cNvGraphicFramePr>
          <p:nvPr>
            <p:extLst>
              <p:ext uri="{D42A27DB-BD31-4B8C-83A1-F6EECF244321}">
                <p14:modId xmlns:p14="http://schemas.microsoft.com/office/powerpoint/2010/main" val="3668941070"/>
              </p:ext>
            </p:extLst>
          </p:nvPr>
        </p:nvGraphicFramePr>
        <p:xfrm>
          <a:off x="1018467" y="3541005"/>
          <a:ext cx="5556371" cy="168819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0" name="グラフ 119"/>
          <p:cNvGraphicFramePr>
            <a:graphicFrameLocks/>
          </p:cNvGraphicFramePr>
          <p:nvPr>
            <p:extLst>
              <p:ext uri="{D42A27DB-BD31-4B8C-83A1-F6EECF244321}">
                <p14:modId xmlns:p14="http://schemas.microsoft.com/office/powerpoint/2010/main" val="2543852593"/>
              </p:ext>
            </p:extLst>
          </p:nvPr>
        </p:nvGraphicFramePr>
        <p:xfrm>
          <a:off x="1075372" y="5100091"/>
          <a:ext cx="5543990" cy="1694112"/>
        </p:xfrm>
        <a:graphic>
          <a:graphicData uri="http://schemas.openxmlformats.org/drawingml/2006/chart">
            <c:chart xmlns:c="http://schemas.openxmlformats.org/drawingml/2006/chart" xmlns:r="http://schemas.openxmlformats.org/officeDocument/2006/relationships" r:id="rId4"/>
          </a:graphicData>
        </a:graphic>
      </p:graphicFrame>
      <p:sp>
        <p:nvSpPr>
          <p:cNvPr id="121" name="テキスト ボックス 120"/>
          <p:cNvSpPr txBox="1"/>
          <p:nvPr/>
        </p:nvSpPr>
        <p:spPr>
          <a:xfrm>
            <a:off x="1469223" y="2513449"/>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2" name="テキスト ボックス 121"/>
          <p:cNvSpPr txBox="1"/>
          <p:nvPr/>
        </p:nvSpPr>
        <p:spPr>
          <a:xfrm>
            <a:off x="1532935" y="4106669"/>
            <a:ext cx="31315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41</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3" name="テキスト ボックス 122"/>
          <p:cNvSpPr txBox="1"/>
          <p:nvPr/>
        </p:nvSpPr>
        <p:spPr>
          <a:xfrm>
            <a:off x="1518497" y="5825474"/>
            <a:ext cx="31315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4" name="テキスト ボックス 123"/>
          <p:cNvSpPr txBox="1"/>
          <p:nvPr/>
        </p:nvSpPr>
        <p:spPr>
          <a:xfrm>
            <a:off x="1871192" y="2523042"/>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5" name="テキスト ボックス 124"/>
          <p:cNvSpPr txBox="1"/>
          <p:nvPr/>
        </p:nvSpPr>
        <p:spPr>
          <a:xfrm>
            <a:off x="2546033" y="241665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6" name="テキスト ボックス 125"/>
          <p:cNvSpPr txBox="1"/>
          <p:nvPr/>
        </p:nvSpPr>
        <p:spPr>
          <a:xfrm>
            <a:off x="2900687" y="2368505"/>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7" name="テキスト ボックス 126"/>
          <p:cNvSpPr txBox="1"/>
          <p:nvPr/>
        </p:nvSpPr>
        <p:spPr>
          <a:xfrm>
            <a:off x="3266807" y="2593059"/>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8" name="テキスト ボックス 127"/>
          <p:cNvSpPr txBox="1"/>
          <p:nvPr/>
        </p:nvSpPr>
        <p:spPr>
          <a:xfrm>
            <a:off x="3639990" y="2505542"/>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29</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9" name="テキスト ボックス 128"/>
          <p:cNvSpPr txBox="1"/>
          <p:nvPr/>
        </p:nvSpPr>
        <p:spPr>
          <a:xfrm>
            <a:off x="3995936" y="2593059"/>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41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0" name="テキスト ボックス 129"/>
          <p:cNvSpPr txBox="1"/>
          <p:nvPr/>
        </p:nvSpPr>
        <p:spPr>
          <a:xfrm>
            <a:off x="4759559" y="2578957"/>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1" name="テキスト ボックス 130"/>
          <p:cNvSpPr txBox="1"/>
          <p:nvPr/>
        </p:nvSpPr>
        <p:spPr>
          <a:xfrm>
            <a:off x="5113951" y="2578957"/>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2" name="テキスト ボックス 131"/>
          <p:cNvSpPr txBox="1"/>
          <p:nvPr/>
        </p:nvSpPr>
        <p:spPr>
          <a:xfrm>
            <a:off x="5416395" y="2578957"/>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3" name="テキスト ボックス 132"/>
          <p:cNvSpPr txBox="1"/>
          <p:nvPr/>
        </p:nvSpPr>
        <p:spPr>
          <a:xfrm>
            <a:off x="5811256" y="2593059"/>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4" name="テキスト ボックス 133"/>
          <p:cNvSpPr txBox="1"/>
          <p:nvPr/>
        </p:nvSpPr>
        <p:spPr>
          <a:xfrm>
            <a:off x="2264558" y="4094212"/>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5" name="テキスト ボックス 134"/>
          <p:cNvSpPr txBox="1"/>
          <p:nvPr/>
        </p:nvSpPr>
        <p:spPr>
          <a:xfrm>
            <a:off x="2621997" y="4106669"/>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6</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6" name="テキスト ボックス 135"/>
          <p:cNvSpPr txBox="1"/>
          <p:nvPr/>
        </p:nvSpPr>
        <p:spPr>
          <a:xfrm>
            <a:off x="2969616" y="4120085"/>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7" name="テキスト ボックス 136"/>
          <p:cNvSpPr txBox="1"/>
          <p:nvPr/>
        </p:nvSpPr>
        <p:spPr>
          <a:xfrm>
            <a:off x="3335736" y="4120085"/>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8</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8" name="テキスト ボックス 137"/>
          <p:cNvSpPr txBox="1"/>
          <p:nvPr/>
        </p:nvSpPr>
        <p:spPr>
          <a:xfrm>
            <a:off x="3639990" y="400506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16</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9" name="テキスト ボックス 138"/>
          <p:cNvSpPr txBox="1"/>
          <p:nvPr/>
        </p:nvSpPr>
        <p:spPr>
          <a:xfrm>
            <a:off x="4342445" y="402217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0" name="テキスト ボックス 139"/>
          <p:cNvSpPr txBox="1"/>
          <p:nvPr/>
        </p:nvSpPr>
        <p:spPr>
          <a:xfrm>
            <a:off x="4690630" y="401386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1" name="テキスト ボックス 140"/>
          <p:cNvSpPr txBox="1"/>
          <p:nvPr/>
        </p:nvSpPr>
        <p:spPr>
          <a:xfrm>
            <a:off x="5038248" y="4008762"/>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38</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2" name="テキスト ボックス 141"/>
          <p:cNvSpPr txBox="1"/>
          <p:nvPr/>
        </p:nvSpPr>
        <p:spPr>
          <a:xfrm>
            <a:off x="5398763" y="401386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33</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4" name="テキスト ボックス 143"/>
          <p:cNvSpPr txBox="1"/>
          <p:nvPr/>
        </p:nvSpPr>
        <p:spPr>
          <a:xfrm>
            <a:off x="1888025" y="582547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5" name="テキスト ボックス 144"/>
          <p:cNvSpPr txBox="1"/>
          <p:nvPr/>
        </p:nvSpPr>
        <p:spPr>
          <a:xfrm>
            <a:off x="2572703" y="5589240"/>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6" name="テキスト ボックス 145"/>
          <p:cNvSpPr txBox="1"/>
          <p:nvPr/>
        </p:nvSpPr>
        <p:spPr>
          <a:xfrm>
            <a:off x="2979873" y="5825474"/>
            <a:ext cx="277889" cy="195814"/>
          </a:xfrm>
          <a:prstGeom prst="rect">
            <a:avLst/>
          </a:prstGeom>
          <a:solidFill>
            <a:schemeClr val="bg1">
              <a:lumMod val="75000"/>
            </a:schemeClr>
          </a:solidFill>
        </p:spPr>
        <p:txBody>
          <a:bodyPr wrap="none" lIns="36000" tIns="36000" rIns="36000" bIns="36000" rtlCol="0" anchor="ctr" anchorCtr="0">
            <a:spAutoFit/>
          </a:bodyPr>
          <a:lstStyle/>
          <a:p>
            <a:pPr algn="ct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３</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7" name="テキスト ボックス 146"/>
          <p:cNvSpPr txBox="1"/>
          <p:nvPr/>
        </p:nvSpPr>
        <p:spPr>
          <a:xfrm>
            <a:off x="3311088" y="5589240"/>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37</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8" name="テキスト ボックス 147"/>
          <p:cNvSpPr txBox="1"/>
          <p:nvPr/>
        </p:nvSpPr>
        <p:spPr>
          <a:xfrm>
            <a:off x="3639990" y="582547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9" name="テキスト ボックス 148"/>
          <p:cNvSpPr txBox="1"/>
          <p:nvPr/>
        </p:nvSpPr>
        <p:spPr>
          <a:xfrm>
            <a:off x="4022677" y="582750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32</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0" name="テキスト ボックス 149"/>
          <p:cNvSpPr txBox="1"/>
          <p:nvPr/>
        </p:nvSpPr>
        <p:spPr>
          <a:xfrm>
            <a:off x="4725094" y="582547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2" name="テキスト ボックス 151"/>
          <p:cNvSpPr txBox="1"/>
          <p:nvPr/>
        </p:nvSpPr>
        <p:spPr>
          <a:xfrm>
            <a:off x="5485324" y="5825474"/>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3" name="テキスト ボックス 152"/>
          <p:cNvSpPr txBox="1"/>
          <p:nvPr/>
        </p:nvSpPr>
        <p:spPr>
          <a:xfrm>
            <a:off x="5830095" y="5825474"/>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4" name="テキスト ボックス 153"/>
          <p:cNvSpPr txBox="1"/>
          <p:nvPr/>
        </p:nvSpPr>
        <p:spPr>
          <a:xfrm>
            <a:off x="2201179" y="2523042"/>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39</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5" name="テキスト ボックス 154"/>
          <p:cNvSpPr txBox="1"/>
          <p:nvPr/>
        </p:nvSpPr>
        <p:spPr>
          <a:xfrm>
            <a:off x="4355976" y="2592835"/>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6" name="テキスト ボックス 155"/>
          <p:cNvSpPr txBox="1"/>
          <p:nvPr/>
        </p:nvSpPr>
        <p:spPr>
          <a:xfrm>
            <a:off x="6131052" y="2578957"/>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13</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7" name="テキスト ボックス 156"/>
          <p:cNvSpPr txBox="1"/>
          <p:nvPr/>
        </p:nvSpPr>
        <p:spPr>
          <a:xfrm>
            <a:off x="4022677" y="4106669"/>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5</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8" name="テキスト ボックス 157"/>
          <p:cNvSpPr txBox="1"/>
          <p:nvPr/>
        </p:nvSpPr>
        <p:spPr>
          <a:xfrm>
            <a:off x="5761166" y="3979221"/>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11</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9" name="テキスト ボックス 158"/>
          <p:cNvSpPr txBox="1"/>
          <p:nvPr/>
        </p:nvSpPr>
        <p:spPr>
          <a:xfrm>
            <a:off x="6113549" y="397358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0" name="テキスト ボックス 159"/>
          <p:cNvSpPr txBox="1"/>
          <p:nvPr/>
        </p:nvSpPr>
        <p:spPr>
          <a:xfrm>
            <a:off x="2242622" y="5825474"/>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1" name="テキスト ボックス 160"/>
          <p:cNvSpPr txBox="1"/>
          <p:nvPr/>
        </p:nvSpPr>
        <p:spPr>
          <a:xfrm>
            <a:off x="4399783" y="5825474"/>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2" name="テキスト ボックス 161"/>
          <p:cNvSpPr txBox="1"/>
          <p:nvPr/>
        </p:nvSpPr>
        <p:spPr>
          <a:xfrm>
            <a:off x="5076056" y="582497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14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3" name="テキスト ボックス 162"/>
          <p:cNvSpPr txBox="1"/>
          <p:nvPr/>
        </p:nvSpPr>
        <p:spPr>
          <a:xfrm>
            <a:off x="6165517" y="5825474"/>
            <a:ext cx="244225" cy="195814"/>
          </a:xfrm>
          <a:prstGeom prst="rect">
            <a:avLst/>
          </a:prstGeom>
          <a:solidFill>
            <a:schemeClr val="bg1">
              <a:lumMod val="75000"/>
            </a:schemeClr>
          </a:solidFill>
        </p:spPr>
        <p:txBody>
          <a:bodyPr wrap="none" lIns="36000" tIns="36000" rIns="36000" bIns="36000" rtlCol="0" anchor="ctr" anchorCtr="0">
            <a:spAutoFit/>
          </a:bodyPr>
          <a:lstStyle/>
          <a:p>
            <a:pPr algn="ct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4" name="テキスト ボックス 163"/>
          <p:cNvSpPr txBox="1"/>
          <p:nvPr/>
        </p:nvSpPr>
        <p:spPr>
          <a:xfrm>
            <a:off x="1888025" y="4093568"/>
            <a:ext cx="313154" cy="195814"/>
          </a:xfrm>
          <a:prstGeom prst="rect">
            <a:avLst/>
          </a:prstGeom>
          <a:solidFill>
            <a:schemeClr val="bg1">
              <a:lumMod val="75000"/>
            </a:schemeClr>
          </a:solidFill>
        </p:spPr>
        <p:txBody>
          <a:bodyPr wrap="none" lIns="36000" tIns="36000" rIns="36000" bIns="36000" rtlCol="0" anchor="ctr" anchorCtr="0">
            <a:spAutoFit/>
          </a:bodyPr>
          <a:lstStyle/>
          <a:p>
            <a:pPr algn="ctr"/>
            <a:r>
              <a:rPr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35</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位</a:t>
            </a:r>
            <a:endParaRPr kumimoji="1"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144</a:t>
            </a:fld>
            <a:endParaRPr lang="ja-JP" altLang="en-US" dirty="0"/>
          </a:p>
        </p:txBody>
      </p:sp>
      <p:sp>
        <p:nvSpPr>
          <p:cNvPr id="4" name="円/楕円 3"/>
          <p:cNvSpPr/>
          <p:nvPr/>
        </p:nvSpPr>
        <p:spPr>
          <a:xfrm rot="2652121">
            <a:off x="2700375" y="2805442"/>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0" name="円/楕円 59"/>
          <p:cNvSpPr/>
          <p:nvPr/>
        </p:nvSpPr>
        <p:spPr>
          <a:xfrm rot="2652121">
            <a:off x="4164128" y="2805444"/>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1" name="円/楕円 60"/>
          <p:cNvSpPr/>
          <p:nvPr/>
        </p:nvSpPr>
        <p:spPr>
          <a:xfrm rot="2652121">
            <a:off x="5552582" y="2805445"/>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2" name="円/楕円 61"/>
          <p:cNvSpPr/>
          <p:nvPr/>
        </p:nvSpPr>
        <p:spPr>
          <a:xfrm rot="2652121">
            <a:off x="5971337" y="2805446"/>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3" name="円/楕円 62"/>
          <p:cNvSpPr/>
          <p:nvPr/>
        </p:nvSpPr>
        <p:spPr>
          <a:xfrm rot="2652121">
            <a:off x="2697230" y="4386251"/>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4" name="円/楕円 63"/>
          <p:cNvSpPr/>
          <p:nvPr/>
        </p:nvSpPr>
        <p:spPr>
          <a:xfrm rot="2652121">
            <a:off x="4160983" y="4386253"/>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5" name="円/楕円 64"/>
          <p:cNvSpPr/>
          <p:nvPr/>
        </p:nvSpPr>
        <p:spPr>
          <a:xfrm rot="2652121">
            <a:off x="5549437" y="4386254"/>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6" name="円/楕円 65"/>
          <p:cNvSpPr/>
          <p:nvPr/>
        </p:nvSpPr>
        <p:spPr>
          <a:xfrm rot="2652121">
            <a:off x="5968192" y="4386255"/>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7" name="円/楕円 66"/>
          <p:cNvSpPr/>
          <p:nvPr/>
        </p:nvSpPr>
        <p:spPr>
          <a:xfrm rot="2652121">
            <a:off x="2712520" y="5955059"/>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8" name="円/楕円 67"/>
          <p:cNvSpPr/>
          <p:nvPr/>
        </p:nvSpPr>
        <p:spPr>
          <a:xfrm rot="2652121">
            <a:off x="4176273" y="5955061"/>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9" name="円/楕円 68"/>
          <p:cNvSpPr/>
          <p:nvPr/>
        </p:nvSpPr>
        <p:spPr>
          <a:xfrm rot="2652121">
            <a:off x="5564727" y="5955062"/>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0" name="円/楕円 69"/>
          <p:cNvSpPr/>
          <p:nvPr/>
        </p:nvSpPr>
        <p:spPr>
          <a:xfrm rot="2652121">
            <a:off x="5983482" y="5955063"/>
            <a:ext cx="288000" cy="900000"/>
          </a:xfrm>
          <a:prstGeom prst="ellipse">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2" name="円/楕円 71"/>
          <p:cNvSpPr/>
          <p:nvPr/>
        </p:nvSpPr>
        <p:spPr>
          <a:xfrm rot="2652121">
            <a:off x="1387286" y="2830649"/>
            <a:ext cx="288000" cy="721961"/>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3" name="円/楕円 72"/>
          <p:cNvSpPr/>
          <p:nvPr/>
        </p:nvSpPr>
        <p:spPr>
          <a:xfrm rot="2652121">
            <a:off x="1374497" y="4438665"/>
            <a:ext cx="288000" cy="721961"/>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4" name="円/楕円 73"/>
          <p:cNvSpPr/>
          <p:nvPr/>
        </p:nvSpPr>
        <p:spPr>
          <a:xfrm rot="2652121">
            <a:off x="1357273" y="5992472"/>
            <a:ext cx="288000" cy="721961"/>
          </a:xfrm>
          <a:prstGeom prst="ellipse">
            <a:avLst/>
          </a:prstGeom>
          <a:noFill/>
          <a:ln w="12700" cmpd="sng">
            <a:solidFill>
              <a:srgbClr val="FF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1" name="正方形/長方形 70"/>
          <p:cNvSpPr/>
          <p:nvPr/>
        </p:nvSpPr>
        <p:spPr>
          <a:xfrm>
            <a:off x="161588" y="116632"/>
            <a:ext cx="4923143"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の比較②（経済規模と人材（都市）</a:t>
            </a:r>
            <a:r>
              <a:rPr lang="ja-JP" altLang="en-US" dirty="0" smtClean="0">
                <a:latin typeface="ＭＳ Ｐゴシック 本文"/>
              </a:rPr>
              <a:t>）</a:t>
            </a:r>
            <a:endParaRPr lang="ja-JP" altLang="en-US" dirty="0">
              <a:latin typeface="ＭＳ Ｐゴシック 本文"/>
            </a:endParaRPr>
          </a:p>
        </p:txBody>
      </p:sp>
    </p:spTree>
    <p:extLst>
      <p:ext uri="{BB962C8B-B14F-4D97-AF65-F5344CB8AC3E}">
        <p14:creationId xmlns:p14="http://schemas.microsoft.com/office/powerpoint/2010/main" val="3817101833"/>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143668" y="869950"/>
            <a:ext cx="8856663" cy="7921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OECD</a:t>
            </a:r>
            <a:r>
              <a:rPr lang="ja-JP" altLang="en-US" sz="1100" dirty="0" smtClean="0">
                <a:solidFill>
                  <a:schemeClr val="tx1"/>
                </a:solidFill>
                <a:latin typeface="ＭＳ Ｐゴシック" panose="020B0600070205080204" pitchFamily="50" charset="-128"/>
              </a:rPr>
              <a:t>諸国（全</a:t>
            </a:r>
            <a:r>
              <a:rPr lang="en-US" altLang="ja-JP" sz="1100" dirty="0" smtClean="0">
                <a:solidFill>
                  <a:schemeClr val="tx1"/>
                </a:solidFill>
                <a:latin typeface="ＭＳ Ｐゴシック" panose="020B0600070205080204" pitchFamily="50" charset="-128"/>
              </a:rPr>
              <a:t>35</a:t>
            </a:r>
            <a:r>
              <a:rPr lang="ja-JP" altLang="en-US" sz="1100" dirty="0" smtClean="0">
                <a:solidFill>
                  <a:schemeClr val="tx1"/>
                </a:solidFill>
                <a:latin typeface="ＭＳ Ｐゴシック" panose="020B0600070205080204" pitchFamily="50" charset="-128"/>
              </a:rPr>
              <a:t>か国）で労働生産性を比較すると、</a:t>
            </a:r>
            <a:r>
              <a:rPr lang="en-US" altLang="ja-JP" sz="1100" dirty="0" smtClean="0">
                <a:solidFill>
                  <a:schemeClr val="tx1"/>
                </a:solidFill>
                <a:latin typeface="ＭＳ Ｐゴシック" panose="020B0600070205080204" pitchFamily="50" charset="-128"/>
              </a:rPr>
              <a:t>2015</a:t>
            </a:r>
            <a:r>
              <a:rPr lang="ja-JP" altLang="en-US" sz="1100" dirty="0" smtClean="0">
                <a:solidFill>
                  <a:schemeClr val="tx1"/>
                </a:solidFill>
                <a:latin typeface="ＭＳ Ｐゴシック" panose="020B0600070205080204" pitchFamily="50" charset="-128"/>
              </a:rPr>
              <a:t>年の日本の労働生産性は</a:t>
            </a:r>
            <a:r>
              <a:rPr lang="en-US" altLang="ja-JP" sz="1100" dirty="0" smtClean="0">
                <a:solidFill>
                  <a:schemeClr val="tx1"/>
                </a:solidFill>
                <a:latin typeface="ＭＳ Ｐゴシック" panose="020B0600070205080204" pitchFamily="50" charset="-128"/>
              </a:rPr>
              <a:t>20</a:t>
            </a:r>
            <a:r>
              <a:rPr lang="ja-JP" altLang="en-US" sz="1100" dirty="0" smtClean="0">
                <a:solidFill>
                  <a:schemeClr val="tx1"/>
                </a:solidFill>
                <a:latin typeface="ＭＳ Ｐゴシック" panose="020B0600070205080204" pitchFamily="50" charset="-128"/>
              </a:rPr>
              <a:t>位、</a:t>
            </a:r>
            <a:r>
              <a:rPr lang="en-US" altLang="ja-JP" sz="1100" dirty="0" smtClean="0">
                <a:solidFill>
                  <a:schemeClr val="tx1"/>
                </a:solidFill>
                <a:latin typeface="ＭＳ Ｐゴシック" panose="020B0600070205080204" pitchFamily="50" charset="-128"/>
              </a:rPr>
              <a:t>2010</a:t>
            </a:r>
            <a:r>
              <a:rPr lang="ja-JP" altLang="en-US" sz="1100" dirty="0" smtClean="0">
                <a:solidFill>
                  <a:schemeClr val="tx1"/>
                </a:solidFill>
                <a:latin typeface="ＭＳ Ｐゴシック" panose="020B0600070205080204" pitchFamily="50" charset="-128"/>
              </a:rPr>
              <a:t>年～</a:t>
            </a:r>
            <a:r>
              <a:rPr lang="en-US" altLang="ja-JP" sz="1100" dirty="0" smtClean="0">
                <a:solidFill>
                  <a:schemeClr val="tx1"/>
                </a:solidFill>
                <a:latin typeface="ＭＳ Ｐゴシック" panose="020B0600070205080204" pitchFamily="50" charset="-128"/>
              </a:rPr>
              <a:t>2015</a:t>
            </a:r>
            <a:r>
              <a:rPr lang="ja-JP" altLang="en-US" sz="1100" dirty="0" smtClean="0">
                <a:solidFill>
                  <a:schemeClr val="tx1"/>
                </a:solidFill>
                <a:latin typeface="ＭＳ Ｐゴシック" panose="020B0600070205080204" pitchFamily="50" charset="-128"/>
              </a:rPr>
              <a:t>年の平均上昇率は</a:t>
            </a:r>
            <a:r>
              <a:rPr lang="en-US" altLang="ja-JP" sz="1100" dirty="0" smtClean="0">
                <a:solidFill>
                  <a:schemeClr val="tx1"/>
                </a:solidFill>
                <a:latin typeface="ＭＳ Ｐゴシック" panose="020B0600070205080204" pitchFamily="50" charset="-128"/>
              </a:rPr>
              <a:t>26</a:t>
            </a:r>
            <a:r>
              <a:rPr lang="ja-JP" altLang="en-US" sz="1100" dirty="0" smtClean="0">
                <a:solidFill>
                  <a:schemeClr val="tx1"/>
                </a:solidFill>
                <a:latin typeface="ＭＳ Ｐゴシック" panose="020B0600070205080204" pitchFamily="50" charset="-128"/>
              </a:rPr>
              <a:t>位と伸び悩んでおり、いずれも</a:t>
            </a:r>
            <a:r>
              <a:rPr lang="en-US" altLang="ja-JP" sz="1100" dirty="0" smtClean="0">
                <a:solidFill>
                  <a:schemeClr val="tx1"/>
                </a:solidFill>
                <a:latin typeface="ＭＳ Ｐゴシック" panose="020B0600070205080204" pitchFamily="50" charset="-128"/>
              </a:rPr>
              <a:t>OECD</a:t>
            </a:r>
            <a:r>
              <a:rPr lang="ja-JP" altLang="en-US" sz="1100" dirty="0" smtClean="0">
                <a:solidFill>
                  <a:schemeClr val="tx1"/>
                </a:solidFill>
                <a:latin typeface="ＭＳ Ｐゴシック" panose="020B0600070205080204" pitchFamily="50" charset="-128"/>
              </a:rPr>
              <a:t>平均値を下回っている。</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a:t>
            </a:r>
            <a:r>
              <a:rPr lang="en-US" altLang="ja-JP" sz="1100" dirty="0" smtClean="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労働生産性は、</a:t>
            </a:r>
            <a:r>
              <a:rPr lang="en-US" altLang="ja-JP" sz="1100" dirty="0" smtClean="0">
                <a:solidFill>
                  <a:schemeClr val="tx1"/>
                </a:solidFill>
                <a:latin typeface="ＭＳ Ｐゴシック" panose="020B0600070205080204" pitchFamily="50" charset="-128"/>
              </a:rPr>
              <a:t>GDP</a:t>
            </a:r>
            <a:r>
              <a:rPr lang="ja-JP" altLang="en-US" sz="1100" dirty="0" smtClean="0">
                <a:solidFill>
                  <a:schemeClr val="tx1"/>
                </a:solidFill>
                <a:latin typeface="ＭＳ Ｐゴシック" panose="020B0600070205080204" pitchFamily="50" charset="-128"/>
              </a:rPr>
              <a:t>をマンアワー（従業員数</a:t>
            </a:r>
            <a:r>
              <a:rPr lang="en-US" altLang="ja-JP" sz="1100" dirty="0" smtClean="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労働時間）で除したもの。</a:t>
            </a:r>
            <a:endParaRPr lang="en-US" altLang="ja-JP" sz="1100" dirty="0">
              <a:solidFill>
                <a:schemeClr val="tx1"/>
              </a:solidFill>
              <a:latin typeface="ＭＳ Ｐゴシック" panose="020B0600070205080204" pitchFamily="50" charset="-128"/>
            </a:endParaRPr>
          </a:p>
        </p:txBody>
      </p:sp>
      <p:sp>
        <p:nvSpPr>
          <p:cNvPr id="85" name="正方形/長方形 84"/>
          <p:cNvSpPr/>
          <p:nvPr/>
        </p:nvSpPr>
        <p:spPr>
          <a:xfrm>
            <a:off x="143667" y="1751013"/>
            <a:ext cx="8460781"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OECD</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加盟国の労働生産性（</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年・左軸：</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USD</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2010-15</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年労働生産性平均上昇率（右軸：％）</a:t>
            </a:r>
            <a:endPar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7" name="グラフ 86"/>
          <p:cNvGraphicFramePr>
            <a:graphicFrameLocks noGrp="1"/>
          </p:cNvGraphicFramePr>
          <p:nvPr>
            <p:extLst>
              <p:ext uri="{D42A27DB-BD31-4B8C-83A1-F6EECF244321}">
                <p14:modId xmlns:p14="http://schemas.microsoft.com/office/powerpoint/2010/main" val="133637535"/>
              </p:ext>
            </p:extLst>
          </p:nvPr>
        </p:nvGraphicFramePr>
        <p:xfrm>
          <a:off x="105567" y="2342856"/>
          <a:ext cx="8932863" cy="4486390"/>
        </p:xfrm>
        <a:graphic>
          <a:graphicData uri="http://schemas.openxmlformats.org/drawingml/2006/chart">
            <c:chart xmlns:c="http://schemas.openxmlformats.org/drawingml/2006/chart" xmlns:r="http://schemas.openxmlformats.org/officeDocument/2006/relationships" r:id="rId2"/>
          </a:graphicData>
        </a:graphic>
      </p:graphicFrame>
      <p:sp>
        <p:nvSpPr>
          <p:cNvPr id="4" name="テキスト ボックス 3"/>
          <p:cNvSpPr txBox="1"/>
          <p:nvPr/>
        </p:nvSpPr>
        <p:spPr>
          <a:xfrm>
            <a:off x="4242607" y="2049463"/>
            <a:ext cx="4680520" cy="261610"/>
          </a:xfrm>
          <a:prstGeom prst="rect">
            <a:avLst/>
          </a:prstGeom>
          <a:noFill/>
        </p:spPr>
        <p:txBody>
          <a:bodyPr wrap="square" rtlCol="0">
            <a:spAutoFit/>
          </a:bodyPr>
          <a:lstStyle/>
          <a:p>
            <a:r>
              <a:rPr kumimoji="1" lang="ja-JP" altLang="en-US" sz="1100" dirty="0" smtClean="0"/>
              <a:t>出典：公益財団法人日本生産性本部「労働生産性の国際比較</a:t>
            </a:r>
            <a:r>
              <a:rPr kumimoji="1" lang="en-US" altLang="ja-JP" sz="1100" dirty="0" smtClean="0"/>
              <a:t>2016</a:t>
            </a:r>
            <a:r>
              <a:rPr kumimoji="1" lang="ja-JP" altLang="en-US" sz="1100" dirty="0" smtClean="0"/>
              <a:t>年版」</a:t>
            </a:r>
            <a:endParaRPr kumimoji="1" lang="ja-JP" altLang="en-US" sz="1100" dirty="0"/>
          </a:p>
        </p:txBody>
      </p:sp>
      <p:sp>
        <p:nvSpPr>
          <p:cNvPr id="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145</a:t>
            </a:fld>
            <a:endParaRPr lang="ja-JP" altLang="en-US" dirty="0"/>
          </a:p>
        </p:txBody>
      </p:sp>
      <p:sp>
        <p:nvSpPr>
          <p:cNvPr id="10" name="正方形/長方形 9"/>
          <p:cNvSpPr/>
          <p:nvPr/>
        </p:nvSpPr>
        <p:spPr>
          <a:xfrm>
            <a:off x="161588" y="116632"/>
            <a:ext cx="3361818"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の比較③（生産性</a:t>
            </a:r>
            <a:r>
              <a:rPr lang="ja-JP" altLang="en-US" dirty="0" smtClean="0">
                <a:latin typeface="ＭＳ Ｐゴシック 本文"/>
              </a:rPr>
              <a:t>）</a:t>
            </a:r>
            <a:endParaRPr lang="ja-JP" altLang="en-US" dirty="0">
              <a:latin typeface="ＭＳ Ｐゴシック 本文"/>
            </a:endParaRPr>
          </a:p>
        </p:txBody>
      </p:sp>
    </p:spTree>
    <p:extLst>
      <p:ext uri="{BB962C8B-B14F-4D97-AF65-F5344CB8AC3E}">
        <p14:creationId xmlns:p14="http://schemas.microsoft.com/office/powerpoint/2010/main" val="91767524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139700" y="728663"/>
            <a:ext cx="8856663" cy="140419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○国際機関の調査によれば、イノベーションの起こしやすさを図る国際イノベーション指数（ＧＩＩ：</a:t>
            </a:r>
            <a:r>
              <a:rPr lang="en-US" altLang="ja-JP" sz="1100" dirty="0" smtClean="0">
                <a:solidFill>
                  <a:schemeClr val="tx1"/>
                </a:solidFill>
                <a:latin typeface="ＭＳ Ｐゴシック" panose="020B0600070205080204" pitchFamily="50" charset="-128"/>
              </a:rPr>
              <a:t>Global Innovation Index</a:t>
            </a:r>
            <a:r>
              <a:rPr lang="ja-JP" altLang="en-US" sz="1100" dirty="0" smtClean="0">
                <a:solidFill>
                  <a:schemeClr val="tx1"/>
                </a:solidFill>
                <a:latin typeface="ＭＳ Ｐゴシック" panose="020B0600070205080204" pitchFamily="50" charset="-128"/>
              </a:rPr>
              <a:t>）（注）のスコアで、日本は</a:t>
            </a:r>
            <a:r>
              <a:rPr lang="en-US" altLang="ja-JP" sz="1100" dirty="0" smtClean="0">
                <a:solidFill>
                  <a:schemeClr val="tx1"/>
                </a:solidFill>
                <a:latin typeface="ＭＳ Ｐゴシック" panose="020B0600070205080204" pitchFamily="50" charset="-128"/>
              </a:rPr>
              <a:t>14</a:t>
            </a:r>
            <a:r>
              <a:rPr lang="ja-JP" altLang="en-US" sz="1100" dirty="0" smtClean="0">
                <a:solidFill>
                  <a:schemeClr val="tx1"/>
                </a:solidFill>
                <a:latin typeface="ＭＳ Ｐゴシック" panose="020B0600070205080204" pitchFamily="50" charset="-128"/>
              </a:rPr>
              <a:t>位（全</a:t>
            </a:r>
            <a:r>
              <a:rPr lang="en-US" altLang="ja-JP" sz="1100" dirty="0" smtClean="0">
                <a:solidFill>
                  <a:schemeClr val="tx1"/>
                </a:solidFill>
                <a:latin typeface="ＭＳ Ｐゴシック" panose="020B0600070205080204" pitchFamily="50" charset="-128"/>
              </a:rPr>
              <a:t>127</a:t>
            </a:r>
            <a:r>
              <a:rPr lang="ja-JP" altLang="en-US" sz="1100" dirty="0" smtClean="0">
                <a:solidFill>
                  <a:schemeClr val="tx1"/>
                </a:solidFill>
                <a:latin typeface="ＭＳ Ｐゴシック" panose="020B0600070205080204" pitchFamily="50" charset="-128"/>
              </a:rPr>
              <a:t>ヶ国）。推移をみると、近年、順位を上げている。</a:t>
            </a:r>
            <a:endParaRPr lang="en-US" altLang="ja-JP" sz="1100" dirty="0" smtClean="0">
              <a:solidFill>
                <a:schemeClr val="tx1"/>
              </a:solidFill>
              <a:latin typeface="ＭＳ Ｐゴシック" panose="020B0600070205080204" pitchFamily="50" charset="-128"/>
            </a:endParaRPr>
          </a:p>
          <a:p>
            <a:pPr marL="444500" indent="-177800" fontAlgn="auto">
              <a:spcBef>
                <a:spcPts val="0"/>
              </a:spcBef>
              <a:spcAft>
                <a:spcPts val="0"/>
              </a:spcAft>
              <a:defRPr/>
            </a:pPr>
            <a:r>
              <a:rPr lang="ja-JP" altLang="en-US" sz="1000" dirty="0" smtClean="0">
                <a:solidFill>
                  <a:schemeClr val="tx1"/>
                </a:solidFill>
                <a:latin typeface="ＭＳ Ｐゴシック" panose="020B0600070205080204" pitchFamily="50" charset="-128"/>
              </a:rPr>
              <a:t>（注</a:t>
            </a:r>
            <a:r>
              <a:rPr lang="ja-JP" altLang="en-US" sz="1000" dirty="0">
                <a:solidFill>
                  <a:schemeClr val="tx1"/>
                </a:solidFill>
                <a:latin typeface="ＭＳ Ｐゴシック" panose="020B0600070205080204" pitchFamily="50" charset="-128"/>
              </a:rPr>
              <a:t>）</a:t>
            </a:r>
            <a:r>
              <a:rPr lang="ja-JP" altLang="en-US" sz="1000" dirty="0" smtClean="0">
                <a:solidFill>
                  <a:schemeClr val="tx1"/>
                </a:solidFill>
                <a:latin typeface="ＭＳ Ｐゴシック" panose="020B0600070205080204" pitchFamily="50" charset="-128"/>
              </a:rPr>
              <a:t>ＧＩＩ：欧州経営大学院（ＩＮＳＥＡＤ）等が、各国の</a:t>
            </a:r>
            <a:r>
              <a:rPr lang="ja-JP" altLang="en-US" sz="1000" dirty="0" smtClean="0">
                <a:solidFill>
                  <a:schemeClr val="tx1"/>
                </a:solidFill>
              </a:rPr>
              <a:t>イノベーション</a:t>
            </a:r>
            <a:r>
              <a:rPr lang="ja-JP" altLang="en-US" sz="1000" dirty="0">
                <a:solidFill>
                  <a:schemeClr val="tx1"/>
                </a:solidFill>
              </a:rPr>
              <a:t>の起こしやすさ</a:t>
            </a:r>
            <a:r>
              <a:rPr lang="ja-JP" altLang="en-US" sz="1000" dirty="0" smtClean="0">
                <a:solidFill>
                  <a:schemeClr val="tx1"/>
                </a:solidFill>
              </a:rPr>
              <a:t>を</a:t>
            </a:r>
            <a:r>
              <a:rPr lang="ja-JP" altLang="en-US" sz="1000" dirty="0">
                <a:solidFill>
                  <a:schemeClr val="tx1"/>
                </a:solidFill>
              </a:rPr>
              <a:t>調査し</a:t>
            </a:r>
            <a:r>
              <a:rPr lang="ja-JP" altLang="en-US" sz="1000" dirty="0" smtClean="0">
                <a:solidFill>
                  <a:schemeClr val="tx1"/>
                </a:solidFill>
              </a:rPr>
              <a:t>、指数化のうえ毎年公表しているもの。指数は、</a:t>
            </a:r>
            <a:r>
              <a:rPr lang="en-US" altLang="ja-JP" sz="1000" dirty="0" smtClean="0">
                <a:solidFill>
                  <a:schemeClr val="tx1"/>
                </a:solidFill>
              </a:rPr>
              <a:t>Institutions</a:t>
            </a:r>
            <a:r>
              <a:rPr lang="ja-JP" altLang="en-US" sz="1000" dirty="0">
                <a:solidFill>
                  <a:schemeClr val="tx1"/>
                </a:solidFill>
              </a:rPr>
              <a:t>（制度</a:t>
            </a:r>
            <a:r>
              <a:rPr lang="ja-JP" altLang="en-US" sz="1000" dirty="0" smtClean="0">
                <a:solidFill>
                  <a:schemeClr val="tx1"/>
                </a:solidFill>
              </a:rPr>
              <a:t>）、</a:t>
            </a:r>
            <a:r>
              <a:rPr lang="en-US" altLang="ja-JP" sz="1000" dirty="0">
                <a:solidFill>
                  <a:schemeClr val="tx1"/>
                </a:solidFill>
              </a:rPr>
              <a:t>Human capital &amp; research</a:t>
            </a:r>
            <a:r>
              <a:rPr lang="ja-JP" altLang="en-US" sz="1000" dirty="0">
                <a:solidFill>
                  <a:schemeClr val="tx1"/>
                </a:solidFill>
              </a:rPr>
              <a:t>（人的資本及び研究</a:t>
            </a:r>
            <a:r>
              <a:rPr lang="ja-JP" altLang="en-US" sz="1000" dirty="0" smtClean="0">
                <a:solidFill>
                  <a:schemeClr val="tx1"/>
                </a:solidFill>
              </a:rPr>
              <a:t>）、</a:t>
            </a:r>
            <a:r>
              <a:rPr lang="en-US" altLang="ja-JP" sz="1000" dirty="0">
                <a:solidFill>
                  <a:schemeClr val="tx1"/>
                </a:solidFill>
              </a:rPr>
              <a:t>Infrastructure</a:t>
            </a:r>
            <a:r>
              <a:rPr lang="ja-JP" altLang="en-US" sz="1000" dirty="0">
                <a:solidFill>
                  <a:schemeClr val="tx1"/>
                </a:solidFill>
              </a:rPr>
              <a:t>（インフラ</a:t>
            </a:r>
            <a:r>
              <a:rPr lang="ja-JP" altLang="en-US" sz="1000" dirty="0" smtClean="0">
                <a:solidFill>
                  <a:schemeClr val="tx1"/>
                </a:solidFill>
              </a:rPr>
              <a:t>）、</a:t>
            </a:r>
            <a:r>
              <a:rPr lang="en-US" altLang="ja-JP" sz="1000" dirty="0">
                <a:solidFill>
                  <a:schemeClr val="tx1"/>
                </a:solidFill>
              </a:rPr>
              <a:t>Market sophistication</a:t>
            </a:r>
            <a:r>
              <a:rPr lang="ja-JP" altLang="en-US" sz="1000" dirty="0">
                <a:solidFill>
                  <a:schemeClr val="tx1"/>
                </a:solidFill>
              </a:rPr>
              <a:t>（市場の洗練度</a:t>
            </a:r>
            <a:r>
              <a:rPr lang="ja-JP" altLang="en-US" sz="1000" dirty="0" smtClean="0">
                <a:solidFill>
                  <a:schemeClr val="tx1"/>
                </a:solidFill>
              </a:rPr>
              <a:t>）、</a:t>
            </a:r>
            <a:r>
              <a:rPr lang="en-US" altLang="ja-JP" sz="1000" dirty="0">
                <a:solidFill>
                  <a:schemeClr val="tx1"/>
                </a:solidFill>
              </a:rPr>
              <a:t>Business sophistication</a:t>
            </a:r>
            <a:r>
              <a:rPr lang="ja-JP" altLang="en-US" sz="1000" dirty="0">
                <a:solidFill>
                  <a:schemeClr val="tx1"/>
                </a:solidFill>
              </a:rPr>
              <a:t>（ビジネスの洗練度</a:t>
            </a:r>
            <a:r>
              <a:rPr lang="ja-JP" altLang="en-US" sz="1000" dirty="0" smtClean="0">
                <a:solidFill>
                  <a:schemeClr val="tx1"/>
                </a:solidFill>
              </a:rPr>
              <a:t>）、</a:t>
            </a:r>
            <a:r>
              <a:rPr lang="en-US" altLang="ja-JP" sz="1000" dirty="0">
                <a:solidFill>
                  <a:schemeClr val="tx1"/>
                </a:solidFill>
              </a:rPr>
              <a:t>Knowledge &amp; technology outputs</a:t>
            </a:r>
            <a:r>
              <a:rPr lang="ja-JP" altLang="en-US" sz="1000" dirty="0">
                <a:solidFill>
                  <a:schemeClr val="tx1"/>
                </a:solidFill>
              </a:rPr>
              <a:t>（知識と技術の生産</a:t>
            </a:r>
            <a:r>
              <a:rPr lang="ja-JP" altLang="en-US" sz="1000" dirty="0" smtClean="0">
                <a:solidFill>
                  <a:schemeClr val="tx1"/>
                </a:solidFill>
              </a:rPr>
              <a:t>）、</a:t>
            </a:r>
            <a:r>
              <a:rPr lang="en-US" altLang="ja-JP" sz="1000" dirty="0">
                <a:solidFill>
                  <a:schemeClr val="tx1"/>
                </a:solidFill>
              </a:rPr>
              <a:t>Creative outputs</a:t>
            </a:r>
            <a:r>
              <a:rPr lang="ja-JP" altLang="en-US" sz="1000" dirty="0">
                <a:solidFill>
                  <a:schemeClr val="tx1"/>
                </a:solidFill>
              </a:rPr>
              <a:t>（創造的な生産</a:t>
            </a:r>
            <a:r>
              <a:rPr lang="ja-JP" altLang="en-US" sz="1000" dirty="0" smtClean="0">
                <a:solidFill>
                  <a:schemeClr val="tx1"/>
                </a:solidFill>
              </a:rPr>
              <a:t>）の</a:t>
            </a:r>
            <a:r>
              <a:rPr lang="ja-JP" altLang="en-US" sz="1000" dirty="0">
                <a:solidFill>
                  <a:schemeClr val="tx1"/>
                </a:solidFill>
              </a:rPr>
              <a:t>７</a:t>
            </a:r>
            <a:r>
              <a:rPr lang="ja-JP" altLang="en-US" sz="1000" dirty="0" smtClean="0">
                <a:solidFill>
                  <a:schemeClr val="tx1"/>
                </a:solidFill>
              </a:rPr>
              <a:t>個の分野で構成される。</a:t>
            </a:r>
            <a:endParaRPr lang="en-US" altLang="ja-JP" sz="10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○世界のクラスター別で、</a:t>
            </a:r>
            <a:r>
              <a:rPr lang="en-US" altLang="ja-JP" sz="1100" dirty="0" smtClean="0">
                <a:solidFill>
                  <a:schemeClr val="tx1"/>
                </a:solidFill>
                <a:latin typeface="ＭＳ Ｐゴシック" panose="020B0600070205080204" pitchFamily="50" charset="-128"/>
              </a:rPr>
              <a:t>PCT</a:t>
            </a:r>
            <a:r>
              <a:rPr lang="ja-JP" altLang="en-US" sz="1100" dirty="0" smtClean="0">
                <a:solidFill>
                  <a:schemeClr val="tx1"/>
                </a:solidFill>
                <a:latin typeface="ＭＳ Ｐゴシック" panose="020B0600070205080204" pitchFamily="50" charset="-128"/>
              </a:rPr>
              <a:t>（注）に基づく特許出願数のランキングを見ると、大阪－神戸－京都は</a:t>
            </a:r>
            <a:r>
              <a:rPr lang="en-US" altLang="ja-JP" sz="1100" dirty="0" smtClean="0">
                <a:solidFill>
                  <a:schemeClr val="tx1"/>
                </a:solidFill>
                <a:latin typeface="ＭＳ Ｐゴシック" panose="020B0600070205080204" pitchFamily="50" charset="-128"/>
              </a:rPr>
              <a:t>5</a:t>
            </a:r>
            <a:r>
              <a:rPr lang="ja-JP" altLang="en-US" sz="1100" dirty="0" smtClean="0">
                <a:solidFill>
                  <a:schemeClr val="tx1"/>
                </a:solidFill>
                <a:latin typeface="ＭＳ Ｐゴシック" panose="020B0600070205080204" pitchFamily="50" charset="-128"/>
              </a:rPr>
              <a:t>位（全</a:t>
            </a:r>
            <a:r>
              <a:rPr lang="en-US" altLang="ja-JP" sz="1100" dirty="0" smtClean="0">
                <a:solidFill>
                  <a:schemeClr val="tx1"/>
                </a:solidFill>
                <a:latin typeface="ＭＳ Ｐゴシック" panose="020B0600070205080204" pitchFamily="50" charset="-128"/>
              </a:rPr>
              <a:t>100</a:t>
            </a:r>
            <a:r>
              <a:rPr lang="ja-JP" altLang="en-US" sz="1100" dirty="0" smtClean="0">
                <a:solidFill>
                  <a:schemeClr val="tx1"/>
                </a:solidFill>
                <a:latin typeface="ＭＳ Ｐゴシック" panose="020B0600070205080204" pitchFamily="50" charset="-128"/>
              </a:rPr>
              <a:t>クラスター）。</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　（注）</a:t>
            </a:r>
            <a:r>
              <a:rPr lang="en-US" altLang="ja-JP" sz="1100" dirty="0" smtClean="0">
                <a:solidFill>
                  <a:schemeClr val="tx1"/>
                </a:solidFill>
                <a:latin typeface="ＭＳ Ｐゴシック" panose="020B0600070205080204" pitchFamily="50" charset="-128"/>
              </a:rPr>
              <a:t>PCT</a:t>
            </a: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rPr>
              <a:t>特許協力条約（</a:t>
            </a:r>
            <a:r>
              <a:rPr lang="en-US" altLang="ja-JP" sz="1100" dirty="0">
                <a:solidFill>
                  <a:schemeClr val="tx1"/>
                </a:solidFill>
              </a:rPr>
              <a:t>PCT</a:t>
            </a:r>
            <a:r>
              <a:rPr lang="en-US" altLang="ja-JP" sz="1100" dirty="0" smtClean="0">
                <a:solidFill>
                  <a:schemeClr val="tx1"/>
                </a:solidFill>
              </a:rPr>
              <a:t>: Patent </a:t>
            </a:r>
            <a:r>
              <a:rPr lang="en-US" altLang="ja-JP" sz="1100" dirty="0">
                <a:solidFill>
                  <a:schemeClr val="tx1"/>
                </a:solidFill>
              </a:rPr>
              <a:t>Cooperation Treaty</a:t>
            </a:r>
            <a:r>
              <a:rPr lang="ja-JP" altLang="en-US" sz="1100" dirty="0" smtClean="0">
                <a:solidFill>
                  <a:schemeClr val="tx1"/>
                </a:solidFill>
              </a:rPr>
              <a:t>）</a:t>
            </a:r>
            <a:endParaRPr lang="en-US" altLang="ja-JP" sz="1100" dirty="0" smtClean="0">
              <a:solidFill>
                <a:schemeClr val="tx1"/>
              </a:solidFill>
            </a:endParaRPr>
          </a:p>
        </p:txBody>
      </p:sp>
      <p:sp>
        <p:nvSpPr>
          <p:cNvPr id="7" name="正方形/長方形 6"/>
          <p:cNvSpPr/>
          <p:nvPr/>
        </p:nvSpPr>
        <p:spPr>
          <a:xfrm>
            <a:off x="-1" y="2132856"/>
            <a:ext cx="4568031" cy="61188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■国際イノベーション指数ランキング（</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2012~2017</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300"/>
              </a:lnSpc>
              <a:spcBef>
                <a:spcPts val="0"/>
              </a:spcBef>
              <a:spcAft>
                <a:spcPts val="0"/>
              </a:spcAft>
              <a:defRPr/>
            </a:pPr>
            <a:r>
              <a:rPr lang="ja-JP" altLang="en-US" sz="1400" dirty="0" smtClean="0">
                <a:solidFill>
                  <a:schemeClr val="tx1"/>
                </a:solidFill>
              </a:rPr>
              <a:t>　</a:t>
            </a:r>
            <a:r>
              <a:rPr lang="en-US" altLang="ja-JP" sz="1100" dirty="0" smtClean="0">
                <a:solidFill>
                  <a:schemeClr val="tx1"/>
                </a:solidFill>
              </a:rPr>
              <a:t>※</a:t>
            </a:r>
            <a:r>
              <a:rPr lang="ja-JP" altLang="en-US" sz="1100" dirty="0" smtClean="0">
                <a:solidFill>
                  <a:schemeClr val="tx1"/>
                </a:solidFill>
              </a:rPr>
              <a:t>上位</a:t>
            </a:r>
            <a:r>
              <a:rPr lang="en-US" altLang="ja-JP" sz="1100" dirty="0" smtClean="0">
                <a:solidFill>
                  <a:schemeClr val="tx1"/>
                </a:solidFill>
              </a:rPr>
              <a:t>5</a:t>
            </a:r>
            <a:r>
              <a:rPr lang="ja-JP" altLang="en-US" sz="1100" dirty="0" smtClean="0">
                <a:solidFill>
                  <a:schemeClr val="tx1"/>
                </a:solidFill>
              </a:rPr>
              <a:t>ヶ国＋アジアの主要国を</a:t>
            </a:r>
            <a:r>
              <a:rPr lang="ja-JP" altLang="en-US" sz="1100" dirty="0">
                <a:solidFill>
                  <a:schemeClr val="tx1"/>
                </a:solidFill>
              </a:rPr>
              <a:t>記載</a:t>
            </a:r>
            <a:endParaRPr lang="en-US" altLang="ja-JP" sz="1400" dirty="0">
              <a:solidFill>
                <a:schemeClr val="tx1"/>
              </a:solidFill>
            </a:endParaRPr>
          </a:p>
        </p:txBody>
      </p:sp>
      <p:sp>
        <p:nvSpPr>
          <p:cNvPr id="8" name="正方形/長方形 7"/>
          <p:cNvSpPr/>
          <p:nvPr/>
        </p:nvSpPr>
        <p:spPr>
          <a:xfrm>
            <a:off x="4427984" y="2060848"/>
            <a:ext cx="4936367" cy="58389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algn="l" rtl="0" fontAlgn="base">
              <a:spcBef>
                <a:spcPct val="0"/>
              </a:spcBef>
              <a:spcAft>
                <a:spcPct val="0"/>
              </a:spcAft>
              <a:defRPr kumimoji="1" kern="1200">
                <a:solidFill>
                  <a:schemeClr val="dk1"/>
                </a:solidFill>
                <a:latin typeface="+mn-lt"/>
                <a:ea typeface="+mn-ea"/>
                <a:cs typeface="+mn-cs"/>
              </a:defRPr>
            </a:lvl1pPr>
            <a:lvl2pPr marL="457200" algn="l" rtl="0" fontAlgn="base">
              <a:spcBef>
                <a:spcPct val="0"/>
              </a:spcBef>
              <a:spcAft>
                <a:spcPct val="0"/>
              </a:spcAft>
              <a:defRPr kumimoji="1" kern="1200">
                <a:solidFill>
                  <a:schemeClr val="dk1"/>
                </a:solidFill>
                <a:latin typeface="+mn-lt"/>
                <a:ea typeface="+mn-ea"/>
                <a:cs typeface="+mn-cs"/>
              </a:defRPr>
            </a:lvl2pPr>
            <a:lvl3pPr marL="914400" algn="l" rtl="0" fontAlgn="base">
              <a:spcBef>
                <a:spcPct val="0"/>
              </a:spcBef>
              <a:spcAft>
                <a:spcPct val="0"/>
              </a:spcAft>
              <a:defRPr kumimoji="1" kern="1200">
                <a:solidFill>
                  <a:schemeClr val="dk1"/>
                </a:solidFill>
                <a:latin typeface="+mn-lt"/>
                <a:ea typeface="+mn-ea"/>
                <a:cs typeface="+mn-cs"/>
              </a:defRPr>
            </a:lvl3pPr>
            <a:lvl4pPr marL="1371600" algn="l" rtl="0" fontAlgn="base">
              <a:spcBef>
                <a:spcPct val="0"/>
              </a:spcBef>
              <a:spcAft>
                <a:spcPct val="0"/>
              </a:spcAft>
              <a:defRPr kumimoji="1" kern="1200">
                <a:solidFill>
                  <a:schemeClr val="dk1"/>
                </a:solidFill>
                <a:latin typeface="+mn-lt"/>
                <a:ea typeface="+mn-ea"/>
                <a:cs typeface="+mn-cs"/>
              </a:defRPr>
            </a:lvl4pPr>
            <a:lvl5pPr marL="1828800" algn="l" rtl="0" fontAlgn="base">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PCT</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基づくクラスター</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別出願数</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ランキング（</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2017</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9" name="表 8"/>
          <p:cNvGraphicFramePr>
            <a:graphicFrameLocks noGrp="1"/>
          </p:cNvGraphicFramePr>
          <p:nvPr>
            <p:extLst>
              <p:ext uri="{D42A27DB-BD31-4B8C-83A1-F6EECF244321}">
                <p14:modId xmlns:p14="http://schemas.microsoft.com/office/powerpoint/2010/main" val="4221798282"/>
              </p:ext>
            </p:extLst>
          </p:nvPr>
        </p:nvGraphicFramePr>
        <p:xfrm>
          <a:off x="5430768" y="2946112"/>
          <a:ext cx="3605728" cy="3108960"/>
        </p:xfrm>
        <a:graphic>
          <a:graphicData uri="http://schemas.openxmlformats.org/drawingml/2006/table">
            <a:tbl>
              <a:tblPr firstRow="1" bandRow="1">
                <a:tableStyleId>{5C22544A-7EE6-4342-B048-85BDC9FD1C3A}</a:tableStyleId>
              </a:tblPr>
              <a:tblGrid>
                <a:gridCol w="884435"/>
                <a:gridCol w="2721293"/>
              </a:tblGrid>
              <a:tr h="0">
                <a:tc>
                  <a:txBody>
                    <a:bodyPr/>
                    <a:lstStyle/>
                    <a:p>
                      <a:pPr algn="ctr"/>
                      <a:r>
                        <a:rPr kumimoji="1" lang="ja-JP" altLang="en-US" sz="1200" dirty="0" smtClean="0"/>
                        <a:t>順位</a:t>
                      </a:r>
                      <a:endParaRPr kumimoji="1" lang="ja-JP" altLang="en-US" sz="1200" dirty="0"/>
                    </a:p>
                  </a:txBody>
                  <a:tcPr anchor="ctr"/>
                </a:tc>
                <a:tc>
                  <a:txBody>
                    <a:bodyPr/>
                    <a:lstStyle/>
                    <a:p>
                      <a:pPr algn="ctr"/>
                      <a:r>
                        <a:rPr kumimoji="1" lang="ja-JP" altLang="en-US" sz="1200" dirty="0" smtClean="0"/>
                        <a:t>国</a:t>
                      </a:r>
                      <a:endParaRPr kumimoji="1" lang="ja-JP" altLang="en-US" sz="1200" dirty="0"/>
                    </a:p>
                  </a:txBody>
                  <a:tcPr anchor="ctr"/>
                </a:tc>
              </a:tr>
              <a:tr h="0">
                <a:tc>
                  <a:txBody>
                    <a:bodyPr/>
                    <a:lstStyle/>
                    <a:p>
                      <a:pPr algn="ctr"/>
                      <a:r>
                        <a:rPr kumimoji="1" lang="en-US" altLang="ja-JP" sz="1200" u="sng" dirty="0" smtClean="0"/>
                        <a:t>1</a:t>
                      </a:r>
                      <a:r>
                        <a:rPr kumimoji="1" lang="ja-JP" altLang="en-US" sz="1200" u="sng" dirty="0" smtClean="0"/>
                        <a:t>位</a:t>
                      </a:r>
                      <a:endParaRPr kumimoji="1" lang="ja-JP" altLang="en-US" sz="1200" u="sng" dirty="0"/>
                    </a:p>
                  </a:txBody>
                  <a:tcPr/>
                </a:tc>
                <a:tc>
                  <a:txBody>
                    <a:bodyPr/>
                    <a:lstStyle/>
                    <a:p>
                      <a:r>
                        <a:rPr kumimoji="1" lang="ja-JP" altLang="en-US" sz="1200" u="sng" dirty="0" smtClean="0"/>
                        <a:t>東京</a:t>
                      </a:r>
                      <a:r>
                        <a:rPr kumimoji="1" lang="en-US" altLang="ja-JP" sz="1200" u="sng" dirty="0" smtClean="0"/>
                        <a:t>―</a:t>
                      </a:r>
                      <a:r>
                        <a:rPr kumimoji="1" lang="ja-JP" altLang="en-US" sz="1200" u="sng" dirty="0" smtClean="0"/>
                        <a:t>横浜（日本）</a:t>
                      </a:r>
                      <a:endParaRPr kumimoji="1" lang="ja-JP" altLang="en-US" sz="1200" u="sng" dirty="0"/>
                    </a:p>
                  </a:txBody>
                  <a:tcPr/>
                </a:tc>
              </a:tr>
              <a:tr h="0">
                <a:tc>
                  <a:txBody>
                    <a:bodyPr/>
                    <a:lstStyle/>
                    <a:p>
                      <a:pPr algn="ctr"/>
                      <a:r>
                        <a:rPr kumimoji="1" lang="en-US" altLang="ja-JP" sz="1200" dirty="0" smtClean="0"/>
                        <a:t>2</a:t>
                      </a:r>
                      <a:r>
                        <a:rPr kumimoji="1" lang="ja-JP" altLang="en-US" sz="1200" dirty="0" smtClean="0"/>
                        <a:t>位</a:t>
                      </a:r>
                      <a:endParaRPr kumimoji="1" lang="ja-JP" altLang="en-US" sz="1200" dirty="0"/>
                    </a:p>
                  </a:txBody>
                  <a:tcPr/>
                </a:tc>
                <a:tc>
                  <a:txBody>
                    <a:bodyPr/>
                    <a:lstStyle/>
                    <a:p>
                      <a:r>
                        <a:rPr kumimoji="1" lang="ja-JP" altLang="en-US" sz="1200" dirty="0" smtClean="0"/>
                        <a:t>深圳－香港（中国・香港）</a:t>
                      </a:r>
                      <a:endParaRPr kumimoji="1" lang="ja-JP" altLang="en-US" sz="1200" dirty="0"/>
                    </a:p>
                  </a:txBody>
                  <a:tcPr/>
                </a:tc>
              </a:tr>
              <a:tr h="0">
                <a:tc>
                  <a:txBody>
                    <a:bodyPr/>
                    <a:lstStyle/>
                    <a:p>
                      <a:pPr algn="ctr"/>
                      <a:r>
                        <a:rPr kumimoji="1" lang="en-US" altLang="ja-JP" sz="1200" dirty="0" smtClean="0"/>
                        <a:t>3</a:t>
                      </a:r>
                      <a:r>
                        <a:rPr kumimoji="1" lang="ja-JP" altLang="en-US" sz="1200" dirty="0" smtClean="0"/>
                        <a:t>位</a:t>
                      </a:r>
                      <a:endParaRPr kumimoji="1" lang="ja-JP" altLang="en-US" sz="1200" dirty="0"/>
                    </a:p>
                  </a:txBody>
                  <a:tcPr/>
                </a:tc>
                <a:tc>
                  <a:txBody>
                    <a:bodyPr/>
                    <a:lstStyle/>
                    <a:p>
                      <a:r>
                        <a:rPr kumimoji="1" lang="ja-JP" altLang="en-US" sz="1200" dirty="0" smtClean="0"/>
                        <a:t>サンホセ－サンフランシスコ（アメリカ）</a:t>
                      </a:r>
                      <a:endParaRPr kumimoji="1" lang="ja-JP" altLang="en-US" sz="1200" dirty="0"/>
                    </a:p>
                  </a:txBody>
                  <a:tcPr/>
                </a:tc>
              </a:tr>
              <a:tr h="0">
                <a:tc>
                  <a:txBody>
                    <a:bodyPr/>
                    <a:lstStyle/>
                    <a:p>
                      <a:pPr algn="ctr"/>
                      <a:r>
                        <a:rPr kumimoji="1" lang="en-US" altLang="ja-JP" sz="1200" dirty="0" smtClean="0"/>
                        <a:t>4</a:t>
                      </a:r>
                      <a:r>
                        <a:rPr kumimoji="1" lang="ja-JP" altLang="en-US" sz="1200" dirty="0" smtClean="0"/>
                        <a:t>位</a:t>
                      </a:r>
                      <a:endParaRPr kumimoji="1" lang="ja-JP" altLang="en-US" sz="1200" dirty="0"/>
                    </a:p>
                  </a:txBody>
                  <a:tcPr/>
                </a:tc>
                <a:tc>
                  <a:txBody>
                    <a:bodyPr/>
                    <a:lstStyle/>
                    <a:p>
                      <a:r>
                        <a:rPr kumimoji="1" lang="ja-JP" altLang="en-US" sz="1200" dirty="0" smtClean="0"/>
                        <a:t>ソウル（韓国）</a:t>
                      </a:r>
                      <a:endParaRPr kumimoji="1" lang="ja-JP" altLang="en-US" sz="1200" dirty="0"/>
                    </a:p>
                  </a:txBody>
                  <a:tcPr/>
                </a:tc>
              </a:tr>
              <a:tr h="0">
                <a:tc>
                  <a:txBody>
                    <a:bodyPr/>
                    <a:lstStyle/>
                    <a:p>
                      <a:pPr algn="ctr"/>
                      <a:r>
                        <a:rPr kumimoji="1" lang="en-US" altLang="ja-JP" sz="1800" b="1" u="sng" dirty="0" smtClean="0">
                          <a:solidFill>
                            <a:schemeClr val="tx1"/>
                          </a:solidFill>
                        </a:rPr>
                        <a:t>5</a:t>
                      </a:r>
                      <a:r>
                        <a:rPr kumimoji="1" lang="ja-JP" altLang="en-US" sz="1800" b="1" u="sng" dirty="0" smtClean="0">
                          <a:solidFill>
                            <a:schemeClr val="tx1"/>
                          </a:solidFill>
                        </a:rPr>
                        <a:t>位</a:t>
                      </a:r>
                      <a:endParaRPr kumimoji="1" lang="ja-JP" altLang="en-US" sz="1800" b="1" u="sng" dirty="0">
                        <a:solidFill>
                          <a:schemeClr val="tx1"/>
                        </a:solidFill>
                      </a:endParaRPr>
                    </a:p>
                  </a:txBody>
                  <a:tcPr/>
                </a:tc>
                <a:tc>
                  <a:txBody>
                    <a:bodyPr/>
                    <a:lstStyle/>
                    <a:p>
                      <a:r>
                        <a:rPr kumimoji="1" lang="ja-JP" altLang="en-US" sz="1800" b="1" u="sng" dirty="0" smtClean="0">
                          <a:solidFill>
                            <a:schemeClr val="tx1"/>
                          </a:solidFill>
                        </a:rPr>
                        <a:t>大阪</a:t>
                      </a:r>
                      <a:r>
                        <a:rPr kumimoji="1" lang="en-US" altLang="ja-JP" sz="1800" b="1" u="sng" dirty="0" smtClean="0">
                          <a:solidFill>
                            <a:schemeClr val="tx1"/>
                          </a:solidFill>
                        </a:rPr>
                        <a:t>―</a:t>
                      </a:r>
                      <a:r>
                        <a:rPr kumimoji="1" lang="ja-JP" altLang="en-US" sz="1800" b="1" u="sng" dirty="0" smtClean="0">
                          <a:solidFill>
                            <a:schemeClr val="tx1"/>
                          </a:solidFill>
                        </a:rPr>
                        <a:t>神戸</a:t>
                      </a:r>
                      <a:r>
                        <a:rPr kumimoji="1" lang="en-US" altLang="ja-JP" sz="1800" b="1" u="sng" dirty="0" smtClean="0">
                          <a:solidFill>
                            <a:schemeClr val="tx1"/>
                          </a:solidFill>
                        </a:rPr>
                        <a:t>―</a:t>
                      </a:r>
                      <a:r>
                        <a:rPr kumimoji="1" lang="ja-JP" altLang="en-US" sz="1800" b="1" u="sng" dirty="0" smtClean="0">
                          <a:solidFill>
                            <a:schemeClr val="tx1"/>
                          </a:solidFill>
                        </a:rPr>
                        <a:t>京都（日本）</a:t>
                      </a:r>
                      <a:endParaRPr kumimoji="1" lang="ja-JP" altLang="en-US" sz="1800" b="1" u="sng" dirty="0">
                        <a:solidFill>
                          <a:schemeClr val="tx1"/>
                        </a:solidFill>
                      </a:endParaRPr>
                    </a:p>
                  </a:txBody>
                  <a:tcPr/>
                </a:tc>
              </a:tr>
              <a:tr h="0">
                <a:tc>
                  <a:txBody>
                    <a:bodyPr/>
                    <a:lstStyle/>
                    <a:p>
                      <a:pPr algn="ctr"/>
                      <a:r>
                        <a:rPr kumimoji="1" lang="en-US" altLang="ja-JP" sz="1200" dirty="0" smtClean="0"/>
                        <a:t>7</a:t>
                      </a:r>
                      <a:r>
                        <a:rPr kumimoji="1" lang="ja-JP" altLang="en-US" sz="1200" dirty="0" smtClean="0"/>
                        <a:t>位</a:t>
                      </a:r>
                      <a:endParaRPr kumimoji="1" lang="ja-JP" altLang="en-US" sz="1200" dirty="0"/>
                    </a:p>
                  </a:txBody>
                  <a:tcPr/>
                </a:tc>
                <a:tc>
                  <a:txBody>
                    <a:bodyPr/>
                    <a:lstStyle/>
                    <a:p>
                      <a:r>
                        <a:rPr kumimoji="1" lang="ja-JP" altLang="en-US" sz="1200" dirty="0" smtClean="0"/>
                        <a:t>北京（中国）</a:t>
                      </a:r>
                      <a:endParaRPr kumimoji="1" lang="ja-JP" altLang="en-US" sz="1200" dirty="0"/>
                    </a:p>
                  </a:txBody>
                  <a:tcPr/>
                </a:tc>
              </a:tr>
              <a:tr h="0">
                <a:tc>
                  <a:txBody>
                    <a:bodyPr/>
                    <a:lstStyle/>
                    <a:p>
                      <a:pPr algn="ctr"/>
                      <a:r>
                        <a:rPr kumimoji="1" lang="en-US" altLang="ja-JP" sz="1200" u="sng" dirty="0" smtClean="0"/>
                        <a:t>9</a:t>
                      </a:r>
                      <a:r>
                        <a:rPr kumimoji="1" lang="ja-JP" altLang="en-US" sz="1200" u="sng" dirty="0" smtClean="0"/>
                        <a:t>位</a:t>
                      </a:r>
                      <a:endParaRPr kumimoji="1" lang="ja-JP" altLang="en-US" sz="1200" u="sng" dirty="0"/>
                    </a:p>
                  </a:txBody>
                  <a:tcPr/>
                </a:tc>
                <a:tc>
                  <a:txBody>
                    <a:bodyPr/>
                    <a:lstStyle/>
                    <a:p>
                      <a:r>
                        <a:rPr kumimoji="1" lang="ja-JP" altLang="en-US" sz="1200" u="sng" dirty="0" smtClean="0"/>
                        <a:t>名古屋（日本）</a:t>
                      </a:r>
                      <a:endParaRPr kumimoji="1" lang="ja-JP" altLang="en-US" sz="1200" u="sng" dirty="0"/>
                    </a:p>
                  </a:txBody>
                  <a:tcPr/>
                </a:tc>
              </a:tr>
              <a:tr h="0">
                <a:tc>
                  <a:txBody>
                    <a:bodyPr/>
                    <a:lstStyle/>
                    <a:p>
                      <a:pPr algn="ctr"/>
                      <a:r>
                        <a:rPr kumimoji="1" lang="en-US" altLang="ja-JP" sz="1200" b="0" dirty="0" smtClean="0">
                          <a:solidFill>
                            <a:schemeClr val="tx1"/>
                          </a:solidFill>
                        </a:rPr>
                        <a:t>19</a:t>
                      </a:r>
                      <a:r>
                        <a:rPr kumimoji="1" lang="ja-JP" altLang="en-US" sz="1200" b="0" dirty="0" smtClean="0">
                          <a:solidFill>
                            <a:schemeClr val="tx1"/>
                          </a:solidFill>
                        </a:rPr>
                        <a:t>位</a:t>
                      </a:r>
                      <a:endParaRPr kumimoji="1" lang="ja-JP" altLang="en-US" sz="1200" b="0" dirty="0">
                        <a:solidFill>
                          <a:schemeClr val="tx1"/>
                        </a:solidFill>
                      </a:endParaRPr>
                    </a:p>
                  </a:txBody>
                  <a:tcPr/>
                </a:tc>
                <a:tc>
                  <a:txBody>
                    <a:bodyPr/>
                    <a:lstStyle/>
                    <a:p>
                      <a:r>
                        <a:rPr kumimoji="1" lang="ja-JP" altLang="en-US" sz="1200" b="0" dirty="0" smtClean="0">
                          <a:solidFill>
                            <a:schemeClr val="tx1"/>
                          </a:solidFill>
                        </a:rPr>
                        <a:t>上海（中国）</a:t>
                      </a:r>
                      <a:endParaRPr kumimoji="1" lang="ja-JP" altLang="en-US" sz="1200" b="0" dirty="0">
                        <a:solidFill>
                          <a:schemeClr val="tx1"/>
                        </a:solidFill>
                      </a:endParaRPr>
                    </a:p>
                  </a:txBody>
                  <a:tcPr/>
                </a:tc>
              </a:tr>
              <a:tr h="0">
                <a:tc>
                  <a:txBody>
                    <a:bodyPr/>
                    <a:lstStyle/>
                    <a:p>
                      <a:pPr algn="ctr"/>
                      <a:r>
                        <a:rPr kumimoji="1" lang="en-US" altLang="ja-JP" sz="1200" dirty="0" smtClean="0"/>
                        <a:t>23</a:t>
                      </a:r>
                      <a:r>
                        <a:rPr kumimoji="1" lang="ja-JP" altLang="en-US" sz="1200" dirty="0" smtClean="0"/>
                        <a:t>位</a:t>
                      </a:r>
                      <a:endParaRPr kumimoji="1" lang="ja-JP" altLang="en-US" sz="1200" dirty="0"/>
                    </a:p>
                  </a:txBody>
                  <a:tcPr/>
                </a:tc>
                <a:tc>
                  <a:txBody>
                    <a:bodyPr/>
                    <a:lstStyle/>
                    <a:p>
                      <a:r>
                        <a:rPr kumimoji="1" lang="ja-JP" altLang="en-US" sz="1200" dirty="0" smtClean="0"/>
                        <a:t>テジョン（韓国）</a:t>
                      </a:r>
                      <a:endParaRPr kumimoji="1" lang="ja-JP" altLang="en-US" sz="1200" dirty="0"/>
                    </a:p>
                  </a:txBody>
                  <a:tcPr/>
                </a:tc>
              </a:tr>
              <a:tr h="0">
                <a:tc>
                  <a:txBody>
                    <a:bodyPr/>
                    <a:lstStyle/>
                    <a:p>
                      <a:pPr algn="ctr"/>
                      <a:r>
                        <a:rPr kumimoji="1" lang="en-US" altLang="ja-JP" sz="1200" dirty="0" smtClean="0"/>
                        <a:t>35</a:t>
                      </a:r>
                      <a:r>
                        <a:rPr kumimoji="1" lang="ja-JP" altLang="en-US" sz="1200" dirty="0" smtClean="0"/>
                        <a:t>位</a:t>
                      </a:r>
                      <a:endParaRPr kumimoji="1" lang="ja-JP" altLang="en-US" sz="1200" dirty="0"/>
                    </a:p>
                  </a:txBody>
                  <a:tcPr/>
                </a:tc>
                <a:tc>
                  <a:txBody>
                    <a:bodyPr/>
                    <a:lstStyle/>
                    <a:p>
                      <a:r>
                        <a:rPr kumimoji="1" lang="ja-JP" altLang="en-US" sz="1200" dirty="0" smtClean="0"/>
                        <a:t>シンガポール</a:t>
                      </a:r>
                      <a:endParaRPr kumimoji="1" lang="ja-JP" altLang="en-US" sz="1200" dirty="0"/>
                    </a:p>
                  </a:txBody>
                  <a:tcPr/>
                </a:tc>
              </a:tr>
            </a:tbl>
          </a:graphicData>
        </a:graphic>
      </p:graphicFrame>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146</a:t>
            </a:fld>
            <a:endParaRPr lang="ja-JP" alt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886720"/>
            <a:ext cx="5112568" cy="34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正方形/長方形 11"/>
          <p:cNvSpPr/>
          <p:nvPr/>
        </p:nvSpPr>
        <p:spPr>
          <a:xfrm>
            <a:off x="161588" y="116632"/>
            <a:ext cx="4014240"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の比較④（イノベーション</a:t>
            </a:r>
            <a:r>
              <a:rPr lang="ja-JP" altLang="en-US" dirty="0" smtClean="0">
                <a:latin typeface="ＭＳ Ｐゴシック 本文"/>
              </a:rPr>
              <a:t>）</a:t>
            </a:r>
            <a:endParaRPr lang="ja-JP" altLang="en-US" dirty="0">
              <a:latin typeface="ＭＳ Ｐゴシック 本文"/>
            </a:endParaRPr>
          </a:p>
        </p:txBody>
      </p:sp>
      <p:sp>
        <p:nvSpPr>
          <p:cNvPr id="14" name="テキスト ボックス 13"/>
          <p:cNvSpPr txBox="1"/>
          <p:nvPr/>
        </p:nvSpPr>
        <p:spPr>
          <a:xfrm>
            <a:off x="107504" y="2625110"/>
            <a:ext cx="3161273" cy="261610"/>
          </a:xfrm>
          <a:prstGeom prst="rect">
            <a:avLst/>
          </a:prstGeom>
          <a:noFill/>
        </p:spPr>
        <p:txBody>
          <a:bodyPr wrap="square" rtlCol="0">
            <a:spAutoFit/>
          </a:bodyPr>
          <a:lstStyle/>
          <a:p>
            <a:r>
              <a:rPr kumimoji="1" lang="ja-JP" altLang="en-US" sz="1100" dirty="0" smtClean="0"/>
              <a:t>出典：コーネル大学・欧州経営大学院（ＩＮＳＥＡＤ）</a:t>
            </a:r>
            <a:endParaRPr kumimoji="1" lang="ja-JP" altLang="en-US" sz="1100" dirty="0"/>
          </a:p>
        </p:txBody>
      </p:sp>
      <p:sp>
        <p:nvSpPr>
          <p:cNvPr id="15" name="テキスト ボックス 14"/>
          <p:cNvSpPr txBox="1"/>
          <p:nvPr/>
        </p:nvSpPr>
        <p:spPr>
          <a:xfrm>
            <a:off x="5306500" y="2625110"/>
            <a:ext cx="3996444" cy="261610"/>
          </a:xfrm>
          <a:prstGeom prst="rect">
            <a:avLst/>
          </a:prstGeom>
          <a:noFill/>
        </p:spPr>
        <p:txBody>
          <a:bodyPr wrap="square" rtlCol="0">
            <a:spAutoFit/>
          </a:bodyPr>
          <a:lstStyle/>
          <a:p>
            <a:r>
              <a:rPr kumimoji="1" lang="ja-JP" altLang="en-US" sz="1100" dirty="0" smtClean="0"/>
              <a:t>出典：世界知的所有機関（</a:t>
            </a:r>
            <a:r>
              <a:rPr kumimoji="1" lang="en-US" altLang="ja-JP" sz="1100" dirty="0" smtClean="0"/>
              <a:t>WIPO</a:t>
            </a:r>
            <a:r>
              <a:rPr kumimoji="1" lang="ja-JP" altLang="en-US" sz="1100" dirty="0" smtClean="0"/>
              <a:t>）「</a:t>
            </a:r>
            <a:r>
              <a:rPr lang="en-US" altLang="ja-JP" sz="1100" dirty="0"/>
              <a:t>T</a:t>
            </a:r>
            <a:r>
              <a:rPr kumimoji="1" lang="en-US" altLang="ja-JP" sz="1100" dirty="0" smtClean="0"/>
              <a:t>he Global Innovation Index</a:t>
            </a:r>
            <a:r>
              <a:rPr kumimoji="1" lang="ja-JP" altLang="en-US" sz="1100" dirty="0" smtClean="0"/>
              <a:t>」</a:t>
            </a:r>
            <a:endParaRPr kumimoji="1" lang="ja-JP" altLang="en-US" sz="1100" dirty="0"/>
          </a:p>
        </p:txBody>
      </p:sp>
    </p:spTree>
    <p:extLst>
      <p:ext uri="{BB962C8B-B14F-4D97-AF65-F5344CB8AC3E}">
        <p14:creationId xmlns:p14="http://schemas.microsoft.com/office/powerpoint/2010/main" val="3385055394"/>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139700" y="745604"/>
            <a:ext cx="8856663" cy="59516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○諸外国の医療都市は、歴史的に病院や大学等が立地していることを踏まえ、企業誘致や人材誘致などを進めることで、クラスターを形成し、大きく発展。</a:t>
            </a:r>
            <a:endParaRPr lang="en-US" altLang="ja-JP" sz="1100" dirty="0">
              <a:solidFill>
                <a:schemeClr val="tx1"/>
              </a:solidFill>
              <a:latin typeface="ＭＳ Ｐゴシック" panose="020B0600070205080204" pitchFamily="50" charset="-128"/>
            </a:endParaRPr>
          </a:p>
        </p:txBody>
      </p:sp>
      <p:sp>
        <p:nvSpPr>
          <p:cNvPr id="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147</a:t>
            </a:fld>
            <a:endParaRPr lang="ja-JP" altLang="en-US" dirty="0"/>
          </a:p>
        </p:txBody>
      </p:sp>
      <p:graphicFrame>
        <p:nvGraphicFramePr>
          <p:cNvPr id="10" name="表 9"/>
          <p:cNvGraphicFramePr>
            <a:graphicFrameLocks noGrp="1"/>
          </p:cNvGraphicFramePr>
          <p:nvPr>
            <p:extLst>
              <p:ext uri="{D42A27DB-BD31-4B8C-83A1-F6EECF244321}">
                <p14:modId xmlns:p14="http://schemas.microsoft.com/office/powerpoint/2010/main" val="4056757410"/>
              </p:ext>
            </p:extLst>
          </p:nvPr>
        </p:nvGraphicFramePr>
        <p:xfrm>
          <a:off x="228599" y="1593532"/>
          <a:ext cx="8639962" cy="5080266"/>
        </p:xfrm>
        <a:graphic>
          <a:graphicData uri="http://schemas.openxmlformats.org/drawingml/2006/table">
            <a:tbl>
              <a:tblPr firstRow="1" firstCol="1" bandRow="1">
                <a:tableStyleId>{5C22544A-7EE6-4342-B048-85BDC9FD1C3A}</a:tableStyleId>
              </a:tblPr>
              <a:tblGrid>
                <a:gridCol w="899962"/>
                <a:gridCol w="1548000"/>
                <a:gridCol w="1548000"/>
                <a:gridCol w="1548000"/>
                <a:gridCol w="1548000"/>
                <a:gridCol w="1548000"/>
              </a:tblGrid>
              <a:tr h="261158">
                <a:tc>
                  <a:txBody>
                    <a:bodyPr/>
                    <a:lstStyle/>
                    <a:p>
                      <a:pPr algn="just">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都市名</a:t>
                      </a:r>
                    </a:p>
                  </a:txBody>
                  <a:tcPr marL="56281" marR="56281" marT="0" marB="0"/>
                </a:tc>
                <a:tc>
                  <a:txBody>
                    <a:bodyPr/>
                    <a:lstStyle/>
                    <a:p>
                      <a:pPr algn="ctr">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ピッツバーグ</a:t>
                      </a:r>
                    </a:p>
                    <a:p>
                      <a:pPr algn="ctr">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アメリカ</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ミネアポリス・</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ロチェスター</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アメリカ</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ボーフム</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（ドイツ</a:t>
                      </a:r>
                      <a:r>
                        <a:rPr lang="ja-JP" altLang="en-US" sz="6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ノルトラインヴェストファーレン州</a:t>
                      </a:r>
                      <a:r>
                        <a:rPr lang="ja-JP" sz="6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6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オウル</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（フィンランド）</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大阪・</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関西</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（日本）</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1437153">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経緯</a:t>
                      </a: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70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年代は世界有数の鉄鋼都市であったが、鉄鋼産業が衰退。</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地元政財界、学界が協同で医療を中核にした成長戦略ビジョンを策定</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して</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80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年代後半から取組を開始。世界中から医療産業の人、企業、資金が集まる産業集積を創出</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し</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都市</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再生に成功。</a:t>
                      </a:r>
                    </a:p>
                  </a:txBody>
                  <a:tcPr marL="56281" marR="56281" marT="0" marB="0"/>
                </a:tc>
                <a:tc>
                  <a:txBody>
                    <a:bodyPr/>
                    <a:lstStyle/>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1846</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年に設立された</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メイヨークリニック</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は全米随一の病院となっている。世界中から患者を集めており、ロチェスターはその門前町となっている。ミネソタ州はライフ関連の企業が集積し「</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ライフサイエンスアレイ</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」と呼ばれるまでに発展。</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州内に</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68</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の大学、</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49</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の研究機関が集積し、医療関連の学部や病院も多く集積する地域。</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医療機器産業に力を入れており、海外の医療機器会社の誘致などを積極的に行っている</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。州内</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でもボーフム大学を中心とする</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ボーフムメディカルクラスター</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は</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特に</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医療</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機器開発や事業化が盛んになっている。</a:t>
                      </a:r>
                    </a:p>
                  </a:txBody>
                  <a:tcPr marL="56281" marR="56281" marT="0" marB="0"/>
                </a:tc>
                <a:tc>
                  <a:txBody>
                    <a:bodyPr/>
                    <a:lstStyle/>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ヘルシンキから約</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600</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キロ北に位置する人口</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14</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万の地方都市。オウル大学をハイテク企業立地の鍵として産学連携・ハイテクパークの整備により先端的なクラスターを形成。ノキアなどＩＴ関連企業とともに医療福祉産業創出に注力。</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江戸時代にまでさかのぼる製薬企業の集積、大学等の研究機関の世界的な集積地</a:t>
                      </a:r>
                    </a:p>
                  </a:txBody>
                  <a:tcPr marL="56281" marR="56281" marT="0" marB="0"/>
                </a:tc>
              </a:tr>
              <a:tr h="1042882">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主な取組</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ピッツバーグ大学から切り離された</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ＵＰＭＣ（ピッツバーグ大学医療センター）が中核</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。海外展開を含む多角化戦略で事業収入で</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年にはメイヨークリニックを抜く</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100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億ドルを超える。</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ミネソタ大学での基礎研究、メイヨークリニックでの医師科学者の臨床研究、実用化を図るメドトロニック社などの大手企業が立地しクラスターを形成。ミネソタ政府が振興策を実施</a:t>
                      </a:r>
                    </a:p>
                  </a:txBody>
                  <a:tcPr marL="56281" marR="56281" marT="0" marB="0"/>
                </a:tc>
                <a:tc>
                  <a:txBody>
                    <a:bodyPr/>
                    <a:lstStyle/>
                    <a:p>
                      <a:pPr algn="just">
                        <a:lnSpc>
                          <a:spcPts val="1200"/>
                        </a:lnSpc>
                        <a:spcAft>
                          <a:spcPts val="0"/>
                        </a:spcAft>
                      </a:pP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医療機器の研究開発、市場化に注力</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しており、世界的な医療機器のクラスターを形成している。州政府もサイエンスパーク整備などで支援。</a:t>
                      </a:r>
                    </a:p>
                  </a:txBody>
                  <a:tcPr marL="56281" marR="56281" marT="0" marB="0"/>
                </a:tc>
                <a:tc>
                  <a:txBody>
                    <a:bodyPr/>
                    <a:lstStyle/>
                    <a:p>
                      <a:pPr marL="0" marR="0" indent="0" algn="just" defTabSz="914400" rtl="0" eaLnBrk="1" fontAlgn="auto" latinLnBrk="0" hangingPunct="1">
                        <a:lnSpc>
                          <a:spcPts val="1200"/>
                        </a:lnSpc>
                        <a:spcBef>
                          <a:spcPts val="0"/>
                        </a:spcBef>
                        <a:spcAft>
                          <a:spcPts val="0"/>
                        </a:spcAft>
                        <a:buClrTx/>
                        <a:buSzTx/>
                        <a:buFontTx/>
                        <a:buNone/>
                        <a:tabLst/>
                        <a:defRPr/>
                      </a:pPr>
                      <a:r>
                        <a:rPr lang="ja-JP" altLang="en-US" sz="900" u="sng" kern="100" dirty="0" smtClean="0">
                          <a:effectLst/>
                          <a:latin typeface="Meiryo UI" panose="020B0604030504040204" pitchFamily="50" charset="-128"/>
                          <a:ea typeface="Meiryo UI" panose="020B0604030504040204" pitchFamily="50" charset="-128"/>
                          <a:cs typeface="Meiryo UI" panose="020B0604030504040204" pitchFamily="50" charset="-128"/>
                        </a:rPr>
                        <a:t>高齢者福祉産業とエレクトロニクス産業の融合</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による新産業育成に国を挙げて取り組んでいる。</a:t>
                      </a:r>
                      <a:endParaRPr lang="ja-JP"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彩都、健都、神戸医療産業都市等</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の</a:t>
                      </a:r>
                      <a:r>
                        <a:rPr lang="ja-JP" altLang="en-US" sz="900" u="sng" kern="100" dirty="0" smtClean="0">
                          <a:effectLst/>
                          <a:latin typeface="Meiryo UI" panose="020B0604030504040204" pitchFamily="50" charset="-128"/>
                          <a:ea typeface="Meiryo UI" panose="020B0604030504040204" pitchFamily="50" charset="-128"/>
                          <a:cs typeface="Meiryo UI" panose="020B0604030504040204" pitchFamily="50" charset="-128"/>
                        </a:rPr>
                        <a:t>ライフサイエンス</a:t>
                      </a:r>
                      <a:r>
                        <a:rPr lang="ja-JP" sz="900" u="sng" kern="100" dirty="0" smtClean="0">
                          <a:effectLst/>
                          <a:latin typeface="Meiryo UI" panose="020B0604030504040204" pitchFamily="50" charset="-128"/>
                          <a:ea typeface="Meiryo UI" panose="020B0604030504040204" pitchFamily="50" charset="-128"/>
                          <a:cs typeface="Meiryo UI" panose="020B0604030504040204" pitchFamily="50" charset="-128"/>
                        </a:rPr>
                        <a:t>クラスター</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形成</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特区を活用した迅速な市場化への取り組みなど</a:t>
                      </a:r>
                    </a:p>
                  </a:txBody>
                  <a:tcPr marL="56281" marR="56281" marT="0" marB="0"/>
                </a:tc>
              </a:tr>
              <a:tr h="912522">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集積医療機関</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研究</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機関</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企業</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等</a:t>
                      </a:r>
                    </a:p>
                  </a:txBody>
                  <a:tcPr marL="56281" marR="56281" marT="0" marB="0"/>
                </a:tc>
                <a:tc>
                  <a:txBody>
                    <a:bodyPr/>
                    <a:lstStyle/>
                    <a:p>
                      <a:pPr algn="just">
                        <a:lnSpc>
                          <a:spcPts val="1200"/>
                        </a:lnSpc>
                        <a:spcAft>
                          <a:spcPts val="0"/>
                        </a:spcAft>
                      </a:pPr>
                      <a:r>
                        <a:rPr lang="ja-JP" sz="900" kern="100">
                          <a:effectLst/>
                          <a:latin typeface="Meiryo UI" panose="020B0604030504040204" pitchFamily="50" charset="-128"/>
                          <a:ea typeface="Meiryo UI" panose="020B0604030504040204" pitchFamily="50" charset="-128"/>
                          <a:cs typeface="Meiryo UI" panose="020B0604030504040204" pitchFamily="50" charset="-128"/>
                        </a:rPr>
                        <a:t>ＵＭＰＣ</a:t>
                      </a:r>
                    </a:p>
                    <a:p>
                      <a:pPr algn="just">
                        <a:lnSpc>
                          <a:spcPts val="1200"/>
                        </a:lnSpc>
                        <a:spcAft>
                          <a:spcPts val="0"/>
                        </a:spcAft>
                      </a:pPr>
                      <a:r>
                        <a:rPr lang="ja-JP" sz="900" kern="100">
                          <a:effectLst/>
                          <a:latin typeface="Meiryo UI" panose="020B0604030504040204" pitchFamily="50" charset="-128"/>
                          <a:ea typeface="Meiryo UI" panose="020B0604030504040204" pitchFamily="50" charset="-128"/>
                          <a:cs typeface="Meiryo UI" panose="020B0604030504040204" pitchFamily="50" charset="-128"/>
                        </a:rPr>
                        <a:t>ピッツバーグ大学</a:t>
                      </a:r>
                    </a:p>
                    <a:p>
                      <a:pPr algn="just">
                        <a:lnSpc>
                          <a:spcPts val="1200"/>
                        </a:lnSpc>
                        <a:spcAft>
                          <a:spcPts val="0"/>
                        </a:spcAft>
                      </a:pPr>
                      <a:r>
                        <a:rPr lang="ja-JP" sz="900" kern="100">
                          <a:effectLst/>
                          <a:latin typeface="Meiryo UI" panose="020B0604030504040204" pitchFamily="50" charset="-128"/>
                          <a:ea typeface="Meiryo UI" panose="020B0604030504040204" pitchFamily="50" charset="-128"/>
                          <a:cs typeface="Meiryo UI" panose="020B0604030504040204" pitchFamily="50" charset="-128"/>
                        </a:rPr>
                        <a:t>カーネギーメロン大学</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ミネソタ大学</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アボットホスピタル</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メイヨークリニック</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バイオ医療関連企業</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755</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社が加盟するライフサイエンスアレーと呼ばれる産業集積</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ボーフム大学等</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ＮＲＷヘルスケアキャンパス（米国のＮＩＨがモデル）</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医療関連企業約９００社の集積</a:t>
                      </a: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オウル大学</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オウル工科</a:t>
                      </a:r>
                      <a:r>
                        <a:rPr 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メディポリス（ライフサイエンスパーク）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ＩＴ、医療などを中心に</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800</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以上の企業がオウル都市圏に進出</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大阪大学</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京都大学</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理化学研究所</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国立循環器病研究センター</a:t>
                      </a:r>
                    </a:p>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製薬企業集積など</a:t>
                      </a:r>
                    </a:p>
                  </a:txBody>
                  <a:tcPr marL="56281" marR="56281" marT="0" marB="0"/>
                </a:tc>
              </a:tr>
              <a:tr h="1172264">
                <a:tc>
                  <a:txBody>
                    <a:bodyPr/>
                    <a:lstStyle/>
                    <a:p>
                      <a:pPr algn="just">
                        <a:lnSpc>
                          <a:spcPts val="1200"/>
                        </a:lnSpc>
                        <a:spcAft>
                          <a:spcPts val="0"/>
                        </a:spcAft>
                      </a:pPr>
                      <a:r>
                        <a:rPr lang="ja-JP" sz="900" kern="100">
                          <a:effectLst/>
                          <a:latin typeface="Meiryo UI" panose="020B0604030504040204" pitchFamily="50" charset="-128"/>
                          <a:ea typeface="Meiryo UI" panose="020B0604030504040204" pitchFamily="50" charset="-128"/>
                          <a:cs typeface="Meiryo UI" panose="020B0604030504040204" pitchFamily="50" charset="-128"/>
                        </a:rPr>
                        <a:t>特徴</a:t>
                      </a:r>
                    </a:p>
                  </a:txBody>
                  <a:tcPr marL="56281" marR="56281" marT="0" marB="0"/>
                </a:tc>
                <a:tc>
                  <a:txBody>
                    <a:bodyPr/>
                    <a:lstStyle/>
                    <a:p>
                      <a:pPr algn="just">
                        <a:lnSpc>
                          <a:spcPts val="10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世界レベルの大規模医療事業体（ＵＰＭＣ）が</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20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病院、</a:t>
                      </a: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400</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サテライトの事業拠点を置いてＩＴを活用しながら最適サービスを提供。州でも最大の雇用を生み出している。またＵＰＭＣは研究教育、</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地域健康プログラムなどの地域貢献事業を収入の約</a:t>
                      </a:r>
                      <a:r>
                        <a:rPr lang="en-US" sz="900" u="sng" kern="100" dirty="0">
                          <a:effectLst/>
                          <a:latin typeface="Meiryo UI" panose="020B0604030504040204" pitchFamily="50" charset="-128"/>
                          <a:ea typeface="Meiryo UI" panose="020B0604030504040204" pitchFamily="50" charset="-128"/>
                          <a:cs typeface="Meiryo UI" panose="020B0604030504040204" pitchFamily="50" charset="-128"/>
                        </a:rPr>
                        <a:t>1</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割を拠出し実施。</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世界的な病院であるメイヨークリニックが中心。ミネソタ州政府が同クリニックや大学に</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研究開発補助を行うほか産学連携支援、インキュベーション、先導的人材教育への支援</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などを行っている。</a:t>
                      </a:r>
                    </a:p>
                  </a:txBody>
                  <a:tcPr marL="56281" marR="56281" marT="0" marB="0"/>
                </a:tc>
                <a:tc>
                  <a:txBody>
                    <a:bodyPr/>
                    <a:lstStyle/>
                    <a:p>
                      <a:pPr algn="just">
                        <a:lnSpc>
                          <a:spcPts val="1200"/>
                        </a:lnSpc>
                        <a:spcAft>
                          <a:spcPts val="0"/>
                        </a:spcAft>
                      </a:pP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ヘルスケア産業の核になる都市が州内に複数存在し関西圏のような強みを有している。</a:t>
                      </a: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海外からの企業誘致にも力を入れている</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a:t>
                      </a:r>
                    </a:p>
                  </a:txBody>
                  <a:tcPr marL="56281" marR="56281" marT="0" marB="0"/>
                </a:tc>
                <a:tc>
                  <a:txBody>
                    <a:bodyPr/>
                    <a:lstStyle/>
                    <a:p>
                      <a:pPr algn="just">
                        <a:lnSpc>
                          <a:spcPts val="12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産学官の協力体制が強く、公的セクターによる研究開発支援やインキュベーション支援が充実。</a:t>
                      </a:r>
                      <a:r>
                        <a:rPr lang="ja-JP" altLang="en-US" sz="900" u="sng" kern="100" dirty="0" smtClean="0">
                          <a:effectLst/>
                          <a:latin typeface="Meiryo UI" panose="020B0604030504040204" pitchFamily="50" charset="-128"/>
                          <a:ea typeface="Meiryo UI" panose="020B0604030504040204" pitchFamily="50" charset="-128"/>
                          <a:cs typeface="Meiryo UI" panose="020B0604030504040204" pitchFamily="50" charset="-128"/>
                        </a:rPr>
                        <a:t>フィンランドで成長をけん引</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しているエリアとなっている。</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ts val="1200"/>
                        </a:lnSpc>
                        <a:spcAft>
                          <a:spcPts val="0"/>
                        </a:spcAft>
                      </a:pPr>
                      <a:r>
                        <a:rPr lang="ja-JP" sz="900" u="sng" kern="100" dirty="0">
                          <a:effectLst/>
                          <a:latin typeface="Meiryo UI" panose="020B0604030504040204" pitchFamily="50" charset="-128"/>
                          <a:ea typeface="Meiryo UI" panose="020B0604030504040204" pitchFamily="50" charset="-128"/>
                          <a:cs typeface="Meiryo UI" panose="020B0604030504040204" pitchFamily="50" charset="-128"/>
                        </a:rPr>
                        <a:t>再生医療、免疫などで世界的な研究拠点</a:t>
                      </a:r>
                      <a:r>
                        <a:rPr lang="ja-JP" sz="900" kern="100" dirty="0">
                          <a:effectLst/>
                          <a:latin typeface="Meiryo UI" panose="020B0604030504040204" pitchFamily="50" charset="-128"/>
                          <a:ea typeface="Meiryo UI" panose="020B0604030504040204" pitchFamily="50" charset="-128"/>
                          <a:cs typeface="Meiryo UI" panose="020B0604030504040204" pitchFamily="50" charset="-128"/>
                        </a:rPr>
                        <a:t>を有する。製薬産業の集積。豊富なものづくり中小企業の集積などの強みを有する。</a:t>
                      </a:r>
                    </a:p>
                    <a:p>
                      <a:pPr algn="just">
                        <a:lnSpc>
                          <a:spcPts val="1200"/>
                        </a:lnSpc>
                        <a:spcAft>
                          <a:spcPts val="0"/>
                        </a:spcAft>
                      </a:pPr>
                      <a:r>
                        <a:rPr lang="en-US" sz="900" kern="100" dirty="0">
                          <a:effectLst/>
                          <a:latin typeface="Meiryo UI" panose="020B0604030504040204" pitchFamily="50" charset="-128"/>
                          <a:ea typeface="Meiryo UI" panose="020B0604030504040204" pitchFamily="50" charset="-128"/>
                          <a:cs typeface="Meiryo UI" panose="020B0604030504040204" pitchFamily="50" charset="-128"/>
                        </a:rPr>
                        <a:t> </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bl>
          </a:graphicData>
        </a:graphic>
      </p:graphicFrame>
      <p:sp>
        <p:nvSpPr>
          <p:cNvPr id="11" name="正方形/長方形 10"/>
          <p:cNvSpPr/>
          <p:nvPr/>
        </p:nvSpPr>
        <p:spPr>
          <a:xfrm>
            <a:off x="6900478" y="1376772"/>
            <a:ext cx="2100014" cy="246221"/>
          </a:xfrm>
          <a:prstGeom prst="rect">
            <a:avLst/>
          </a:prstGeom>
        </p:spPr>
        <p:txBody>
          <a:bodyPr wrap="square">
            <a:spAutoFit/>
          </a:bodyPr>
          <a:lstStyle/>
          <a:p>
            <a:r>
              <a:rPr lang="ja-JP" altLang="en-US" sz="1000" dirty="0" smtClean="0"/>
              <a:t>出典：各種資料から大阪府作成</a:t>
            </a:r>
            <a:endParaRPr lang="ja-JP" altLang="en-US" sz="1000" dirty="0"/>
          </a:p>
        </p:txBody>
      </p:sp>
      <p:sp>
        <p:nvSpPr>
          <p:cNvPr id="8" name="正方形/長方形 7"/>
          <p:cNvSpPr/>
          <p:nvPr/>
        </p:nvSpPr>
        <p:spPr>
          <a:xfrm>
            <a:off x="161588" y="116632"/>
            <a:ext cx="4169731" cy="369332"/>
          </a:xfrm>
          <a:prstGeom prst="rect">
            <a:avLst/>
          </a:prstGeom>
        </p:spPr>
        <p:txBody>
          <a:bodyPr wrap="none">
            <a:spAutoFit/>
          </a:bodyPr>
          <a:lstStyle/>
          <a:p>
            <a:r>
              <a:rPr lang="ja-JP" altLang="en-US" dirty="0" smtClean="0">
                <a:latin typeface="ＭＳ Ｐゴシック 本文"/>
              </a:rPr>
              <a:t>諸外国都市との比較⑤（医療産業都市）</a:t>
            </a:r>
            <a:endParaRPr lang="ja-JP" altLang="en-US" dirty="0">
              <a:latin typeface="ＭＳ Ｐゴシック 本文"/>
            </a:endParaRPr>
          </a:p>
        </p:txBody>
      </p:sp>
    </p:spTree>
    <p:extLst>
      <p:ext uri="{BB962C8B-B14F-4D97-AF65-F5344CB8AC3E}">
        <p14:creationId xmlns:p14="http://schemas.microsoft.com/office/powerpoint/2010/main" val="2251142660"/>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141" name="Rectangle 69"/>
          <p:cNvSpPr>
            <a:spLocks noChangeArrowheads="1"/>
          </p:cNvSpPr>
          <p:nvPr/>
        </p:nvSpPr>
        <p:spPr bwMode="auto">
          <a:xfrm>
            <a:off x="290513" y="966688"/>
            <a:ext cx="8642350" cy="2030264"/>
          </a:xfrm>
          <a:prstGeom prst="rect">
            <a:avLst/>
          </a:prstGeom>
          <a:solidFill>
            <a:schemeClr val="accent1">
              <a:lumMod val="40000"/>
              <a:lumOff val="60000"/>
            </a:schemeClr>
          </a:solidFill>
          <a:ln w="9525">
            <a:solidFill>
              <a:schemeClr val="tx1"/>
            </a:solidFill>
            <a:miter lim="800000"/>
            <a:headEnd/>
            <a:tailEnd/>
          </a:ln>
          <a:effectLst/>
          <a:extLst/>
        </p:spPr>
        <p:txBody>
          <a:bodyPr wrap="none" anchor="ctr"/>
          <a:lstStyle/>
          <a:p>
            <a:pPr fontAlgn="base">
              <a:lnSpc>
                <a:spcPts val="14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・ピッツバーグはかつては製鉄産業を中心とする世界的な工業都市であったが、日本の鉄鋼産業等との競争に敗れて衰退。工業地帯は</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廃墟となった。その後、</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政財トップリーダーが主導して都市再開発を通じた大企業本社誘致や市内大学などの集積を生かした医療産業・</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ハイテク産業の振興に取組んできた</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・医療産業振興としては</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ピッツバーグ大学医療センター（</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UPMC)</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を核に進められている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UPMC</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は大学から完全に独立した非営利法人で</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州</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政府の補助を受けずに運営されている。初期には臓器移植を中心にした産業集積をめざして移植パイオニアを招いて全米初の臓器</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移植拠点を設立し成功を収めた。</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UPMC</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は病院や医療保険の買収統合を進め、大きく成長し、海外展開まで行うようになっている。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・市内に立地するカーネギーメロン大学の資源も生かしてロボティクスや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産業育成にも力を入れている。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・ピッツバーグは鉄鋼のまちから医療・教育の都市へ変貌し、</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個人所得も伸びているが</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、高成長するベンチャーなどが多数創出される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という状況にまでは至っておらず、まだ、完全に再生するまでは時間がかかるとみられている。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43" name="AutoShape 71" descr="csm_nrw-investitionsstandort-Deutschland_ce3ffd8f8d"/>
          <p:cNvSpPr>
            <a:spLocks noChangeAspect="1" noChangeArrowheads="1"/>
          </p:cNvSpPr>
          <p:nvPr/>
        </p:nvSpPr>
        <p:spPr bwMode="auto">
          <a:xfrm>
            <a:off x="4419600" y="337488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ja-JP" altLang="en-US"/>
          </a:p>
        </p:txBody>
      </p:sp>
      <p:sp>
        <p:nvSpPr>
          <p:cNvPr id="3146" name="Rectangle 74"/>
          <p:cNvSpPr>
            <a:spLocks noChangeArrowheads="1"/>
          </p:cNvSpPr>
          <p:nvPr/>
        </p:nvSpPr>
        <p:spPr bwMode="auto">
          <a:xfrm>
            <a:off x="4319972" y="3038304"/>
            <a:ext cx="2952750"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UPMC</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の病院群</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descr="Rendering of UPMC East hosp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8004" y="3660712"/>
            <a:ext cx="1312545" cy="10096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sit the Children's Hospital website">
            <a:hlinkClick r:id="rId3" tooltip="Visit the Children's Hospital website"/>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0609" y="3663547"/>
            <a:ext cx="1368152" cy="10772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gee-Womens Hospital of UPMC">
            <a:hlinkClick r:id="rId5" tooltip="Visit Magee Hospital's website"/>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2440" y="4884848"/>
            <a:ext cx="2019780" cy="159037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PMC Altoona">
            <a:hlinkClick r:id="rId7" tooltip="Visit UPMC Altoona's website"/>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52342" y="3686988"/>
            <a:ext cx="1312545" cy="100965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PMC Pinnacle Harrisburg">
            <a:hlinkClick r:id="rId9" tooltip="Visit UPMC Pinnacle Harrisburg's website (in a new window)."/>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4685" y="4834730"/>
            <a:ext cx="2197795" cy="1690614"/>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1521" y="3612192"/>
            <a:ext cx="4068452" cy="2168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Rectangle 75"/>
          <p:cNvSpPr>
            <a:spLocks noChangeArrowheads="1"/>
          </p:cNvSpPr>
          <p:nvPr/>
        </p:nvSpPr>
        <p:spPr bwMode="auto">
          <a:xfrm>
            <a:off x="502803" y="3038305"/>
            <a:ext cx="331311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■ピッツバーグの医療産業クラスターのイメージ</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148</a:t>
            </a:fld>
            <a:endParaRPr lang="ja-JP" altLang="en-US" dirty="0"/>
          </a:p>
        </p:txBody>
      </p:sp>
      <p:sp>
        <p:nvSpPr>
          <p:cNvPr id="18" name="テキスト ボックス 6"/>
          <p:cNvSpPr txBox="1">
            <a:spLocks noChangeArrowheads="1"/>
          </p:cNvSpPr>
          <p:nvPr/>
        </p:nvSpPr>
        <p:spPr bwMode="auto">
          <a:xfrm>
            <a:off x="214771" y="644525"/>
            <a:ext cx="2736304" cy="305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■ピッツバーグ（アメリカ）</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161588" y="116632"/>
            <a:ext cx="5506636"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の比較⑥（医療産業都市の海外事例</a:t>
            </a:r>
            <a:r>
              <a:rPr lang="en-US" altLang="ja-JP" dirty="0">
                <a:latin typeface="ＭＳ Ｐゴシック 本文"/>
              </a:rPr>
              <a:t>(</a:t>
            </a:r>
            <a:r>
              <a:rPr lang="ja-JP" altLang="en-US" dirty="0">
                <a:latin typeface="ＭＳ Ｐゴシック 本文"/>
              </a:rPr>
              <a:t>１</a:t>
            </a:r>
            <a:r>
              <a:rPr lang="en-US" altLang="ja-JP" dirty="0">
                <a:latin typeface="ＭＳ Ｐゴシック 本文"/>
              </a:rPr>
              <a:t>)</a:t>
            </a:r>
            <a:r>
              <a:rPr lang="ja-JP" altLang="en-US" dirty="0" smtClean="0">
                <a:latin typeface="ＭＳ Ｐゴシック 本文"/>
              </a:rPr>
              <a:t>）</a:t>
            </a:r>
            <a:endParaRPr lang="ja-JP" altLang="en-US" dirty="0">
              <a:latin typeface="ＭＳ Ｐゴシック 本文"/>
            </a:endParaRPr>
          </a:p>
        </p:txBody>
      </p:sp>
      <p:sp>
        <p:nvSpPr>
          <p:cNvPr id="21" name="正方形/長方形 20"/>
          <p:cNvSpPr/>
          <p:nvPr/>
        </p:nvSpPr>
        <p:spPr>
          <a:xfrm>
            <a:off x="383754" y="3404606"/>
            <a:ext cx="2100014" cy="246221"/>
          </a:xfrm>
          <a:prstGeom prst="rect">
            <a:avLst/>
          </a:prstGeom>
        </p:spPr>
        <p:txBody>
          <a:bodyPr wrap="square">
            <a:spAutoFit/>
          </a:bodyPr>
          <a:lstStyle/>
          <a:p>
            <a:r>
              <a:rPr lang="ja-JP" altLang="en-US" sz="1000" dirty="0" smtClean="0"/>
              <a:t>出典：各種資料から大阪府作成</a:t>
            </a:r>
            <a:endParaRPr lang="ja-JP" altLang="en-US" sz="1000" dirty="0"/>
          </a:p>
        </p:txBody>
      </p:sp>
      <p:sp>
        <p:nvSpPr>
          <p:cNvPr id="23" name="正方形/長方形 22"/>
          <p:cNvSpPr/>
          <p:nvPr/>
        </p:nvSpPr>
        <p:spPr>
          <a:xfrm>
            <a:off x="4464990" y="3392996"/>
            <a:ext cx="3328592" cy="246221"/>
          </a:xfrm>
          <a:prstGeom prst="rect">
            <a:avLst/>
          </a:prstGeom>
        </p:spPr>
        <p:txBody>
          <a:bodyPr wrap="square">
            <a:spAutoFit/>
          </a:bodyPr>
          <a:lstStyle/>
          <a:p>
            <a:r>
              <a:rPr lang="ja-JP" altLang="en-US" sz="1000" dirty="0" smtClean="0"/>
              <a:t>出典：ピッツバーグ大学医療センターＨＰより</a:t>
            </a:r>
            <a:endParaRPr lang="ja-JP" altLang="en-US" sz="1000" dirty="0"/>
          </a:p>
        </p:txBody>
      </p:sp>
    </p:spTree>
    <p:extLst>
      <p:ext uri="{BB962C8B-B14F-4D97-AF65-F5344CB8AC3E}">
        <p14:creationId xmlns:p14="http://schemas.microsoft.com/office/powerpoint/2010/main" val="39368213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グラフ 7"/>
          <p:cNvGraphicFramePr>
            <a:graphicFrameLocks/>
          </p:cNvGraphicFramePr>
          <p:nvPr/>
        </p:nvGraphicFramePr>
        <p:xfrm>
          <a:off x="91868" y="2450349"/>
          <a:ext cx="5652120" cy="4287523"/>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pic>
        <p:nvPicPr>
          <p:cNvPr id="25604" name="table"/>
          <p:cNvPicPr>
            <a:picLocks noChangeAspect="1"/>
          </p:cNvPicPr>
          <p:nvPr/>
        </p:nvPicPr>
        <p:blipFill>
          <a:blip r:embed="rId3"/>
          <a:srcRect/>
          <a:stretch>
            <a:fillRect/>
          </a:stretch>
        </p:blipFill>
        <p:spPr bwMode="auto">
          <a:xfrm>
            <a:off x="5076825" y="2373313"/>
            <a:ext cx="3959225" cy="3543300"/>
          </a:xfrm>
          <a:prstGeom prst="rect">
            <a:avLst/>
          </a:prstGeom>
          <a:noFill/>
          <a:ln w="9525">
            <a:noFill/>
            <a:miter lim="800000"/>
            <a:headEnd/>
            <a:tailEnd/>
          </a:ln>
        </p:spPr>
      </p:pic>
      <p:sp>
        <p:nvSpPr>
          <p:cNvPr id="9" name="正方形/長方形 8"/>
          <p:cNvSpPr/>
          <p:nvPr/>
        </p:nvSpPr>
        <p:spPr>
          <a:xfrm>
            <a:off x="166636" y="1433513"/>
            <a:ext cx="3856038" cy="37941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府内地域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比率（</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606" name="正方形/長方形 1"/>
          <p:cNvSpPr>
            <a:spLocks noChangeArrowheads="1"/>
          </p:cNvSpPr>
          <p:nvPr/>
        </p:nvSpPr>
        <p:spPr bwMode="auto">
          <a:xfrm>
            <a:off x="323528" y="1772816"/>
            <a:ext cx="4216400" cy="246221"/>
          </a:xfrm>
          <a:prstGeom prst="rect">
            <a:avLst/>
          </a:prstGeom>
          <a:noFill/>
          <a:ln w="9525">
            <a:noFill/>
            <a:miter lim="800000"/>
            <a:headEnd/>
            <a:tailEnd/>
          </a:ln>
        </p:spPr>
        <p:txBody>
          <a:bodyPr>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出典：環境省「地域経済循環分析自動作成ツール」を用いて算出</a:t>
            </a:r>
          </a:p>
        </p:txBody>
      </p:sp>
      <p:sp>
        <p:nvSpPr>
          <p:cNvPr id="10" name="円/楕円 9"/>
          <p:cNvSpPr/>
          <p:nvPr/>
        </p:nvSpPr>
        <p:spPr>
          <a:xfrm>
            <a:off x="3143250" y="4375150"/>
            <a:ext cx="1384300" cy="777875"/>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11" name="正方形/長方形 10"/>
          <p:cNvSpPr/>
          <p:nvPr/>
        </p:nvSpPr>
        <p:spPr>
          <a:xfrm>
            <a:off x="8316913" y="2130425"/>
            <a:ext cx="847725"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lstStyle/>
          <a:p>
            <a:pPr algn="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2" name="角丸四角形 11"/>
          <p:cNvSpPr/>
          <p:nvPr/>
        </p:nvSpPr>
        <p:spPr>
          <a:xfrm>
            <a:off x="127000" y="852488"/>
            <a:ext cx="8856663" cy="5603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○府内総生産</a:t>
            </a:r>
            <a:r>
              <a:rPr lang="ja-JP" altLang="en-US" sz="1100" dirty="0">
                <a:solidFill>
                  <a:schemeClr val="tx1"/>
                </a:solidFill>
                <a:latin typeface="+mn-ea"/>
              </a:rPr>
              <a:t>を市町村別</a:t>
            </a:r>
            <a:r>
              <a:rPr lang="ja-JP" altLang="en-US" sz="1100" dirty="0" smtClean="0">
                <a:solidFill>
                  <a:schemeClr val="tx1"/>
                </a:solidFill>
                <a:latin typeface="+mn-ea"/>
              </a:rPr>
              <a:t>に算出すると、</a:t>
            </a:r>
            <a:r>
              <a:rPr lang="ja-JP" altLang="en-US" sz="1100" u="sng" dirty="0" smtClean="0">
                <a:solidFill>
                  <a:schemeClr val="tx1"/>
                </a:solidFill>
                <a:latin typeface="+mn-ea"/>
              </a:rPr>
              <a:t>大阪市が</a:t>
            </a:r>
            <a:r>
              <a:rPr lang="ja-JP" altLang="en-US" sz="1100" u="sng" dirty="0">
                <a:solidFill>
                  <a:schemeClr val="tx1"/>
                </a:solidFill>
                <a:latin typeface="+mn-ea"/>
              </a:rPr>
              <a:t>半分以上の割合を占める（約</a:t>
            </a:r>
            <a:r>
              <a:rPr lang="en-US" altLang="ja-JP" sz="1100" u="sng" dirty="0">
                <a:solidFill>
                  <a:schemeClr val="tx1"/>
                </a:solidFill>
                <a:latin typeface="+mn-ea"/>
              </a:rPr>
              <a:t>56</a:t>
            </a:r>
            <a:r>
              <a:rPr lang="ja-JP" altLang="en-US" sz="1100" u="sng" dirty="0">
                <a:solidFill>
                  <a:schemeClr val="tx1"/>
                </a:solidFill>
                <a:latin typeface="+mn-ea"/>
              </a:rPr>
              <a:t>％）</a:t>
            </a:r>
            <a:r>
              <a:rPr lang="ja-JP" altLang="en-US" sz="1100" dirty="0">
                <a:solidFill>
                  <a:schemeClr val="tx1"/>
                </a:solidFill>
                <a:latin typeface="+mn-ea"/>
              </a:rPr>
              <a:t>。次に高いのは堺市（</a:t>
            </a:r>
            <a:r>
              <a:rPr lang="ja-JP" altLang="en-US" sz="1100" dirty="0" smtClean="0">
                <a:solidFill>
                  <a:schemeClr val="tx1"/>
                </a:solidFill>
                <a:latin typeface="+mn-ea"/>
              </a:rPr>
              <a:t>約</a:t>
            </a:r>
            <a:r>
              <a:rPr lang="en-US" altLang="ja-JP" sz="1100" dirty="0" smtClean="0">
                <a:solidFill>
                  <a:schemeClr val="tx1"/>
                </a:solidFill>
                <a:latin typeface="+mn-ea"/>
              </a:rPr>
              <a:t>7.5</a:t>
            </a:r>
            <a:r>
              <a:rPr lang="ja-JP" altLang="en-US" sz="1100" dirty="0" smtClean="0">
                <a:solidFill>
                  <a:schemeClr val="tx1"/>
                </a:solidFill>
                <a:latin typeface="+mn-ea"/>
              </a:rPr>
              <a:t>％</a:t>
            </a:r>
            <a:r>
              <a:rPr lang="ja-JP" altLang="en-US" sz="1100" dirty="0">
                <a:solidFill>
                  <a:schemeClr val="tx1"/>
                </a:solidFill>
                <a:latin typeface="+mn-ea"/>
              </a:rPr>
              <a:t>）、以下東大阪市（</a:t>
            </a:r>
            <a:r>
              <a:rPr lang="ja-JP" altLang="en-US" sz="1100" dirty="0" smtClean="0">
                <a:solidFill>
                  <a:schemeClr val="tx1"/>
                </a:solidFill>
                <a:latin typeface="+mn-ea"/>
              </a:rPr>
              <a:t>約</a:t>
            </a:r>
            <a:r>
              <a:rPr lang="en-US" altLang="ja-JP" sz="1100" dirty="0" smtClean="0">
                <a:solidFill>
                  <a:schemeClr val="tx1"/>
                </a:solidFill>
                <a:latin typeface="+mn-ea"/>
              </a:rPr>
              <a:t>4.2</a:t>
            </a:r>
            <a:r>
              <a:rPr lang="ja-JP" altLang="en-US" sz="1100" dirty="0" smtClean="0">
                <a:solidFill>
                  <a:schemeClr val="tx1"/>
                </a:solidFill>
                <a:latin typeface="+mn-ea"/>
              </a:rPr>
              <a:t>％</a:t>
            </a:r>
            <a:r>
              <a:rPr lang="ja-JP" altLang="en-US" sz="1100" dirty="0">
                <a:solidFill>
                  <a:schemeClr val="tx1"/>
                </a:solidFill>
                <a:latin typeface="+mn-ea"/>
              </a:rPr>
              <a:t>）、吹田市（</a:t>
            </a:r>
            <a:r>
              <a:rPr lang="ja-JP" altLang="en-US" sz="1100" dirty="0" smtClean="0">
                <a:solidFill>
                  <a:schemeClr val="tx1"/>
                </a:solidFill>
                <a:latin typeface="+mn-ea"/>
              </a:rPr>
              <a:t>約</a:t>
            </a:r>
            <a:r>
              <a:rPr lang="en-US" altLang="ja-JP" sz="1100" dirty="0" smtClean="0">
                <a:solidFill>
                  <a:schemeClr val="tx1"/>
                </a:solidFill>
                <a:latin typeface="+mn-ea"/>
              </a:rPr>
              <a:t>2.7</a:t>
            </a:r>
            <a:r>
              <a:rPr lang="ja-JP" altLang="en-US" sz="1100" dirty="0" smtClean="0">
                <a:solidFill>
                  <a:schemeClr val="tx1"/>
                </a:solidFill>
                <a:latin typeface="+mn-ea"/>
              </a:rPr>
              <a:t>％</a:t>
            </a:r>
            <a:r>
              <a:rPr lang="ja-JP" altLang="en-US" sz="1100" dirty="0">
                <a:solidFill>
                  <a:schemeClr val="tx1"/>
                </a:solidFill>
                <a:latin typeface="+mn-ea"/>
              </a:rPr>
              <a:t>）、豊中市（</a:t>
            </a:r>
            <a:r>
              <a:rPr lang="ja-JP" altLang="en-US" sz="1100" dirty="0" smtClean="0">
                <a:solidFill>
                  <a:schemeClr val="tx1"/>
                </a:solidFill>
                <a:latin typeface="+mn-ea"/>
              </a:rPr>
              <a:t>約</a:t>
            </a:r>
            <a:r>
              <a:rPr lang="en-US" altLang="ja-JP" sz="1100" dirty="0" smtClean="0">
                <a:solidFill>
                  <a:schemeClr val="tx1"/>
                </a:solidFill>
                <a:latin typeface="+mn-ea"/>
              </a:rPr>
              <a:t>2.6</a:t>
            </a:r>
            <a:r>
              <a:rPr lang="ja-JP" altLang="en-US" sz="1100" dirty="0" smtClean="0">
                <a:solidFill>
                  <a:schemeClr val="tx1"/>
                </a:solidFill>
                <a:latin typeface="+mn-ea"/>
              </a:rPr>
              <a:t>％</a:t>
            </a:r>
            <a:r>
              <a:rPr lang="ja-JP" altLang="en-US" sz="1100" dirty="0">
                <a:solidFill>
                  <a:schemeClr val="tx1"/>
                </a:solidFill>
                <a:latin typeface="+mn-ea"/>
              </a:rPr>
              <a:t>）となっている。</a:t>
            </a:r>
            <a:endParaRPr lang="en-US" altLang="ja-JP" sz="1100" dirty="0">
              <a:solidFill>
                <a:schemeClr val="tx1"/>
              </a:solidFill>
              <a:latin typeface="+mn-ea"/>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a:t>
            </a:fld>
            <a:endParaRPr lang="ja-JP" altLang="en-US" dirty="0"/>
          </a:p>
        </p:txBody>
      </p:sp>
      <p:sp>
        <p:nvSpPr>
          <p:cNvPr id="15" name="正方形/長方形 14"/>
          <p:cNvSpPr/>
          <p:nvPr/>
        </p:nvSpPr>
        <p:spPr>
          <a:xfrm>
            <a:off x="161588" y="116632"/>
            <a:ext cx="2438488" cy="369332"/>
          </a:xfrm>
          <a:prstGeom prst="rect">
            <a:avLst/>
          </a:prstGeom>
        </p:spPr>
        <p:txBody>
          <a:bodyPr wrap="none">
            <a:spAutoFit/>
          </a:bodyPr>
          <a:lstStyle/>
          <a:p>
            <a:r>
              <a:rPr lang="ja-JP" altLang="en-US" dirty="0"/>
              <a:t>大阪府内市町村別</a:t>
            </a:r>
            <a:r>
              <a:rPr lang="en-US" altLang="ja-JP" dirty="0" smtClean="0"/>
              <a:t>GDP</a:t>
            </a:r>
            <a:endParaRPr lang="ja-JP" altLang="en-US" dirty="0"/>
          </a:p>
        </p:txBody>
      </p:sp>
    </p:spTree>
    <p:extLst>
      <p:ext uri="{BB962C8B-B14F-4D97-AF65-F5344CB8AC3E}">
        <p14:creationId xmlns:p14="http://schemas.microsoft.com/office/powerpoint/2010/main" val="2270526586"/>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3141" name="Rectangle 69"/>
          <p:cNvSpPr>
            <a:spLocks noChangeArrowheads="1"/>
          </p:cNvSpPr>
          <p:nvPr/>
        </p:nvSpPr>
        <p:spPr bwMode="auto">
          <a:xfrm>
            <a:off x="290514" y="913786"/>
            <a:ext cx="8421946" cy="2983266"/>
          </a:xfrm>
          <a:prstGeom prst="rect">
            <a:avLst/>
          </a:prstGeom>
          <a:solidFill>
            <a:schemeClr val="accent1">
              <a:lumMod val="40000"/>
              <a:lumOff val="60000"/>
            </a:schemeClr>
          </a:solidFill>
          <a:ln w="9525">
            <a:solidFill>
              <a:schemeClr val="tx1"/>
            </a:solidFill>
            <a:miter lim="800000"/>
            <a:headEnd/>
            <a:tailEnd/>
          </a:ln>
          <a:effectLst/>
          <a:extLst/>
        </p:spPr>
        <p:txBody>
          <a:bodyPr wrap="square" anchor="ctr">
            <a:noAutofit/>
          </a:bodyPr>
          <a:lstStyle/>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・ノルトライン</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ヴェストファーレン州（以下「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NRW</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州」という。）は、旧西ドイツの首都ボンを擁しドイツ最大の人口を抱える。ドイツの中でも特に大学が集中する地域の一つであり、大学生数は最も多く、</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年以降の学生数の伸びが最も高い州の一つである。</a:t>
            </a: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主要産業は、機械、化学品、鉄鋼、金属、自動車、エネルギーであるが、一方で石炭・鉄鋼産業にルーツを持つ同州は、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世紀後半以降、</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産業構造の転換を継続している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。旧西ドイツ地域の中では</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比較的高い失業率を背景に、現在でも、地域雇用増加のため、重点となる 産業分野を定めて地域の競争力強化に取り組んでいる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・重点分野の中でも特に健康関連分野については、高齢化によりニーズが高まる中でコンピテンシー（能力）強化を図ることが重要課題の一つに掲げられ、州内各地でクラスターが活発に活動している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・そのうち</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高齢化が進むルール地域に位置するボーフムの医療クラスターでは、ルール大学ボーフム校を中心として、中小企業等のためのラボや、医療関連企業を対象とした施設が設けられている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ほか、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2009</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年より「ボーフムヘルスケアキャンパス」として、大学、研究機関、ヘルスケアに関する行政機関、及び企業が立地するキャンパスの設立が開始された。</a:t>
            </a: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ヘルスケアと医療の研究開発で国際レベルのイノベーションを達成するために、</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企業のみならず行政庁も近くに立地させており、行政上の許可や制度上の問題の調整などがスムーズに行われ、研究からビジネス展開までのスピードが加速する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ことが期待されている。</a:t>
            </a:r>
          </a:p>
          <a:p>
            <a:pPr>
              <a:lnSpc>
                <a:spcPts val="1400"/>
              </a:lnSpc>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また、同ヘルスケアキャンパス内に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年に開校したヘルスケア大学では、作業療法、言語治療、介護等の分野で職業資格と学位を共に取得できるコースが設けられていることが特徴で、高齢化社会を背景に需要が高まる職業人材を輩出している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43" name="AutoShape 71" descr="csm_nrw-investitionsstandort-Deutschland_ce3ffd8f8d"/>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pic>
        <p:nvPicPr>
          <p:cNvPr id="3145" name="Picture 73" descr="Visu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514" y="4205622"/>
            <a:ext cx="6021660" cy="25717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149</a:t>
            </a:fld>
            <a:endParaRPr lang="ja-JP" altLang="en-US" dirty="0"/>
          </a:p>
        </p:txBody>
      </p:sp>
      <p:sp>
        <p:nvSpPr>
          <p:cNvPr id="12" name="テキスト ボックス 6"/>
          <p:cNvSpPr txBox="1">
            <a:spLocks noChangeArrowheads="1"/>
          </p:cNvSpPr>
          <p:nvPr/>
        </p:nvSpPr>
        <p:spPr bwMode="auto">
          <a:xfrm>
            <a:off x="251521" y="642174"/>
            <a:ext cx="65527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■ノルトライン</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ヴェストファーレン州・ボーフム（ドイツ）</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161588" y="116632"/>
            <a:ext cx="5663730"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a:t>
            </a:r>
            <a:r>
              <a:rPr lang="ja-JP" altLang="en-US" dirty="0" smtClean="0">
                <a:latin typeface="ＭＳ Ｐゴシック 本文"/>
              </a:rPr>
              <a:t>比較⑦（</a:t>
            </a:r>
            <a:r>
              <a:rPr lang="ja-JP" altLang="en-US" dirty="0">
                <a:latin typeface="ＭＳ Ｐゴシック 本文"/>
              </a:rPr>
              <a:t>医療産業都市の海外事例</a:t>
            </a:r>
            <a:r>
              <a:rPr lang="en-US" altLang="ja-JP" dirty="0" smtClean="0">
                <a:latin typeface="ＭＳ Ｐゴシック 本文"/>
              </a:rPr>
              <a:t>(</a:t>
            </a:r>
            <a:r>
              <a:rPr lang="ja-JP" altLang="en-US" dirty="0" smtClean="0">
                <a:latin typeface="ＭＳ Ｐゴシック 本文"/>
              </a:rPr>
              <a:t>２</a:t>
            </a:r>
            <a:r>
              <a:rPr lang="en-US" altLang="ja-JP" dirty="0" smtClean="0">
                <a:latin typeface="ＭＳ Ｐゴシック 本文"/>
              </a:rPr>
              <a:t>)</a:t>
            </a:r>
            <a:r>
              <a:rPr lang="ja-JP" altLang="en-US" dirty="0" smtClean="0">
                <a:latin typeface="ＭＳ Ｐゴシック 本文"/>
              </a:rPr>
              <a:t>）</a:t>
            </a:r>
            <a:endParaRPr lang="ja-JP" altLang="en-US" dirty="0">
              <a:latin typeface="ＭＳ Ｐゴシック 本文"/>
            </a:endParaRPr>
          </a:p>
        </p:txBody>
      </p:sp>
      <p:sp>
        <p:nvSpPr>
          <p:cNvPr id="15" name="テキスト ボックス 6"/>
          <p:cNvSpPr txBox="1">
            <a:spLocks noChangeArrowheads="1"/>
          </p:cNvSpPr>
          <p:nvPr/>
        </p:nvSpPr>
        <p:spPr bwMode="auto">
          <a:xfrm>
            <a:off x="251521" y="3897052"/>
            <a:ext cx="65527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■ボーフムヘルスケアキャンパス</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75"/>
          <p:cNvSpPr>
            <a:spLocks noChangeArrowheads="1"/>
          </p:cNvSpPr>
          <p:nvPr/>
        </p:nvSpPr>
        <p:spPr bwMode="auto">
          <a:xfrm>
            <a:off x="2807804" y="3896730"/>
            <a:ext cx="331311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000" dirty="0"/>
              <a:t>出典：ドイツ商工会議所</a:t>
            </a:r>
            <a:r>
              <a:rPr lang="en-US" altLang="ja-JP" sz="1000" dirty="0"/>
              <a:t>HP</a:t>
            </a:r>
            <a:r>
              <a:rPr lang="ja-JP" altLang="en-US" sz="1000" dirty="0" err="1"/>
              <a:t>、</a:t>
            </a:r>
            <a:r>
              <a:rPr lang="ja-JP" altLang="en-US" sz="1000" dirty="0"/>
              <a:t>通商白書</a:t>
            </a:r>
            <a:r>
              <a:rPr lang="en-US" altLang="ja-JP" sz="1000" dirty="0"/>
              <a:t>2006</a:t>
            </a:r>
            <a:r>
              <a:rPr lang="ja-JP" altLang="en-US" sz="1000" dirty="0"/>
              <a:t>等の資料を再編加工</a:t>
            </a:r>
          </a:p>
        </p:txBody>
      </p:sp>
    </p:spTree>
    <p:extLst>
      <p:ext uri="{BB962C8B-B14F-4D97-AF65-F5344CB8AC3E}">
        <p14:creationId xmlns:p14="http://schemas.microsoft.com/office/powerpoint/2010/main" val="1771299119"/>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1"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150</a:t>
            </a:fld>
            <a:endParaRPr lang="ja-JP" altLang="en-US" dirty="0"/>
          </a:p>
        </p:txBody>
      </p:sp>
      <p:sp>
        <p:nvSpPr>
          <p:cNvPr id="13" name="Rectangle 69"/>
          <p:cNvSpPr>
            <a:spLocks noChangeArrowheads="1"/>
          </p:cNvSpPr>
          <p:nvPr/>
        </p:nvSpPr>
        <p:spPr bwMode="auto">
          <a:xfrm>
            <a:off x="251520" y="974874"/>
            <a:ext cx="8681343" cy="1950070"/>
          </a:xfrm>
          <a:prstGeom prst="rect">
            <a:avLst/>
          </a:prstGeom>
          <a:solidFill>
            <a:schemeClr val="accent1">
              <a:lumMod val="40000"/>
              <a:lumOff val="60000"/>
            </a:schemeClr>
          </a:solidFill>
          <a:ln w="9525">
            <a:solidFill>
              <a:schemeClr val="tx1"/>
            </a:solidFill>
            <a:miter lim="800000"/>
            <a:headEnd/>
            <a:tailEnd/>
          </a:ln>
          <a:effectLst/>
          <a:extLst/>
        </p:spPr>
        <p:txBody>
          <a:bodyPr wrap="none" anchor="ct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オウル市は、首都ヘルシンキ市から約</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600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キロ北に位置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する地方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都市で、技術都市として国際的に知られて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いる。ハイテク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分野</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、特に</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IT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と</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福祉技術</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分野で主要拠点</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と位置付けられて</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いる。オウル市では</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投資を通して、物流、</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情報技術、コンテンツ制作</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、メディア、</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福祉</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、バイオ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そして環境分野</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産業集積を図っており、雇用者数が増加している。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オウル</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市の産業クラスターと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しては、</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関連の企業が集積する「テクノポリス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」、半導体</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関連をターゲットとする「マイクロポリス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」、オウル大学</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学部や大学病院との連携を軸にした医療・福祉関連の</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「メディポリス」 などの</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サイエンスパーク</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が整備されている。サイエンスパークの運営の</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ために市出資の運営会社テクノポリス社が設立され、成果をあげている。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オウル市はオウル大学、オウル応用科学大学の２つの大学を有し、</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住民の平均年齢が</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38</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歳とヨーロッパで最も若い人材（特に技術者）</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が多い都市となっており、人口も増加している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・オウル大学等では健康や医療、福祉に関するテストラボが整備されており、世界から実証研究などを受け入れている。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Picture 4" descr="クリックすると新しいウィンドウで開きます"/>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4258" y="5101298"/>
            <a:ext cx="2403129" cy="16040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75"/>
          <p:cNvSpPr>
            <a:spLocks noChangeArrowheads="1"/>
          </p:cNvSpPr>
          <p:nvPr/>
        </p:nvSpPr>
        <p:spPr bwMode="auto">
          <a:xfrm>
            <a:off x="5342731" y="4902718"/>
            <a:ext cx="1302267" cy="19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000" dirty="0" smtClean="0"/>
              <a:t>オウルのテクノポリス</a:t>
            </a:r>
            <a:endParaRPr lang="ja-JP" altLang="en-US" sz="1000" dirty="0"/>
          </a:p>
        </p:txBody>
      </p:sp>
      <p:pic>
        <p:nvPicPr>
          <p:cNvPr id="17"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7982"/>
          <a:stretch/>
        </p:blipFill>
        <p:spPr bwMode="auto">
          <a:xfrm>
            <a:off x="319131" y="3490178"/>
            <a:ext cx="4426825" cy="3016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Rectangle 75"/>
          <p:cNvSpPr>
            <a:spLocks noChangeArrowheads="1"/>
          </p:cNvSpPr>
          <p:nvPr/>
        </p:nvSpPr>
        <p:spPr bwMode="auto">
          <a:xfrm>
            <a:off x="5076056" y="3147206"/>
            <a:ext cx="1203927" cy="1801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ja-JP" altLang="en-US" sz="1000" dirty="0" smtClean="0"/>
              <a:t>オウル市</a:t>
            </a:r>
            <a:endParaRPr lang="ja-JP" altLang="en-US" sz="1000" dirty="0"/>
          </a:p>
        </p:txBody>
      </p:sp>
      <p:sp>
        <p:nvSpPr>
          <p:cNvPr id="21" name="正方形/長方形 20"/>
          <p:cNvSpPr/>
          <p:nvPr/>
        </p:nvSpPr>
        <p:spPr>
          <a:xfrm>
            <a:off x="161588" y="116632"/>
            <a:ext cx="5663730"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a:t>
            </a:r>
            <a:r>
              <a:rPr lang="ja-JP" altLang="en-US" dirty="0" smtClean="0">
                <a:latin typeface="ＭＳ Ｐゴシック 本文"/>
              </a:rPr>
              <a:t>比較⑧（</a:t>
            </a:r>
            <a:r>
              <a:rPr lang="ja-JP" altLang="en-US" dirty="0">
                <a:latin typeface="ＭＳ Ｐゴシック 本文"/>
              </a:rPr>
              <a:t>医療産業都市の海外事例</a:t>
            </a:r>
            <a:r>
              <a:rPr lang="en-US" altLang="ja-JP" dirty="0" smtClean="0">
                <a:latin typeface="ＭＳ Ｐゴシック 本文"/>
              </a:rPr>
              <a:t>(</a:t>
            </a:r>
            <a:r>
              <a:rPr lang="ja-JP" altLang="en-US" dirty="0" smtClean="0">
                <a:latin typeface="ＭＳ Ｐゴシック 本文"/>
              </a:rPr>
              <a:t>３</a:t>
            </a:r>
            <a:r>
              <a:rPr lang="en-US" altLang="ja-JP" dirty="0" smtClean="0">
                <a:latin typeface="ＭＳ Ｐゴシック 本文"/>
              </a:rPr>
              <a:t>)</a:t>
            </a:r>
            <a:r>
              <a:rPr lang="ja-JP" altLang="en-US" dirty="0" smtClean="0">
                <a:latin typeface="ＭＳ Ｐゴシック 本文"/>
              </a:rPr>
              <a:t>）</a:t>
            </a:r>
            <a:endParaRPr lang="ja-JP" altLang="en-US" dirty="0">
              <a:latin typeface="ＭＳ Ｐゴシック 本文"/>
            </a:endParaRPr>
          </a:p>
        </p:txBody>
      </p:sp>
      <p:sp>
        <p:nvSpPr>
          <p:cNvPr id="24" name="テキスト ボックス 6"/>
          <p:cNvSpPr txBox="1">
            <a:spLocks noChangeArrowheads="1"/>
          </p:cNvSpPr>
          <p:nvPr/>
        </p:nvSpPr>
        <p:spPr bwMode="auto">
          <a:xfrm>
            <a:off x="215516" y="656692"/>
            <a:ext cx="260631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■オウル（フィンランド）</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6"/>
          <p:cNvSpPr txBox="1">
            <a:spLocks noChangeArrowheads="1"/>
          </p:cNvSpPr>
          <p:nvPr/>
        </p:nvSpPr>
        <p:spPr bwMode="auto">
          <a:xfrm>
            <a:off x="143508" y="2970440"/>
            <a:ext cx="513413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■企業的経営による産業支援サービス</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フィンランド・オウル</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21785" y="3237297"/>
            <a:ext cx="4270406" cy="246221"/>
          </a:xfrm>
          <a:prstGeom prst="rect">
            <a:avLst/>
          </a:prstGeom>
        </p:spPr>
        <p:txBody>
          <a:bodyPr wrap="square">
            <a:spAutoFit/>
          </a:bodyPr>
          <a:lstStyle/>
          <a:p>
            <a:r>
              <a:rPr lang="ja-JP" altLang="en-US" sz="1000" dirty="0" smtClean="0"/>
              <a:t>出典：経済</a:t>
            </a:r>
            <a:r>
              <a:rPr lang="ja-JP" altLang="en-US" sz="1000" dirty="0"/>
              <a:t>産業省「地域イノベーション研究会（第１回</a:t>
            </a:r>
            <a:r>
              <a:rPr lang="ja-JP" altLang="en-US" sz="1000" dirty="0" smtClean="0"/>
              <a:t>）配布資料」</a:t>
            </a:r>
            <a:endParaRPr lang="ja-JP" altLang="en-US" sz="1000" dirty="0"/>
          </a:p>
        </p:txBody>
      </p:sp>
      <p:pic>
        <p:nvPicPr>
          <p:cNvPr id="9218" name="Picture 2" descr="D:\EdaH\Downloads\オウル市ＨＰより.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9809" y="3377919"/>
            <a:ext cx="2903685" cy="1447547"/>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75"/>
          <p:cNvSpPr>
            <a:spLocks noChangeArrowheads="1"/>
          </p:cNvSpPr>
          <p:nvPr/>
        </p:nvSpPr>
        <p:spPr bwMode="auto">
          <a:xfrm>
            <a:off x="5940152" y="3068960"/>
            <a:ext cx="272036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000" dirty="0" smtClean="0"/>
              <a:t>出典：オウル市ホームページより</a:t>
            </a:r>
            <a:endParaRPr lang="ja-JP" altLang="en-US" sz="1000" dirty="0"/>
          </a:p>
        </p:txBody>
      </p:sp>
    </p:spTree>
    <p:extLst>
      <p:ext uri="{BB962C8B-B14F-4D97-AF65-F5344CB8AC3E}">
        <p14:creationId xmlns:p14="http://schemas.microsoft.com/office/powerpoint/2010/main" val="812765593"/>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2" name="角丸四角形 41"/>
          <p:cNvSpPr/>
          <p:nvPr/>
        </p:nvSpPr>
        <p:spPr>
          <a:xfrm>
            <a:off x="139700" y="764704"/>
            <a:ext cx="8856663" cy="54105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○世界各国でスマートシティ化に向けた取組みを推進。あらゆる主体を巻き込みながら、分野横断的に進めている事例が多い。</a:t>
            </a:r>
            <a:endParaRPr lang="en-US" altLang="ja-JP" sz="1100" dirty="0">
              <a:solidFill>
                <a:schemeClr val="tx1"/>
              </a:solidFill>
              <a:latin typeface="ＭＳ Ｐゴシック" panose="020B0600070205080204" pitchFamily="50" charset="-128"/>
            </a:endParaRPr>
          </a:p>
        </p:txBody>
      </p:sp>
      <p:sp>
        <p:nvSpPr>
          <p:cNvPr id="10"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151</a:t>
            </a:fld>
            <a:endParaRPr lang="ja-JP" altLang="en-US" dirty="0"/>
          </a:p>
        </p:txBody>
      </p:sp>
      <p:graphicFrame>
        <p:nvGraphicFramePr>
          <p:cNvPr id="11" name="表 10"/>
          <p:cNvGraphicFramePr>
            <a:graphicFrameLocks noGrp="1"/>
          </p:cNvGraphicFramePr>
          <p:nvPr>
            <p:extLst>
              <p:ext uri="{D42A27DB-BD31-4B8C-83A1-F6EECF244321}">
                <p14:modId xmlns:p14="http://schemas.microsoft.com/office/powerpoint/2010/main" val="1835300725"/>
              </p:ext>
            </p:extLst>
          </p:nvPr>
        </p:nvGraphicFramePr>
        <p:xfrm>
          <a:off x="228598" y="1556792"/>
          <a:ext cx="8704265" cy="4486738"/>
        </p:xfrm>
        <a:graphic>
          <a:graphicData uri="http://schemas.openxmlformats.org/drawingml/2006/table">
            <a:tbl>
              <a:tblPr firstRow="1" firstCol="1" bandRow="1">
                <a:tableStyleId>{5C22544A-7EE6-4342-B048-85BDC9FD1C3A}</a:tableStyleId>
              </a:tblPr>
              <a:tblGrid>
                <a:gridCol w="906660"/>
                <a:gridCol w="1559521"/>
                <a:gridCol w="1559521"/>
                <a:gridCol w="1559521"/>
                <a:gridCol w="1559521"/>
                <a:gridCol w="1559521"/>
              </a:tblGrid>
              <a:tr h="351532">
                <a:tc>
                  <a:txBody>
                    <a:bodyPr/>
                    <a:lstStyle/>
                    <a:p>
                      <a:pPr algn="just">
                        <a:lnSpc>
                          <a:spcPct val="100000"/>
                        </a:lnSpc>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都市名</a:t>
                      </a: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コペンハーゲン</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デンマーク</a:t>
                      </a: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シンガポール</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マンチェスター</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イギリス</a:t>
                      </a:r>
                      <a:r>
                        <a:rPr 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バルセロナ</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（スペイン）</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サンフランシスコ</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（アメリカ）</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216024">
                <a:tc>
                  <a:txBody>
                    <a:bodyPr/>
                    <a:lstStyle/>
                    <a:p>
                      <a:pPr algn="just">
                        <a:lnSpc>
                          <a:spcPct val="100000"/>
                        </a:lnSpc>
                        <a:spcAft>
                          <a:spcPts val="0"/>
                        </a:spcAft>
                      </a:pPr>
                      <a:r>
                        <a:rPr lang="ja-JP" altLang="en-US" sz="1050" kern="100"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取組名</a:t>
                      </a:r>
                      <a:r>
                        <a:rPr lang="en-US"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a:t>
                      </a:r>
                      <a:endParaRPr lang="ja-JP" sz="1050" kern="100"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Copenhagen Connecting</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Smart Nation</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CityVerve</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バルセロナ・スマートシティ</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SF </a:t>
                      </a: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OpenData</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DataSF</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566584">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実施主体</a:t>
                      </a:r>
                      <a:endParaRPr lang="ja-JP"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コペンハーゲン市、</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デンマーク技術大学等</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4</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大学、</a:t>
                      </a:r>
                      <a:endPar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Cisco</a:t>
                      </a:r>
                      <a:r>
                        <a:rPr lang="en-US" altLang="ja-JP" sz="1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9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Systems</a:t>
                      </a:r>
                      <a:r>
                        <a:rPr lang="ja-JP" altLang="en-US" sz="9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等民間企業等</a:t>
                      </a:r>
                      <a:endParaRPr lang="en-US" altLang="ja-JP" sz="900" kern="100" baseline="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Smart</a:t>
                      </a:r>
                      <a:r>
                        <a:rPr lang="en-US" altLang="ja-JP" sz="900" kern="100" baseline="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Nation </a:t>
                      </a: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Programme</a:t>
                      </a: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 Office</a:t>
                      </a:r>
                    </a:p>
                    <a:p>
                      <a:pPr algn="just">
                        <a:lnSpc>
                          <a:spcPct val="100000"/>
                        </a:lnSpc>
                        <a:spcAft>
                          <a:spcPts val="0"/>
                        </a:spcAft>
                      </a:pPr>
                      <a:r>
                        <a:rPr lang="ja-JP" altLang="en-US" sz="800" kern="100" dirty="0" smtClean="0">
                          <a:effectLst/>
                          <a:latin typeface="Meiryo UI" panose="020B0604030504040204" pitchFamily="50" charset="-128"/>
                          <a:ea typeface="Meiryo UI" panose="020B0604030504040204" pitchFamily="50" charset="-128"/>
                          <a:cs typeface="Meiryo UI" panose="020B0604030504040204" pitchFamily="50" charset="-128"/>
                        </a:rPr>
                        <a:t>（シンガポール政府全体で推進するために首相府に新設された組織）</a:t>
                      </a:r>
                      <a:endParaRPr lang="ja-JP"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コンソーシアム「</a:t>
                      </a:r>
                      <a:r>
                        <a:rPr lang="en-US" altLang="ja-JP" sz="900" kern="100" dirty="0" err="1" smtClean="0">
                          <a:effectLst/>
                          <a:latin typeface="Meiryo UI" panose="020B0604030504040204" pitchFamily="50" charset="-128"/>
                          <a:ea typeface="Meiryo UI" panose="020B0604030504040204" pitchFamily="50" charset="-128"/>
                          <a:cs typeface="Meiryo UI" panose="020B0604030504040204" pitchFamily="50" charset="-128"/>
                        </a:rPr>
                        <a:t>CityVerve</a:t>
                      </a: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Manchester City Council</a:t>
                      </a:r>
                      <a:r>
                        <a:rPr lang="ja-JP" altLang="en-US" sz="800" kern="100" dirty="0" err="1"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The University of Manchester</a:t>
                      </a:r>
                      <a:r>
                        <a:rPr lang="ja-JP" altLang="en-US" sz="800" kern="100" dirty="0" err="1"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just">
                        <a:lnSpc>
                          <a:spcPct val="100000"/>
                        </a:lnSpc>
                        <a:spcAft>
                          <a:spcPts val="0"/>
                        </a:spcAft>
                      </a:pPr>
                      <a:r>
                        <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Cisco Systems</a:t>
                      </a:r>
                      <a:r>
                        <a:rPr lang="ja-JP" altLang="en-US" sz="800" kern="100" dirty="0" err="1"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effectLst/>
                          <a:latin typeface="Meiryo UI" panose="020B0604030504040204" pitchFamily="50" charset="-128"/>
                          <a:ea typeface="Meiryo UI" panose="020B0604030504040204" pitchFamily="50" charset="-128"/>
                          <a:cs typeface="Meiryo UI" panose="020B0604030504040204" pitchFamily="50" charset="-128"/>
                        </a:rPr>
                        <a:t>BT Plc</a:t>
                      </a:r>
                      <a:r>
                        <a:rPr lang="ja-JP" altLang="en-US" sz="800" kern="100" dirty="0" smtClean="0">
                          <a:effectLst/>
                          <a:latin typeface="Meiryo UI" panose="020B0604030504040204" pitchFamily="50" charset="-128"/>
                          <a:ea typeface="Meiryo UI" panose="020B0604030504040204" pitchFamily="50" charset="-128"/>
                          <a:cs typeface="Meiryo UI" panose="020B0604030504040204" pitchFamily="50" charset="-128"/>
                        </a:rPr>
                        <a:t>等）</a:t>
                      </a:r>
                      <a:endParaRPr lang="ja-JP" sz="8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900" kern="100" dirty="0" smtClean="0">
                          <a:effectLst/>
                          <a:latin typeface="Meiryo UI" panose="020B0604030504040204" pitchFamily="50" charset="-128"/>
                          <a:ea typeface="Meiryo UI" panose="020B0604030504040204" pitchFamily="50" charset="-128"/>
                          <a:cs typeface="Meiryo UI" panose="020B0604030504040204" pitchFamily="50" charset="-128"/>
                        </a:rPr>
                        <a:t>Cisco</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サンフランシスコ市</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197918">
                <a:tc>
                  <a:txBody>
                    <a:bodyPr/>
                    <a:lstStyle/>
                    <a:p>
                      <a:pPr algn="just">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実施期間</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2015~2017</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2000</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2009</a:t>
                      </a: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年</a:t>
                      </a:r>
                      <a:r>
                        <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1042882">
                <a:tc>
                  <a:txBody>
                    <a:bodyPr/>
                    <a:lstStyle/>
                    <a:p>
                      <a:pPr algn="just">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テーマ</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・教育</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・エネルギー</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・環境</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・廃棄物</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・通信</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・交通</a:t>
                      </a:r>
                    </a:p>
                    <a:p>
                      <a:pPr algn="just">
                        <a:lnSpc>
                          <a:spcPct val="100000"/>
                        </a:lnSpc>
                        <a:spcAft>
                          <a:spcPts val="0"/>
                        </a:spcAft>
                      </a:pPr>
                      <a:r>
                        <a:rPr lang="ja-JP" altLang="en-US" sz="900" kern="100" dirty="0" smtClean="0">
                          <a:effectLst/>
                          <a:latin typeface="Meiryo UI" panose="020B0604030504040204" pitchFamily="50" charset="-128"/>
                          <a:ea typeface="Meiryo UI" panose="020B0604030504040204" pitchFamily="50" charset="-128"/>
                          <a:cs typeface="Meiryo UI" panose="020B0604030504040204" pitchFamily="50" charset="-128"/>
                        </a:rPr>
                        <a:t>・下水処理</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・教育</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・環境</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・医療・健康</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・通信</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・交通</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・環境</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・医療・健康</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・廃棄物</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・通信</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・交通</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・環境</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・ガバナンス</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・廃棄物</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・通信</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・交通</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・都市計画</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・経済</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・交通</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・安全</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・医療・健康</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・環境</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・都市計画</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・レクリエーション</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r h="912522">
                <a:tc>
                  <a:txBody>
                    <a:bodyPr/>
                    <a:lstStyle/>
                    <a:p>
                      <a:pPr algn="just">
                        <a:lnSpc>
                          <a:spcPct val="100000"/>
                        </a:lnSpc>
                        <a:spcAft>
                          <a:spcPts val="0"/>
                        </a:spcAft>
                      </a:pPr>
                      <a:r>
                        <a:rPr lang="ja-JP" altLang="en-US" sz="1050" kern="100" dirty="0" smtClean="0">
                          <a:effectLst/>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1050" kern="100" dirty="0" smtClean="0">
                        <a:effectLst/>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CITS</a:t>
                      </a: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（コペンハーゲン・インテリジェント交通ソリューション）</a:t>
                      </a:r>
                      <a:endPar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pP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交通渋滞の改善と二酸化炭素排出量の削減、市民の安全性向上を目指すプロジェクト。 </a:t>
                      </a:r>
                    </a:p>
                    <a:p>
                      <a:pPr>
                        <a:lnSpc>
                          <a:spcPct val="100000"/>
                        </a:lnSpc>
                      </a:pPr>
                      <a:r>
                        <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•DOLL</a:t>
                      </a: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Danish Outdoor Lighting Lab</a:t>
                      </a: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endParaRPr>
                    </a:p>
                    <a:p>
                      <a:pPr>
                        <a:lnSpc>
                          <a:spcPct val="100000"/>
                        </a:lnSpc>
                      </a:pPr>
                      <a:r>
                        <a:rPr kumimoji="1" lang="ja-JP" altLang="en-US" sz="900" b="0" i="0" u="none" strike="noStrike" kern="1200" baseline="0" dirty="0" smtClean="0">
                          <a:solidFill>
                            <a:schemeClr val="dk1"/>
                          </a:solidFill>
                          <a:latin typeface="Meiryo UI" panose="020B0604030504040204" pitchFamily="50" charset="-128"/>
                          <a:ea typeface="Meiryo UI" panose="020B0604030504040204" pitchFamily="50" charset="-128"/>
                          <a:cs typeface="Meiryo UI" panose="020B0604030504040204" pitchFamily="50" charset="-128"/>
                        </a:rPr>
                        <a:t>オフィス街や住宅街の一角を実証実験場とし、国内の照明関連企業の最新照明ソリューションを設置。現地の温度や汚染物質の分布について計測するセンサーを搭載して、路上の温度や大気汚染物質の濃度といった情報も計測する。 </a:t>
                      </a: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データを活用した取組を以下の</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分野で実施。</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ヘルスケア</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輸送・交通</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エネルギー・環境</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安全・セキュリティ</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次の</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つの</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主要領域で</a:t>
                      </a:r>
                      <a:r>
                        <a:rPr lang="en-US" altLang="ja-JP" sz="9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技術のアプリケーション及びサービスの実証実験を</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年から開始。</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医療・健康</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輸送・交通</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エネルギー・環境</a:t>
                      </a:r>
                    </a:p>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aseline="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文化・コミュニティ</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Wi-Fi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ネットワーク、行政サービス、スマート街灯、スマートパーキング、交通システム、水道・電力の管理、ごみの収集管理、環境モニタリングといった様々な都市機能を導入する。</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c>
                  <a:txBody>
                    <a:bodyPr/>
                    <a:lstStyle/>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・市の行政データを積極的に公開。全米第</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位のデータ公開度である（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月時点）。</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・「経済とコミュニティ」「都市経営と倫理」「交通」「公共安全」「健康と社会福祉」「エネルギーと環境」「住宅と建物」「都市インフラ」等に関する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429</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セットのデータが公開されている（</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月時点）。</a:t>
                      </a:r>
                    </a:p>
                    <a:p>
                      <a:pPr>
                        <a:lnSpc>
                          <a:spcPct val="100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・市民や企業がデータを活用し、地域生活に有効な情報サービス、交通情報、リサイクル、犯罪情報等に関するサービスを実現。</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a:txBody>
                  <a:tcPr marL="56281" marR="56281" marT="0" marB="0"/>
                </a:tc>
              </a:tr>
            </a:tbl>
          </a:graphicData>
        </a:graphic>
      </p:graphicFrame>
      <p:sp>
        <p:nvSpPr>
          <p:cNvPr id="8" name="正方形/長方形 7"/>
          <p:cNvSpPr/>
          <p:nvPr/>
        </p:nvSpPr>
        <p:spPr>
          <a:xfrm>
            <a:off x="161588" y="116632"/>
            <a:ext cx="4089581"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a:t>
            </a:r>
            <a:r>
              <a:rPr lang="ja-JP" altLang="en-US" dirty="0" smtClean="0">
                <a:latin typeface="ＭＳ Ｐゴシック 本文"/>
              </a:rPr>
              <a:t>比較⑨（スマートシティ）</a:t>
            </a:r>
            <a:endParaRPr lang="ja-JP" altLang="en-US" dirty="0">
              <a:latin typeface="ＭＳ Ｐゴシック 本文"/>
            </a:endParaRPr>
          </a:p>
        </p:txBody>
      </p:sp>
      <p:sp>
        <p:nvSpPr>
          <p:cNvPr id="14" name="正方形/長方形 13"/>
          <p:cNvSpPr/>
          <p:nvPr/>
        </p:nvSpPr>
        <p:spPr>
          <a:xfrm>
            <a:off x="7044494" y="1329959"/>
            <a:ext cx="2100014" cy="246221"/>
          </a:xfrm>
          <a:prstGeom prst="rect">
            <a:avLst/>
          </a:prstGeom>
        </p:spPr>
        <p:txBody>
          <a:bodyPr wrap="square">
            <a:spAutoFit/>
          </a:bodyPr>
          <a:lstStyle/>
          <a:p>
            <a:r>
              <a:rPr lang="ja-JP" altLang="en-US" sz="1000" dirty="0" smtClean="0"/>
              <a:t>出典：各種資料から大阪府作成</a:t>
            </a:r>
            <a:endParaRPr lang="ja-JP" altLang="en-US" sz="1000" dirty="0"/>
          </a:p>
        </p:txBody>
      </p:sp>
    </p:spTree>
    <p:extLst>
      <p:ext uri="{BB962C8B-B14F-4D97-AF65-F5344CB8AC3E}">
        <p14:creationId xmlns:p14="http://schemas.microsoft.com/office/powerpoint/2010/main" val="755831021"/>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152</a:t>
            </a:fld>
            <a:endParaRPr lang="ja-JP" altLang="en-US" dirty="0"/>
          </a:p>
        </p:txBody>
      </p:sp>
      <p:sp>
        <p:nvSpPr>
          <p:cNvPr id="20" name="テキスト ボックス 6"/>
          <p:cNvSpPr txBox="1">
            <a:spLocks noChangeArrowheads="1"/>
          </p:cNvSpPr>
          <p:nvPr/>
        </p:nvSpPr>
        <p:spPr bwMode="auto">
          <a:xfrm>
            <a:off x="251521" y="642174"/>
            <a:ext cx="30243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■コペンハーゲン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（デンマーク</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21" name="直線コネクタ 20"/>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2" name="Rectangle 69"/>
          <p:cNvSpPr>
            <a:spLocks noChangeArrowheads="1"/>
          </p:cNvSpPr>
          <p:nvPr/>
        </p:nvSpPr>
        <p:spPr bwMode="auto">
          <a:xfrm>
            <a:off x="375676" y="981522"/>
            <a:ext cx="8557187" cy="2147020"/>
          </a:xfrm>
          <a:prstGeom prst="rect">
            <a:avLst/>
          </a:prstGeom>
          <a:solidFill>
            <a:schemeClr val="accent1">
              <a:lumMod val="40000"/>
              <a:lumOff val="60000"/>
            </a:schemeClr>
          </a:solidFill>
          <a:ln w="9525">
            <a:solidFill>
              <a:schemeClr val="tx1"/>
            </a:solidFill>
            <a:miter lim="800000"/>
            <a:headEnd/>
            <a:tailEnd/>
          </a:ln>
          <a:effectLst/>
          <a:extLst/>
        </p:spPr>
        <p:txBody>
          <a:bodyPr wrap="none" anchor="ctr"/>
          <a:lstStyle/>
          <a:p>
            <a:pPr>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・デンマークでは他国</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先駆けて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2050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年までに化石燃料の使用をゼロにする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こと、また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、コペンハーゲン市は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2025</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年までに「世界最初</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のカーボ</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・ニュートラル（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CO2</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の収支をゼロにする）を達成する首都」になること</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をめざして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いる。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そう</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した高い目標を達成するために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デンマ</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ク政府、産業界、エネルギー業界はコンソーシアム「</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State of Green</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」を設立。デンマークのスマートシティや環境技術</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の開発</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を促進している</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・重点分野としてはエネルギー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、エネルギー消費、モビリティー、行政の効率化</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。ビッグデータ</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、スマートシティ、インテリジェント照明</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&amp;</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光工学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そし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て</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Internet of Things</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の分野における</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プロジェクトがコペンハーゲン首都圏エリア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全体で推進されている。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・市内ではストリートラボとして最新の技術の実証実験ができる仕組みを整えており、</a:t>
            </a:r>
            <a:r>
              <a:rPr lang="en-US" altLang="ja-JP" sz="1200" dirty="0" err="1" smtClean="0">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などの新技術のショーケースとしての役割を有している。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・さまざまなビッグデータの活用にも取り組んでおり、官民のデータの交換や共有が可能になるプラットフォーム（</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City Data Exchange)</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を整備。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ts val="600"/>
              </a:spcBef>
              <a:spcAft>
                <a:spcPct val="0"/>
              </a:spcAft>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・こうした取組に対して</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年には世界ナンバー１のスマートシティに選定された。世界的な実証の場として海外企業が多数参加するだけ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fontAlgn="base">
              <a:lnSpc>
                <a:spcPts val="1400"/>
              </a:lnSpc>
              <a:spcBef>
                <a:spcPct val="0"/>
              </a:spcBef>
              <a:spcAft>
                <a:spcPct val="0"/>
              </a:spcAft>
            </a:pP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でなく</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ＩＣＴ関係企業の誘致にも力を入れている。</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a:xfrm>
            <a:off x="107504" y="5958646"/>
            <a:ext cx="5148572" cy="79170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000" dirty="0" smtClean="0">
                <a:solidFill>
                  <a:schemeClr val="tx1"/>
                </a:solidFill>
              </a:rPr>
              <a:t>＜スマートシティにおけるインテリジェント交通システムの取組例＞</a:t>
            </a:r>
            <a:endParaRPr lang="en-US" altLang="ja-JP" sz="1000" dirty="0" smtClean="0">
              <a:solidFill>
                <a:schemeClr val="tx1"/>
              </a:solidFill>
            </a:endParaRPr>
          </a:p>
          <a:p>
            <a:r>
              <a:rPr lang="ja-JP" altLang="en-US" sz="1000" dirty="0" smtClean="0">
                <a:solidFill>
                  <a:schemeClr val="tx1"/>
                </a:solidFill>
              </a:rPr>
              <a:t>・グリーンウェーブ</a:t>
            </a:r>
            <a:r>
              <a:rPr lang="ja-JP" altLang="en-US" sz="1000" dirty="0">
                <a:solidFill>
                  <a:schemeClr val="tx1"/>
                </a:solidFill>
              </a:rPr>
              <a:t>交通制御（自転車が</a:t>
            </a:r>
            <a:r>
              <a:rPr lang="en-US" altLang="ja-JP" sz="1000" dirty="0">
                <a:solidFill>
                  <a:schemeClr val="tx1"/>
                </a:solidFill>
              </a:rPr>
              <a:t>LED</a:t>
            </a:r>
            <a:r>
              <a:rPr lang="ja-JP" altLang="en-US" sz="1000" dirty="0">
                <a:solidFill>
                  <a:schemeClr val="tx1"/>
                </a:solidFill>
              </a:rPr>
              <a:t>を追いかけることで、信号に引っかかることのない交通制</a:t>
            </a:r>
            <a:r>
              <a:rPr lang="ja-JP" altLang="en-US" sz="1000" dirty="0" smtClean="0">
                <a:solidFill>
                  <a:schemeClr val="tx1"/>
                </a:solidFill>
              </a:rPr>
              <a:t>御システム）</a:t>
            </a:r>
            <a:endParaRPr lang="en-US" altLang="ja-JP" sz="1000" dirty="0" smtClean="0">
              <a:solidFill>
                <a:schemeClr val="tx1"/>
              </a:solidFill>
            </a:endParaRPr>
          </a:p>
          <a:p>
            <a:r>
              <a:rPr lang="ja-JP" altLang="en-US" sz="1000" dirty="0" smtClean="0">
                <a:solidFill>
                  <a:schemeClr val="tx1"/>
                </a:solidFill>
              </a:rPr>
              <a:t>・リアルタイム</a:t>
            </a:r>
            <a:r>
              <a:rPr lang="ja-JP" altLang="en-US" sz="1000" dirty="0">
                <a:solidFill>
                  <a:schemeClr val="tx1"/>
                </a:solidFill>
              </a:rPr>
              <a:t>交通情報を基にした交通の最適化ルーティング</a:t>
            </a:r>
            <a:r>
              <a:rPr lang="ja-JP" altLang="en-US" sz="1000" dirty="0" smtClean="0">
                <a:solidFill>
                  <a:schemeClr val="tx1"/>
                </a:solidFill>
              </a:rPr>
              <a:t>計画　・スマートパーキング</a:t>
            </a:r>
            <a:endParaRPr lang="en-US" altLang="ja-JP" sz="1000" dirty="0" smtClean="0">
              <a:solidFill>
                <a:schemeClr val="tx1"/>
              </a:solidFill>
            </a:endParaRPr>
          </a:p>
        </p:txBody>
      </p:sp>
      <p:pic>
        <p:nvPicPr>
          <p:cNvPr id="2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960" y="3501008"/>
            <a:ext cx="4363756" cy="2400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テキスト ボックス 27"/>
          <p:cNvSpPr txBox="1"/>
          <p:nvPr/>
        </p:nvSpPr>
        <p:spPr>
          <a:xfrm>
            <a:off x="4896036" y="3609020"/>
            <a:ext cx="1511108" cy="276999"/>
          </a:xfrm>
          <a:prstGeom prst="rect">
            <a:avLst/>
          </a:prstGeom>
          <a:noFill/>
        </p:spPr>
        <p:txBody>
          <a:bodyPr wrap="square" rtlCol="0">
            <a:spAutoFit/>
          </a:bodyPr>
          <a:lstStyle/>
          <a:p>
            <a:r>
              <a:rPr kumimoji="1" lang="ja-JP" altLang="en-US" sz="1200" dirty="0" smtClean="0"/>
              <a:t>コペンハーゲン市</a:t>
            </a:r>
            <a:endParaRPr kumimoji="1" lang="ja-JP" altLang="en-US" sz="1200" dirty="0"/>
          </a:p>
        </p:txBody>
      </p:sp>
      <p:sp>
        <p:nvSpPr>
          <p:cNvPr id="14" name="正方形/長方形 13"/>
          <p:cNvSpPr/>
          <p:nvPr/>
        </p:nvSpPr>
        <p:spPr>
          <a:xfrm>
            <a:off x="161588" y="116632"/>
            <a:ext cx="5561138"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の比較⑩（スマートシティの海外</a:t>
            </a:r>
            <a:r>
              <a:rPr lang="ja-JP" altLang="en-US" dirty="0" smtClean="0">
                <a:latin typeface="ＭＳ Ｐゴシック 本文"/>
              </a:rPr>
              <a:t>事例（１））</a:t>
            </a:r>
            <a:endParaRPr lang="ja-JP" altLang="en-US" dirty="0">
              <a:latin typeface="ＭＳ Ｐゴシック 本文"/>
            </a:endParaRPr>
          </a:p>
        </p:txBody>
      </p:sp>
      <p:sp>
        <p:nvSpPr>
          <p:cNvPr id="17" name="テキスト ボックス 6"/>
          <p:cNvSpPr txBox="1">
            <a:spLocks noChangeArrowheads="1"/>
          </p:cNvSpPr>
          <p:nvPr/>
        </p:nvSpPr>
        <p:spPr bwMode="auto">
          <a:xfrm>
            <a:off x="273981" y="3128542"/>
            <a:ext cx="37219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■スマートシティの取組環境（デンマーク）</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75"/>
          <p:cNvSpPr>
            <a:spLocks noChangeArrowheads="1"/>
          </p:cNvSpPr>
          <p:nvPr/>
        </p:nvSpPr>
        <p:spPr bwMode="auto">
          <a:xfrm>
            <a:off x="290512" y="3284662"/>
            <a:ext cx="5432213"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000" dirty="0" smtClean="0"/>
              <a:t>出典：デンマーク大使館作成</a:t>
            </a:r>
            <a:r>
              <a:rPr lang="ja-JP" altLang="en-US" sz="1000" dirty="0"/>
              <a:t>資料「 “</a:t>
            </a:r>
            <a:r>
              <a:rPr lang="en-US" altLang="ja-JP" sz="1000" dirty="0"/>
              <a:t>Green Realism” </a:t>
            </a:r>
            <a:r>
              <a:rPr lang="ja-JP" altLang="en-US" sz="1000" dirty="0"/>
              <a:t>デンマークスマートシティの先進的取組み」</a:t>
            </a:r>
          </a:p>
        </p:txBody>
      </p:sp>
      <p:sp>
        <p:nvSpPr>
          <p:cNvPr id="23" name="Rectangle 75"/>
          <p:cNvSpPr>
            <a:spLocks noChangeArrowheads="1"/>
          </p:cNvSpPr>
          <p:nvPr/>
        </p:nvSpPr>
        <p:spPr bwMode="auto">
          <a:xfrm>
            <a:off x="6124431" y="3573017"/>
            <a:ext cx="284005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000" dirty="0" smtClean="0"/>
              <a:t>出典：コペンハーゲン観光局ホームページより</a:t>
            </a:r>
            <a:endParaRPr lang="ja-JP" altLang="en-US" sz="1000" dirty="0"/>
          </a:p>
        </p:txBody>
      </p:sp>
      <p:pic>
        <p:nvPicPr>
          <p:cNvPr id="7170" name="Picture 2" descr="Metro, photo by Kasper Th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5522" y="3933379"/>
            <a:ext cx="3599790" cy="2025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08726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4100" name="Rectangle 4"/>
          <p:cNvSpPr>
            <a:spLocks noChangeArrowheads="1"/>
          </p:cNvSpPr>
          <p:nvPr/>
        </p:nvSpPr>
        <p:spPr bwMode="auto">
          <a:xfrm>
            <a:off x="290512" y="980728"/>
            <a:ext cx="8642351" cy="2015753"/>
          </a:xfrm>
          <a:prstGeom prst="rect">
            <a:avLst/>
          </a:prstGeom>
          <a:solidFill>
            <a:schemeClr val="accent1">
              <a:lumMod val="40000"/>
              <a:lumOff val="60000"/>
            </a:schemeClr>
          </a:solidFill>
          <a:ln w="9525">
            <a:solidFill>
              <a:schemeClr val="tx1"/>
            </a:solidFill>
            <a:miter lim="800000"/>
            <a:headEnd/>
            <a:tailEnd/>
          </a:ln>
          <a:effectLst/>
          <a:extLst/>
        </p:spPr>
        <p:txBody>
          <a:bodyPr wrap="none" anchor="ctr"/>
          <a:lstStyle/>
          <a:p>
            <a:pPr>
              <a:lnSpc>
                <a:spcPts val="1400"/>
              </a:lnSpc>
              <a:spcBef>
                <a:spcPts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・バルセロナは、</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2000</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年から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知識集約型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の新産業とイノベーションを創出するための大規模な</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スマートシティプロジェクト</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を進めている。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Wi-Fi</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を都市の</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共通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基盤として活用することでサービスや生活の変革とともに</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新た</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なイノベーションの創出により、産業の活性化</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や</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雇用</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の拡大につながっている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p>
          <a:p>
            <a:pPr>
              <a:lnSpc>
                <a:spcPts val="1400"/>
              </a:lnSpc>
              <a:spcBef>
                <a:spcPts val="6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・整備されたスマートシティの上に、</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メディア、エネルギー、</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医療工学</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、デザインの研究機関</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や大学、インキュベーション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施設等</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が集積</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し</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クラスター</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を構成。</a:t>
            </a:r>
          </a:p>
          <a:p>
            <a:pPr>
              <a:lnSpc>
                <a:spcPts val="1400"/>
              </a:lnSpc>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月に欧州委員会（</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EC</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⽤した</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柔軟で持続的なスマートサービス</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の提供</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等により、欧州内</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で最もイノベーション</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起</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こし</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生活の質を向上させている都市</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r>
              <a:rPr lang="en-US" altLang="ja-JP" sz="1200" u="sng" dirty="0" err="1">
                <a:latin typeface="Meiryo UI" panose="020B0604030504040204" pitchFamily="50" charset="-128"/>
                <a:ea typeface="Meiryo UI" panose="020B0604030504040204" pitchFamily="50" charset="-128"/>
                <a:cs typeface="Meiryo UI" panose="020B0604030504040204" pitchFamily="50" charset="-128"/>
              </a:rPr>
              <a:t>iCapital</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にバルセロナ</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市</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を選定</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イノベーションシティとして都市価値が向上し、</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経済効果</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として</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スタ</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200" u="sng" dirty="0" err="1" smtClean="0">
                <a:latin typeface="Meiryo UI" panose="020B0604030504040204" pitchFamily="50" charset="-128"/>
                <a:ea typeface="Meiryo UI" panose="020B0604030504040204" pitchFamily="50" charset="-128"/>
                <a:cs typeface="Meiryo UI" panose="020B0604030504040204" pitchFamily="50" charset="-128"/>
              </a:rPr>
              <a:t>ー</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トアップ企業など立地企業が</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増加して</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いる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。特に</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ICT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関連ではモバイル関係など</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12800</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社もの</a:t>
            </a:r>
            <a:r>
              <a:rPr lang="en-US" altLang="ja-JP" sz="1200" u="sng" dirty="0">
                <a:latin typeface="Meiryo UI" panose="020B0604030504040204" pitchFamily="50" charset="-128"/>
                <a:ea typeface="Meiryo UI" panose="020B0604030504040204" pitchFamily="50" charset="-128"/>
                <a:cs typeface="Meiryo UI" panose="020B0604030504040204" pitchFamily="50" charset="-128"/>
              </a:rPr>
              <a:t>IT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企業がバルセロナ</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に立地</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している。</a:t>
            </a:r>
          </a:p>
        </p:txBody>
      </p:sp>
      <p:sp>
        <p:nvSpPr>
          <p:cNvPr id="4101" name="AutoShape 5" descr="csm_nrw-investitionsstandort-Deutschland_ce3ffd8f8d"/>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06" name="Rectangle 10"/>
          <p:cNvSpPr>
            <a:spLocks noChangeArrowheads="1"/>
          </p:cNvSpPr>
          <p:nvPr/>
        </p:nvSpPr>
        <p:spPr bwMode="auto">
          <a:xfrm>
            <a:off x="5004048" y="3537012"/>
            <a:ext cx="1584176" cy="360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400" dirty="0"/>
              <a:t>バルセロナ市</a:t>
            </a:r>
          </a:p>
        </p:txBody>
      </p:sp>
      <p:pic>
        <p:nvPicPr>
          <p:cNvPr id="4107"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t="7206" r="1199"/>
          <a:stretch/>
        </p:blipFill>
        <p:spPr bwMode="auto">
          <a:xfrm>
            <a:off x="306139" y="3497459"/>
            <a:ext cx="4942240" cy="299188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09" name="AutoShape 13"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11" name="AutoShape 15"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13" name="AutoShape 17"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17" name="AutoShape 21"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19" name="AutoShape 23" descr="Barcelonaの位置（スペイン内）"/>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1" name="AutoShape 25" descr="ファイル:EspañaLoc.svg"/>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4" name="AutoShape 28"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4128" name="AutoShape 32" descr="クリックすると新しいウィンドウで開きます"/>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ja-JP" altLang="en-US"/>
          </a:p>
        </p:txBody>
      </p:sp>
      <p:sp>
        <p:nvSpPr>
          <p:cNvPr id="19"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153</a:t>
            </a:fld>
            <a:endParaRPr lang="ja-JP" altLang="en-US" dirty="0"/>
          </a:p>
        </p:txBody>
      </p:sp>
      <p:sp>
        <p:nvSpPr>
          <p:cNvPr id="20" name="テキスト ボックス 6"/>
          <p:cNvSpPr txBox="1">
            <a:spLocks noChangeArrowheads="1"/>
          </p:cNvSpPr>
          <p:nvPr/>
        </p:nvSpPr>
        <p:spPr bwMode="auto">
          <a:xfrm>
            <a:off x="237161" y="642174"/>
            <a:ext cx="254009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■バルセロナ（スペイン）</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61588" y="116632"/>
            <a:ext cx="5718232" cy="369332"/>
          </a:xfrm>
          <a:prstGeom prst="rect">
            <a:avLst/>
          </a:prstGeom>
        </p:spPr>
        <p:txBody>
          <a:bodyPr wrap="none">
            <a:spAutoFit/>
          </a:bodyPr>
          <a:lstStyle/>
          <a:p>
            <a:r>
              <a:rPr lang="ja-JP" altLang="en-US" dirty="0" smtClean="0">
                <a:latin typeface="ＭＳ Ｐゴシック 本文"/>
              </a:rPr>
              <a:t>諸外国都市と</a:t>
            </a:r>
            <a:r>
              <a:rPr lang="ja-JP" altLang="en-US" dirty="0">
                <a:latin typeface="ＭＳ Ｐゴシック 本文"/>
              </a:rPr>
              <a:t>の</a:t>
            </a:r>
            <a:r>
              <a:rPr lang="ja-JP" altLang="en-US" dirty="0" smtClean="0">
                <a:latin typeface="ＭＳ Ｐゴシック 本文"/>
              </a:rPr>
              <a:t>比較⑪（</a:t>
            </a:r>
            <a:r>
              <a:rPr lang="ja-JP" altLang="en-US" dirty="0">
                <a:latin typeface="ＭＳ Ｐゴシック 本文"/>
              </a:rPr>
              <a:t>スマートシティの海外</a:t>
            </a:r>
            <a:r>
              <a:rPr lang="ja-JP" altLang="en-US" dirty="0" smtClean="0">
                <a:latin typeface="ＭＳ Ｐゴシック 本文"/>
              </a:rPr>
              <a:t>事例（２））</a:t>
            </a:r>
            <a:endParaRPr lang="ja-JP" altLang="en-US" dirty="0">
              <a:latin typeface="ＭＳ Ｐゴシック 本文"/>
            </a:endParaRPr>
          </a:p>
        </p:txBody>
      </p:sp>
      <p:sp>
        <p:nvSpPr>
          <p:cNvPr id="23" name="テキスト ボックス 6"/>
          <p:cNvSpPr txBox="1">
            <a:spLocks noChangeArrowheads="1"/>
          </p:cNvSpPr>
          <p:nvPr/>
        </p:nvSpPr>
        <p:spPr bwMode="auto">
          <a:xfrm>
            <a:off x="290512" y="3013211"/>
            <a:ext cx="52535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a:solidFill>
                  <a:schemeClr val="tx1"/>
                </a:solidFill>
                <a:latin typeface="Arial" pitchFamily="34" charset="0"/>
                <a:ea typeface="ＭＳ Ｐゴシック" pitchFamily="50" charset="-128"/>
              </a:defRPr>
            </a:lvl1pPr>
            <a:lvl2pPr marL="742950" indent="-285750">
              <a:defRPr kumimoji="1">
                <a:solidFill>
                  <a:schemeClr val="tx1"/>
                </a:solidFill>
                <a:latin typeface="Arial" pitchFamily="34" charset="0"/>
                <a:ea typeface="ＭＳ Ｐゴシック" pitchFamily="50" charset="-128"/>
              </a:defRPr>
            </a:lvl2pPr>
            <a:lvl3pPr marL="1143000" indent="-228600">
              <a:defRPr kumimoji="1">
                <a:solidFill>
                  <a:schemeClr val="tx1"/>
                </a:solidFill>
                <a:latin typeface="Arial" pitchFamily="34" charset="0"/>
                <a:ea typeface="ＭＳ Ｐゴシック" pitchFamily="50" charset="-128"/>
              </a:defRPr>
            </a:lvl3pPr>
            <a:lvl4pPr marL="1600200" indent="-228600">
              <a:defRPr kumimoji="1">
                <a:solidFill>
                  <a:schemeClr val="tx1"/>
                </a:solidFill>
                <a:latin typeface="Arial" pitchFamily="34" charset="0"/>
                <a:ea typeface="ＭＳ Ｐゴシック" pitchFamily="50" charset="-128"/>
              </a:defRPr>
            </a:lvl4pPr>
            <a:lvl5pPr marL="2057400" indent="-228600">
              <a:defRPr kumimoji="1">
                <a:solidFill>
                  <a:schemeClr val="tx1"/>
                </a:solidFill>
                <a:latin typeface="Arial" pitchFamily="34" charset="0"/>
                <a:ea typeface="ＭＳ Ｐゴシック" pitchFamily="50" charset="-128"/>
              </a:defRPr>
            </a:lvl5pPr>
            <a:lvl6pPr marL="2514600" indent="-228600" fontAlgn="base">
              <a:spcBef>
                <a:spcPct val="0"/>
              </a:spcBef>
              <a:spcAft>
                <a:spcPct val="0"/>
              </a:spcAft>
              <a:defRPr kumimoji="1">
                <a:solidFill>
                  <a:schemeClr val="tx1"/>
                </a:solidFill>
                <a:latin typeface="Arial" pitchFamily="34" charset="0"/>
                <a:ea typeface="ＭＳ Ｐゴシック" pitchFamily="50" charset="-128"/>
              </a:defRPr>
            </a:lvl6pPr>
            <a:lvl7pPr marL="2971800" indent="-228600" fontAlgn="base">
              <a:spcBef>
                <a:spcPct val="0"/>
              </a:spcBef>
              <a:spcAft>
                <a:spcPct val="0"/>
              </a:spcAft>
              <a:defRPr kumimoji="1">
                <a:solidFill>
                  <a:schemeClr val="tx1"/>
                </a:solidFill>
                <a:latin typeface="Arial" pitchFamily="34" charset="0"/>
                <a:ea typeface="ＭＳ Ｐゴシック" pitchFamily="50" charset="-128"/>
              </a:defRPr>
            </a:lvl7pPr>
            <a:lvl8pPr marL="3429000" indent="-228600" fontAlgn="base">
              <a:spcBef>
                <a:spcPct val="0"/>
              </a:spcBef>
              <a:spcAft>
                <a:spcPct val="0"/>
              </a:spcAft>
              <a:defRPr kumimoji="1">
                <a:solidFill>
                  <a:schemeClr val="tx1"/>
                </a:solidFill>
                <a:latin typeface="Arial" pitchFamily="34" charset="0"/>
                <a:ea typeface="ＭＳ Ｐゴシック" pitchFamily="50" charset="-128"/>
              </a:defRPr>
            </a:lvl8pPr>
            <a:lvl9pPr marL="3886200" indent="-228600" fontAlgn="base">
              <a:spcBef>
                <a:spcPct val="0"/>
              </a:spcBef>
              <a:spcAft>
                <a:spcPct val="0"/>
              </a:spcAft>
              <a:defRPr kumimoji="1">
                <a:solidFill>
                  <a:schemeClr val="tx1"/>
                </a:solidFill>
                <a:latin typeface="Arial" pitchFamily="34" charset="0"/>
                <a:ea typeface="ＭＳ Ｐゴシック" pitchFamily="50" charset="-128"/>
              </a:defRPr>
            </a:lvl9p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■バルセロナ市の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Wi-Fi</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を活用したスマートサービスの例</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Rectangle 8"/>
          <p:cNvSpPr>
            <a:spLocks noChangeArrowheads="1"/>
          </p:cNvSpPr>
          <p:nvPr/>
        </p:nvSpPr>
        <p:spPr bwMode="auto">
          <a:xfrm>
            <a:off x="259217" y="3212654"/>
            <a:ext cx="4888847"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ja-JP" altLang="en-US" sz="1000" dirty="0" smtClean="0"/>
              <a:t>出典：総務省「</a:t>
            </a:r>
            <a:r>
              <a:rPr lang="en-US" altLang="ja-JP" sz="1000" dirty="0" smtClean="0"/>
              <a:t>ICT</a:t>
            </a:r>
            <a:r>
              <a:rPr lang="ja-JP" altLang="en-US" sz="1000" dirty="0"/>
              <a:t>街づくり推進会議スマートシティ</a:t>
            </a:r>
            <a:r>
              <a:rPr lang="ja-JP" altLang="en-US" sz="1000" dirty="0" smtClean="0"/>
              <a:t>検討ワーキンググループ配布資料」 </a:t>
            </a:r>
            <a:endParaRPr lang="ja-JP" altLang="en-US" sz="1000" dirty="0"/>
          </a:p>
        </p:txBody>
      </p:sp>
      <p:pic>
        <p:nvPicPr>
          <p:cNvPr id="8194" name="Picture 2" descr="Museu Nacional d'Art de Cataluny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4884" y="3880408"/>
            <a:ext cx="3797887" cy="213595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75"/>
          <p:cNvSpPr>
            <a:spLocks noChangeArrowheads="1"/>
          </p:cNvSpPr>
          <p:nvPr/>
        </p:nvSpPr>
        <p:spPr bwMode="auto">
          <a:xfrm>
            <a:off x="6336196" y="3537012"/>
            <a:ext cx="2488655"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r>
              <a:rPr lang="ja-JP" altLang="en-US" sz="1000" dirty="0" smtClean="0"/>
              <a:t>出典：バルセロナ市観光局ホームページより</a:t>
            </a:r>
            <a:endParaRPr lang="ja-JP" altLang="en-US" sz="1000" dirty="0"/>
          </a:p>
        </p:txBody>
      </p:sp>
    </p:spTree>
    <p:extLst>
      <p:ext uri="{BB962C8B-B14F-4D97-AF65-F5344CB8AC3E}">
        <p14:creationId xmlns:p14="http://schemas.microsoft.com/office/powerpoint/2010/main" val="424924289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a:spLocks noChangeArrowheads="1"/>
          </p:cNvSpPr>
          <p:nvPr/>
        </p:nvSpPr>
        <p:spPr bwMode="auto">
          <a:xfrm>
            <a:off x="234616" y="96887"/>
            <a:ext cx="45005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地域</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別業種別付加</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価値額（</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Text Box 3"/>
          <p:cNvSpPr txBox="1">
            <a:spLocks noChangeArrowheads="1"/>
          </p:cNvSpPr>
          <p:nvPr/>
        </p:nvSpPr>
        <p:spPr bwMode="auto">
          <a:xfrm>
            <a:off x="397756" y="404664"/>
            <a:ext cx="4570288"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RESAS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（地域経済分析システム）</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産業構造マップ</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を基に作成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大かっこ 7"/>
          <p:cNvSpPr/>
          <p:nvPr/>
        </p:nvSpPr>
        <p:spPr>
          <a:xfrm>
            <a:off x="395536" y="5926449"/>
            <a:ext cx="7920880" cy="360040"/>
          </a:xfrm>
          <a:prstGeom prst="bracketPair">
            <a:avLst>
              <a:gd name="adj" fmla="val 6120"/>
            </a:avLst>
          </a:prstGeom>
          <a:ln w="9525">
            <a:solidFill>
              <a:sysClr val="windowText" lastClr="000000"/>
            </a:solidFill>
          </a:ln>
        </p:spPr>
        <p:style>
          <a:lnRef idx="2">
            <a:schemeClr val="accent6"/>
          </a:lnRef>
          <a:fillRef idx="1">
            <a:schemeClr val="lt1"/>
          </a:fillRef>
          <a:effectRef idx="0">
            <a:schemeClr val="accent6"/>
          </a:effectRef>
          <a:fontRef idx="minor">
            <a:schemeClr val="dk1"/>
          </a:fontRef>
        </p:style>
        <p:txBody>
          <a:bodyPr lIns="72000" tIns="36000" rIns="72000" bIns="36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eaLnBrk="0" fontAlgn="base" latinLnBrk="0" hangingPunct="0"/>
            <a:r>
              <a:rPr kumimoji="1" lang="en-US" altLang="ja-JP" sz="700" b="0" i="0" baseline="0" dirty="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大阪市地域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大阪市</a:t>
            </a:r>
            <a:r>
              <a:rPr kumimoji="1" lang="ja-JP" altLang="en-US"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北大阪地域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吹田市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、高槻市、茨木市、摂津市、島本町、豊中市、池田市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、箕面市、豊能町</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能勢町</a:t>
            </a:r>
            <a:r>
              <a:rPr kumimoji="1" lang="ja-JP" altLang="en-US"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東部大阪地域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守口市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、枚方市、寝屋川市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、大東市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、門真市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四條畷</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、交野市、八尾市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、柏原市、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東大阪市</a:t>
            </a:r>
            <a:r>
              <a:rPr kumimoji="1" lang="ja-JP" altLang="en-US"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南河内地域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富田林市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、河内長野市、松原市、羽曳野市、藤井寺市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、大阪狭山市、太子町</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、河南町</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、千早赤阪村</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泉州</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地域</a:t>
            </a:r>
            <a:r>
              <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堺市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、泉大津市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tx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和泉市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、高石市、忠岡町、岸和田市</a:t>
            </a:r>
            <a:r>
              <a:rPr kumimoji="1" lang="ja-JP" altLang="ja-JP" sz="700" b="0" i="0" baseline="0" dirty="0" smtClean="0">
                <a:solidFill>
                  <a:schemeClr val="tx1"/>
                </a:solidFill>
                <a:effectLst/>
                <a:latin typeface="HGSｺﾞｼｯｸM" panose="020B0600000000000000" pitchFamily="50" charset="-128"/>
                <a:ea typeface="HGSｺﾞｼｯｸM" panose="020B0600000000000000" pitchFamily="50" charset="-128"/>
              </a:rPr>
              <a:t>、貝塚市、泉佐野市</a:t>
            </a:r>
            <a:r>
              <a:rPr kumimoji="1" lang="ja-JP" altLang="ja-JP" sz="700" b="0" i="0" baseline="0" dirty="0">
                <a:solidFill>
                  <a:schemeClr val="tx1"/>
                </a:solidFill>
                <a:effectLst/>
                <a:latin typeface="HGSｺﾞｼｯｸM" panose="020B0600000000000000" pitchFamily="50" charset="-128"/>
                <a:ea typeface="HGSｺﾞｼｯｸM" panose="020B0600000000000000" pitchFamily="50" charset="-128"/>
              </a:rPr>
              <a:t>、泉南市、阪南市、熊取町、田尻町、岬町</a:t>
            </a:r>
            <a:endParaRPr lang="ja-JP" altLang="ja-JP" sz="700" dirty="0">
              <a:solidFill>
                <a:schemeClr val="tx1"/>
              </a:solidFill>
              <a:effectLst/>
              <a:latin typeface="HGSｺﾞｼｯｸM" panose="020B0600000000000000" pitchFamily="50" charset="-128"/>
              <a:ea typeface="HGSｺﾞｼｯｸM" panose="020B0600000000000000" pitchFamily="50" charset="-128"/>
            </a:endParaRPr>
          </a:p>
        </p:txBody>
      </p:sp>
      <p:sp>
        <p:nvSpPr>
          <p:cNvPr id="12" name="Text Box 3"/>
          <p:cNvSpPr txBox="1">
            <a:spLocks noChangeArrowheads="1"/>
          </p:cNvSpPr>
          <p:nvPr/>
        </p:nvSpPr>
        <p:spPr bwMode="auto">
          <a:xfrm>
            <a:off x="7416316" y="3429000"/>
            <a:ext cx="900100" cy="134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（単位：億円）</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406711483"/>
              </p:ext>
            </p:extLst>
          </p:nvPr>
        </p:nvGraphicFramePr>
        <p:xfrm>
          <a:off x="611561" y="3622193"/>
          <a:ext cx="7632844" cy="2200275"/>
        </p:xfrm>
        <a:graphic>
          <a:graphicData uri="http://schemas.openxmlformats.org/drawingml/2006/table">
            <a:tbl>
              <a:tblPr>
                <a:tableStyleId>{5C22544A-7EE6-4342-B048-85BDC9FD1C3A}</a:tableStyleId>
              </a:tblPr>
              <a:tblGrid>
                <a:gridCol w="2027954"/>
                <a:gridCol w="560489"/>
                <a:gridCol w="560489"/>
                <a:gridCol w="560489"/>
                <a:gridCol w="560489"/>
                <a:gridCol w="560489"/>
                <a:gridCol w="560489"/>
                <a:gridCol w="560489"/>
                <a:gridCol w="560489"/>
                <a:gridCol w="560489"/>
                <a:gridCol w="560489"/>
              </a:tblGrid>
              <a:tr h="139070">
                <a:tc rowSpan="2">
                  <a:txBody>
                    <a:bodyPr/>
                    <a:lstStyle/>
                    <a:p>
                      <a:pPr algn="ctr" fontAlgn="ct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gridSpan="2">
                  <a:txBody>
                    <a:bodyPr/>
                    <a:lstStyle/>
                    <a:p>
                      <a:pPr algn="ctr" fontAlgn="ctr"/>
                      <a:r>
                        <a:rPr lang="ja-JP" altLang="en-US" sz="900" u="none" strike="noStrike" dirty="0">
                          <a:effectLst/>
                          <a:latin typeface="HGｺﾞｼｯｸM" panose="020B0609000000000000" pitchFamily="49" charset="-128"/>
                          <a:ea typeface="HGｺﾞｼｯｸM" panose="020B0609000000000000" pitchFamily="49" charset="-128"/>
                        </a:rPr>
                        <a:t>大阪市地域</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900" u="none" strike="noStrike">
                          <a:effectLst/>
                          <a:latin typeface="HGｺﾞｼｯｸM" panose="020B0609000000000000" pitchFamily="49" charset="-128"/>
                          <a:ea typeface="HGｺﾞｼｯｸM" panose="020B0609000000000000" pitchFamily="49" charset="-128"/>
                        </a:rPr>
                        <a:t>北大阪地域</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zh-TW" altLang="en-US" sz="900" u="none" strike="noStrike">
                          <a:effectLst/>
                          <a:latin typeface="HGｺﾞｼｯｸM" panose="020B0609000000000000" pitchFamily="49" charset="-128"/>
                          <a:ea typeface="HGｺﾞｼｯｸM" panose="020B0609000000000000" pitchFamily="49" charset="-128"/>
                        </a:rPr>
                        <a:t>東部大阪地域</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900" u="none" strike="noStrike">
                          <a:effectLst/>
                          <a:latin typeface="HGｺﾞｼｯｸM" panose="020B0609000000000000" pitchFamily="49" charset="-128"/>
                          <a:ea typeface="HGｺﾞｼｯｸM" panose="020B0609000000000000" pitchFamily="49" charset="-128"/>
                        </a:rPr>
                        <a:t>南河内地域</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c gridSpan="2">
                  <a:txBody>
                    <a:bodyPr/>
                    <a:lstStyle/>
                    <a:p>
                      <a:pPr algn="ctr" fontAlgn="ctr"/>
                      <a:r>
                        <a:rPr lang="ja-JP" altLang="en-US" sz="900" u="none" strike="noStrike">
                          <a:effectLst/>
                          <a:latin typeface="HGｺﾞｼｯｸM" panose="020B0609000000000000" pitchFamily="49" charset="-128"/>
                          <a:ea typeface="HGｺﾞｼｯｸM" panose="020B0609000000000000" pitchFamily="49" charset="-128"/>
                        </a:rPr>
                        <a:t>泉州地域</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hMerge="1">
                  <a:txBody>
                    <a:bodyPr/>
                    <a:lstStyle/>
                    <a:p>
                      <a:endParaRPr kumimoji="1" lang="ja-JP" altLang="en-US"/>
                    </a:p>
                  </a:txBody>
                  <a:tcPr/>
                </a:tc>
              </a:tr>
              <a:tr h="139070">
                <a:tc vMerge="1">
                  <a:txBody>
                    <a:bodyPr/>
                    <a:lstStyle/>
                    <a:p>
                      <a:endParaRPr kumimoji="1" lang="ja-JP" altLang="en-US"/>
                    </a:p>
                  </a:txBody>
                  <a:tcPr/>
                </a:tc>
                <a:tc>
                  <a:txBody>
                    <a:bodyPr/>
                    <a:lstStyle/>
                    <a:p>
                      <a:pPr algn="l" fontAlgn="ctr"/>
                      <a:r>
                        <a:rPr lang="ja-JP" altLang="en-US" sz="600" u="none" strike="noStrike" dirty="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endParaRPr lang="ja-JP" altLang="en-US" sz="6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600" u="none" strike="noStrike" dirty="0" smtClean="0">
                          <a:effectLst/>
                          <a:latin typeface="HGｺﾞｼｯｸM" panose="020B0609000000000000" pitchFamily="49" charset="-128"/>
                          <a:ea typeface="HGｺﾞｼｯｸM" panose="020B0609000000000000" pitchFamily="49" charset="-128"/>
                        </a:rPr>
                        <a:t>　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dirty="0">
                          <a:effectLst/>
                          <a:latin typeface="HGｺﾞｼｯｸM" panose="020B0609000000000000" pitchFamily="49" charset="-128"/>
                          <a:ea typeface="HGｺﾞｼｯｸM" panose="020B0609000000000000" pitchFamily="49" charset="-128"/>
                        </a:rPr>
                        <a:t>域内ｼｪｱ</a:t>
                      </a:r>
                      <a:endParaRPr lang="ja-JP" altLang="en-US" sz="8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HGｺﾞｼｯｸM" panose="020B0609000000000000" pitchFamily="49" charset="-128"/>
                          <a:ea typeface="HGｺﾞｼｯｸM" panose="020B0609000000000000" pitchFamily="49" charset="-128"/>
                        </a:rPr>
                        <a:t>　</a:t>
                      </a:r>
                      <a:r>
                        <a:rPr lang="ja-JP" altLang="en-US" sz="600" u="none" strike="noStrike" dirty="0" smtClean="0">
                          <a:effectLst/>
                          <a:latin typeface="HGｺﾞｼｯｸM" panose="020B0609000000000000" pitchFamily="49" charset="-128"/>
                          <a:ea typeface="HGｺﾞｼｯｸM" panose="020B0609000000000000" pitchFamily="49" charset="-128"/>
                        </a:rPr>
                        <a:t>付加価値額</a:t>
                      </a:r>
                      <a:r>
                        <a:rPr lang="ja-JP" altLang="en-US" sz="900" u="none" strike="noStrike" dirty="0">
                          <a:effectLst/>
                          <a:latin typeface="HGｺﾞｼｯｸM" panose="020B0609000000000000" pitchFamily="49" charset="-128"/>
                          <a:ea typeface="HGｺﾞｼｯｸM" panose="020B0609000000000000" pitchFamily="49" charset="-128"/>
                        </a:rPr>
                        <a:t>　</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ctr" fontAlgn="ctr"/>
                      <a:r>
                        <a:rPr lang="ja-JP" altLang="en-US" sz="800" u="none" strike="noStrike">
                          <a:effectLst/>
                          <a:latin typeface="HGｺﾞｼｯｸM" panose="020B0609000000000000" pitchFamily="49" charset="-128"/>
                          <a:ea typeface="HGｺﾞｼｯｸM" panose="020B0609000000000000" pitchFamily="49" charset="-128"/>
                        </a:rPr>
                        <a:t>域内ｼｪｱ</a:t>
                      </a:r>
                      <a:endParaRPr lang="ja-JP" altLang="en-US" sz="8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建設業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10,828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7.2%</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1,477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1,314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320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製造業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40,480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27.1%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5,299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27.0%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13,299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47.2%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1,215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26.8%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5,922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31.3%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dirty="0">
                          <a:effectLst/>
                          <a:latin typeface="HGｺﾞｼｯｸM" panose="020B0609000000000000" pitchFamily="49" charset="-128"/>
                          <a:ea typeface="HGｺﾞｼｯｸM" panose="020B0609000000000000" pitchFamily="49" charset="-128"/>
                        </a:rPr>
                        <a:t>情報通信業</a:t>
                      </a:r>
                      <a:endParaRPr lang="ja-JP"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8,411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197</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212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a:effectLst/>
                          <a:latin typeface="HGｺﾞｼｯｸM" panose="020B0609000000000000" pitchFamily="49" charset="-128"/>
                          <a:ea typeface="HGｺﾞｼｯｸM" panose="020B0609000000000000" pitchFamily="49" charset="-128"/>
                        </a:rPr>
                        <a:t>運輸業、郵便業</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9,374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1,590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1,475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1,579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a:effectLst/>
                          <a:latin typeface="HGｺﾞｼｯｸM" panose="020B0609000000000000" pitchFamily="49" charset="-128"/>
                          <a:ea typeface="HGｺﾞｼｯｸM" panose="020B0609000000000000" pitchFamily="49" charset="-128"/>
                        </a:rPr>
                        <a:t>卸売業、小売業</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34,025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22.8%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3,258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16.6%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3,742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842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2,963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a:effectLst/>
                          <a:latin typeface="HGｺﾞｼｯｸM" panose="020B0609000000000000" pitchFamily="49" charset="-128"/>
                          <a:ea typeface="HGｺﾞｼｯｸM" panose="020B0609000000000000" pitchFamily="49" charset="-128"/>
                        </a:rPr>
                        <a:t>金融業、保険業</a:t>
                      </a:r>
                      <a:endParaRPr lang="zh-TW"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11,903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zh-TW" altLang="en-US" sz="900" u="none" strike="noStrike" dirty="0">
                          <a:effectLst/>
                          <a:latin typeface="HGｺﾞｼｯｸM" panose="020B0609000000000000" pitchFamily="49" charset="-128"/>
                          <a:ea typeface="HGｺﾞｼｯｸM" panose="020B0609000000000000" pitchFamily="49" charset="-128"/>
                        </a:rPr>
                        <a:t>不動産業、物品賃貸業</a:t>
                      </a:r>
                      <a:endParaRPr lang="zh-TW" altLang="en-US"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6,389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766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825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547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学術研究、専門・技術サービス業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5,115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592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261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0.9%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宿泊業、飲食サービス業</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3,809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168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1,166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医療、福祉</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5,508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2,127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2,823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926</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20.4%</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2,932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サービス業（他に分類されないもの）</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7,108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992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5.1%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1,110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151</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657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3.5%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その他</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6,452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2,315</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11.8%</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2,350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8.3%</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487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1,270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6.7%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r h="139070">
                <a:tc>
                  <a:txBody>
                    <a:bodyPr/>
                    <a:lstStyle/>
                    <a:p>
                      <a:pPr algn="l" fontAlgn="ctr"/>
                      <a:r>
                        <a:rPr lang="ja-JP" altLang="en-US" sz="900" u="none" strike="noStrike">
                          <a:effectLst/>
                          <a:latin typeface="HGｺﾞｼｯｸM" panose="020B0609000000000000" pitchFamily="49" charset="-128"/>
                          <a:ea typeface="HGｺﾞｼｯｸM" panose="020B0609000000000000" pitchFamily="49" charset="-128"/>
                        </a:rPr>
                        <a:t>総計</a:t>
                      </a:r>
                      <a:endParaRPr lang="ja-JP" altLang="en-US"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149,402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100.0%</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19,637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28,192</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100.0%</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4,539</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100.0%</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a:effectLst/>
                          <a:latin typeface="HGｺﾞｼｯｸM" panose="020B0609000000000000" pitchFamily="49" charset="-128"/>
                          <a:ea typeface="HGｺﾞｼｯｸM" panose="020B0609000000000000" pitchFamily="49" charset="-128"/>
                        </a:rPr>
                        <a:t>18,897</a:t>
                      </a:r>
                      <a:endParaRPr lang="en-US" altLang="ja-JP" sz="900" b="0" i="0" u="none" strike="noStrike">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c>
                  <a:txBody>
                    <a:bodyPr/>
                    <a:lstStyle/>
                    <a:p>
                      <a:pPr algn="r" fontAlgn="ctr"/>
                      <a:r>
                        <a:rPr lang="en-US" altLang="ja-JP" sz="900" u="none" strike="noStrike" dirty="0">
                          <a:effectLst/>
                          <a:latin typeface="HGｺﾞｼｯｸM" panose="020B0609000000000000" pitchFamily="49" charset="-128"/>
                          <a:ea typeface="HGｺﾞｼｯｸM" panose="020B0609000000000000" pitchFamily="49" charset="-128"/>
                        </a:rPr>
                        <a:t>100.0%</a:t>
                      </a:r>
                      <a:endParaRPr lang="en-US" altLang="ja-JP" sz="900" b="0" i="0" u="none" strike="noStrike" dirty="0">
                        <a:solidFill>
                          <a:srgbClr val="000000"/>
                        </a:solidFill>
                        <a:effectLst/>
                        <a:latin typeface="HGｺﾞｼｯｸM" panose="020B0609000000000000" pitchFamily="49" charset="-128"/>
                        <a:ea typeface="HGｺﾞｼｯｸM" panose="020B0609000000000000" pitchFamily="49" charset="-128"/>
                      </a:endParaRPr>
                    </a:p>
                  </a:txBody>
                  <a:tcPr marL="9525" marR="9525" marT="9525" marB="0" anchor="ctr"/>
                </a:tc>
              </a:tr>
            </a:tbl>
          </a:graphicData>
        </a:graphic>
      </p:graphicFrame>
      <p:graphicFrame>
        <p:nvGraphicFramePr>
          <p:cNvPr id="9" name="グラフ 8"/>
          <p:cNvGraphicFramePr>
            <a:graphicFrameLocks/>
          </p:cNvGraphicFramePr>
          <p:nvPr>
            <p:extLst>
              <p:ext uri="{D42A27DB-BD31-4B8C-83A1-F6EECF244321}">
                <p14:modId xmlns:p14="http://schemas.microsoft.com/office/powerpoint/2010/main" val="3925519491"/>
              </p:ext>
            </p:extLst>
          </p:nvPr>
        </p:nvGraphicFramePr>
        <p:xfrm>
          <a:off x="407202" y="477761"/>
          <a:ext cx="7909214" cy="3046267"/>
        </p:xfrm>
        <a:graphic>
          <a:graphicData uri="http://schemas.openxmlformats.org/drawingml/2006/chart">
            <c:chart xmlns:c="http://schemas.openxmlformats.org/drawingml/2006/chart" xmlns:r="http://schemas.openxmlformats.org/officeDocument/2006/relationships" r:id="rId2"/>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15</a:t>
            </a:fld>
            <a:endParaRPr kumimoji="1" lang="ja-JP" altLang="en-US"/>
          </a:p>
        </p:txBody>
      </p:sp>
      <p:sp>
        <p:nvSpPr>
          <p:cNvPr id="10" name="Text Box 3"/>
          <p:cNvSpPr txBox="1">
            <a:spLocks noChangeArrowheads="1"/>
          </p:cNvSpPr>
          <p:nvPr/>
        </p:nvSpPr>
        <p:spPr bwMode="auto">
          <a:xfrm>
            <a:off x="397756" y="6358922"/>
            <a:ext cx="4570288" cy="2744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1100" dirty="0" smtClean="0">
                <a:latin typeface="+mn-ea"/>
                <a:cs typeface="Meiryo UI" panose="020B0604030504040204" pitchFamily="50" charset="-128"/>
              </a:rPr>
              <a:t>平成</a:t>
            </a:r>
            <a:r>
              <a:rPr lang="en-US" altLang="ja-JP" sz="1100" dirty="0" smtClean="0">
                <a:latin typeface="+mn-ea"/>
                <a:cs typeface="Meiryo UI" panose="020B0604030504040204" pitchFamily="50" charset="-128"/>
              </a:rPr>
              <a:t>24</a:t>
            </a:r>
            <a:r>
              <a:rPr lang="ja-JP" altLang="en-US" sz="1100" dirty="0" smtClean="0">
                <a:latin typeface="+mn-ea"/>
                <a:cs typeface="Meiryo UI" panose="020B0604030504040204" pitchFamily="50" charset="-128"/>
              </a:rPr>
              <a:t>年経済センサス活動調査を再編加工</a:t>
            </a:r>
            <a:endParaRPr lang="en-US" altLang="ja-JP" sz="1100" dirty="0" smtClean="0">
              <a:latin typeface="+mn-ea"/>
              <a:cs typeface="Meiryo UI" panose="020B0604030504040204" pitchFamily="50" charset="-128"/>
            </a:endParaRPr>
          </a:p>
          <a:p>
            <a:pPr marL="266700" lvl="1" indent="-266700" algn="just" fontAlgn="base">
              <a:lnSpc>
                <a:spcPts val="960"/>
              </a:lnSpc>
              <a:spcBef>
                <a:spcPct val="0"/>
              </a:spcBef>
              <a:spcAft>
                <a:spcPct val="0"/>
              </a:spcAft>
            </a:pP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付加価値額＝売上高</a:t>
            </a: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費用総額</a:t>
            </a: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給与総額</a:t>
            </a:r>
            <a:r>
              <a:rPr lang="en-US" altLang="ja-JP" sz="1100" dirty="0" smtClean="0">
                <a:latin typeface="+mn-ea"/>
                <a:cs typeface="Meiryo UI" panose="020B0604030504040204" pitchFamily="50" charset="-128"/>
              </a:rPr>
              <a:t>+</a:t>
            </a:r>
            <a:r>
              <a:rPr lang="ja-JP" altLang="en-US" sz="1100" dirty="0" smtClean="0">
                <a:latin typeface="+mn-ea"/>
                <a:cs typeface="Meiryo UI" panose="020B0604030504040204" pitchFamily="50" charset="-128"/>
              </a:rPr>
              <a:t>租税公課</a:t>
            </a:r>
            <a:endParaRPr lang="en-US" altLang="ja-JP" sz="1100" dirty="0" smtClean="0">
              <a:latin typeface="+mn-ea"/>
              <a:cs typeface="Meiryo UI" panose="020B0604030504040204" pitchFamily="50" charset="-128"/>
            </a:endParaRPr>
          </a:p>
        </p:txBody>
      </p:sp>
    </p:spTree>
    <p:extLst>
      <p:ext uri="{BB962C8B-B14F-4D97-AF65-F5344CB8AC3E}">
        <p14:creationId xmlns:p14="http://schemas.microsoft.com/office/powerpoint/2010/main" val="39151303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92202" y="1376772"/>
            <a:ext cx="3856038"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府内地域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製造品出荷</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額の推移</a:t>
            </a:r>
            <a:endParaRPr lang="ja-JP"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606" name="正方形/長方形 1"/>
          <p:cNvSpPr>
            <a:spLocks noChangeArrowheads="1"/>
          </p:cNvSpPr>
          <p:nvPr/>
        </p:nvSpPr>
        <p:spPr bwMode="auto">
          <a:xfrm>
            <a:off x="197472" y="1604614"/>
            <a:ext cx="3006376" cy="246221"/>
          </a:xfrm>
          <a:prstGeom prst="rect">
            <a:avLst/>
          </a:prstGeom>
          <a:noFill/>
          <a:ln w="9525">
            <a:noFill/>
            <a:miter lim="800000"/>
            <a:headEnd/>
            <a:tailEnd/>
          </a:ln>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経済産業省「工業統計調査</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395537" y="1890886"/>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2" name="角丸四角形 11"/>
          <p:cNvSpPr/>
          <p:nvPr/>
        </p:nvSpPr>
        <p:spPr>
          <a:xfrm>
            <a:off x="127000" y="764704"/>
            <a:ext cx="8856663" cy="560387"/>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ＭＳ Ｐゴシック" charset="-128"/>
              </a:rPr>
              <a:t>○府内製造品出荷額の地域別の推移をみる</a:t>
            </a:r>
            <a:r>
              <a:rPr lang="ja-JP" altLang="en-US" sz="1100" dirty="0">
                <a:solidFill>
                  <a:schemeClr val="tx1"/>
                </a:solidFill>
                <a:latin typeface="ＭＳ Ｐゴシック" charset="-128"/>
              </a:rPr>
              <a:t>と、</a:t>
            </a:r>
            <a:r>
              <a:rPr lang="ja-JP" altLang="en-US" sz="1100" u="sng" dirty="0">
                <a:solidFill>
                  <a:schemeClr val="tx1"/>
                </a:solidFill>
                <a:latin typeface="ＭＳ Ｐゴシック" charset="-128"/>
              </a:rPr>
              <a:t>大阪市地域で大きく減少傾向に</a:t>
            </a:r>
            <a:r>
              <a:rPr lang="ja-JP" altLang="en-US" sz="1100" u="sng" dirty="0" smtClean="0">
                <a:solidFill>
                  <a:schemeClr val="tx1"/>
                </a:solidFill>
                <a:latin typeface="ＭＳ Ｐゴシック" charset="-128"/>
              </a:rPr>
              <a:t>ある一方で、泉北地域では</a:t>
            </a:r>
            <a:r>
              <a:rPr lang="en-US" altLang="ja-JP" sz="1100" u="sng" dirty="0" smtClean="0">
                <a:solidFill>
                  <a:schemeClr val="tx1"/>
                </a:solidFill>
                <a:latin typeface="ＭＳ Ｐゴシック" charset="-128"/>
              </a:rPr>
              <a:t>2003</a:t>
            </a:r>
            <a:r>
              <a:rPr lang="ja-JP" altLang="en-US" sz="1100" u="sng" dirty="0" smtClean="0">
                <a:solidFill>
                  <a:schemeClr val="tx1"/>
                </a:solidFill>
                <a:latin typeface="ＭＳ Ｐゴシック" charset="-128"/>
              </a:rPr>
              <a:t>年以降増加傾向</a:t>
            </a:r>
            <a:r>
              <a:rPr lang="ja-JP" altLang="en-US" sz="1100" dirty="0" smtClean="0">
                <a:solidFill>
                  <a:schemeClr val="tx1"/>
                </a:solidFill>
                <a:latin typeface="ＭＳ Ｐゴシック" charset="-128"/>
              </a:rPr>
              <a:t>にある。</a:t>
            </a:r>
            <a:endParaRPr lang="en-US" altLang="ja-JP" sz="1100" dirty="0" smtClean="0">
              <a:solidFill>
                <a:schemeClr val="tx1"/>
              </a:solidFill>
              <a:latin typeface="ＭＳ Ｐゴシック" charset="-128"/>
            </a:endParaRPr>
          </a:p>
          <a:p>
            <a:pPr marL="177800" indent="-177800">
              <a:defRPr/>
            </a:pPr>
            <a:r>
              <a:rPr lang="ja-JP" altLang="en-US" sz="1100" dirty="0" smtClean="0">
                <a:solidFill>
                  <a:schemeClr val="tx1"/>
                </a:solidFill>
                <a:latin typeface="ＭＳ Ｐゴシック" charset="-128"/>
              </a:rPr>
              <a:t>○</a:t>
            </a:r>
            <a:r>
              <a:rPr lang="en-US" altLang="ja-JP" sz="1100" dirty="0" smtClean="0">
                <a:solidFill>
                  <a:schemeClr val="tx1"/>
                </a:solidFill>
                <a:latin typeface="ＭＳ Ｐゴシック" charset="-128"/>
              </a:rPr>
              <a:t>2014</a:t>
            </a:r>
            <a:r>
              <a:rPr lang="ja-JP" altLang="en-US" sz="1100" dirty="0" smtClean="0">
                <a:solidFill>
                  <a:schemeClr val="tx1"/>
                </a:solidFill>
                <a:latin typeface="ＭＳ Ｐゴシック" charset="-128"/>
              </a:rPr>
              <a:t>年の製造品出荷額を</a:t>
            </a:r>
            <a:r>
              <a:rPr lang="ja-JP" altLang="en-US" sz="1100" dirty="0">
                <a:solidFill>
                  <a:schemeClr val="tx1"/>
                </a:solidFill>
                <a:latin typeface="ＭＳ Ｐゴシック" charset="-128"/>
              </a:rPr>
              <a:t>市町村別にみると</a:t>
            </a:r>
            <a:r>
              <a:rPr lang="ja-JP" altLang="en-US" sz="1100" dirty="0" smtClean="0">
                <a:solidFill>
                  <a:schemeClr val="tx1"/>
                </a:solidFill>
                <a:latin typeface="ＭＳ Ｐゴシック" charset="-128"/>
              </a:rPr>
              <a:t>、</a:t>
            </a:r>
            <a:r>
              <a:rPr lang="ja-JP" altLang="en-US" sz="1100" u="sng" dirty="0" smtClean="0">
                <a:solidFill>
                  <a:schemeClr val="tx1"/>
                </a:solidFill>
                <a:latin typeface="ＭＳ Ｐゴシック" charset="-128"/>
              </a:rPr>
              <a:t>堺市が約</a:t>
            </a:r>
            <a:r>
              <a:rPr lang="en-US" altLang="ja-JP" sz="1100" u="sng" dirty="0" smtClean="0">
                <a:solidFill>
                  <a:schemeClr val="tx1"/>
                </a:solidFill>
                <a:latin typeface="ＭＳ Ｐゴシック" charset="-128"/>
              </a:rPr>
              <a:t>3.8</a:t>
            </a:r>
            <a:r>
              <a:rPr lang="ja-JP" altLang="en-US" sz="1100" u="sng" dirty="0" smtClean="0">
                <a:solidFill>
                  <a:schemeClr val="tx1"/>
                </a:solidFill>
                <a:latin typeface="ＭＳ Ｐゴシック" charset="-128"/>
              </a:rPr>
              <a:t>兆</a:t>
            </a:r>
            <a:r>
              <a:rPr lang="ja-JP" altLang="en-US" sz="1100" u="sng" dirty="0">
                <a:solidFill>
                  <a:schemeClr val="tx1"/>
                </a:solidFill>
                <a:latin typeface="ＭＳ Ｐゴシック" charset="-128"/>
              </a:rPr>
              <a:t>円</a:t>
            </a:r>
            <a:r>
              <a:rPr lang="ja-JP" altLang="en-US" sz="1100" u="sng" dirty="0" smtClean="0">
                <a:solidFill>
                  <a:schemeClr val="tx1"/>
                </a:solidFill>
                <a:latin typeface="ＭＳ Ｐゴシック" charset="-128"/>
              </a:rPr>
              <a:t>で府内で最も高く</a:t>
            </a:r>
            <a:r>
              <a:rPr lang="ja-JP" altLang="en-US" sz="1100" dirty="0" smtClean="0">
                <a:solidFill>
                  <a:schemeClr val="tx1"/>
                </a:solidFill>
                <a:latin typeface="ＭＳ Ｐゴシック" charset="-128"/>
              </a:rPr>
              <a:t>、以下大阪市（約</a:t>
            </a:r>
            <a:r>
              <a:rPr lang="en-US" altLang="ja-JP" sz="1100" dirty="0" smtClean="0">
                <a:solidFill>
                  <a:schemeClr val="tx1"/>
                </a:solidFill>
                <a:latin typeface="ＭＳ Ｐゴシック" charset="-128"/>
              </a:rPr>
              <a:t>3.6</a:t>
            </a:r>
            <a:r>
              <a:rPr lang="ja-JP" altLang="en-US" sz="1100" dirty="0" smtClean="0">
                <a:solidFill>
                  <a:schemeClr val="tx1"/>
                </a:solidFill>
                <a:latin typeface="ＭＳ Ｐゴシック" charset="-128"/>
              </a:rPr>
              <a:t>兆</a:t>
            </a:r>
            <a:r>
              <a:rPr lang="ja-JP" altLang="en-US" sz="1100" dirty="0">
                <a:solidFill>
                  <a:schemeClr val="tx1"/>
                </a:solidFill>
                <a:latin typeface="ＭＳ Ｐゴシック" charset="-128"/>
              </a:rPr>
              <a:t>円）</a:t>
            </a:r>
            <a:r>
              <a:rPr lang="ja-JP" altLang="en-US" sz="1100" dirty="0" smtClean="0">
                <a:solidFill>
                  <a:schemeClr val="tx1"/>
                </a:solidFill>
                <a:latin typeface="ＭＳ Ｐゴシック" charset="-128"/>
              </a:rPr>
              <a:t>、東大阪市（</a:t>
            </a:r>
            <a:r>
              <a:rPr lang="ja-JP" altLang="en-US" sz="1100" dirty="0">
                <a:solidFill>
                  <a:schemeClr val="tx1"/>
                </a:solidFill>
                <a:latin typeface="ＭＳ Ｐゴシック" charset="-128"/>
              </a:rPr>
              <a:t>約</a:t>
            </a:r>
            <a:r>
              <a:rPr lang="en-US" altLang="ja-JP" sz="1100" dirty="0" smtClean="0">
                <a:solidFill>
                  <a:schemeClr val="tx1"/>
                </a:solidFill>
                <a:latin typeface="ＭＳ Ｐゴシック" charset="-128"/>
              </a:rPr>
              <a:t>1.0</a:t>
            </a:r>
            <a:r>
              <a:rPr lang="ja-JP" altLang="en-US" sz="1100" dirty="0" smtClean="0">
                <a:solidFill>
                  <a:schemeClr val="tx1"/>
                </a:solidFill>
                <a:latin typeface="ＭＳ Ｐゴシック" charset="-128"/>
              </a:rPr>
              <a:t>兆</a:t>
            </a:r>
            <a:r>
              <a:rPr lang="ja-JP" altLang="en-US" sz="1100" dirty="0">
                <a:solidFill>
                  <a:schemeClr val="tx1"/>
                </a:solidFill>
                <a:latin typeface="ＭＳ Ｐゴシック" charset="-128"/>
              </a:rPr>
              <a:t>円</a:t>
            </a:r>
            <a:r>
              <a:rPr lang="ja-JP" altLang="en-US" sz="1100" dirty="0" smtClean="0">
                <a:solidFill>
                  <a:schemeClr val="tx1"/>
                </a:solidFill>
                <a:latin typeface="ＭＳ Ｐゴシック" charset="-128"/>
              </a:rPr>
              <a:t>）と</a:t>
            </a:r>
            <a:r>
              <a:rPr lang="ja-JP" altLang="en-US" sz="1100" dirty="0">
                <a:solidFill>
                  <a:schemeClr val="tx1"/>
                </a:solidFill>
                <a:latin typeface="ＭＳ Ｐゴシック" charset="-128"/>
              </a:rPr>
              <a:t>なっている</a:t>
            </a:r>
            <a:r>
              <a:rPr lang="ja-JP" altLang="en-US" sz="1100" dirty="0" smtClean="0">
                <a:solidFill>
                  <a:schemeClr val="tx1"/>
                </a:solidFill>
                <a:latin typeface="ＭＳ Ｐゴシック" charset="-128"/>
              </a:rPr>
              <a:t>。</a:t>
            </a:r>
            <a:endParaRPr lang="en-US" altLang="ja-JP" sz="1100" dirty="0">
              <a:solidFill>
                <a:schemeClr val="tx1"/>
              </a:solidFill>
              <a:latin typeface="ＭＳ Ｐゴシック" charset="-128"/>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16</a:t>
            </a:fld>
            <a:endParaRPr lang="ja-JP" altLang="en-US" dirty="0"/>
          </a:p>
        </p:txBody>
      </p:sp>
      <p:graphicFrame>
        <p:nvGraphicFramePr>
          <p:cNvPr id="15" name="グラフ 14"/>
          <p:cNvGraphicFramePr>
            <a:graphicFrameLocks/>
          </p:cNvGraphicFramePr>
          <p:nvPr>
            <p:extLst>
              <p:ext uri="{D42A27DB-BD31-4B8C-83A1-F6EECF244321}">
                <p14:modId xmlns:p14="http://schemas.microsoft.com/office/powerpoint/2010/main" val="827959833"/>
              </p:ext>
            </p:extLst>
          </p:nvPr>
        </p:nvGraphicFramePr>
        <p:xfrm>
          <a:off x="127000" y="2012330"/>
          <a:ext cx="5309096" cy="432048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表 3"/>
          <p:cNvGraphicFramePr>
            <a:graphicFrameLocks noGrp="1"/>
          </p:cNvGraphicFramePr>
          <p:nvPr>
            <p:extLst>
              <p:ext uri="{D42A27DB-BD31-4B8C-83A1-F6EECF244321}">
                <p14:modId xmlns:p14="http://schemas.microsoft.com/office/powerpoint/2010/main" val="2136227550"/>
              </p:ext>
            </p:extLst>
          </p:nvPr>
        </p:nvGraphicFramePr>
        <p:xfrm>
          <a:off x="5553375" y="2133774"/>
          <a:ext cx="3379488" cy="3771900"/>
        </p:xfrm>
        <a:graphic>
          <a:graphicData uri="http://schemas.openxmlformats.org/drawingml/2006/table">
            <a:tbl>
              <a:tblPr/>
              <a:tblGrid>
                <a:gridCol w="619573"/>
                <a:gridCol w="506923"/>
                <a:gridCol w="506923"/>
                <a:gridCol w="619573"/>
                <a:gridCol w="619573"/>
                <a:gridCol w="506923"/>
              </a:tblGrid>
              <a:tr h="171450">
                <a:tc>
                  <a:txBody>
                    <a:bodyPr/>
                    <a:lstStyle/>
                    <a:p>
                      <a:pPr algn="l" fontAlgn="b"/>
                      <a:r>
                        <a:rPr lang="ja-JP" altLang="en-US" sz="800" b="0" i="0" u="none" strike="noStrike" dirty="0">
                          <a:effectLst/>
                          <a:latin typeface="HGSｺﾞｼｯｸM" panose="020B0600000000000000" pitchFamily="50" charset="-128"/>
                          <a:ea typeface="HGSｺﾞｼｯｸM" panose="020B0600000000000000" pitchFamily="50" charset="-128"/>
                        </a:rPr>
                        <a:t>大阪市地域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大阪市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36,348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南河内地域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富田林市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1,360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三島地域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吹田市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2,939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(6,367)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河内長野市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909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(14,508)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高槻市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3,838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松原市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1,393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茨木市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3,306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羽曳野市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摂津市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3,817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藤井寺市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451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島本町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608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大阪狭山市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523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豊能地域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豊中市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2,548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太子町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(7,979)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池田市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5,116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河南町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箕面市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千早赤阪村</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254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豊能町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泉北地域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堺市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38,213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能勢町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(51,473)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泉大津市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1,641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北河内地域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守口市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1,319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和泉市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1,621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(17,187)</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dirty="0">
                          <a:effectLst/>
                          <a:latin typeface="HGSｺﾞｼｯｸM" panose="020B0600000000000000" pitchFamily="50" charset="-128"/>
                          <a:ea typeface="HGSｺﾞｼｯｸM" panose="020B0600000000000000" pitchFamily="50" charset="-128"/>
                        </a:rPr>
                        <a:t>枚方市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7,366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高石市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9,456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寝屋川市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1,808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忠岡町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543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大東市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泉南地域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岸和田市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2,343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門真市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3,265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(8,628)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貝塚市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2,550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四條畷市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290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泉佐野市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2,334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交野市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796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泉南市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781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中河内地域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八尾市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9,748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阪南市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260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ctr" fontAlgn="b"/>
                      <a:r>
                        <a:rPr lang="en-US" altLang="ja-JP" sz="800" b="0" i="0" u="none" strike="noStrike">
                          <a:effectLst/>
                          <a:latin typeface="HGSｺﾞｼｯｸM" panose="020B0600000000000000" pitchFamily="50" charset="-128"/>
                          <a:ea typeface="HGSｺﾞｼｯｸM" panose="020B0600000000000000" pitchFamily="50" charset="-128"/>
                        </a:rPr>
                        <a:t>(22,801)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柏原市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2,721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熊取町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226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東大阪市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10,333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田尻町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a:effectLst/>
                          <a:latin typeface="HGSｺﾞｼｯｸM" panose="020B0600000000000000" pitchFamily="50" charset="-128"/>
                          <a:ea typeface="HGSｺﾞｼｯｸM" panose="020B0600000000000000" pitchFamily="50" charset="-128"/>
                        </a:rPr>
                        <a:t>61</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fontAlgn="b"/>
                      <a:endParaRPr lang="ja-JP" altLang="en-US" sz="800" b="0" i="0" u="none" strike="noStrike" dirty="0">
                        <a:effectLst/>
                        <a:latin typeface="HGSｺﾞｼｯｸM" panose="020B0600000000000000" pitchFamily="50" charset="-128"/>
                        <a:ea typeface="HGSｺﾞｼｯｸM" panose="020B0600000000000000" pitchFamily="50" charset="-12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ja-JP" altLang="en-US" sz="800" b="0" i="0" u="none" strike="noStrike" dirty="0">
                        <a:effectLst/>
                        <a:latin typeface="HGSｺﾞｼｯｸM" panose="020B0600000000000000" pitchFamily="50" charset="-128"/>
                        <a:ea typeface="HGSｺﾞｼｯｸM" panose="020B0600000000000000" pitchFamily="50" charset="-12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ja-JP" altLang="en-US" sz="800" b="0" i="0" u="none" strike="noStrike">
                        <a:effectLst/>
                        <a:latin typeface="HGSｺﾞｼｯｸM" panose="020B0600000000000000" pitchFamily="50" charset="-128"/>
                        <a:ea typeface="HGSｺﾞｼｯｸM" panose="020B0600000000000000" pitchFamily="50" charset="-128"/>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dirty="0">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effectLst/>
                          <a:latin typeface="HGSｺﾞｼｯｸM" panose="020B0600000000000000" pitchFamily="50" charset="-128"/>
                          <a:ea typeface="HGSｺﾞｼｯｸM" panose="020B0600000000000000" pitchFamily="50" charset="-128"/>
                        </a:rPr>
                        <a:t>岬町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altLang="ja-JP" sz="800" b="0" i="0" u="none" strike="noStrike" dirty="0">
                          <a:effectLst/>
                          <a:latin typeface="HGSｺﾞｼｯｸM" panose="020B0600000000000000" pitchFamily="50" charset="-128"/>
                          <a:ea typeface="HGSｺﾞｼｯｸM" panose="020B0600000000000000" pitchFamily="50" charset="-128"/>
                        </a:rPr>
                        <a:t>73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7" name="正方形/長方形 16"/>
          <p:cNvSpPr/>
          <p:nvPr/>
        </p:nvSpPr>
        <p:spPr>
          <a:xfrm>
            <a:off x="8518775" y="1890886"/>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8" name="正方形/長方形 17"/>
          <p:cNvSpPr/>
          <p:nvPr/>
        </p:nvSpPr>
        <p:spPr>
          <a:xfrm>
            <a:off x="5570415" y="1678236"/>
            <a:ext cx="2959300"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200" dirty="0" smtClean="0">
                <a:latin typeface="ＭＳ Ｐゴシック" panose="020B0600070205080204" pitchFamily="50" charset="-128"/>
              </a:rPr>
              <a:t>府内市町村別</a:t>
            </a:r>
            <a:r>
              <a:rPr lang="ja-JP" altLang="ja-JP" sz="1200" dirty="0"/>
              <a:t>製造品出荷額</a:t>
            </a:r>
            <a:r>
              <a:rPr lang="ja-JP" altLang="en-US" sz="1200" dirty="0" smtClean="0"/>
              <a:t>（</a:t>
            </a:r>
            <a:r>
              <a:rPr lang="en-US" altLang="ja-JP" sz="1200" dirty="0" smtClean="0"/>
              <a:t>2014</a:t>
            </a:r>
            <a:r>
              <a:rPr lang="ja-JP" altLang="en-US" sz="1200" dirty="0" smtClean="0"/>
              <a:t>年</a:t>
            </a:r>
            <a:r>
              <a:rPr lang="en-US" altLang="ja-JP" sz="1200" dirty="0" smtClean="0"/>
              <a:t>)</a:t>
            </a:r>
            <a:endParaRPr lang="ja-JP" altLang="ja-JP" sz="1200" dirty="0"/>
          </a:p>
        </p:txBody>
      </p:sp>
      <p:sp>
        <p:nvSpPr>
          <p:cNvPr id="5" name="テキスト ボックス 4"/>
          <p:cNvSpPr txBox="1"/>
          <p:nvPr/>
        </p:nvSpPr>
        <p:spPr>
          <a:xfrm>
            <a:off x="1121371" y="2361585"/>
            <a:ext cx="919907" cy="138499"/>
          </a:xfrm>
          <a:prstGeom prst="rect">
            <a:avLst/>
          </a:prstGeom>
          <a:noFill/>
        </p:spPr>
        <p:txBody>
          <a:bodyPr wrap="square" lIns="0" tIns="0" rIns="0" bIns="0" rtlCol="0">
            <a:spAutoFit/>
          </a:bodyPr>
          <a:lstStyle/>
          <a:p>
            <a:r>
              <a:rPr kumimoji="1" lang="ja-JP" altLang="en-US" sz="900" dirty="0" smtClean="0"/>
              <a:t>大阪市地域</a:t>
            </a:r>
            <a:endParaRPr kumimoji="1" lang="ja-JP" altLang="en-US" sz="900" dirty="0"/>
          </a:p>
        </p:txBody>
      </p:sp>
      <p:sp>
        <p:nvSpPr>
          <p:cNvPr id="20" name="テキスト ボックス 19"/>
          <p:cNvSpPr txBox="1"/>
          <p:nvPr/>
        </p:nvSpPr>
        <p:spPr>
          <a:xfrm>
            <a:off x="4332288" y="3570257"/>
            <a:ext cx="919907" cy="138499"/>
          </a:xfrm>
          <a:prstGeom prst="rect">
            <a:avLst/>
          </a:prstGeom>
          <a:noFill/>
        </p:spPr>
        <p:txBody>
          <a:bodyPr wrap="square" lIns="0" tIns="0" rIns="0" bIns="0" rtlCol="0">
            <a:spAutoFit/>
          </a:bodyPr>
          <a:lstStyle/>
          <a:p>
            <a:r>
              <a:rPr kumimoji="1" lang="ja-JP" altLang="en-US" sz="900" dirty="0" smtClean="0"/>
              <a:t>泉北地域</a:t>
            </a:r>
            <a:endParaRPr kumimoji="1" lang="ja-JP" altLang="en-US" sz="900" dirty="0"/>
          </a:p>
        </p:txBody>
      </p:sp>
      <p:sp>
        <p:nvSpPr>
          <p:cNvPr id="21" name="テキスト ボックス 20"/>
          <p:cNvSpPr txBox="1"/>
          <p:nvPr/>
        </p:nvSpPr>
        <p:spPr>
          <a:xfrm>
            <a:off x="4493790" y="4493115"/>
            <a:ext cx="919907" cy="138499"/>
          </a:xfrm>
          <a:prstGeom prst="rect">
            <a:avLst/>
          </a:prstGeom>
          <a:noFill/>
        </p:spPr>
        <p:txBody>
          <a:bodyPr wrap="square" lIns="0" tIns="0" rIns="0" bIns="0" rtlCol="0">
            <a:spAutoFit/>
          </a:bodyPr>
          <a:lstStyle/>
          <a:p>
            <a:r>
              <a:rPr kumimoji="1" lang="ja-JP" altLang="en-US" sz="900" dirty="0" smtClean="0"/>
              <a:t>中河内地域</a:t>
            </a:r>
            <a:endParaRPr kumimoji="1" lang="ja-JP" altLang="en-US" sz="900" dirty="0"/>
          </a:p>
        </p:txBody>
      </p:sp>
      <p:sp>
        <p:nvSpPr>
          <p:cNvPr id="22" name="テキスト ボックス 21"/>
          <p:cNvSpPr txBox="1"/>
          <p:nvPr/>
        </p:nvSpPr>
        <p:spPr>
          <a:xfrm>
            <a:off x="4953744" y="4861519"/>
            <a:ext cx="919907" cy="138499"/>
          </a:xfrm>
          <a:prstGeom prst="rect">
            <a:avLst/>
          </a:prstGeom>
          <a:noFill/>
        </p:spPr>
        <p:txBody>
          <a:bodyPr wrap="square" lIns="0" tIns="0" rIns="0" bIns="0" rtlCol="0">
            <a:spAutoFit/>
          </a:bodyPr>
          <a:lstStyle/>
          <a:p>
            <a:r>
              <a:rPr kumimoji="1" lang="ja-JP" altLang="en-US" sz="900" dirty="0" smtClean="0"/>
              <a:t>北河内地域</a:t>
            </a:r>
            <a:endParaRPr kumimoji="1" lang="ja-JP" altLang="en-US" sz="900" dirty="0"/>
          </a:p>
        </p:txBody>
      </p:sp>
      <p:sp>
        <p:nvSpPr>
          <p:cNvPr id="23" name="テキスト ボックス 22"/>
          <p:cNvSpPr txBox="1"/>
          <p:nvPr/>
        </p:nvSpPr>
        <p:spPr>
          <a:xfrm>
            <a:off x="616945" y="4861519"/>
            <a:ext cx="919907" cy="138499"/>
          </a:xfrm>
          <a:prstGeom prst="rect">
            <a:avLst/>
          </a:prstGeom>
          <a:noFill/>
        </p:spPr>
        <p:txBody>
          <a:bodyPr wrap="square" lIns="0" tIns="0" rIns="0" bIns="0" rtlCol="0">
            <a:spAutoFit/>
          </a:bodyPr>
          <a:lstStyle/>
          <a:p>
            <a:r>
              <a:rPr lang="ja-JP" altLang="en-US" sz="900" dirty="0" smtClean="0"/>
              <a:t>三島</a:t>
            </a:r>
            <a:r>
              <a:rPr kumimoji="1" lang="ja-JP" altLang="en-US" sz="900" dirty="0" smtClean="0"/>
              <a:t>地域</a:t>
            </a:r>
            <a:endParaRPr kumimoji="1" lang="ja-JP" altLang="en-US" sz="900" dirty="0"/>
          </a:p>
        </p:txBody>
      </p:sp>
      <p:sp>
        <p:nvSpPr>
          <p:cNvPr id="24" name="テキスト ボックス 23"/>
          <p:cNvSpPr txBox="1"/>
          <p:nvPr/>
        </p:nvSpPr>
        <p:spPr>
          <a:xfrm>
            <a:off x="1187624" y="5083168"/>
            <a:ext cx="919907" cy="138499"/>
          </a:xfrm>
          <a:prstGeom prst="rect">
            <a:avLst/>
          </a:prstGeom>
          <a:noFill/>
        </p:spPr>
        <p:txBody>
          <a:bodyPr wrap="square" lIns="0" tIns="0" rIns="0" bIns="0" rtlCol="0">
            <a:spAutoFit/>
          </a:bodyPr>
          <a:lstStyle/>
          <a:p>
            <a:r>
              <a:rPr lang="ja-JP" altLang="en-US" sz="900" dirty="0" smtClean="0"/>
              <a:t>泉南</a:t>
            </a:r>
            <a:r>
              <a:rPr kumimoji="1" lang="ja-JP" altLang="en-US" sz="900" dirty="0" smtClean="0"/>
              <a:t>地域</a:t>
            </a:r>
            <a:endParaRPr kumimoji="1" lang="ja-JP" altLang="en-US" sz="900" dirty="0"/>
          </a:p>
        </p:txBody>
      </p:sp>
      <p:sp>
        <p:nvSpPr>
          <p:cNvPr id="25" name="テキスト ボックス 24"/>
          <p:cNvSpPr txBox="1"/>
          <p:nvPr/>
        </p:nvSpPr>
        <p:spPr>
          <a:xfrm>
            <a:off x="4785098" y="5558637"/>
            <a:ext cx="919907" cy="138499"/>
          </a:xfrm>
          <a:prstGeom prst="rect">
            <a:avLst/>
          </a:prstGeom>
          <a:noFill/>
        </p:spPr>
        <p:txBody>
          <a:bodyPr wrap="square" lIns="0" tIns="0" rIns="0" bIns="0" rtlCol="0">
            <a:spAutoFit/>
          </a:bodyPr>
          <a:lstStyle/>
          <a:p>
            <a:r>
              <a:rPr lang="ja-JP" altLang="en-US" sz="900" dirty="0" smtClean="0"/>
              <a:t>豊能</a:t>
            </a:r>
            <a:r>
              <a:rPr kumimoji="1" lang="ja-JP" altLang="en-US" sz="900" dirty="0" smtClean="0"/>
              <a:t>地域</a:t>
            </a:r>
            <a:endParaRPr kumimoji="1" lang="ja-JP" altLang="en-US" sz="900" dirty="0"/>
          </a:p>
        </p:txBody>
      </p:sp>
      <p:sp>
        <p:nvSpPr>
          <p:cNvPr id="26" name="テキスト ボックス 25"/>
          <p:cNvSpPr txBox="1"/>
          <p:nvPr/>
        </p:nvSpPr>
        <p:spPr>
          <a:xfrm>
            <a:off x="652835" y="5451751"/>
            <a:ext cx="919907" cy="138499"/>
          </a:xfrm>
          <a:prstGeom prst="rect">
            <a:avLst/>
          </a:prstGeom>
          <a:noFill/>
        </p:spPr>
        <p:txBody>
          <a:bodyPr wrap="square" lIns="0" tIns="0" rIns="0" bIns="0" rtlCol="0">
            <a:spAutoFit/>
          </a:bodyPr>
          <a:lstStyle/>
          <a:p>
            <a:r>
              <a:rPr lang="ja-JP" altLang="en-US" sz="900" dirty="0" smtClean="0"/>
              <a:t>南河内</a:t>
            </a:r>
            <a:r>
              <a:rPr kumimoji="1" lang="ja-JP" altLang="en-US" sz="900" dirty="0" smtClean="0"/>
              <a:t>地域</a:t>
            </a:r>
            <a:endParaRPr kumimoji="1" lang="ja-JP" altLang="en-US" sz="900" dirty="0"/>
          </a:p>
        </p:txBody>
      </p:sp>
      <p:sp>
        <p:nvSpPr>
          <p:cNvPr id="27" name="正方形/長方形 26"/>
          <p:cNvSpPr/>
          <p:nvPr/>
        </p:nvSpPr>
        <p:spPr>
          <a:xfrm>
            <a:off x="5652120" y="1940718"/>
            <a:ext cx="1361825" cy="216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smtClean="0">
                <a:latin typeface="ＭＳ ゴシック" panose="020B0609070205080204" pitchFamily="49" charset="-128"/>
                <a:ea typeface="ＭＳ ゴシック" panose="020B0609070205080204" pitchFamily="49" charset="-128"/>
              </a:rPr>
              <a:t>大阪府：</a:t>
            </a:r>
            <a:r>
              <a:rPr lang="en-US" altLang="ja-JP" sz="1000" dirty="0" smtClean="0">
                <a:latin typeface="ＭＳ ゴシック" panose="020B0609070205080204" pitchFamily="49" charset="-128"/>
                <a:ea typeface="ＭＳ ゴシック" panose="020B0609070205080204" pitchFamily="49" charset="-128"/>
              </a:rPr>
              <a:t>165,292</a:t>
            </a:r>
            <a:r>
              <a:rPr lang="ja-JP" altLang="en-US" sz="1000" dirty="0" smtClean="0">
                <a:latin typeface="ＭＳ ゴシック" panose="020B0609070205080204" pitchFamily="49" charset="-128"/>
                <a:ea typeface="ＭＳ ゴシック" panose="020B0609070205080204" pitchFamily="49" charset="-128"/>
              </a:rPr>
              <a:t>億円</a:t>
            </a:r>
            <a:endParaRPr lang="ja-JP" altLang="en-US" sz="1000" dirty="0">
              <a:latin typeface="ＭＳ ゴシック" panose="020B0609070205080204" pitchFamily="49" charset="-128"/>
              <a:ea typeface="ＭＳ ゴシック" panose="020B0609070205080204" pitchFamily="49" charset="-128"/>
            </a:endParaRPr>
          </a:p>
        </p:txBody>
      </p:sp>
      <p:cxnSp>
        <p:nvCxnSpPr>
          <p:cNvPr id="16" name="直線コネクタ 15"/>
          <p:cNvCxnSpPr/>
          <p:nvPr/>
        </p:nvCxnSpPr>
        <p:spPr>
          <a:xfrm flipV="1">
            <a:off x="1112788" y="2500084"/>
            <a:ext cx="74836" cy="1368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flipV="1">
            <a:off x="4611688" y="3708756"/>
            <a:ext cx="104328" cy="152292"/>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V="1">
            <a:off x="4427984" y="4641194"/>
            <a:ext cx="235868" cy="151076"/>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05" name="直線コネクタ 25604"/>
          <p:cNvCxnSpPr/>
          <p:nvPr/>
        </p:nvCxnSpPr>
        <p:spPr>
          <a:xfrm flipV="1">
            <a:off x="4792242" y="4930769"/>
            <a:ext cx="161501" cy="69249"/>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08" name="直線コネクタ 25607"/>
          <p:cNvCxnSpPr/>
          <p:nvPr/>
        </p:nvCxnSpPr>
        <p:spPr>
          <a:xfrm flipV="1">
            <a:off x="899592" y="4716732"/>
            <a:ext cx="72009" cy="144787"/>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10" name="直線コネクタ 25609"/>
          <p:cNvCxnSpPr/>
          <p:nvPr/>
        </p:nvCxnSpPr>
        <p:spPr>
          <a:xfrm flipH="1">
            <a:off x="1076898" y="5152417"/>
            <a:ext cx="73308" cy="6925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12" name="直線コネクタ 25611"/>
          <p:cNvCxnSpPr/>
          <p:nvPr/>
        </p:nvCxnSpPr>
        <p:spPr>
          <a:xfrm>
            <a:off x="827584" y="5373216"/>
            <a:ext cx="72008" cy="7853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615" name="直線コネクタ 25614"/>
          <p:cNvCxnSpPr/>
          <p:nvPr/>
        </p:nvCxnSpPr>
        <p:spPr>
          <a:xfrm flipH="1" flipV="1">
            <a:off x="4555332" y="5521000"/>
            <a:ext cx="160684" cy="106886"/>
          </a:xfrm>
          <a:prstGeom prst="line">
            <a:avLst/>
          </a:prstGeom>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161588" y="116632"/>
            <a:ext cx="3534942" cy="369332"/>
          </a:xfrm>
          <a:prstGeom prst="rect">
            <a:avLst/>
          </a:prstGeom>
        </p:spPr>
        <p:txBody>
          <a:bodyPr wrap="none">
            <a:spAutoFit/>
          </a:bodyPr>
          <a:lstStyle/>
          <a:p>
            <a:r>
              <a:rPr lang="ja-JP" altLang="en-US" dirty="0"/>
              <a:t>大阪</a:t>
            </a:r>
            <a:r>
              <a:rPr lang="ja-JP" altLang="en-US" dirty="0" smtClean="0"/>
              <a:t>府内市町村別製造品出荷額</a:t>
            </a:r>
            <a:endParaRPr lang="ja-JP" altLang="en-US" dirty="0"/>
          </a:p>
        </p:txBody>
      </p:sp>
    </p:spTree>
    <p:extLst>
      <p:ext uri="{BB962C8B-B14F-4D97-AF65-F5344CB8AC3E}">
        <p14:creationId xmlns:p14="http://schemas.microsoft.com/office/powerpoint/2010/main" val="32856940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8" name="グラフ 27"/>
          <p:cNvGraphicFramePr>
            <a:graphicFrameLocks/>
          </p:cNvGraphicFramePr>
          <p:nvPr>
            <p:extLst>
              <p:ext uri="{D42A27DB-BD31-4B8C-83A1-F6EECF244321}">
                <p14:modId xmlns:p14="http://schemas.microsoft.com/office/powerpoint/2010/main" val="560455544"/>
              </p:ext>
            </p:extLst>
          </p:nvPr>
        </p:nvGraphicFramePr>
        <p:xfrm>
          <a:off x="317500" y="1940718"/>
          <a:ext cx="5048244" cy="2755976"/>
        </p:xfrm>
        <a:graphic>
          <a:graphicData uri="http://schemas.openxmlformats.org/drawingml/2006/chart">
            <c:chart xmlns:c="http://schemas.openxmlformats.org/drawingml/2006/chart" xmlns:r="http://schemas.openxmlformats.org/officeDocument/2006/relationships" r:id="rId2"/>
          </a:graphicData>
        </a:graphic>
      </p:graphicFrame>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107504" y="1556792"/>
            <a:ext cx="4504184"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府内地域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別年間商品販売</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（卸売＋小売）</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推移</a:t>
            </a:r>
            <a:endParaRPr lang="ja-JP"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606" name="正方形/長方形 1"/>
          <p:cNvSpPr>
            <a:spLocks noChangeArrowheads="1"/>
          </p:cNvSpPr>
          <p:nvPr/>
        </p:nvSpPr>
        <p:spPr bwMode="auto">
          <a:xfrm>
            <a:off x="287524" y="1772816"/>
            <a:ext cx="3006376" cy="246221"/>
          </a:xfrm>
          <a:prstGeom prst="rect">
            <a:avLst/>
          </a:prstGeom>
          <a:noFill/>
          <a:ln w="9525">
            <a:noFill/>
            <a:miter lim="800000"/>
            <a:headEnd/>
            <a:tailEnd/>
          </a:ln>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経済産業省「商業統計」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423020" y="4507071"/>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2" name="角丸四角形 11"/>
          <p:cNvSpPr/>
          <p:nvPr/>
        </p:nvSpPr>
        <p:spPr>
          <a:xfrm>
            <a:off x="127000" y="764704"/>
            <a:ext cx="8856663" cy="792088"/>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○府内の年間商品販売額の地域別の推移をみる</a:t>
            </a:r>
            <a:r>
              <a:rPr lang="ja-JP" altLang="en-US" sz="1100" dirty="0">
                <a:solidFill>
                  <a:schemeClr val="tx1"/>
                </a:solidFill>
                <a:latin typeface="+mn-ea"/>
              </a:rPr>
              <a:t>と</a:t>
            </a:r>
            <a:r>
              <a:rPr lang="ja-JP" altLang="en-US" sz="1100" dirty="0" smtClean="0">
                <a:solidFill>
                  <a:schemeClr val="tx1"/>
                </a:solidFill>
                <a:latin typeface="+mn-ea"/>
              </a:rPr>
              <a:t>、</a:t>
            </a:r>
            <a:r>
              <a:rPr lang="ja-JP" altLang="en-US" sz="1100" u="sng" dirty="0" smtClean="0">
                <a:solidFill>
                  <a:schemeClr val="tx1"/>
                </a:solidFill>
                <a:latin typeface="+mn-ea"/>
              </a:rPr>
              <a:t>大阪市地域で大きく減少傾向にあり、その中でも卸売での減少が激しい</a:t>
            </a:r>
            <a:r>
              <a:rPr lang="ja-JP" altLang="en-US" sz="1100" dirty="0" smtClean="0">
                <a:solidFill>
                  <a:schemeClr val="tx1"/>
                </a:solidFill>
                <a:latin typeface="+mn-ea"/>
              </a:rPr>
              <a:t>（</a:t>
            </a:r>
            <a:r>
              <a:rPr lang="en-US" altLang="ja-JP" sz="1100" dirty="0" smtClean="0">
                <a:solidFill>
                  <a:schemeClr val="tx1"/>
                </a:solidFill>
                <a:latin typeface="+mn-ea"/>
              </a:rPr>
              <a:t>1994</a:t>
            </a:r>
            <a:r>
              <a:rPr lang="ja-JP" altLang="en-US" sz="1100" dirty="0" smtClean="0">
                <a:solidFill>
                  <a:schemeClr val="tx1"/>
                </a:solidFill>
                <a:latin typeface="+mn-ea"/>
              </a:rPr>
              <a:t>年調査：約</a:t>
            </a:r>
            <a:r>
              <a:rPr lang="en-US" altLang="ja-JP" sz="1100" dirty="0" smtClean="0">
                <a:solidFill>
                  <a:schemeClr val="tx1"/>
                </a:solidFill>
                <a:latin typeface="+mn-ea"/>
              </a:rPr>
              <a:t>63.5</a:t>
            </a:r>
            <a:r>
              <a:rPr lang="ja-JP" altLang="en-US" sz="1100" dirty="0" smtClean="0">
                <a:solidFill>
                  <a:schemeClr val="tx1"/>
                </a:solidFill>
                <a:latin typeface="+mn-ea"/>
              </a:rPr>
              <a:t>兆円⇒</a:t>
            </a:r>
            <a:r>
              <a:rPr lang="en-US" altLang="ja-JP" sz="1100" dirty="0" smtClean="0">
                <a:solidFill>
                  <a:schemeClr val="tx1"/>
                </a:solidFill>
                <a:latin typeface="+mn-ea"/>
              </a:rPr>
              <a:t>2014</a:t>
            </a:r>
            <a:r>
              <a:rPr lang="ja-JP" altLang="en-US" sz="1100" dirty="0" smtClean="0">
                <a:solidFill>
                  <a:schemeClr val="tx1"/>
                </a:solidFill>
                <a:latin typeface="+mn-ea"/>
              </a:rPr>
              <a:t>年調査：</a:t>
            </a:r>
            <a:r>
              <a:rPr lang="en-US" altLang="ja-JP" sz="1100" dirty="0" smtClean="0">
                <a:solidFill>
                  <a:schemeClr val="tx1"/>
                </a:solidFill>
                <a:latin typeface="+mn-ea"/>
              </a:rPr>
              <a:t>30.8</a:t>
            </a:r>
            <a:r>
              <a:rPr lang="ja-JP" altLang="en-US" sz="1100" dirty="0" smtClean="0">
                <a:solidFill>
                  <a:schemeClr val="tx1"/>
                </a:solidFill>
                <a:latin typeface="+mn-ea"/>
              </a:rPr>
              <a:t>兆円）。</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en-US" altLang="ja-JP" sz="1100" dirty="0" smtClean="0">
                <a:solidFill>
                  <a:schemeClr val="tx1"/>
                </a:solidFill>
                <a:latin typeface="+mn-ea"/>
              </a:rPr>
              <a:t>2014</a:t>
            </a:r>
            <a:r>
              <a:rPr lang="ja-JP" altLang="en-US" sz="1100" dirty="0" smtClean="0">
                <a:solidFill>
                  <a:schemeClr val="tx1"/>
                </a:solidFill>
                <a:latin typeface="+mn-ea"/>
              </a:rPr>
              <a:t>年調査の年間商品販売額を市町村別にみると、</a:t>
            </a:r>
            <a:r>
              <a:rPr lang="ja-JP" altLang="en-US" sz="1100" u="sng" dirty="0" smtClean="0">
                <a:solidFill>
                  <a:schemeClr val="tx1"/>
                </a:solidFill>
                <a:latin typeface="+mn-ea"/>
              </a:rPr>
              <a:t>大阪市が約</a:t>
            </a:r>
            <a:r>
              <a:rPr lang="en-US" altLang="ja-JP" sz="1100" u="sng" dirty="0" smtClean="0">
                <a:solidFill>
                  <a:schemeClr val="tx1"/>
                </a:solidFill>
                <a:latin typeface="+mn-ea"/>
              </a:rPr>
              <a:t>34.7</a:t>
            </a:r>
            <a:r>
              <a:rPr lang="ja-JP" altLang="en-US" sz="1100" u="sng" dirty="0" smtClean="0">
                <a:solidFill>
                  <a:schemeClr val="tx1"/>
                </a:solidFill>
                <a:latin typeface="+mn-ea"/>
              </a:rPr>
              <a:t>兆円で、大阪府全体の７割強を占めている</a:t>
            </a:r>
            <a:r>
              <a:rPr lang="ja-JP" altLang="en-US" sz="1100" dirty="0" smtClean="0">
                <a:solidFill>
                  <a:schemeClr val="tx1"/>
                </a:solidFill>
                <a:latin typeface="+mn-ea"/>
              </a:rPr>
              <a:t>。</a:t>
            </a:r>
            <a:r>
              <a:rPr lang="ja-JP" altLang="en-US" sz="1100" dirty="0">
                <a:solidFill>
                  <a:schemeClr val="tx1"/>
                </a:solidFill>
                <a:latin typeface="+mn-ea"/>
              </a:rPr>
              <a:t>次に高いの</a:t>
            </a:r>
            <a:r>
              <a:rPr lang="ja-JP" altLang="en-US" sz="1100" dirty="0" smtClean="0">
                <a:solidFill>
                  <a:schemeClr val="tx1"/>
                </a:solidFill>
                <a:latin typeface="+mn-ea"/>
              </a:rPr>
              <a:t>は東大阪市（約</a:t>
            </a:r>
            <a:r>
              <a:rPr lang="en-US" altLang="ja-JP" sz="1100" dirty="0" smtClean="0">
                <a:solidFill>
                  <a:schemeClr val="tx1"/>
                </a:solidFill>
                <a:latin typeface="+mn-ea"/>
              </a:rPr>
              <a:t>1.8</a:t>
            </a:r>
            <a:r>
              <a:rPr lang="ja-JP" altLang="en-US" sz="1100" dirty="0" smtClean="0">
                <a:solidFill>
                  <a:schemeClr val="tx1"/>
                </a:solidFill>
                <a:latin typeface="+mn-ea"/>
              </a:rPr>
              <a:t>兆円）</a:t>
            </a:r>
            <a:r>
              <a:rPr lang="ja-JP" altLang="en-US" sz="1100" dirty="0">
                <a:solidFill>
                  <a:schemeClr val="tx1"/>
                </a:solidFill>
                <a:latin typeface="+mn-ea"/>
              </a:rPr>
              <a:t>、</a:t>
            </a:r>
            <a:r>
              <a:rPr lang="ja-JP" altLang="en-US" sz="1100" dirty="0" smtClean="0">
                <a:solidFill>
                  <a:schemeClr val="tx1"/>
                </a:solidFill>
                <a:latin typeface="+mn-ea"/>
              </a:rPr>
              <a:t>以下吹田市</a:t>
            </a:r>
            <a:r>
              <a:rPr lang="ja-JP" altLang="en-US" sz="1100" dirty="0">
                <a:solidFill>
                  <a:schemeClr val="tx1"/>
                </a:solidFill>
                <a:latin typeface="+mn-ea"/>
              </a:rPr>
              <a:t>（</a:t>
            </a:r>
            <a:r>
              <a:rPr lang="ja-JP" altLang="en-US" sz="1100" dirty="0" smtClean="0">
                <a:solidFill>
                  <a:schemeClr val="tx1"/>
                </a:solidFill>
                <a:latin typeface="+mn-ea"/>
              </a:rPr>
              <a:t>約</a:t>
            </a:r>
            <a:r>
              <a:rPr lang="en-US" altLang="ja-JP" sz="1100" dirty="0" smtClean="0">
                <a:solidFill>
                  <a:schemeClr val="tx1"/>
                </a:solidFill>
                <a:latin typeface="+mn-ea"/>
              </a:rPr>
              <a:t>1.5</a:t>
            </a:r>
            <a:r>
              <a:rPr lang="ja-JP" altLang="en-US" sz="1100" dirty="0" smtClean="0">
                <a:solidFill>
                  <a:schemeClr val="tx1"/>
                </a:solidFill>
                <a:latin typeface="+mn-ea"/>
              </a:rPr>
              <a:t>兆円）、堺市</a:t>
            </a:r>
            <a:r>
              <a:rPr lang="ja-JP" altLang="en-US" sz="1100" dirty="0">
                <a:solidFill>
                  <a:schemeClr val="tx1"/>
                </a:solidFill>
                <a:latin typeface="+mn-ea"/>
              </a:rPr>
              <a:t>（</a:t>
            </a:r>
            <a:r>
              <a:rPr lang="ja-JP" altLang="en-US" sz="1100" dirty="0" smtClean="0">
                <a:solidFill>
                  <a:schemeClr val="tx1"/>
                </a:solidFill>
                <a:latin typeface="+mn-ea"/>
              </a:rPr>
              <a:t>約</a:t>
            </a:r>
            <a:r>
              <a:rPr lang="en-US" altLang="ja-JP" sz="1100" dirty="0" smtClean="0">
                <a:solidFill>
                  <a:schemeClr val="tx1"/>
                </a:solidFill>
                <a:latin typeface="+mn-ea"/>
              </a:rPr>
              <a:t>1.4</a:t>
            </a:r>
            <a:r>
              <a:rPr lang="ja-JP" altLang="en-US" sz="1100" dirty="0" smtClean="0">
                <a:solidFill>
                  <a:schemeClr val="tx1"/>
                </a:solidFill>
                <a:latin typeface="+mn-ea"/>
              </a:rPr>
              <a:t>兆円）</a:t>
            </a:r>
            <a:r>
              <a:rPr lang="ja-JP" altLang="en-US" sz="1100" dirty="0">
                <a:solidFill>
                  <a:schemeClr val="tx1"/>
                </a:solidFill>
                <a:latin typeface="+mn-ea"/>
              </a:rPr>
              <a:t>、豊中市（</a:t>
            </a:r>
            <a:r>
              <a:rPr lang="ja-JP" altLang="en-US" sz="1100" dirty="0" smtClean="0">
                <a:solidFill>
                  <a:schemeClr val="tx1"/>
                </a:solidFill>
                <a:latin typeface="+mn-ea"/>
              </a:rPr>
              <a:t>約</a:t>
            </a:r>
            <a:r>
              <a:rPr lang="en-US" altLang="ja-JP" sz="1100" dirty="0" smtClean="0">
                <a:solidFill>
                  <a:schemeClr val="tx1"/>
                </a:solidFill>
                <a:latin typeface="+mn-ea"/>
              </a:rPr>
              <a:t>1.2</a:t>
            </a:r>
            <a:r>
              <a:rPr lang="ja-JP" altLang="en-US" sz="1100" dirty="0" smtClean="0">
                <a:solidFill>
                  <a:schemeClr val="tx1"/>
                </a:solidFill>
                <a:latin typeface="+mn-ea"/>
              </a:rPr>
              <a:t>兆円）</a:t>
            </a:r>
            <a:r>
              <a:rPr lang="ja-JP" altLang="en-US" sz="1100" dirty="0">
                <a:solidFill>
                  <a:schemeClr val="tx1"/>
                </a:solidFill>
                <a:latin typeface="+mn-ea"/>
              </a:rPr>
              <a:t>となっている。</a:t>
            </a:r>
            <a:endParaRPr lang="en-US" altLang="ja-JP" sz="1100" dirty="0">
              <a:solidFill>
                <a:schemeClr val="tx1"/>
              </a:solidFill>
              <a:latin typeface="+mn-ea"/>
            </a:endParaRPr>
          </a:p>
        </p:txBody>
      </p:sp>
      <p:sp>
        <p:nvSpPr>
          <p:cNvPr id="1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17</a:t>
            </a:fld>
            <a:endParaRPr lang="ja-JP" altLang="en-US" dirty="0"/>
          </a:p>
        </p:txBody>
      </p:sp>
      <p:sp>
        <p:nvSpPr>
          <p:cNvPr id="17" name="正方形/長方形 16"/>
          <p:cNvSpPr/>
          <p:nvPr/>
        </p:nvSpPr>
        <p:spPr>
          <a:xfrm>
            <a:off x="8532440" y="1961976"/>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sp>
        <p:nvSpPr>
          <p:cNvPr id="18" name="正方形/長方形 17"/>
          <p:cNvSpPr/>
          <p:nvPr/>
        </p:nvSpPr>
        <p:spPr>
          <a:xfrm>
            <a:off x="5328084" y="1628800"/>
            <a:ext cx="3748548"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100" dirty="0" smtClean="0">
                <a:solidFill>
                  <a:schemeClr val="tx1"/>
                </a:solidFill>
                <a:latin typeface="ＭＳ Ｐゴシック" panose="020B0600070205080204" pitchFamily="50" charset="-128"/>
              </a:rPr>
              <a:t>府内市町村別年間商品販売額（卸売＋小売）</a:t>
            </a:r>
            <a:r>
              <a:rPr lang="en-US" altLang="ja-JP" sz="1100" dirty="0" smtClean="0">
                <a:solidFill>
                  <a:schemeClr val="tx1"/>
                </a:solidFill>
                <a:latin typeface="ＭＳ Ｐゴシック" panose="020B0600070205080204" pitchFamily="50" charset="-128"/>
              </a:rPr>
              <a:t>〔</a:t>
            </a:r>
            <a:r>
              <a:rPr lang="en-US" altLang="ja-JP" sz="1100" dirty="0" smtClean="0">
                <a:solidFill>
                  <a:schemeClr val="tx1"/>
                </a:solidFill>
              </a:rPr>
              <a:t>2014</a:t>
            </a:r>
            <a:r>
              <a:rPr lang="ja-JP" altLang="en-US" sz="1100" dirty="0" smtClean="0">
                <a:solidFill>
                  <a:schemeClr val="tx1"/>
                </a:solidFill>
              </a:rPr>
              <a:t>年調査</a:t>
            </a:r>
            <a:r>
              <a:rPr lang="en-US" altLang="ja-JP" sz="1100" dirty="0" smtClean="0">
                <a:solidFill>
                  <a:schemeClr val="tx1"/>
                </a:solidFill>
              </a:rPr>
              <a:t>〕</a:t>
            </a:r>
            <a:endParaRPr lang="ja-JP" altLang="ja-JP" sz="1100" dirty="0">
              <a:solidFill>
                <a:schemeClr val="tx1"/>
              </a:solidFill>
            </a:endParaRPr>
          </a:p>
        </p:txBody>
      </p:sp>
      <p:sp>
        <p:nvSpPr>
          <p:cNvPr id="5" name="テキスト ボックス 4"/>
          <p:cNvSpPr txBox="1"/>
          <p:nvPr/>
        </p:nvSpPr>
        <p:spPr>
          <a:xfrm>
            <a:off x="3825726" y="2483605"/>
            <a:ext cx="919907" cy="246221"/>
          </a:xfrm>
          <a:prstGeom prst="rect">
            <a:avLst/>
          </a:prstGeom>
          <a:noFill/>
        </p:spPr>
        <p:txBody>
          <a:bodyPr wrap="square" lIns="0" tIns="0" rIns="0" bIns="0" rtlCol="0">
            <a:spAutoFit/>
          </a:bodyPr>
          <a:lstStyle/>
          <a:p>
            <a:r>
              <a:rPr kumimoji="1" lang="ja-JP" altLang="en-US" sz="800" dirty="0" smtClean="0"/>
              <a:t>大阪市地域</a:t>
            </a:r>
            <a:endParaRPr kumimoji="1" lang="en-US" altLang="ja-JP" sz="800" dirty="0" smtClean="0"/>
          </a:p>
          <a:p>
            <a:r>
              <a:rPr lang="ja-JP" altLang="en-US" sz="800" dirty="0"/>
              <a:t>　</a:t>
            </a:r>
            <a:r>
              <a:rPr lang="ja-JP" altLang="en-US" sz="800" dirty="0" smtClean="0"/>
              <a:t>　（右目盛り）</a:t>
            </a:r>
            <a:endParaRPr kumimoji="1" lang="ja-JP" altLang="en-US" sz="800" dirty="0"/>
          </a:p>
        </p:txBody>
      </p:sp>
      <p:sp>
        <p:nvSpPr>
          <p:cNvPr id="27" name="正方形/長方形 26"/>
          <p:cNvSpPr/>
          <p:nvPr/>
        </p:nvSpPr>
        <p:spPr>
          <a:xfrm>
            <a:off x="5652120" y="1940718"/>
            <a:ext cx="1361825" cy="21652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smtClean="0">
                <a:latin typeface="ＭＳ ゴシック" panose="020B0609070205080204" pitchFamily="49" charset="-128"/>
                <a:ea typeface="ＭＳ ゴシック" panose="020B0609070205080204" pitchFamily="49" charset="-128"/>
              </a:rPr>
              <a:t>大阪府：</a:t>
            </a:r>
            <a:r>
              <a:rPr lang="en-US" altLang="ja-JP" sz="1000" dirty="0" smtClean="0">
                <a:latin typeface="ＭＳ ゴシック" panose="020B0609070205080204" pitchFamily="49" charset="-128"/>
                <a:ea typeface="ＭＳ ゴシック" panose="020B0609070205080204" pitchFamily="49" charset="-128"/>
              </a:rPr>
              <a:t>473,031</a:t>
            </a:r>
            <a:r>
              <a:rPr lang="ja-JP" altLang="en-US" sz="1000" dirty="0" smtClean="0">
                <a:latin typeface="ＭＳ ゴシック" panose="020B0609070205080204" pitchFamily="49" charset="-128"/>
                <a:ea typeface="ＭＳ ゴシック" panose="020B0609070205080204" pitchFamily="49" charset="-128"/>
              </a:rPr>
              <a:t>億円</a:t>
            </a:r>
            <a:endParaRPr lang="ja-JP" altLang="en-US" sz="1000" dirty="0">
              <a:latin typeface="ＭＳ ゴシック" panose="020B0609070205080204" pitchFamily="49" charset="-128"/>
              <a:ea typeface="ＭＳ ゴシック" panose="020B0609070205080204" pitchFamily="49"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462801972"/>
              </p:ext>
            </p:extLst>
          </p:nvPr>
        </p:nvGraphicFramePr>
        <p:xfrm>
          <a:off x="5635923" y="2157239"/>
          <a:ext cx="3308053" cy="3412750"/>
        </p:xfrm>
        <a:graphic>
          <a:graphicData uri="http://schemas.openxmlformats.org/drawingml/2006/table">
            <a:tbl>
              <a:tblPr/>
              <a:tblGrid>
                <a:gridCol w="596534"/>
                <a:gridCol w="515189"/>
                <a:gridCol w="515189"/>
                <a:gridCol w="596534"/>
                <a:gridCol w="596534"/>
                <a:gridCol w="488073"/>
              </a:tblGrid>
              <a:tr h="155125">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大阪市地域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大阪市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347,479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南河内地域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富田林市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919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三島地域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吹田市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15,175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(6,455)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河内長野市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900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(33,925)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高槻市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5,159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松原市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1,995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茨木市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9,537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羽曳野市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1,202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摂津市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藤井寺市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733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島本町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大阪狭山市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豊能地域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豊中市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12,269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太子町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(17,528)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池田市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河南町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箕面市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3,760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千早赤阪村</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豊能町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泉北地域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堺市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14,020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能勢町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(20,614)</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泉大津市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3,106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北河内地域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守口市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2,339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rPr>
                        <a:t>和泉市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2,833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(15,246)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枚方市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4,248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高石市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425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寝屋川市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3,051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忠岡町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大東市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1,935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泉南地域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岸和田市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2,816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門真市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2,626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(7,902)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貝塚市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1,295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四條畷市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344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泉佐野市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2,312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交野市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703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泉南市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661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中河内地域</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八尾市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5,277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阪南市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ctr" fontAlgn="b"/>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(23,883)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柏原市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845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熊取町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東大阪市</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17,761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田尻町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a:solidFill>
                            <a:srgbClr val="000000"/>
                          </a:solidFill>
                          <a:effectLst/>
                          <a:latin typeface="HGSｺﾞｼｯｸM" panose="020B0600000000000000" pitchFamily="50" charset="-128"/>
                          <a:ea typeface="HGSｺﾞｼｯｸM" panose="020B0600000000000000" pitchFamily="50" charset="-128"/>
                        </a:rPr>
                        <a:t>240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125">
                <a:tc>
                  <a:txBody>
                    <a:bodyPr/>
                    <a:lstStyle/>
                    <a:p>
                      <a:pPr algn="l" fontAlgn="b"/>
                      <a:endPar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ja-JP" altLang="en-US" sz="800" b="0" i="0" u="none" strike="noStrike" dirty="0">
                        <a:solidFill>
                          <a:srgbClr val="000000"/>
                        </a:solidFill>
                        <a:effectLst/>
                        <a:latin typeface="HGSｺﾞｼｯｸM" panose="020B0600000000000000" pitchFamily="50" charset="-128"/>
                        <a:ea typeface="HGSｺﾞｼｯｸM" panose="020B0600000000000000" pitchFamily="50" charset="-128"/>
                      </a:endParaRP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endParaRPr>
                    </a:p>
                  </a:txBody>
                  <a:tcPr marL="9525" marR="9525" marT="9525"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l" fontAlgn="b"/>
                      <a:r>
                        <a:rPr lang="ja-JP" altLang="en-US" sz="800" b="0" i="0" u="none" strike="noStrike">
                          <a:solidFill>
                            <a:srgbClr val="000000"/>
                          </a:solidFill>
                          <a:effectLst/>
                          <a:latin typeface="HGSｺﾞｼｯｸM" panose="020B0600000000000000" pitchFamily="50" charset="-128"/>
                          <a:ea typeface="HGSｺﾞｼｯｸM" panose="020B0600000000000000" pitchFamily="50" charset="-128"/>
                        </a:rPr>
                        <a:t>岬町</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800" b="0" i="0" u="none" strike="noStrike" dirty="0">
                          <a:solidFill>
                            <a:srgbClr val="000000"/>
                          </a:solidFill>
                          <a:effectLst/>
                          <a:latin typeface="HGSｺﾞｼｯｸM" panose="020B0600000000000000" pitchFamily="50" charset="-128"/>
                          <a:ea typeface="HGSｺﾞｼｯｸM" panose="020B0600000000000000" pitchFamily="50" charset="-128"/>
                        </a:rPr>
                        <a:t>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29" name="正方形/長方形 28"/>
          <p:cNvSpPr/>
          <p:nvPr/>
        </p:nvSpPr>
        <p:spPr>
          <a:xfrm>
            <a:off x="4814353" y="4507071"/>
            <a:ext cx="576064" cy="24288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1000" dirty="0">
                <a:latin typeface="ＭＳ ゴシック" panose="020B0609070205080204" pitchFamily="49" charset="-128"/>
                <a:ea typeface="ＭＳ ゴシック" panose="020B0609070205080204" pitchFamily="49" charset="-128"/>
              </a:rPr>
              <a:t>（億円）</a:t>
            </a:r>
          </a:p>
        </p:txBody>
      </p:sp>
      <p:cxnSp>
        <p:nvCxnSpPr>
          <p:cNvPr id="8" name="直線コネクタ 7"/>
          <p:cNvCxnSpPr/>
          <p:nvPr/>
        </p:nvCxnSpPr>
        <p:spPr>
          <a:xfrm flipH="1">
            <a:off x="3923928" y="2729826"/>
            <a:ext cx="25132" cy="267126"/>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3" name="グラフ 32"/>
          <p:cNvGraphicFramePr>
            <a:graphicFrameLocks/>
          </p:cNvGraphicFramePr>
          <p:nvPr>
            <p:extLst>
              <p:ext uri="{D42A27DB-BD31-4B8C-83A1-F6EECF244321}">
                <p14:modId xmlns:p14="http://schemas.microsoft.com/office/powerpoint/2010/main" val="2838551196"/>
              </p:ext>
            </p:extLst>
          </p:nvPr>
        </p:nvGraphicFramePr>
        <p:xfrm>
          <a:off x="146844" y="4929783"/>
          <a:ext cx="2654598" cy="194451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4" name="グラフ 33"/>
          <p:cNvGraphicFramePr>
            <a:graphicFrameLocks/>
          </p:cNvGraphicFramePr>
          <p:nvPr>
            <p:extLst>
              <p:ext uri="{D42A27DB-BD31-4B8C-83A1-F6EECF244321}">
                <p14:modId xmlns:p14="http://schemas.microsoft.com/office/powerpoint/2010/main" val="455418506"/>
              </p:ext>
            </p:extLst>
          </p:nvPr>
        </p:nvGraphicFramePr>
        <p:xfrm>
          <a:off x="2863304" y="4896544"/>
          <a:ext cx="2644800" cy="1988840"/>
        </p:xfrm>
        <a:graphic>
          <a:graphicData uri="http://schemas.openxmlformats.org/drawingml/2006/chart">
            <c:chart xmlns:c="http://schemas.openxmlformats.org/drawingml/2006/chart" xmlns:r="http://schemas.openxmlformats.org/officeDocument/2006/relationships" r:id="rId4"/>
          </a:graphicData>
        </a:graphic>
      </p:graphicFrame>
      <p:sp>
        <p:nvSpPr>
          <p:cNvPr id="35" name="正方形/長方形 34"/>
          <p:cNvSpPr/>
          <p:nvPr/>
        </p:nvSpPr>
        <p:spPr>
          <a:xfrm>
            <a:off x="2968327" y="4696694"/>
            <a:ext cx="2395761"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000" dirty="0">
                <a:latin typeface="ＭＳ Ｐゴシック" panose="020B0600070205080204" pitchFamily="50" charset="-128"/>
              </a:rPr>
              <a:t>◆</a:t>
            </a:r>
            <a:r>
              <a:rPr lang="ja-JP" altLang="en-US" sz="1000" dirty="0" smtClean="0">
                <a:latin typeface="ＭＳ Ｐゴシック" panose="020B0600070205080204" pitchFamily="50" charset="-128"/>
              </a:rPr>
              <a:t>年間商品販売額（うち小売）の推移</a:t>
            </a:r>
            <a:endParaRPr lang="ja-JP" altLang="ja-JP" sz="1000" dirty="0"/>
          </a:p>
        </p:txBody>
      </p:sp>
      <p:sp>
        <p:nvSpPr>
          <p:cNvPr id="36" name="正方形/長方形 35"/>
          <p:cNvSpPr/>
          <p:nvPr/>
        </p:nvSpPr>
        <p:spPr>
          <a:xfrm>
            <a:off x="179512" y="4696694"/>
            <a:ext cx="2448272" cy="33409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fontAlgn="auto">
              <a:spcBef>
                <a:spcPts val="0"/>
              </a:spcBef>
              <a:spcAft>
                <a:spcPts val="0"/>
              </a:spcAft>
              <a:defRPr/>
            </a:pPr>
            <a:r>
              <a:rPr lang="ja-JP" altLang="en-US" sz="1000" dirty="0">
                <a:latin typeface="ＭＳ Ｐゴシック" panose="020B0600070205080204" pitchFamily="50" charset="-128"/>
              </a:rPr>
              <a:t>◆</a:t>
            </a:r>
            <a:r>
              <a:rPr lang="ja-JP" altLang="en-US" sz="1000" dirty="0" smtClean="0">
                <a:latin typeface="ＭＳ Ｐゴシック" panose="020B0600070205080204" pitchFamily="50" charset="-128"/>
              </a:rPr>
              <a:t>年間商品販売額（うち卸売）の推移</a:t>
            </a:r>
            <a:endParaRPr lang="ja-JP" altLang="ja-JP" sz="1000" dirty="0"/>
          </a:p>
        </p:txBody>
      </p:sp>
      <p:sp>
        <p:nvSpPr>
          <p:cNvPr id="37" name="正方形/長方形 36"/>
          <p:cNvSpPr/>
          <p:nvPr/>
        </p:nvSpPr>
        <p:spPr>
          <a:xfrm>
            <a:off x="179512" y="5030788"/>
            <a:ext cx="576064" cy="121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800" dirty="0">
                <a:latin typeface="ＭＳ ゴシック" panose="020B0609070205080204" pitchFamily="49" charset="-128"/>
                <a:ea typeface="ＭＳ ゴシック" panose="020B0609070205080204" pitchFamily="49" charset="-128"/>
              </a:rPr>
              <a:t>（億円）</a:t>
            </a:r>
          </a:p>
        </p:txBody>
      </p:sp>
      <p:sp>
        <p:nvSpPr>
          <p:cNvPr id="38" name="正方形/長方形 37"/>
          <p:cNvSpPr/>
          <p:nvPr/>
        </p:nvSpPr>
        <p:spPr>
          <a:xfrm>
            <a:off x="2195736" y="4970066"/>
            <a:ext cx="576064" cy="121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800" dirty="0">
                <a:latin typeface="ＭＳ ゴシック" panose="020B0609070205080204" pitchFamily="49" charset="-128"/>
                <a:ea typeface="ＭＳ ゴシック" panose="020B0609070205080204" pitchFamily="49" charset="-128"/>
              </a:rPr>
              <a:t>（億円）</a:t>
            </a:r>
          </a:p>
        </p:txBody>
      </p:sp>
      <p:sp>
        <p:nvSpPr>
          <p:cNvPr id="39" name="正方形/長方形 38"/>
          <p:cNvSpPr/>
          <p:nvPr/>
        </p:nvSpPr>
        <p:spPr>
          <a:xfrm>
            <a:off x="2968327" y="4987429"/>
            <a:ext cx="576064" cy="121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800" dirty="0">
                <a:latin typeface="ＭＳ ゴシック" panose="020B0609070205080204" pitchFamily="49" charset="-128"/>
                <a:ea typeface="ＭＳ ゴシック" panose="020B0609070205080204" pitchFamily="49" charset="-128"/>
              </a:rPr>
              <a:t>（億円）</a:t>
            </a:r>
          </a:p>
        </p:txBody>
      </p:sp>
      <p:sp>
        <p:nvSpPr>
          <p:cNvPr id="40" name="正方形/長方形 39"/>
          <p:cNvSpPr/>
          <p:nvPr/>
        </p:nvSpPr>
        <p:spPr>
          <a:xfrm>
            <a:off x="4848995" y="4970066"/>
            <a:ext cx="576064" cy="12144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lIns="0" tIns="0" rIns="0" bIns="0"/>
          <a:lstStyle/>
          <a:p>
            <a:pPr fontAlgn="auto">
              <a:spcBef>
                <a:spcPts val="0"/>
              </a:spcBef>
              <a:spcAft>
                <a:spcPts val="0"/>
              </a:spcAft>
              <a:defRPr/>
            </a:pPr>
            <a:r>
              <a:rPr lang="ja-JP" altLang="en-US" sz="800" dirty="0">
                <a:latin typeface="ＭＳ ゴシック" panose="020B0609070205080204" pitchFamily="49" charset="-128"/>
                <a:ea typeface="ＭＳ ゴシック" panose="020B0609070205080204" pitchFamily="49" charset="-128"/>
              </a:rPr>
              <a:t>（億円）</a:t>
            </a:r>
          </a:p>
        </p:txBody>
      </p:sp>
      <p:sp>
        <p:nvSpPr>
          <p:cNvPr id="41" name="テキスト ボックス 40"/>
          <p:cNvSpPr txBox="1"/>
          <p:nvPr/>
        </p:nvSpPr>
        <p:spPr>
          <a:xfrm>
            <a:off x="1597422" y="5354534"/>
            <a:ext cx="919907" cy="215444"/>
          </a:xfrm>
          <a:prstGeom prst="rect">
            <a:avLst/>
          </a:prstGeom>
          <a:noFill/>
        </p:spPr>
        <p:txBody>
          <a:bodyPr wrap="square" lIns="0" tIns="0" rIns="0" bIns="0" rtlCol="0">
            <a:spAutoFit/>
          </a:bodyPr>
          <a:lstStyle/>
          <a:p>
            <a:r>
              <a:rPr kumimoji="1" lang="ja-JP" altLang="en-US" sz="700" dirty="0" smtClean="0"/>
              <a:t>大阪市地域</a:t>
            </a:r>
            <a:endParaRPr kumimoji="1" lang="en-US" altLang="ja-JP" sz="700" dirty="0" smtClean="0"/>
          </a:p>
          <a:p>
            <a:r>
              <a:rPr lang="ja-JP" altLang="en-US" sz="700" dirty="0"/>
              <a:t>　</a:t>
            </a:r>
            <a:r>
              <a:rPr lang="ja-JP" altLang="en-US" sz="700" dirty="0" smtClean="0"/>
              <a:t>　（右目盛り）</a:t>
            </a:r>
            <a:endParaRPr kumimoji="1" lang="ja-JP" altLang="en-US" sz="700" dirty="0"/>
          </a:p>
        </p:txBody>
      </p:sp>
      <p:sp>
        <p:nvSpPr>
          <p:cNvPr id="43" name="テキスト ボックス 42"/>
          <p:cNvSpPr txBox="1"/>
          <p:nvPr/>
        </p:nvSpPr>
        <p:spPr>
          <a:xfrm>
            <a:off x="4489426" y="5163042"/>
            <a:ext cx="723231" cy="215444"/>
          </a:xfrm>
          <a:prstGeom prst="rect">
            <a:avLst/>
          </a:prstGeom>
          <a:noFill/>
        </p:spPr>
        <p:txBody>
          <a:bodyPr wrap="square" lIns="0" tIns="0" rIns="0" bIns="0" rtlCol="0">
            <a:spAutoFit/>
          </a:bodyPr>
          <a:lstStyle/>
          <a:p>
            <a:r>
              <a:rPr kumimoji="1" lang="ja-JP" altLang="en-US" sz="700" dirty="0" smtClean="0"/>
              <a:t>大阪市地域</a:t>
            </a:r>
            <a:endParaRPr kumimoji="1" lang="en-US" altLang="ja-JP" sz="700" dirty="0" smtClean="0"/>
          </a:p>
          <a:p>
            <a:r>
              <a:rPr lang="ja-JP" altLang="en-US" sz="700" dirty="0"/>
              <a:t>　</a:t>
            </a:r>
            <a:r>
              <a:rPr lang="ja-JP" altLang="en-US" sz="700" dirty="0" smtClean="0"/>
              <a:t>　（右目盛り）</a:t>
            </a:r>
            <a:endParaRPr kumimoji="1" lang="ja-JP" altLang="en-US" sz="700" dirty="0"/>
          </a:p>
        </p:txBody>
      </p:sp>
      <p:sp>
        <p:nvSpPr>
          <p:cNvPr id="44" name="テキスト ボックス 43"/>
          <p:cNvSpPr txBox="1"/>
          <p:nvPr/>
        </p:nvSpPr>
        <p:spPr>
          <a:xfrm>
            <a:off x="1027411" y="3212976"/>
            <a:ext cx="919907" cy="138499"/>
          </a:xfrm>
          <a:prstGeom prst="rect">
            <a:avLst/>
          </a:prstGeom>
          <a:noFill/>
        </p:spPr>
        <p:txBody>
          <a:bodyPr wrap="square" lIns="0" tIns="0" rIns="0" bIns="0" rtlCol="0">
            <a:spAutoFit/>
          </a:bodyPr>
          <a:lstStyle/>
          <a:p>
            <a:r>
              <a:rPr lang="ja-JP" altLang="en-US" sz="900" dirty="0" smtClean="0"/>
              <a:t>三島</a:t>
            </a:r>
            <a:r>
              <a:rPr kumimoji="1" lang="ja-JP" altLang="en-US" sz="800" dirty="0" smtClean="0"/>
              <a:t>地域</a:t>
            </a:r>
            <a:endParaRPr kumimoji="1" lang="ja-JP" altLang="en-US" sz="900" dirty="0"/>
          </a:p>
        </p:txBody>
      </p:sp>
      <p:sp>
        <p:nvSpPr>
          <p:cNvPr id="45" name="テキスト ボックス 44"/>
          <p:cNvSpPr txBox="1"/>
          <p:nvPr/>
        </p:nvSpPr>
        <p:spPr>
          <a:xfrm>
            <a:off x="899592" y="3572648"/>
            <a:ext cx="919907" cy="123111"/>
          </a:xfrm>
          <a:prstGeom prst="rect">
            <a:avLst/>
          </a:prstGeom>
          <a:noFill/>
        </p:spPr>
        <p:txBody>
          <a:bodyPr wrap="square" lIns="0" tIns="0" rIns="0" bIns="0" rtlCol="0">
            <a:spAutoFit/>
          </a:bodyPr>
          <a:lstStyle/>
          <a:p>
            <a:r>
              <a:rPr kumimoji="1" lang="ja-JP" altLang="en-US" sz="800" dirty="0" smtClean="0"/>
              <a:t>中河内地域</a:t>
            </a:r>
            <a:endParaRPr kumimoji="1" lang="ja-JP" altLang="en-US" sz="800" dirty="0"/>
          </a:p>
        </p:txBody>
      </p:sp>
      <p:sp>
        <p:nvSpPr>
          <p:cNvPr id="46" name="テキスト ボックス 45"/>
          <p:cNvSpPr txBox="1"/>
          <p:nvPr/>
        </p:nvSpPr>
        <p:spPr>
          <a:xfrm>
            <a:off x="683568" y="3825071"/>
            <a:ext cx="919907" cy="123111"/>
          </a:xfrm>
          <a:prstGeom prst="rect">
            <a:avLst/>
          </a:prstGeom>
          <a:noFill/>
        </p:spPr>
        <p:txBody>
          <a:bodyPr wrap="square" lIns="0" tIns="0" rIns="0" bIns="0" rtlCol="0">
            <a:spAutoFit/>
          </a:bodyPr>
          <a:lstStyle/>
          <a:p>
            <a:r>
              <a:rPr kumimoji="1" lang="ja-JP" altLang="en-US" sz="800" dirty="0" smtClean="0"/>
              <a:t>泉北地域</a:t>
            </a:r>
            <a:endParaRPr kumimoji="1" lang="ja-JP" altLang="en-US" sz="800" dirty="0"/>
          </a:p>
        </p:txBody>
      </p:sp>
      <p:cxnSp>
        <p:nvCxnSpPr>
          <p:cNvPr id="50" name="直線コネクタ 49"/>
          <p:cNvCxnSpPr/>
          <p:nvPr/>
        </p:nvCxnSpPr>
        <p:spPr>
          <a:xfrm>
            <a:off x="1343137" y="3354233"/>
            <a:ext cx="121021" cy="149533"/>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p:cNvCxnSpPr/>
          <p:nvPr/>
        </p:nvCxnSpPr>
        <p:spPr>
          <a:xfrm flipH="1" flipV="1">
            <a:off x="1317726" y="3695759"/>
            <a:ext cx="146432" cy="98798"/>
          </a:xfrm>
          <a:prstGeom prst="line">
            <a:avLst/>
          </a:prstGeom>
        </p:spPr>
        <p:style>
          <a:lnRef idx="1">
            <a:schemeClr val="accent1"/>
          </a:lnRef>
          <a:fillRef idx="0">
            <a:schemeClr val="accent1"/>
          </a:fillRef>
          <a:effectRef idx="0">
            <a:schemeClr val="accent1"/>
          </a:effectRef>
          <a:fontRef idx="minor">
            <a:schemeClr val="tx1"/>
          </a:fontRef>
        </p:style>
      </p:cxnSp>
      <p:sp>
        <p:nvSpPr>
          <p:cNvPr id="54" name="テキスト ボックス 53"/>
          <p:cNvSpPr txBox="1"/>
          <p:nvPr/>
        </p:nvSpPr>
        <p:spPr>
          <a:xfrm>
            <a:off x="4270105" y="4383960"/>
            <a:ext cx="919907" cy="123111"/>
          </a:xfrm>
          <a:prstGeom prst="rect">
            <a:avLst/>
          </a:prstGeom>
          <a:noFill/>
        </p:spPr>
        <p:txBody>
          <a:bodyPr wrap="square" lIns="0" tIns="0" rIns="0" bIns="0" rtlCol="0">
            <a:spAutoFit/>
          </a:bodyPr>
          <a:lstStyle/>
          <a:p>
            <a:r>
              <a:rPr lang="ja-JP" altLang="en-US" sz="800" dirty="0" smtClean="0"/>
              <a:t>南河内</a:t>
            </a:r>
            <a:r>
              <a:rPr kumimoji="1" lang="ja-JP" altLang="en-US" sz="800" dirty="0" smtClean="0"/>
              <a:t>地域</a:t>
            </a:r>
            <a:endParaRPr kumimoji="1" lang="ja-JP" altLang="en-US" sz="800" dirty="0"/>
          </a:p>
        </p:txBody>
      </p:sp>
      <p:sp>
        <p:nvSpPr>
          <p:cNvPr id="55" name="テキスト ボックス 54"/>
          <p:cNvSpPr txBox="1"/>
          <p:nvPr/>
        </p:nvSpPr>
        <p:spPr>
          <a:xfrm>
            <a:off x="4564642" y="4142017"/>
            <a:ext cx="919907" cy="123111"/>
          </a:xfrm>
          <a:prstGeom prst="rect">
            <a:avLst/>
          </a:prstGeom>
          <a:noFill/>
        </p:spPr>
        <p:txBody>
          <a:bodyPr wrap="square" lIns="0" tIns="0" rIns="0" bIns="0" rtlCol="0">
            <a:spAutoFit/>
          </a:bodyPr>
          <a:lstStyle/>
          <a:p>
            <a:r>
              <a:rPr lang="ja-JP" altLang="en-US" sz="800" dirty="0" smtClean="0"/>
              <a:t>泉南</a:t>
            </a:r>
            <a:r>
              <a:rPr kumimoji="1" lang="ja-JP" altLang="en-US" sz="800" dirty="0" smtClean="0"/>
              <a:t>地域</a:t>
            </a:r>
            <a:endParaRPr kumimoji="1" lang="ja-JP" altLang="en-US" sz="800" dirty="0"/>
          </a:p>
        </p:txBody>
      </p:sp>
      <p:sp>
        <p:nvSpPr>
          <p:cNvPr id="56" name="テキスト ボックス 55"/>
          <p:cNvSpPr txBox="1"/>
          <p:nvPr/>
        </p:nvSpPr>
        <p:spPr>
          <a:xfrm>
            <a:off x="611560" y="4169985"/>
            <a:ext cx="560015" cy="123111"/>
          </a:xfrm>
          <a:prstGeom prst="rect">
            <a:avLst/>
          </a:prstGeom>
          <a:noFill/>
        </p:spPr>
        <p:txBody>
          <a:bodyPr wrap="square" lIns="0" tIns="0" rIns="0" bIns="0" rtlCol="0">
            <a:spAutoFit/>
          </a:bodyPr>
          <a:lstStyle/>
          <a:p>
            <a:r>
              <a:rPr lang="ja-JP" altLang="en-US" sz="800" dirty="0" smtClean="0"/>
              <a:t>豊能</a:t>
            </a:r>
            <a:r>
              <a:rPr kumimoji="1" lang="ja-JP" altLang="en-US" sz="800" dirty="0" smtClean="0"/>
              <a:t>地域</a:t>
            </a:r>
            <a:endParaRPr kumimoji="1" lang="ja-JP" altLang="en-US" sz="800" dirty="0"/>
          </a:p>
        </p:txBody>
      </p:sp>
      <p:sp>
        <p:nvSpPr>
          <p:cNvPr id="57" name="テキスト ボックス 56"/>
          <p:cNvSpPr txBox="1"/>
          <p:nvPr/>
        </p:nvSpPr>
        <p:spPr>
          <a:xfrm>
            <a:off x="1835696" y="3948182"/>
            <a:ext cx="919907" cy="123111"/>
          </a:xfrm>
          <a:prstGeom prst="rect">
            <a:avLst/>
          </a:prstGeom>
          <a:noFill/>
        </p:spPr>
        <p:txBody>
          <a:bodyPr wrap="square" lIns="0" tIns="0" rIns="0" bIns="0" rtlCol="0">
            <a:spAutoFit/>
          </a:bodyPr>
          <a:lstStyle/>
          <a:p>
            <a:r>
              <a:rPr kumimoji="1" lang="ja-JP" altLang="en-US" sz="800" dirty="0" smtClean="0"/>
              <a:t>北河内地域</a:t>
            </a:r>
            <a:endParaRPr kumimoji="1" lang="ja-JP" altLang="en-US" sz="800" dirty="0"/>
          </a:p>
        </p:txBody>
      </p:sp>
      <p:cxnSp>
        <p:nvCxnSpPr>
          <p:cNvPr id="60" name="直線コネクタ 59"/>
          <p:cNvCxnSpPr/>
          <p:nvPr/>
        </p:nvCxnSpPr>
        <p:spPr>
          <a:xfrm>
            <a:off x="4317206" y="4293096"/>
            <a:ext cx="38770" cy="90864"/>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p:cNvCxnSpPr>
            <a:stCxn id="55" idx="1"/>
          </p:cNvCxnSpPr>
          <p:nvPr/>
        </p:nvCxnSpPr>
        <p:spPr>
          <a:xfrm flipH="1">
            <a:off x="4418621" y="4203573"/>
            <a:ext cx="146021" cy="42642"/>
          </a:xfrm>
          <a:prstGeom prst="line">
            <a:avLst/>
          </a:prstGeom>
        </p:spPr>
        <p:style>
          <a:lnRef idx="1">
            <a:schemeClr val="accent1"/>
          </a:lnRef>
          <a:fillRef idx="0">
            <a:schemeClr val="accent1"/>
          </a:fillRef>
          <a:effectRef idx="0">
            <a:schemeClr val="accent1"/>
          </a:effectRef>
          <a:fontRef idx="minor">
            <a:schemeClr val="tx1"/>
          </a:fontRef>
        </p:style>
      </p:cxnSp>
      <p:sp>
        <p:nvSpPr>
          <p:cNvPr id="47" name="正方形/長方形 46"/>
          <p:cNvSpPr/>
          <p:nvPr/>
        </p:nvSpPr>
        <p:spPr>
          <a:xfrm>
            <a:off x="161588" y="116632"/>
            <a:ext cx="3647152" cy="369332"/>
          </a:xfrm>
          <a:prstGeom prst="rect">
            <a:avLst/>
          </a:prstGeom>
        </p:spPr>
        <p:txBody>
          <a:bodyPr wrap="none">
            <a:spAutoFit/>
          </a:bodyPr>
          <a:lstStyle/>
          <a:p>
            <a:r>
              <a:rPr lang="ja-JP" altLang="en-US" dirty="0"/>
              <a:t>大阪</a:t>
            </a:r>
            <a:r>
              <a:rPr lang="ja-JP" altLang="en-US" dirty="0" smtClean="0"/>
              <a:t>府内市町村別年間商品販売額</a:t>
            </a:r>
            <a:endParaRPr lang="ja-JP" altLang="en-US" dirty="0"/>
          </a:p>
        </p:txBody>
      </p:sp>
      <p:sp>
        <p:nvSpPr>
          <p:cNvPr id="42" name="正方形/長方形 1"/>
          <p:cNvSpPr>
            <a:spLocks noChangeArrowheads="1"/>
          </p:cNvSpPr>
          <p:nvPr/>
        </p:nvSpPr>
        <p:spPr bwMode="auto">
          <a:xfrm>
            <a:off x="5652120" y="5548404"/>
            <a:ext cx="3006376" cy="1077218"/>
          </a:xfrm>
          <a:prstGeom prst="rect">
            <a:avLst/>
          </a:prstGeom>
          <a:noFill/>
          <a:ln w="9525">
            <a:noFill/>
            <a:miter lim="800000"/>
            <a:headEnd/>
            <a:tailEnd/>
          </a:ln>
        </p:spPr>
        <p:txBody>
          <a:bodyPr wrap="square">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年間商品販売</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額</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については、以下の各期間の販売額をいう。</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年７月１日から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年６月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年６月１日から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年５月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年４月１日から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年４月１日から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年４月１日から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年４月１日から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2007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年調査：</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年１月１日から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2614249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角丸四角形 16"/>
          <p:cNvSpPr/>
          <p:nvPr/>
        </p:nvSpPr>
        <p:spPr>
          <a:xfrm>
            <a:off x="4427984" y="4473116"/>
            <a:ext cx="4583110" cy="2088233"/>
          </a:xfrm>
          <a:prstGeom prst="roundRect">
            <a:avLst>
              <a:gd name="adj" fmla="val 513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6" name="角丸四角形 5"/>
          <p:cNvSpPr/>
          <p:nvPr/>
        </p:nvSpPr>
        <p:spPr>
          <a:xfrm>
            <a:off x="179512" y="4473117"/>
            <a:ext cx="4109659" cy="2088232"/>
          </a:xfrm>
          <a:prstGeom prst="roundRect">
            <a:avLst>
              <a:gd name="adj" fmla="val 5133"/>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参考）大阪の成長目標実現に必要になる労働生産性と就業者数</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角丸四角形 1"/>
          <p:cNvSpPr/>
          <p:nvPr/>
        </p:nvSpPr>
        <p:spPr>
          <a:xfrm>
            <a:off x="179512" y="620688"/>
            <a:ext cx="8784976" cy="6480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400" dirty="0" smtClean="0"/>
              <a:t>ＲＥＳＡＳ（</a:t>
            </a:r>
            <a:r>
              <a:rPr lang="ja-JP" altLang="en-US" sz="1400" dirty="0"/>
              <a:t>地域経済分析システム</a:t>
            </a:r>
            <a:r>
              <a:rPr kumimoji="1" lang="ja-JP" altLang="en-US" sz="1400" dirty="0" smtClean="0"/>
              <a:t>）を用いて、大阪府が</a:t>
            </a:r>
            <a:r>
              <a:rPr lang="en-US" altLang="ja-JP" sz="1400" dirty="0"/>
              <a:t>2020</a:t>
            </a:r>
            <a:r>
              <a:rPr lang="ja-JP" altLang="en-US" sz="1400" dirty="0" smtClean="0"/>
              <a:t>年に向けて年率２％で成長する場合の必要となる労働生産性（就業者一人あたり付加価値額）と就業者数についてシミュレーションを行った。</a:t>
            </a:r>
            <a:endParaRPr kumimoji="1" lang="ja-JP" altLang="en-US" sz="1400" dirty="0"/>
          </a:p>
        </p:txBody>
      </p:sp>
      <p:sp>
        <p:nvSpPr>
          <p:cNvPr id="4" name="テキスト ボックス 3"/>
          <p:cNvSpPr txBox="1"/>
          <p:nvPr/>
        </p:nvSpPr>
        <p:spPr>
          <a:xfrm>
            <a:off x="212992" y="4473116"/>
            <a:ext cx="3915607" cy="877163"/>
          </a:xfrm>
          <a:prstGeom prst="rect">
            <a:avLst/>
          </a:prstGeom>
          <a:noFill/>
        </p:spPr>
        <p:txBody>
          <a:bodyPr wrap="square" rtlCol="0">
            <a:spAutoFit/>
          </a:bodyPr>
          <a:lstStyle/>
          <a:p>
            <a:r>
              <a:rPr lang="ja-JP" altLang="en-US" sz="1000" dirty="0" smtClean="0"/>
              <a:t>・</a:t>
            </a:r>
            <a:r>
              <a:rPr lang="ja-JP" altLang="ja-JP" sz="1000" dirty="0" smtClean="0"/>
              <a:t>趨勢</a:t>
            </a:r>
            <a:r>
              <a:rPr lang="ja-JP" altLang="ja-JP" sz="1000" dirty="0"/>
              <a:t>ケース：労働力率、完全失業率、</a:t>
            </a:r>
            <a:r>
              <a:rPr lang="ja-JP" altLang="ja-JP" sz="1000" dirty="0" smtClean="0"/>
              <a:t>就</a:t>
            </a:r>
            <a:r>
              <a:rPr lang="ja-JP" altLang="en-US" sz="1000" dirty="0" smtClean="0"/>
              <a:t>業</a:t>
            </a:r>
            <a:r>
              <a:rPr lang="ja-JP" altLang="ja-JP" sz="1000" dirty="0" smtClean="0"/>
              <a:t>率</a:t>
            </a:r>
            <a:r>
              <a:rPr lang="ja-JP" altLang="ja-JP" sz="1000" dirty="0"/>
              <a:t>は</a:t>
            </a:r>
            <a:r>
              <a:rPr lang="en-US" altLang="ja-JP" sz="1000" dirty="0"/>
              <a:t>2010</a:t>
            </a:r>
            <a:r>
              <a:rPr lang="ja-JP" altLang="ja-JP" sz="1000" dirty="0"/>
              <a:t>年水準、労働生産性は</a:t>
            </a:r>
            <a:r>
              <a:rPr lang="en-US" altLang="ja-JP" sz="1000" dirty="0"/>
              <a:t>2012</a:t>
            </a:r>
            <a:r>
              <a:rPr lang="ja-JP" altLang="ja-JP" sz="1000" dirty="0"/>
              <a:t>年水準で横ばいの状態で、将来人口（国立社会保障・人口問題研究所推計）が推移した場合。</a:t>
            </a:r>
            <a:br>
              <a:rPr lang="ja-JP" altLang="ja-JP" sz="1000" dirty="0"/>
            </a:br>
            <a:r>
              <a:rPr lang="ja-JP" altLang="en-US" sz="1000" dirty="0" smtClean="0"/>
              <a:t>・</a:t>
            </a:r>
            <a:r>
              <a:rPr lang="ja-JP" altLang="ja-JP" sz="1000" dirty="0" smtClean="0"/>
              <a:t>設定</a:t>
            </a:r>
            <a:r>
              <a:rPr lang="ja-JP" altLang="ja-JP" sz="1000" dirty="0"/>
              <a:t>ケース：成長率</a:t>
            </a:r>
            <a:r>
              <a:rPr lang="en-US" altLang="ja-JP" sz="1000" dirty="0"/>
              <a:t>2.0%</a:t>
            </a:r>
            <a:r>
              <a:rPr lang="ja-JP" altLang="ja-JP" sz="1000" dirty="0"/>
              <a:t>（年率）で推移した場合。</a:t>
            </a:r>
          </a:p>
          <a:p>
            <a:r>
              <a:rPr kumimoji="1" lang="ja-JP" altLang="en-US" sz="1100" b="1" dirty="0" smtClean="0"/>
              <a:t>→趨勢ケースでは減少の恐れ</a:t>
            </a:r>
            <a:endParaRPr kumimoji="1" lang="ja-JP" altLang="en-US" sz="1100" b="1"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95" y="5337212"/>
            <a:ext cx="3627713" cy="1152128"/>
          </a:xfrm>
          <a:prstGeom prst="rect">
            <a:avLst/>
          </a:prstGeom>
          <a:solidFill>
            <a:schemeClr val="bg1"/>
          </a:solidFill>
          <a:ln>
            <a:noFill/>
          </a:ln>
          <a:effectLst/>
          <a:extLst/>
        </p:spPr>
      </p:pic>
      <p:pic>
        <p:nvPicPr>
          <p:cNvPr id="1034" name="Picture 10"/>
          <p:cNvPicPr>
            <a:picLocks noChangeAspect="1" noChangeArrowheads="1"/>
          </p:cNvPicPr>
          <p:nvPr/>
        </p:nvPicPr>
        <p:blipFill rotWithShape="1">
          <a:blip r:embed="rId3">
            <a:extLst>
              <a:ext uri="{28A0092B-C50C-407E-A947-70E740481C1C}">
                <a14:useLocalDpi xmlns:a14="http://schemas.microsoft.com/office/drawing/2010/main" val="0"/>
              </a:ext>
            </a:extLst>
          </a:blip>
          <a:srcRect t="12676"/>
          <a:stretch/>
        </p:blipFill>
        <p:spPr bwMode="auto">
          <a:xfrm>
            <a:off x="179748" y="1880828"/>
            <a:ext cx="4109659" cy="2575663"/>
          </a:xfrm>
          <a:prstGeom prst="rect">
            <a:avLst/>
          </a:prstGeom>
          <a:solidFill>
            <a:schemeClr val="bg1"/>
          </a:solidFill>
          <a:ln>
            <a:noFill/>
          </a:ln>
          <a:effectLst/>
          <a:extLst/>
        </p:spPr>
      </p:pic>
      <p:sp>
        <p:nvSpPr>
          <p:cNvPr id="29" name="テキスト ボックス 28"/>
          <p:cNvSpPr txBox="1"/>
          <p:nvPr/>
        </p:nvSpPr>
        <p:spPr>
          <a:xfrm>
            <a:off x="4483927" y="4565156"/>
            <a:ext cx="4527167" cy="2031325"/>
          </a:xfrm>
          <a:prstGeom prst="rect">
            <a:avLst/>
          </a:prstGeom>
          <a:noFill/>
        </p:spPr>
        <p:txBody>
          <a:bodyPr wrap="square" rtlCol="0">
            <a:spAutoFit/>
          </a:bodyPr>
          <a:lstStyle/>
          <a:p>
            <a:r>
              <a:rPr lang="ja-JP" altLang="en-US" sz="1050" b="1" dirty="0"/>
              <a:t>設定ケースの実現に必要となる労働生産性と就業者数：設定した将来の成長率を実現するために必要となる労働参加率と労働生産性の改善水準が継続した場合の、</a:t>
            </a:r>
            <a:r>
              <a:rPr lang="en-US" altLang="ja-JP" sz="1050" b="1" dirty="0"/>
              <a:t>2030</a:t>
            </a:r>
            <a:r>
              <a:rPr lang="ja-JP" altLang="en-US" sz="1050" b="1" dirty="0"/>
              <a:t>年における就業者数および労働生産性の組み合わせを示している</a:t>
            </a:r>
            <a:r>
              <a:rPr lang="ja-JP" altLang="en-US" sz="1050" b="1" dirty="0" smtClean="0"/>
              <a:t>。</a:t>
            </a:r>
            <a:endParaRPr lang="en-US" altLang="ja-JP" sz="1050" b="1" dirty="0" smtClean="0"/>
          </a:p>
          <a:p>
            <a:endParaRPr kumimoji="1" lang="en-US" altLang="ja-JP" sz="1050" b="1" dirty="0"/>
          </a:p>
          <a:p>
            <a:r>
              <a:rPr lang="ja-JP" altLang="en-US" sz="1050" b="1" dirty="0" smtClean="0"/>
              <a:t>→就業者数が変化しない（維持ケース）場合には</a:t>
            </a:r>
            <a:endParaRPr lang="en-US" altLang="ja-JP" sz="1050" b="1" dirty="0" smtClean="0"/>
          </a:p>
          <a:p>
            <a:r>
              <a:rPr kumimoji="1" lang="ja-JP" altLang="en-US" sz="1050" b="1" dirty="0" smtClean="0"/>
              <a:t>２０１０年から２０年間で、８９８万円</a:t>
            </a:r>
            <a:r>
              <a:rPr kumimoji="1" lang="en-US" altLang="ja-JP" sz="1050" b="1" dirty="0" smtClean="0"/>
              <a:t>/</a:t>
            </a:r>
            <a:r>
              <a:rPr kumimoji="1" lang="ja-JP" altLang="en-US" sz="1050" b="1" dirty="0" smtClean="0"/>
              <a:t>人から約１２４０万円</a:t>
            </a:r>
            <a:r>
              <a:rPr kumimoji="1" lang="en-US" altLang="ja-JP" sz="1050" b="1" dirty="0" smtClean="0"/>
              <a:t>/</a:t>
            </a:r>
            <a:r>
              <a:rPr kumimoji="1" lang="ja-JP" altLang="en-US" sz="1050" b="1" dirty="0" smtClean="0"/>
              <a:t>人への労働生産性の向上が必要である。</a:t>
            </a:r>
            <a:endParaRPr kumimoji="1" lang="en-US" altLang="ja-JP" sz="1050" b="1" dirty="0" smtClean="0"/>
          </a:p>
          <a:p>
            <a:r>
              <a:rPr lang="ja-JP" altLang="en-US" sz="1050" b="1" dirty="0"/>
              <a:t>ちなみ</a:t>
            </a:r>
            <a:r>
              <a:rPr lang="ja-JP" altLang="en-US" sz="1050" b="1" dirty="0" smtClean="0"/>
              <a:t>に２０００年は８２２．８２万円／人、２００５年は８８７．４７万円／人となっており、一人あたりの付加価値の相当なレベルで向上が必要。</a:t>
            </a:r>
            <a:endParaRPr lang="en-US" altLang="ja-JP" sz="1050" b="1" dirty="0" smtClean="0"/>
          </a:p>
          <a:p>
            <a:r>
              <a:rPr kumimoji="1" lang="en-US" altLang="ja-JP" sz="1050" b="1" dirty="0" smtClean="0"/>
              <a:t>※</a:t>
            </a:r>
            <a:r>
              <a:rPr lang="ja-JP" altLang="en-US" sz="1050" b="1" dirty="0"/>
              <a:t>労働</a:t>
            </a:r>
            <a:r>
              <a:rPr lang="ja-JP" altLang="en-US" sz="1050" b="1" dirty="0" smtClean="0"/>
              <a:t>生産性が向上するには、経営革新、労働能力の伸長、生産効率改善など、幅広い技術進歩や資本装備率の向上が大きな役割を果たす。</a:t>
            </a:r>
            <a:endParaRPr lang="en-US" altLang="ja-JP" sz="1050" b="1" dirty="0" smtClean="0"/>
          </a:p>
        </p:txBody>
      </p:sp>
      <p:sp>
        <p:nvSpPr>
          <p:cNvPr id="13" name="テキスト ボックス 12"/>
          <p:cNvSpPr txBox="1"/>
          <p:nvPr/>
        </p:nvSpPr>
        <p:spPr>
          <a:xfrm>
            <a:off x="0" y="1268760"/>
            <a:ext cx="4427984" cy="615553"/>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■大阪府内総生産（実質）の推移シュミレーション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地域経済分析システム</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労働生産性等の動向分析より作成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（総務省・経済産業省：「平成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24</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年経済センサス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活動調査</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」を再編加工）</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957408" y="1279793"/>
            <a:ext cx="5331116" cy="615553"/>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■大阪における</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成長実現に必要となる労働生産性及び就業者数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地域経済分析システム　労働生産性等の動向分析より</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総務省・経済産業省：「平成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年経済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活動調査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を再編加工</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23528" y="2032248"/>
            <a:ext cx="576064"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sp>
        <p:nvSpPr>
          <p:cNvPr id="20" name="テキスト ボックス 19"/>
          <p:cNvSpPr txBox="1"/>
          <p:nvPr/>
        </p:nvSpPr>
        <p:spPr>
          <a:xfrm>
            <a:off x="3635896" y="5178388"/>
            <a:ext cx="576064"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grpSp>
        <p:nvGrpSpPr>
          <p:cNvPr id="23" name="グループ化 22"/>
          <p:cNvGrpSpPr/>
          <p:nvPr/>
        </p:nvGrpSpPr>
        <p:grpSpPr>
          <a:xfrm>
            <a:off x="4386573" y="1880828"/>
            <a:ext cx="4510805" cy="2543324"/>
            <a:chOff x="0" y="0"/>
            <a:chExt cx="4506311" cy="2476498"/>
          </a:xfrm>
          <a:solidFill>
            <a:schemeClr val="lt1"/>
          </a:solidFill>
        </p:grpSpPr>
        <p:graphicFrame>
          <p:nvGraphicFramePr>
            <p:cNvPr id="28" name="グラフ 27"/>
            <p:cNvGraphicFramePr/>
            <p:nvPr>
              <p:extLst>
                <p:ext uri="{D42A27DB-BD31-4B8C-83A1-F6EECF244321}">
                  <p14:modId xmlns:p14="http://schemas.microsoft.com/office/powerpoint/2010/main" val="3440718763"/>
                </p:ext>
              </p:extLst>
            </p:nvPr>
          </p:nvGraphicFramePr>
          <p:xfrm>
            <a:off x="0" y="0"/>
            <a:ext cx="4506311" cy="2476498"/>
          </p:xfrm>
          <a:graphic>
            <a:graphicData uri="http://schemas.openxmlformats.org/drawingml/2006/chart">
              <c:chart xmlns:c="http://schemas.openxmlformats.org/drawingml/2006/chart" xmlns:r="http://schemas.openxmlformats.org/officeDocument/2006/relationships" r:id="rId4"/>
            </a:graphicData>
          </a:graphic>
        </p:graphicFrame>
        <p:cxnSp>
          <p:nvCxnSpPr>
            <p:cNvPr id="30" name="直線コネクタ 29"/>
            <p:cNvCxnSpPr/>
            <p:nvPr/>
          </p:nvCxnSpPr>
          <p:spPr>
            <a:xfrm flipV="1">
              <a:off x="2286001" y="126220"/>
              <a:ext cx="1464" cy="1883880"/>
            </a:xfrm>
            <a:prstGeom prst="line">
              <a:avLst/>
            </a:prstGeom>
            <a:grpFill/>
            <a:ln w="25400">
              <a:prstDash val="sysDash"/>
            </a:ln>
          </p:spPr>
          <p:style>
            <a:lnRef idx="1">
              <a:schemeClr val="accent1"/>
            </a:lnRef>
            <a:fillRef idx="0">
              <a:schemeClr val="accent1"/>
            </a:fillRef>
            <a:effectRef idx="0">
              <a:schemeClr val="accent1"/>
            </a:effectRef>
            <a:fontRef idx="minor">
              <a:schemeClr val="tx1"/>
            </a:fontRef>
          </p:style>
        </p:cxnSp>
        <p:sp>
          <p:nvSpPr>
            <p:cNvPr id="31" name="円/楕円 30"/>
            <p:cNvSpPr/>
            <p:nvPr/>
          </p:nvSpPr>
          <p:spPr>
            <a:xfrm>
              <a:off x="2238702" y="1466558"/>
              <a:ext cx="83952" cy="89163"/>
            </a:xfrm>
            <a:prstGeom prst="ellipse">
              <a:avLst/>
            </a:prstGeom>
            <a:solidFill>
              <a:schemeClr val="tx2">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2" name="四角形吹き出し 31"/>
            <p:cNvSpPr/>
            <p:nvPr/>
          </p:nvSpPr>
          <p:spPr>
            <a:xfrm>
              <a:off x="845509" y="1665851"/>
              <a:ext cx="1280947" cy="304297"/>
            </a:xfrm>
            <a:prstGeom prst="wedgeRectCallout">
              <a:avLst>
                <a:gd name="adj1" fmla="val 60245"/>
                <a:gd name="adj2" fmla="val -92316"/>
              </a:avLst>
            </a:prstGeom>
            <a:grpFill/>
            <a:ln w="6350">
              <a:solidFill>
                <a:sysClr val="windowText" lastClr="000000"/>
              </a:solidFill>
            </a:ln>
          </p:spPr>
          <p:style>
            <a:lnRef idx="2">
              <a:schemeClr val="accent6"/>
            </a:lnRef>
            <a:fillRef idx="1">
              <a:schemeClr val="lt1"/>
            </a:fillRef>
            <a:effectRef idx="0">
              <a:schemeClr val="accent6"/>
            </a:effectRef>
            <a:fontRef idx="minor">
              <a:schemeClr val="dk1"/>
            </a:fontRef>
          </p:style>
          <p:txBody>
            <a:bodyPr lIns="36000" tIns="36000" rIns="36000" bIns="36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eaLnBrk="1" latinLnBrk="0" hangingPunct="1"/>
              <a:r>
                <a:rPr kumimoji="1" lang="en-US" altLang="ja-JP" sz="600">
                  <a:solidFill>
                    <a:schemeClr val="dk1"/>
                  </a:solidFill>
                  <a:effectLst/>
                  <a:latin typeface="+mn-ea"/>
                  <a:ea typeface="+mn-ea"/>
                  <a:cs typeface="+mn-cs"/>
                </a:rPr>
                <a:t> 2010</a:t>
              </a:r>
              <a:r>
                <a:rPr kumimoji="1" lang="ja-JP" altLang="ja-JP" sz="600">
                  <a:solidFill>
                    <a:schemeClr val="dk1"/>
                  </a:solidFill>
                  <a:effectLst/>
                  <a:latin typeface="+mn-ea"/>
                  <a:ea typeface="+mn-ea"/>
                  <a:cs typeface="+mn-cs"/>
                </a:rPr>
                <a:t>年時点の就業者数</a:t>
              </a:r>
              <a:r>
                <a:rPr kumimoji="1" lang="en-US" altLang="ja-JP" sz="600">
                  <a:solidFill>
                    <a:schemeClr val="dk1"/>
                  </a:solidFill>
                  <a:effectLst/>
                  <a:latin typeface="+mn-ea"/>
                  <a:ea typeface="+mn-ea"/>
                  <a:cs typeface="+mn-cs"/>
                </a:rPr>
                <a:t>426.11</a:t>
              </a:r>
              <a:r>
                <a:rPr kumimoji="1" lang="ja-JP" altLang="ja-JP" sz="600">
                  <a:solidFill>
                    <a:schemeClr val="dk1"/>
                  </a:solidFill>
                  <a:effectLst/>
                  <a:latin typeface="+mn-ea"/>
                  <a:ea typeface="+mn-ea"/>
                  <a:cs typeface="+mn-cs"/>
                </a:rPr>
                <a:t>万</a:t>
              </a:r>
              <a:r>
                <a:rPr kumimoji="1" lang="ja-JP" altLang="en-US" sz="600">
                  <a:solidFill>
                    <a:schemeClr val="dk1"/>
                  </a:solidFill>
                  <a:effectLst/>
                  <a:latin typeface="+mn-ea"/>
                  <a:ea typeface="+mn-ea"/>
                  <a:cs typeface="+mn-cs"/>
                </a:rPr>
                <a:t>人</a:t>
              </a:r>
              <a:endParaRPr kumimoji="1" lang="en-US" altLang="ja-JP" sz="600">
                <a:solidFill>
                  <a:schemeClr val="dk1"/>
                </a:solidFill>
                <a:effectLst/>
                <a:latin typeface="+mn-ea"/>
                <a:ea typeface="+mn-ea"/>
                <a:cs typeface="+mn-cs"/>
              </a:endParaRPr>
            </a:p>
            <a:p>
              <a:pPr rtl="0" eaLnBrk="1" latinLnBrk="0" hangingPunct="1"/>
              <a:r>
                <a:rPr kumimoji="1" lang="ja-JP" altLang="ja-JP" sz="600">
                  <a:solidFill>
                    <a:schemeClr val="dk1"/>
                  </a:solidFill>
                  <a:effectLst/>
                  <a:latin typeface="+mn-ea"/>
                  <a:ea typeface="+mn-ea"/>
                  <a:cs typeface="+mn-cs"/>
                </a:rPr>
                <a:t>労働生産性</a:t>
              </a:r>
              <a:r>
                <a:rPr kumimoji="1" lang="en-US" altLang="ja-JP" sz="600">
                  <a:solidFill>
                    <a:schemeClr val="dk1"/>
                  </a:solidFill>
                  <a:effectLst/>
                  <a:latin typeface="+mn-ea"/>
                  <a:ea typeface="+mn-ea"/>
                  <a:cs typeface="+mn-cs"/>
                </a:rPr>
                <a:t>898.4</a:t>
              </a:r>
              <a:r>
                <a:rPr kumimoji="1" lang="ja-JP" altLang="ja-JP" sz="600">
                  <a:solidFill>
                    <a:schemeClr val="dk1"/>
                  </a:solidFill>
                  <a:effectLst/>
                  <a:latin typeface="+mn-ea"/>
                  <a:ea typeface="+mn-ea"/>
                  <a:cs typeface="+mn-cs"/>
                </a:rPr>
                <a:t>万</a:t>
              </a:r>
              <a:r>
                <a:rPr kumimoji="1" lang="ja-JP" altLang="en-US" sz="600">
                  <a:solidFill>
                    <a:schemeClr val="dk1"/>
                  </a:solidFill>
                  <a:effectLst/>
                  <a:latin typeface="+mn-ea"/>
                  <a:ea typeface="+mn-ea"/>
                  <a:cs typeface="+mn-cs"/>
                </a:rPr>
                <a:t>円</a:t>
              </a:r>
              <a:r>
                <a:rPr kumimoji="1" lang="en-US" altLang="ja-JP" sz="600">
                  <a:solidFill>
                    <a:schemeClr val="dk1"/>
                  </a:solidFill>
                  <a:effectLst/>
                  <a:latin typeface="+mn-ea"/>
                  <a:ea typeface="+mn-ea"/>
                  <a:cs typeface="+mn-cs"/>
                </a:rPr>
                <a:t>/</a:t>
              </a:r>
              <a:r>
                <a:rPr kumimoji="1" lang="ja-JP" altLang="ja-JP" sz="600">
                  <a:solidFill>
                    <a:schemeClr val="dk1"/>
                  </a:solidFill>
                  <a:effectLst/>
                  <a:latin typeface="+mn-ea"/>
                  <a:ea typeface="+mn-ea"/>
                  <a:cs typeface="+mn-cs"/>
                </a:rPr>
                <a:t>人</a:t>
              </a:r>
              <a:endParaRPr kumimoji="1" lang="ja-JP" altLang="en-US" sz="600">
                <a:latin typeface="+mn-ea"/>
                <a:ea typeface="+mn-ea"/>
              </a:endParaRPr>
            </a:p>
          </p:txBody>
        </p:sp>
      </p:grpSp>
      <p:sp>
        <p:nvSpPr>
          <p:cNvPr id="3" name="スライド番号プレースホルダー 2"/>
          <p:cNvSpPr>
            <a:spLocks noGrp="1"/>
          </p:cNvSpPr>
          <p:nvPr>
            <p:ph type="sldNum" sz="quarter" idx="12"/>
          </p:nvPr>
        </p:nvSpPr>
        <p:spPr>
          <a:xfrm>
            <a:off x="7010400" y="6489340"/>
            <a:ext cx="2133600" cy="365125"/>
          </a:xfrm>
        </p:spPr>
        <p:txBody>
          <a:bodyPr/>
          <a:lstStyle/>
          <a:p>
            <a:fld id="{D2D8002D-B5B0-4BAC-B1F6-782DDCCE6D9C}" type="slidenum">
              <a:rPr kumimoji="1" lang="ja-JP" altLang="en-US" smtClean="0"/>
              <a:t>18</a:t>
            </a:fld>
            <a:endParaRPr kumimoji="1" lang="ja-JP" altLang="en-US" dirty="0"/>
          </a:p>
        </p:txBody>
      </p:sp>
    </p:spTree>
    <p:extLst>
      <p:ext uri="{BB962C8B-B14F-4D97-AF65-F5344CB8AC3E}">
        <p14:creationId xmlns:p14="http://schemas.microsoft.com/office/powerpoint/2010/main" val="36330378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テキスト ボックス 3"/>
          <p:cNvSpPr txBox="1">
            <a:spLocks noChangeArrowheads="1"/>
          </p:cNvSpPr>
          <p:nvPr/>
        </p:nvSpPr>
        <p:spPr bwMode="auto">
          <a:xfrm>
            <a:off x="317500" y="101600"/>
            <a:ext cx="5334000" cy="461665"/>
          </a:xfrm>
          <a:prstGeom prst="rect">
            <a:avLst/>
          </a:prstGeom>
          <a:noFill/>
          <a:ln w="9525">
            <a:noFill/>
            <a:miter lim="800000"/>
            <a:headEnd/>
            <a:tailEnd/>
          </a:ln>
        </p:spPr>
        <p:txBody>
          <a:bodyPr>
            <a:spAutoFit/>
          </a:bodyPr>
          <a:lstStyle/>
          <a:p>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主</a:t>
            </a:r>
            <a:r>
              <a:rPr lang="ja-JP" altLang="en-US" sz="2400" dirty="0">
                <a:latin typeface="Meiryo UI" panose="020B0604030504040204" pitchFamily="50" charset="-128"/>
                <a:ea typeface="Meiryo UI" panose="020B0604030504040204" pitchFamily="50" charset="-128"/>
                <a:cs typeface="Meiryo UI" panose="020B0604030504040204" pitchFamily="50" charset="-128"/>
              </a:rPr>
              <a:t>な</a:t>
            </a:r>
            <a:r>
              <a:rPr lang="ja-JP" altLang="en-US" sz="2400" dirty="0" smtClean="0">
                <a:latin typeface="Meiryo UI" panose="020B0604030504040204" pitchFamily="50" charset="-128"/>
                <a:ea typeface="Meiryo UI" panose="020B0604030504040204" pitchFamily="50" charset="-128"/>
                <a:cs typeface="Meiryo UI" panose="020B0604030504040204" pitchFamily="50" charset="-128"/>
              </a:rPr>
              <a:t>分析概要</a:t>
            </a:r>
            <a:endParaRPr lang="ja-JP" altLang="en-US" sz="2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6" name="直線コネクタ 5"/>
          <p:cNvCxnSpPr/>
          <p:nvPr/>
        </p:nvCxnSpPr>
        <p:spPr>
          <a:xfrm>
            <a:off x="290513" y="512676"/>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17413" name="スライド番号プレースホルダー 2"/>
          <p:cNvSpPr>
            <a:spLocks noGrp="1"/>
          </p:cNvSpPr>
          <p:nvPr>
            <p:ph type="sldNum" sz="quarter" idx="12"/>
          </p:nvPr>
        </p:nvSpPr>
        <p:spPr bwMode="auto">
          <a:xfrm>
            <a:off x="7046912" y="6520259"/>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482E68C9-CCB9-4DC7-BDD6-9CD0F1147959}" type="slidenum">
              <a:rPr lang="ja-JP" altLang="en-US">
                <a:latin typeface="Meiryo UI" panose="020B0604030504040204" pitchFamily="50" charset="-128"/>
                <a:ea typeface="Meiryo UI" panose="020B0604030504040204" pitchFamily="50" charset="-128"/>
                <a:cs typeface="Meiryo UI" panose="020B0604030504040204" pitchFamily="50" charset="-128"/>
              </a:rPr>
              <a:pPr fontAlgn="base">
                <a:spcBef>
                  <a:spcPct val="0"/>
                </a:spcBef>
                <a:spcAft>
                  <a:spcPct val="0"/>
                </a:spcAft>
                <a:defRPr/>
              </a:pPr>
              <a:t>1</a:t>
            </a:fld>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p:cNvSpPr txBox="1"/>
          <p:nvPr/>
        </p:nvSpPr>
        <p:spPr>
          <a:xfrm>
            <a:off x="65212" y="869538"/>
            <a:ext cx="3174640"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大阪経済の全体的な動き</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71550" y="1923037"/>
            <a:ext cx="4506788"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成長のための５つの源泉の進捗</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838239297"/>
              </p:ext>
            </p:extLst>
          </p:nvPr>
        </p:nvGraphicFramePr>
        <p:xfrm>
          <a:off x="359819" y="2283077"/>
          <a:ext cx="8573044" cy="2056627"/>
        </p:xfrm>
        <a:graphic>
          <a:graphicData uri="http://schemas.openxmlformats.org/drawingml/2006/table">
            <a:tbl>
              <a:tblPr firstRow="1" bandRow="1">
                <a:tableStyleId>{5940675A-B579-460E-94D1-54222C63F5DA}</a:tableStyleId>
              </a:tblPr>
              <a:tblGrid>
                <a:gridCol w="1053213"/>
                <a:gridCol w="7519831"/>
              </a:tblGrid>
              <a:tr h="370840">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集客力</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来阪外国人旅行者数は、</a:t>
                      </a:r>
                      <a:r>
                        <a:rPr lang="en-US" altLang="ja-JP" sz="1100" dirty="0" smtClean="0">
                          <a:solidFill>
                            <a:schemeClr val="tx1"/>
                          </a:solidFill>
                          <a:latin typeface="Meiryo UI"/>
                          <a:ea typeface="Meiryo UI"/>
                          <a:cs typeface="Meiryo UI"/>
                        </a:rPr>
                        <a:t>2010</a:t>
                      </a:r>
                      <a:r>
                        <a:rPr lang="ja-JP" altLang="en-US" sz="1100" dirty="0" smtClean="0">
                          <a:solidFill>
                            <a:schemeClr val="tx1"/>
                          </a:solidFill>
                          <a:latin typeface="Meiryo UI"/>
                          <a:ea typeface="Meiryo UI"/>
                          <a:cs typeface="Meiryo UI"/>
                        </a:rPr>
                        <a:t>年の</a:t>
                      </a:r>
                      <a:r>
                        <a:rPr lang="en-US" altLang="ja-JP" sz="1100" dirty="0" smtClean="0">
                          <a:solidFill>
                            <a:schemeClr val="tx1"/>
                          </a:solidFill>
                          <a:latin typeface="Meiryo UI"/>
                          <a:ea typeface="Meiryo UI"/>
                          <a:cs typeface="Meiryo UI"/>
                        </a:rPr>
                        <a:t>235</a:t>
                      </a:r>
                      <a:r>
                        <a:rPr lang="ja-JP" altLang="en-US" sz="1100" dirty="0" smtClean="0">
                          <a:solidFill>
                            <a:schemeClr val="tx1"/>
                          </a:solidFill>
                          <a:latin typeface="Meiryo UI"/>
                          <a:ea typeface="Meiryo UI"/>
                          <a:cs typeface="Meiryo UI"/>
                        </a:rPr>
                        <a:t>万人から</a:t>
                      </a:r>
                      <a:r>
                        <a:rPr lang="en-US" altLang="ja-JP" sz="1100" dirty="0" smtClean="0">
                          <a:solidFill>
                            <a:schemeClr val="tx1"/>
                          </a:solidFill>
                          <a:latin typeface="Meiryo UI"/>
                          <a:ea typeface="Meiryo UI"/>
                          <a:cs typeface="Meiryo UI"/>
                        </a:rPr>
                        <a:t>2017</a:t>
                      </a:r>
                      <a:r>
                        <a:rPr lang="ja-JP" altLang="en-US" sz="1100" dirty="0" smtClean="0">
                          <a:solidFill>
                            <a:schemeClr val="tx1"/>
                          </a:solidFill>
                          <a:latin typeface="Meiryo UI"/>
                          <a:ea typeface="Meiryo UI"/>
                          <a:cs typeface="Meiryo UI"/>
                        </a:rPr>
                        <a:t>年は</a:t>
                      </a:r>
                      <a:r>
                        <a:rPr lang="en-US" altLang="ja-JP" sz="1100" dirty="0" smtClean="0">
                          <a:solidFill>
                            <a:schemeClr val="tx1"/>
                          </a:solidFill>
                          <a:latin typeface="Meiryo UI"/>
                          <a:ea typeface="Meiryo UI"/>
                          <a:cs typeface="Meiryo UI"/>
                        </a:rPr>
                        <a:t>1,111</a:t>
                      </a:r>
                      <a:r>
                        <a:rPr lang="ja-JP" altLang="en-US" sz="1100" dirty="0" smtClean="0">
                          <a:solidFill>
                            <a:schemeClr val="tx1"/>
                          </a:solidFill>
                          <a:latin typeface="Meiryo UI"/>
                          <a:ea typeface="Meiryo UI"/>
                          <a:cs typeface="Meiryo UI"/>
                        </a:rPr>
                        <a:t>万人へ</a:t>
                      </a:r>
                      <a:r>
                        <a:rPr lang="ja-JP" altLang="en-US" sz="1100" b="1" u="sng" dirty="0" smtClean="0">
                          <a:solidFill>
                            <a:schemeClr val="tx1"/>
                          </a:solidFill>
                          <a:latin typeface="Meiryo UI"/>
                          <a:ea typeface="Meiryo UI"/>
                          <a:cs typeface="Meiryo UI"/>
                        </a:rPr>
                        <a:t>大幅に増加。</a:t>
                      </a:r>
                      <a:endParaRPr lang="en-US" altLang="ja-JP" sz="110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370840">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人材力</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a:lnSpc>
                          <a:spcPts val="1200"/>
                        </a:lnSpc>
                        <a:spcBef>
                          <a:spcPts val="0"/>
                        </a:spcBef>
                        <a:defRPr/>
                      </a:pPr>
                      <a:r>
                        <a:rPr lang="ja-JP" altLang="en-US" sz="1100" dirty="0" smtClean="0">
                          <a:solidFill>
                            <a:schemeClr val="tx1"/>
                          </a:solidFill>
                          <a:latin typeface="Meiryo UI"/>
                          <a:ea typeface="Meiryo UI"/>
                          <a:cs typeface="Meiryo UI"/>
                        </a:rPr>
                        <a:t>・ 景気の回復などを背景に、</a:t>
                      </a:r>
                      <a:r>
                        <a:rPr lang="ja-JP" altLang="en-US" sz="1100" b="1" u="sng" dirty="0" smtClean="0">
                          <a:solidFill>
                            <a:schemeClr val="tx1"/>
                          </a:solidFill>
                          <a:latin typeface="Meiryo UI"/>
                          <a:ea typeface="Meiryo UI"/>
                          <a:cs typeface="Meiryo UI"/>
                        </a:rPr>
                        <a:t>有効求人倍率と失業率はともに改善</a:t>
                      </a:r>
                      <a:r>
                        <a:rPr lang="ja-JP" altLang="en-US" sz="1100" dirty="0" smtClean="0">
                          <a:solidFill>
                            <a:schemeClr val="tx1"/>
                          </a:solidFill>
                          <a:latin typeface="Meiryo UI"/>
                          <a:ea typeface="Meiryo UI"/>
                          <a:cs typeface="Meiryo UI"/>
                        </a:rPr>
                        <a:t>。一部の業種で人手不足が顕著に。就業形態では</a:t>
                      </a:r>
                      <a:r>
                        <a:rPr lang="ja-JP" altLang="en-US" sz="1100" b="1" u="sng" dirty="0" smtClean="0">
                          <a:solidFill>
                            <a:schemeClr val="tx1"/>
                          </a:solidFill>
                          <a:latin typeface="Meiryo UI"/>
                          <a:ea typeface="Meiryo UI"/>
                          <a:cs typeface="Meiryo UI"/>
                        </a:rPr>
                        <a:t>非正規の労働</a:t>
                      </a:r>
                      <a:endParaRPr lang="en-US" altLang="ja-JP" sz="1100" b="1" u="sng" dirty="0" smtClean="0">
                        <a:solidFill>
                          <a:schemeClr val="tx1"/>
                        </a:solidFill>
                        <a:latin typeface="Meiryo UI"/>
                        <a:ea typeface="Meiryo UI"/>
                        <a:cs typeface="Meiryo UI"/>
                      </a:endParaRPr>
                    </a:p>
                    <a:p>
                      <a:pPr>
                        <a:lnSpc>
                          <a:spcPts val="1200"/>
                        </a:lnSpc>
                        <a:spcBef>
                          <a:spcPts val="0"/>
                        </a:spcBef>
                        <a:defRPr/>
                      </a:pPr>
                      <a:r>
                        <a:rPr lang="ja-JP" altLang="en-US" sz="1100" b="1" u="none"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者の割合が全国平均に比べ高い</a:t>
                      </a:r>
                      <a:r>
                        <a:rPr lang="ja-JP" altLang="en-US" sz="1100" dirty="0" smtClean="0">
                          <a:solidFill>
                            <a:schemeClr val="tx1"/>
                          </a:solidFill>
                          <a:latin typeface="Meiryo UI"/>
                          <a:ea typeface="Meiryo UI"/>
                          <a:cs typeface="Meiryo UI"/>
                        </a:rPr>
                        <a:t>状況。</a:t>
                      </a:r>
                      <a:endParaRPr lang="en-US" altLang="ja-JP" sz="110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tr>
              <a:tr h="432971">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技術力</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a:lnSpc>
                          <a:spcPts val="1200"/>
                        </a:lnSpc>
                        <a:spcBef>
                          <a:spcPts val="0"/>
                        </a:spcBef>
                        <a:defRPr/>
                      </a:pPr>
                      <a:r>
                        <a:rPr lang="ja-JP" altLang="en-US" sz="1100" dirty="0" smtClean="0">
                          <a:solidFill>
                            <a:schemeClr val="tx1"/>
                          </a:solidFill>
                          <a:latin typeface="Meiryo UI"/>
                          <a:ea typeface="Meiryo UI"/>
                          <a:cs typeface="Meiryo UI"/>
                        </a:rPr>
                        <a:t>・ 特区での取組みをはじめ</a:t>
                      </a:r>
                      <a:r>
                        <a:rPr lang="ja-JP" altLang="en-US" sz="1100" b="1" u="sng" dirty="0" smtClean="0">
                          <a:solidFill>
                            <a:schemeClr val="tx1"/>
                          </a:solidFill>
                          <a:latin typeface="Meiryo UI"/>
                          <a:ea typeface="Meiryo UI"/>
                          <a:cs typeface="Meiryo UI"/>
                        </a:rPr>
                        <a:t>ライフサイエンス産業の集積</a:t>
                      </a:r>
                      <a:r>
                        <a:rPr lang="ja-JP" altLang="en-US" sz="1100" dirty="0" smtClean="0">
                          <a:solidFill>
                            <a:schemeClr val="tx1"/>
                          </a:solidFill>
                          <a:latin typeface="Meiryo UI"/>
                          <a:ea typeface="Meiryo UI"/>
                          <a:cs typeface="Meiryo UI"/>
                        </a:rPr>
                        <a:t>やイノベーション促進の取組みが進みつつある。</a:t>
                      </a:r>
                      <a:endParaRPr lang="en-US" altLang="ja-JP" sz="1100" dirty="0" smtClean="0">
                        <a:solidFill>
                          <a:schemeClr val="tx1"/>
                        </a:solidFill>
                        <a:latin typeface="Meiryo UI"/>
                        <a:ea typeface="Meiryo UI"/>
                        <a:cs typeface="Meiryo UI"/>
                      </a:endParaRPr>
                    </a:p>
                    <a:p>
                      <a:pPr>
                        <a:lnSpc>
                          <a:spcPts val="1400"/>
                        </a:lnSpc>
                        <a:spcBef>
                          <a:spcPts val="0"/>
                        </a:spcBef>
                        <a:defRPr/>
                      </a:pPr>
                      <a:r>
                        <a:rPr lang="ja-JP" altLang="en-US" sz="1100"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開業事業所数は</a:t>
                      </a:r>
                      <a:r>
                        <a:rPr lang="ja-JP" altLang="en-US" sz="1100" dirty="0" smtClean="0">
                          <a:solidFill>
                            <a:schemeClr val="tx1"/>
                          </a:solidFill>
                          <a:latin typeface="Meiryo UI"/>
                          <a:ea typeface="Meiryo UI"/>
                          <a:cs typeface="Meiryo UI"/>
                        </a:rPr>
                        <a:t>、 </a:t>
                      </a:r>
                      <a:r>
                        <a:rPr lang="en-US" altLang="ja-JP" sz="1100" dirty="0" smtClean="0">
                          <a:solidFill>
                            <a:schemeClr val="tx1"/>
                          </a:solidFill>
                          <a:latin typeface="Meiryo UI"/>
                          <a:ea typeface="Meiryo UI"/>
                          <a:cs typeface="Meiryo UI"/>
                        </a:rPr>
                        <a:t>2010</a:t>
                      </a:r>
                      <a:r>
                        <a:rPr lang="ja-JP" altLang="en-US" sz="1100" dirty="0" smtClean="0">
                          <a:solidFill>
                            <a:schemeClr val="tx1"/>
                          </a:solidFill>
                          <a:latin typeface="Meiryo UI"/>
                          <a:ea typeface="Meiryo UI"/>
                          <a:cs typeface="Meiryo UI"/>
                        </a:rPr>
                        <a:t>年度の</a:t>
                      </a:r>
                      <a:r>
                        <a:rPr lang="en-US" altLang="ja-JP" sz="1100" dirty="0" smtClean="0">
                          <a:solidFill>
                            <a:schemeClr val="tx1"/>
                          </a:solidFill>
                          <a:latin typeface="Meiryo UI"/>
                          <a:ea typeface="Meiryo UI"/>
                          <a:cs typeface="Meiryo UI"/>
                        </a:rPr>
                        <a:t>7,477</a:t>
                      </a:r>
                      <a:r>
                        <a:rPr lang="ja-JP" altLang="en-US" sz="1100" dirty="0" smtClean="0">
                          <a:solidFill>
                            <a:schemeClr val="tx1"/>
                          </a:solidFill>
                          <a:latin typeface="Meiryo UI"/>
                          <a:ea typeface="Meiryo UI"/>
                          <a:cs typeface="Meiryo UI"/>
                        </a:rPr>
                        <a:t>件から</a:t>
                      </a:r>
                      <a:r>
                        <a:rPr lang="en-US" altLang="ja-JP" sz="1100" dirty="0" smtClean="0">
                          <a:solidFill>
                            <a:schemeClr val="tx1"/>
                          </a:solidFill>
                          <a:latin typeface="Meiryo UI"/>
                          <a:ea typeface="Meiryo UI"/>
                          <a:cs typeface="Meiryo UI"/>
                        </a:rPr>
                        <a:t>2016</a:t>
                      </a:r>
                      <a:r>
                        <a:rPr lang="ja-JP" altLang="en-US" sz="1100" dirty="0" smtClean="0">
                          <a:solidFill>
                            <a:schemeClr val="tx1"/>
                          </a:solidFill>
                          <a:latin typeface="Meiryo UI"/>
                          <a:ea typeface="Meiryo UI"/>
                          <a:cs typeface="Meiryo UI"/>
                        </a:rPr>
                        <a:t>年度の</a:t>
                      </a:r>
                      <a:r>
                        <a:rPr lang="en-US" altLang="ja-JP" sz="1100" dirty="0" smtClean="0">
                          <a:solidFill>
                            <a:schemeClr val="tx1"/>
                          </a:solidFill>
                          <a:latin typeface="Meiryo UI"/>
                          <a:ea typeface="Meiryo UI"/>
                          <a:cs typeface="Meiryo UI"/>
                        </a:rPr>
                        <a:t>11,700</a:t>
                      </a:r>
                      <a:r>
                        <a:rPr lang="ja-JP" altLang="en-US" sz="1100" dirty="0" smtClean="0">
                          <a:solidFill>
                            <a:schemeClr val="tx1"/>
                          </a:solidFill>
                          <a:latin typeface="Meiryo UI"/>
                          <a:ea typeface="Meiryo UI"/>
                          <a:cs typeface="Meiryo UI"/>
                        </a:rPr>
                        <a:t>件へと</a:t>
                      </a:r>
                      <a:r>
                        <a:rPr lang="ja-JP" altLang="en-US" sz="1100" b="1" u="sng" dirty="0" smtClean="0">
                          <a:solidFill>
                            <a:schemeClr val="tx1"/>
                          </a:solidFill>
                          <a:latin typeface="Meiryo UI"/>
                          <a:ea typeface="Meiryo UI"/>
                          <a:cs typeface="Meiryo UI"/>
                        </a:rPr>
                        <a:t>大きく増加</a:t>
                      </a:r>
                      <a:r>
                        <a:rPr lang="ja-JP" altLang="en-US" sz="1100" dirty="0" smtClean="0">
                          <a:solidFill>
                            <a:schemeClr val="tx1"/>
                          </a:solidFill>
                          <a:latin typeface="Meiryo UI"/>
                          <a:ea typeface="Meiryo UI"/>
                          <a:cs typeface="Meiryo UI"/>
                        </a:rPr>
                        <a:t>。</a:t>
                      </a:r>
                      <a:endParaRPr lang="en-US" altLang="ja-JP" sz="110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tr>
              <a:tr h="417979">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物流人流</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インフラ</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a:lnSpc>
                          <a:spcPts val="1200"/>
                        </a:lnSpc>
                        <a:spcBef>
                          <a:spcPts val="0"/>
                        </a:spcBef>
                        <a:defRPr/>
                      </a:pPr>
                      <a:r>
                        <a:rPr lang="ja-JP" altLang="en-US" sz="1100"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関空のハブ化は策定時と比較し大きく進展</a:t>
                      </a:r>
                      <a:r>
                        <a:rPr lang="ja-JP" altLang="en-US" sz="1100" dirty="0" smtClean="0">
                          <a:solidFill>
                            <a:schemeClr val="tx1"/>
                          </a:solidFill>
                          <a:latin typeface="Meiryo UI"/>
                          <a:ea typeface="Meiryo UI"/>
                          <a:cs typeface="Meiryo UI"/>
                        </a:rPr>
                        <a:t>。旅客便数全体の伸びだけでなく</a:t>
                      </a:r>
                      <a:r>
                        <a:rPr lang="en-US" altLang="ja-JP" sz="1100" b="1" u="sng" dirty="0" smtClean="0">
                          <a:solidFill>
                            <a:schemeClr val="tx1"/>
                          </a:solidFill>
                          <a:latin typeface="Meiryo UI"/>
                          <a:ea typeface="Meiryo UI"/>
                          <a:cs typeface="Meiryo UI"/>
                        </a:rPr>
                        <a:t>LCC</a:t>
                      </a:r>
                      <a:r>
                        <a:rPr lang="ja-JP" altLang="en-US" sz="1100" b="1" u="sng" dirty="0" smtClean="0">
                          <a:solidFill>
                            <a:schemeClr val="tx1"/>
                          </a:solidFill>
                          <a:latin typeface="Meiryo UI"/>
                          <a:ea typeface="Meiryo UI"/>
                          <a:cs typeface="Meiryo UI"/>
                        </a:rPr>
                        <a:t>路線の就航が急増</a:t>
                      </a:r>
                      <a:r>
                        <a:rPr lang="ja-JP" altLang="en-US" sz="1100" dirty="0" smtClean="0">
                          <a:solidFill>
                            <a:schemeClr val="tx1"/>
                          </a:solidFill>
                          <a:latin typeface="Meiryo UI"/>
                          <a:ea typeface="Meiryo UI"/>
                          <a:cs typeface="Meiryo UI"/>
                        </a:rPr>
                        <a:t>。　</a:t>
                      </a:r>
                    </a:p>
                    <a:p>
                      <a:pPr>
                        <a:lnSpc>
                          <a:spcPts val="1400"/>
                        </a:lnSpc>
                        <a:spcBef>
                          <a:spcPts val="0"/>
                        </a:spcBef>
                        <a:defRPr/>
                      </a:pPr>
                      <a:r>
                        <a:rPr lang="ja-JP" altLang="en-US" sz="1100" dirty="0" smtClean="0">
                          <a:solidFill>
                            <a:schemeClr val="tx1"/>
                          </a:solidFill>
                          <a:latin typeface="Meiryo UI"/>
                          <a:ea typeface="Meiryo UI"/>
                          <a:cs typeface="Meiryo UI"/>
                        </a:rPr>
                        <a:t>・ </a:t>
                      </a:r>
                      <a:r>
                        <a:rPr lang="ja-JP" altLang="en-US" sz="1100" b="1" u="sng" dirty="0" smtClean="0">
                          <a:solidFill>
                            <a:schemeClr val="tx1"/>
                          </a:solidFill>
                          <a:latin typeface="Meiryo UI"/>
                          <a:ea typeface="Meiryo UI"/>
                          <a:cs typeface="Meiryo UI"/>
                        </a:rPr>
                        <a:t>阪神港</a:t>
                      </a:r>
                      <a:r>
                        <a:rPr lang="ja-JP" altLang="en-US" sz="1100" dirty="0" smtClean="0">
                          <a:solidFill>
                            <a:schemeClr val="tx1"/>
                          </a:solidFill>
                          <a:latin typeface="Meiryo UI"/>
                          <a:ea typeface="Meiryo UI"/>
                          <a:cs typeface="Meiryo UI"/>
                        </a:rPr>
                        <a:t>は、</a:t>
                      </a:r>
                      <a:r>
                        <a:rPr lang="ja-JP" altLang="en-US" sz="1100" b="1" u="sng" dirty="0" smtClean="0">
                          <a:solidFill>
                            <a:schemeClr val="tx1"/>
                          </a:solidFill>
                          <a:latin typeface="Meiryo UI"/>
                          <a:ea typeface="Meiryo UI"/>
                          <a:cs typeface="Meiryo UI"/>
                        </a:rPr>
                        <a:t>貨物取扱量については、増減があるものの横ばい</a:t>
                      </a:r>
                      <a:r>
                        <a:rPr lang="ja-JP" altLang="en-US" sz="1100" b="0" u="none" dirty="0" smtClean="0">
                          <a:solidFill>
                            <a:schemeClr val="tx1"/>
                          </a:solidFill>
                          <a:latin typeface="Meiryo UI"/>
                          <a:ea typeface="Meiryo UI"/>
                          <a:cs typeface="Meiryo UI"/>
                        </a:rPr>
                        <a:t>。</a:t>
                      </a:r>
                      <a:r>
                        <a:rPr lang="ja-JP" altLang="en-US" sz="800" dirty="0" smtClean="0">
                          <a:solidFill>
                            <a:schemeClr val="tx1"/>
                          </a:solidFill>
                          <a:latin typeface="Meiryo UI"/>
                          <a:ea typeface="Meiryo UI"/>
                          <a:cs typeface="Meiryo UI"/>
                        </a:rPr>
                        <a:t>　</a:t>
                      </a:r>
                      <a:r>
                        <a:rPr lang="en-US" altLang="ja-JP" sz="800" dirty="0" smtClean="0">
                          <a:solidFill>
                            <a:schemeClr val="tx1"/>
                          </a:solidFill>
                          <a:latin typeface="Meiryo UI"/>
                          <a:ea typeface="Meiryo UI"/>
                          <a:cs typeface="Meiryo UI"/>
                        </a:rPr>
                        <a:t>(</a:t>
                      </a:r>
                      <a:r>
                        <a:rPr lang="ja-JP" altLang="en-US" sz="800" dirty="0" smtClean="0">
                          <a:solidFill>
                            <a:schemeClr val="tx1"/>
                          </a:solidFill>
                          <a:latin typeface="Meiryo UI"/>
                          <a:ea typeface="Meiryo UI"/>
                          <a:cs typeface="Meiryo UI"/>
                        </a:rPr>
                        <a:t>貨物取扱量　</a:t>
                      </a:r>
                      <a:r>
                        <a:rPr lang="en-US" altLang="ja-JP" sz="800" dirty="0" smtClean="0">
                          <a:solidFill>
                            <a:schemeClr val="tx1"/>
                          </a:solidFill>
                          <a:latin typeface="Meiryo UI"/>
                          <a:ea typeface="Meiryo UI"/>
                          <a:cs typeface="Meiryo UI"/>
                        </a:rPr>
                        <a:t>2010</a:t>
                      </a:r>
                      <a:r>
                        <a:rPr lang="ja-JP" altLang="en-US" sz="800" dirty="0" smtClean="0">
                          <a:solidFill>
                            <a:schemeClr val="tx1"/>
                          </a:solidFill>
                          <a:latin typeface="Meiryo UI"/>
                          <a:ea typeface="Meiryo UI"/>
                          <a:cs typeface="Meiryo UI"/>
                        </a:rPr>
                        <a:t>年：</a:t>
                      </a:r>
                      <a:r>
                        <a:rPr lang="en-US" altLang="ja-JP" sz="800" dirty="0" smtClean="0">
                          <a:solidFill>
                            <a:schemeClr val="tx1"/>
                          </a:solidFill>
                          <a:latin typeface="Meiryo UI"/>
                          <a:ea typeface="Meiryo UI"/>
                          <a:cs typeface="Meiryo UI"/>
                        </a:rPr>
                        <a:t>400</a:t>
                      </a:r>
                      <a:r>
                        <a:rPr lang="ja-JP" altLang="en-US" sz="800" dirty="0" smtClean="0">
                          <a:solidFill>
                            <a:schemeClr val="tx1"/>
                          </a:solidFill>
                          <a:latin typeface="Meiryo UI"/>
                          <a:ea typeface="Meiryo UI"/>
                          <a:cs typeface="Meiryo UI"/>
                        </a:rPr>
                        <a:t>万</a:t>
                      </a:r>
                      <a:r>
                        <a:rPr lang="en-US" altLang="ja-JP" sz="800" dirty="0" smtClean="0">
                          <a:solidFill>
                            <a:schemeClr val="tx1"/>
                          </a:solidFill>
                          <a:latin typeface="Meiryo UI"/>
                          <a:ea typeface="Meiryo UI"/>
                          <a:cs typeface="Meiryo UI"/>
                        </a:rPr>
                        <a:t>TEU</a:t>
                      </a:r>
                      <a:r>
                        <a:rPr lang="ja-JP" altLang="en-US" sz="800" dirty="0" smtClean="0">
                          <a:solidFill>
                            <a:schemeClr val="tx1"/>
                          </a:solidFill>
                          <a:latin typeface="Meiryo UI"/>
                          <a:ea typeface="Meiryo UI"/>
                          <a:cs typeface="Meiryo UI"/>
                        </a:rPr>
                        <a:t>⇒</a:t>
                      </a:r>
                      <a:r>
                        <a:rPr lang="en-US" altLang="ja-JP" sz="800" dirty="0" smtClean="0">
                          <a:solidFill>
                            <a:schemeClr val="tx1"/>
                          </a:solidFill>
                          <a:latin typeface="Meiryo UI"/>
                          <a:ea typeface="Meiryo UI"/>
                          <a:cs typeface="Meiryo UI"/>
                        </a:rPr>
                        <a:t>2016</a:t>
                      </a:r>
                      <a:r>
                        <a:rPr lang="ja-JP" altLang="en-US" sz="800" dirty="0" smtClean="0">
                          <a:solidFill>
                            <a:schemeClr val="tx1"/>
                          </a:solidFill>
                          <a:latin typeface="Meiryo UI"/>
                          <a:ea typeface="Meiryo UI"/>
                          <a:cs typeface="Meiryo UI"/>
                        </a:rPr>
                        <a:t>年：</a:t>
                      </a:r>
                      <a:r>
                        <a:rPr lang="en-US" altLang="ja-JP" sz="800" dirty="0" smtClean="0">
                          <a:solidFill>
                            <a:schemeClr val="tx1"/>
                          </a:solidFill>
                          <a:latin typeface="Meiryo UI"/>
                          <a:ea typeface="Meiryo UI"/>
                          <a:cs typeface="Meiryo UI"/>
                        </a:rPr>
                        <a:t>409</a:t>
                      </a:r>
                      <a:r>
                        <a:rPr lang="ja-JP" altLang="en-US" sz="800" dirty="0" smtClean="0">
                          <a:solidFill>
                            <a:schemeClr val="tx1"/>
                          </a:solidFill>
                          <a:latin typeface="Meiryo UI"/>
                          <a:ea typeface="Meiryo UI"/>
                          <a:cs typeface="Meiryo UI"/>
                        </a:rPr>
                        <a:t>万</a:t>
                      </a:r>
                      <a:r>
                        <a:rPr lang="en-US" altLang="ja-JP" sz="800" dirty="0" smtClean="0">
                          <a:solidFill>
                            <a:schemeClr val="tx1"/>
                          </a:solidFill>
                          <a:latin typeface="Meiryo UI"/>
                          <a:ea typeface="Meiryo UI"/>
                          <a:cs typeface="Meiryo UI"/>
                        </a:rPr>
                        <a:t>TEU)</a:t>
                      </a:r>
                      <a:endParaRPr lang="ja-JP" altLang="en-US" sz="1050" dirty="0" smtClean="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tcPr>
                </a:tc>
              </a:tr>
              <a:tr h="402987">
                <a:tc>
                  <a:txBody>
                    <a:bodyPr/>
                    <a:lstStyle/>
                    <a:p>
                      <a:pPr marL="0" marR="0" indent="0" algn="ctr" defTabSz="914400" rtl="0" eaLnBrk="1" fontAlgn="auto" latinLnBrk="0" hangingPunct="1">
                        <a:lnSpc>
                          <a:spcPts val="1500"/>
                        </a:lnSpc>
                        <a:spcBef>
                          <a:spcPts val="0"/>
                        </a:spcBef>
                        <a:spcAft>
                          <a:spcPts val="0"/>
                        </a:spcAft>
                        <a:buClrTx/>
                        <a:buSzTx/>
                        <a:buFontTx/>
                        <a:buNone/>
                        <a:tabLst/>
                        <a:defRPr/>
                      </a:pP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都市の再生</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nchorCtr="1">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200"/>
                        </a:lnSpc>
                        <a:spcBef>
                          <a:spcPts val="0"/>
                        </a:spcBef>
                        <a:defRPr/>
                      </a:pPr>
                      <a:r>
                        <a:rPr lang="ja-JP" altLang="en-US" sz="1100" dirty="0" smtClean="0">
                          <a:solidFill>
                            <a:schemeClr val="tx1"/>
                          </a:solidFill>
                          <a:latin typeface="Meiryo UI"/>
                          <a:ea typeface="Meiryo UI"/>
                          <a:cs typeface="Meiryo UI"/>
                        </a:rPr>
                        <a:t>・ 都市力について、</a:t>
                      </a:r>
                      <a:r>
                        <a:rPr lang="ja-JP" altLang="en-US" sz="1100" b="1" u="sng" dirty="0" smtClean="0">
                          <a:solidFill>
                            <a:schemeClr val="tx1"/>
                          </a:solidFill>
                          <a:latin typeface="Meiryo UI"/>
                          <a:ea typeface="Meiryo UI"/>
                          <a:cs typeface="Meiryo UI"/>
                        </a:rPr>
                        <a:t>世界都市総合力ランキング（森記念財団）における大阪の評価はほぼ横ばい</a:t>
                      </a:r>
                      <a:r>
                        <a:rPr lang="ja-JP" altLang="en-US" sz="1100" dirty="0" smtClean="0">
                          <a:solidFill>
                            <a:schemeClr val="tx1"/>
                          </a:solidFill>
                          <a:latin typeface="Meiryo UI"/>
                          <a:ea typeface="Meiryo UI"/>
                          <a:cs typeface="Meiryo UI"/>
                        </a:rPr>
                        <a:t>。</a:t>
                      </a:r>
                    </a:p>
                    <a:p>
                      <a:pPr>
                        <a:lnSpc>
                          <a:spcPts val="1200"/>
                        </a:lnSpc>
                        <a:spcBef>
                          <a:spcPts val="0"/>
                        </a:spcBef>
                        <a:defRPr/>
                      </a:pPr>
                      <a:r>
                        <a:rPr lang="ja-JP" altLang="en-US" sz="1100" dirty="0" smtClean="0">
                          <a:solidFill>
                            <a:schemeClr val="tx1"/>
                          </a:solidFill>
                          <a:latin typeface="Meiryo UI"/>
                          <a:ea typeface="Meiryo UI"/>
                          <a:cs typeface="Meiryo UI"/>
                        </a:rPr>
                        <a:t>　　</a:t>
                      </a:r>
                      <a:r>
                        <a:rPr lang="ja-JP" altLang="en-US" sz="800" dirty="0" smtClean="0">
                          <a:solidFill>
                            <a:schemeClr val="tx1"/>
                          </a:solidFill>
                          <a:latin typeface="Meiryo UI"/>
                          <a:ea typeface="Meiryo UI"/>
                          <a:cs typeface="Meiryo UI"/>
                        </a:rPr>
                        <a:t>（</a:t>
                      </a:r>
                      <a:r>
                        <a:rPr lang="en-US" altLang="ja-JP" sz="800" dirty="0" smtClean="0">
                          <a:solidFill>
                            <a:schemeClr val="tx1"/>
                          </a:solidFill>
                          <a:latin typeface="Meiryo UI"/>
                          <a:ea typeface="Meiryo UI"/>
                          <a:cs typeface="Meiryo UI"/>
                        </a:rPr>
                        <a:t>2010</a:t>
                      </a:r>
                      <a:r>
                        <a:rPr lang="ja-JP" altLang="en-US" sz="800" dirty="0" smtClean="0">
                          <a:solidFill>
                            <a:schemeClr val="tx1"/>
                          </a:solidFill>
                          <a:latin typeface="Meiryo UI"/>
                          <a:ea typeface="Meiryo UI"/>
                          <a:cs typeface="Meiryo UI"/>
                        </a:rPr>
                        <a:t>年：</a:t>
                      </a:r>
                      <a:r>
                        <a:rPr lang="en-US" altLang="ja-JP" sz="800" dirty="0" smtClean="0">
                          <a:solidFill>
                            <a:schemeClr val="tx1"/>
                          </a:solidFill>
                          <a:latin typeface="Meiryo UI"/>
                          <a:ea typeface="Meiryo UI"/>
                          <a:cs typeface="Meiryo UI"/>
                        </a:rPr>
                        <a:t>18</a:t>
                      </a:r>
                      <a:r>
                        <a:rPr lang="ja-JP" altLang="en-US" sz="800" dirty="0" smtClean="0">
                          <a:solidFill>
                            <a:schemeClr val="tx1"/>
                          </a:solidFill>
                          <a:latin typeface="Meiryo UI"/>
                          <a:ea typeface="Meiryo UI"/>
                          <a:cs typeface="Meiryo UI"/>
                        </a:rPr>
                        <a:t>位→</a:t>
                      </a:r>
                      <a:r>
                        <a:rPr lang="en-US" altLang="ja-JP" sz="800" dirty="0" smtClean="0">
                          <a:solidFill>
                            <a:schemeClr val="tx1"/>
                          </a:solidFill>
                          <a:latin typeface="Meiryo UI"/>
                          <a:ea typeface="Meiryo UI"/>
                          <a:cs typeface="Meiryo UI"/>
                        </a:rPr>
                        <a:t>2016</a:t>
                      </a:r>
                      <a:r>
                        <a:rPr lang="ja-JP" altLang="en-US" sz="800" dirty="0" smtClean="0">
                          <a:solidFill>
                            <a:schemeClr val="tx1"/>
                          </a:solidFill>
                          <a:latin typeface="Meiryo UI"/>
                          <a:ea typeface="Meiryo UI"/>
                          <a:cs typeface="Meiryo UI"/>
                        </a:rPr>
                        <a:t>年：</a:t>
                      </a:r>
                      <a:r>
                        <a:rPr lang="en-US" altLang="ja-JP" sz="800" dirty="0" smtClean="0">
                          <a:solidFill>
                            <a:schemeClr val="tx1"/>
                          </a:solidFill>
                          <a:latin typeface="Meiryo UI"/>
                          <a:ea typeface="Meiryo UI"/>
                          <a:cs typeface="Meiryo UI"/>
                        </a:rPr>
                        <a:t>22</a:t>
                      </a:r>
                      <a:r>
                        <a:rPr lang="ja-JP" altLang="en-US" sz="800" dirty="0" smtClean="0">
                          <a:solidFill>
                            <a:schemeClr val="tx1"/>
                          </a:solidFill>
                          <a:latin typeface="Meiryo UI"/>
                          <a:ea typeface="Meiryo UI"/>
                          <a:cs typeface="Meiryo UI"/>
                        </a:rPr>
                        <a:t>位　</a:t>
                      </a:r>
                      <a:r>
                        <a:rPr lang="en-US" altLang="ja-JP" sz="800" dirty="0" smtClean="0">
                          <a:solidFill>
                            <a:schemeClr val="tx1"/>
                          </a:solidFill>
                          <a:latin typeface="Meiryo UI"/>
                          <a:ea typeface="Meiryo UI"/>
                          <a:cs typeface="Meiryo UI"/>
                        </a:rPr>
                        <a:t>※</a:t>
                      </a:r>
                      <a:r>
                        <a:rPr lang="ja-JP" altLang="en-US" sz="800" dirty="0" smtClean="0">
                          <a:solidFill>
                            <a:schemeClr val="tx1"/>
                          </a:solidFill>
                          <a:latin typeface="Meiryo UI"/>
                          <a:ea typeface="Meiryo UI"/>
                          <a:cs typeface="Meiryo UI"/>
                        </a:rPr>
                        <a:t>経済、文化・交流、環境についてのランクが低い）</a:t>
                      </a:r>
                      <a:endParaRPr lang="ja-JP" altLang="en-US" sz="800" dirty="0">
                        <a:solidFill>
                          <a:schemeClr val="tx1"/>
                        </a:solidFill>
                        <a:latin typeface="Meiryo UI"/>
                        <a:ea typeface="Meiryo UI"/>
                        <a:cs typeface="Meiryo UI"/>
                      </a:endParaRPr>
                    </a:p>
                  </a:txBody>
                  <a:tcPr marT="36000" marB="3600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15" name="Rectangle 2"/>
          <p:cNvSpPr txBox="1">
            <a:spLocks noChangeArrowheads="1"/>
          </p:cNvSpPr>
          <p:nvPr/>
        </p:nvSpPr>
        <p:spPr bwMode="auto">
          <a:xfrm>
            <a:off x="359819" y="1219494"/>
            <a:ext cx="8573044"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spAutoFit/>
          </a:bodyPr>
          <a:lstStyle>
            <a:lvl1pPr algn="l" rtl="0" fontAlgn="base">
              <a:spcBef>
                <a:spcPct val="0"/>
              </a:spcBef>
              <a:spcAft>
                <a:spcPct val="0"/>
              </a:spcAft>
              <a:defRPr kumimoji="1" sz="4400">
                <a:solidFill>
                  <a:schemeClr val="tx1"/>
                </a:solidFill>
                <a:latin typeface="+mj-lt"/>
                <a:ea typeface="+mj-ea"/>
                <a:cs typeface="+mj-cs"/>
              </a:defRPr>
            </a:lvl1pPr>
            <a:lvl2pPr algn="l" rtl="0" fontAlgn="base">
              <a:spcBef>
                <a:spcPct val="0"/>
              </a:spcBef>
              <a:spcAft>
                <a:spcPct val="0"/>
              </a:spcAft>
              <a:defRPr kumimoji="1" sz="4400">
                <a:solidFill>
                  <a:schemeClr val="tx1"/>
                </a:solidFill>
                <a:latin typeface="Arial" charset="0"/>
                <a:ea typeface="ＭＳ Ｐゴシック" pitchFamily="50" charset="-128"/>
              </a:defRPr>
            </a:lvl2pPr>
            <a:lvl3pPr algn="l" rtl="0" fontAlgn="base">
              <a:spcBef>
                <a:spcPct val="0"/>
              </a:spcBef>
              <a:spcAft>
                <a:spcPct val="0"/>
              </a:spcAft>
              <a:defRPr kumimoji="1" sz="4400">
                <a:solidFill>
                  <a:schemeClr val="tx1"/>
                </a:solidFill>
                <a:latin typeface="Arial" charset="0"/>
                <a:ea typeface="ＭＳ Ｐゴシック" pitchFamily="50" charset="-128"/>
              </a:defRPr>
            </a:lvl3pPr>
            <a:lvl4pPr algn="l" rtl="0" fontAlgn="base">
              <a:spcBef>
                <a:spcPct val="0"/>
              </a:spcBef>
              <a:spcAft>
                <a:spcPct val="0"/>
              </a:spcAft>
              <a:defRPr kumimoji="1" sz="4400">
                <a:solidFill>
                  <a:schemeClr val="tx1"/>
                </a:solidFill>
                <a:latin typeface="Arial" charset="0"/>
                <a:ea typeface="ＭＳ Ｐゴシック" pitchFamily="50" charset="-128"/>
              </a:defRPr>
            </a:lvl4pPr>
            <a:lvl5pPr algn="l" rtl="0" fontAlgn="base">
              <a:spcBef>
                <a:spcPct val="0"/>
              </a:spcBef>
              <a:spcAft>
                <a:spcPct val="0"/>
              </a:spcAft>
              <a:defRPr kumimoji="1" sz="4400">
                <a:solidFill>
                  <a:schemeClr val="tx1"/>
                </a:solidFill>
                <a:latin typeface="Arial" charset="0"/>
                <a:ea typeface="ＭＳ Ｐゴシック" pitchFamily="50" charset="-128"/>
              </a:defRPr>
            </a:lvl5pPr>
            <a:lvl6pPr marL="457200" algn="l" rtl="0" fontAlgn="base">
              <a:spcBef>
                <a:spcPct val="0"/>
              </a:spcBef>
              <a:spcAft>
                <a:spcPct val="0"/>
              </a:spcAft>
              <a:defRPr kumimoji="1" sz="4400">
                <a:solidFill>
                  <a:schemeClr val="tx1"/>
                </a:solidFill>
                <a:latin typeface="Arial" charset="0"/>
                <a:ea typeface="ＭＳ Ｐゴシック" pitchFamily="50" charset="-128"/>
              </a:defRPr>
            </a:lvl6pPr>
            <a:lvl7pPr marL="914400" algn="l" rtl="0" fontAlgn="base">
              <a:spcBef>
                <a:spcPct val="0"/>
              </a:spcBef>
              <a:spcAft>
                <a:spcPct val="0"/>
              </a:spcAft>
              <a:defRPr kumimoji="1" sz="4400">
                <a:solidFill>
                  <a:schemeClr val="tx1"/>
                </a:solidFill>
                <a:latin typeface="Arial" charset="0"/>
                <a:ea typeface="ＭＳ Ｐゴシック" pitchFamily="50" charset="-128"/>
              </a:defRPr>
            </a:lvl7pPr>
            <a:lvl8pPr marL="1371600" algn="l" rtl="0" fontAlgn="base">
              <a:spcBef>
                <a:spcPct val="0"/>
              </a:spcBef>
              <a:spcAft>
                <a:spcPct val="0"/>
              </a:spcAft>
              <a:defRPr kumimoji="1" sz="4400">
                <a:solidFill>
                  <a:schemeClr val="tx1"/>
                </a:solidFill>
                <a:latin typeface="Arial" charset="0"/>
                <a:ea typeface="ＭＳ Ｐゴシック" pitchFamily="50" charset="-128"/>
              </a:defRPr>
            </a:lvl8pPr>
            <a:lvl9pPr marL="1828800" algn="l" rtl="0" fontAlgn="base">
              <a:spcBef>
                <a:spcPct val="0"/>
              </a:spcBef>
              <a:spcAft>
                <a:spcPct val="0"/>
              </a:spcAft>
              <a:defRPr kumimoji="1" sz="4400">
                <a:solidFill>
                  <a:schemeClr val="tx1"/>
                </a:solidFill>
                <a:latin typeface="Arial" charset="0"/>
                <a:ea typeface="ＭＳ Ｐゴシック" pitchFamily="50" charset="-128"/>
              </a:defRPr>
            </a:lvl9pPr>
          </a:lstStyle>
          <a:p>
            <a:pPr>
              <a:lnSpc>
                <a:spcPts val="2000"/>
              </a:lnSpc>
              <a:spcBef>
                <a:spcPts val="0"/>
              </a:spcBef>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大阪の景況は、成長戦略策定以降、概ねゆるやかな回復傾向</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が続いている。</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策定時以降の</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実質経済成長率</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年平均で約０．８３％</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全国：約</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1.34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年度平均</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年度は速報値</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err="1"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2000"/>
              </a:lnSpc>
              <a:spcBef>
                <a:spcPts val="0"/>
              </a:spcBef>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　府内の</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就業者数は、</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策定時以降</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年平均で約</a:t>
            </a:r>
            <a:r>
              <a:rPr lang="en-US" altLang="ja-JP" sz="1100" b="1" u="sng" dirty="0">
                <a:latin typeface="Meiryo UI" panose="020B0604030504040204" pitchFamily="50" charset="-128"/>
                <a:ea typeface="Meiryo UI" panose="020B0604030504040204" pitchFamily="50" charset="-128"/>
                <a:cs typeface="Meiryo UI" panose="020B0604030504040204" pitchFamily="50" charset="-128"/>
              </a:rPr>
              <a:t>3.1</a:t>
            </a:r>
            <a:r>
              <a:rPr lang="ja-JP" altLang="en-US" sz="1100" b="1" u="sng" dirty="0">
                <a:latin typeface="Meiryo UI" panose="020B0604030504040204" pitchFamily="50" charset="-128"/>
                <a:ea typeface="Meiryo UI" panose="020B0604030504040204" pitchFamily="50" charset="-128"/>
                <a:cs typeface="Meiryo UI" panose="020B0604030504040204" pitchFamily="50" charset="-128"/>
              </a:rPr>
              <a:t>万人増加</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p>
        </p:txBody>
      </p:sp>
      <p:sp>
        <p:nvSpPr>
          <p:cNvPr id="32" name="テキスト ボックス 31"/>
          <p:cNvSpPr txBox="1"/>
          <p:nvPr/>
        </p:nvSpPr>
        <p:spPr>
          <a:xfrm>
            <a:off x="65212" y="4333732"/>
            <a:ext cx="4650804"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けん引産業、中小企業の状況</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3" name="表 32"/>
          <p:cNvGraphicFramePr>
            <a:graphicFrameLocks noGrp="1"/>
          </p:cNvGraphicFramePr>
          <p:nvPr>
            <p:extLst>
              <p:ext uri="{D42A27DB-BD31-4B8C-83A1-F6EECF244321}">
                <p14:modId xmlns:p14="http://schemas.microsoft.com/office/powerpoint/2010/main" val="2618604562"/>
              </p:ext>
            </p:extLst>
          </p:nvPr>
        </p:nvGraphicFramePr>
        <p:xfrm>
          <a:off x="343023" y="4669721"/>
          <a:ext cx="8589839" cy="1999639"/>
        </p:xfrm>
        <a:graphic>
          <a:graphicData uri="http://schemas.openxmlformats.org/drawingml/2006/table">
            <a:tbl>
              <a:tblPr firstRow="1" bandRow="1">
                <a:tableStyleId>{5940675A-B579-460E-94D1-54222C63F5DA}</a:tableStyleId>
              </a:tblPr>
              <a:tblGrid>
                <a:gridCol w="1057762"/>
                <a:gridCol w="7532077"/>
              </a:tblGrid>
              <a:tr h="502381">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生産性</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・経済産業研究所のデータベースから、過去</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年間の労働生産性の推移を産業別でみると、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製造業や運輸・通信業は上昇基調で</a:t>
                      </a:r>
                      <a:endPar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産業全体の中では、伸びが大きい。一方で、製造業と比較すると卸売・小売業、サービス業の伸びが芳しくない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833085">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けん引産業</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・産業連関表から、他産業への波及効果等をみると、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医薬品や医療機器、電気機器などは、他の産業への影響（波及）が大きく他</a:t>
                      </a:r>
                      <a:endPar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の産業からの影響が小さい（波及を受けにくい）ことがうかがえ、地域のリーディング産業としてのポテンシャル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を持つ。</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・産業別で総需要に占める輸移出の割合（外から稼ぐ力の割合）をみると、化学製品、金属製品、はん用機械、生産用機械、電子</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spcBef>
                          <a:spcPts val="0"/>
                        </a:spcBef>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部品、電気機械、商業が５割を超えている状況。</a:t>
                      </a:r>
                    </a:p>
                  </a:txBody>
                  <a:tcPr marT="36000" marB="36000" anchor="ctr">
                    <a:lnR w="19050" cap="flat" cmpd="sng" algn="ctr">
                      <a:solidFill>
                        <a:schemeClr val="tx1"/>
                      </a:solidFill>
                      <a:prstDash val="solid"/>
                      <a:round/>
                      <a:headEnd type="none" w="med" len="med"/>
                      <a:tailEnd type="none" w="med" len="med"/>
                    </a:lnR>
                  </a:tcPr>
                </a:tc>
              </a:tr>
              <a:tr h="664173">
                <a:tc>
                  <a:txBody>
                    <a:bodyPr/>
                    <a:lstStyle/>
                    <a:p>
                      <a:pPr algn="ctr">
                        <a:lnSpc>
                          <a:spcPts val="1500"/>
                        </a:lnSpc>
                      </a:pPr>
                      <a:r>
                        <a:rPr kumimoji="1" lang="ja-JP" altLang="en-US" sz="1400" b="0" dirty="0" smtClean="0">
                          <a:latin typeface="Meiryo UI" panose="020B0604030504040204" pitchFamily="50" charset="-128"/>
                          <a:ea typeface="Meiryo UI" panose="020B0604030504040204" pitchFamily="50" charset="-128"/>
                          <a:cs typeface="Meiryo UI" panose="020B0604030504040204" pitchFamily="50" charset="-128"/>
                        </a:rPr>
                        <a:t>中小企業</a:t>
                      </a:r>
                      <a:endParaRPr kumimoji="1" lang="ja-JP" altLang="en-US" sz="1400" b="0" dirty="0">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・府内の中小企業数は、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2009</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年で１割減少。特に、小規模の企業の減少が激しい。</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・足元の中小企業の業況判断は</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期連続で改善傾向にある一方で、</a:t>
                      </a:r>
                      <a:r>
                        <a:rPr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人手不足感は高まっている</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b="0" u="none"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b="1" u="sng" dirty="0" smtClean="0">
                          <a:latin typeface="Meiryo UI" panose="020B0604030504040204" pitchFamily="50" charset="-128"/>
                          <a:ea typeface="Meiryo UI" panose="020B0604030504040204" pitchFamily="50" charset="-128"/>
                          <a:cs typeface="Meiryo UI" panose="020B0604030504040204" pitchFamily="50" charset="-128"/>
                        </a:rPr>
                        <a:t>従業員規模の小さな企業ほど、経営者の高齢化が進んでいる</a:t>
                      </a:r>
                      <a:r>
                        <a:rPr lang="ja-JP" altLang="en-US" sz="1100" b="0" u="none" dirty="0" smtClean="0">
                          <a:latin typeface="Meiryo UI" panose="020B0604030504040204" pitchFamily="50" charset="-128"/>
                          <a:ea typeface="Meiryo UI" panose="020B0604030504040204" pitchFamily="50" charset="-128"/>
                          <a:cs typeface="Meiryo UI" panose="020B0604030504040204" pitchFamily="50" charset="-128"/>
                        </a:rPr>
                        <a:t>。さらに、廃業が増える可能性。</a:t>
                      </a:r>
                      <a:endParaRPr lang="en-US" altLang="ja-JP" sz="1100" b="0" u="none" dirty="0" smtClean="0">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11" name="テキスト ボックス 10"/>
          <p:cNvSpPr txBox="1"/>
          <p:nvPr/>
        </p:nvSpPr>
        <p:spPr>
          <a:xfrm>
            <a:off x="65212" y="548680"/>
            <a:ext cx="5694920"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＜大阪の経済産業の動向についての分析＞</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029070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6105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１．総　　論</a:t>
            </a:r>
            <a:r>
              <a:rPr lang="en-US" altLang="ja-JP" sz="3600" dirty="0" smtClean="0"/>
              <a:t/>
            </a:r>
            <a:br>
              <a:rPr lang="en-US" altLang="ja-JP" sz="3600" dirty="0" smtClean="0"/>
            </a:br>
            <a:r>
              <a:rPr lang="ja-JP" altLang="en-US" sz="3600" dirty="0" smtClean="0"/>
              <a:t>②雇用創出</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20</a:t>
            </a:fld>
            <a:endParaRPr lang="ja-JP" altLang="en-US" dirty="0"/>
          </a:p>
        </p:txBody>
      </p:sp>
    </p:spTree>
    <p:extLst>
      <p:ext uri="{BB962C8B-B14F-4D97-AF65-F5344CB8AC3E}">
        <p14:creationId xmlns:p14="http://schemas.microsoft.com/office/powerpoint/2010/main" val="240291354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総論②　</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雇用創出</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823785"/>
            <a:ext cx="9001000" cy="864000"/>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tIns="144000" rtlCol="0" anchor="ctr"/>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雇用創出 年平均１万人</a:t>
            </a:r>
            <a:r>
              <a:rPr lang="zh-TW"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以上</a:t>
            </a:r>
            <a:endPar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成長戦略の主な取組み（総合特区、観光振興、産業振興等）による直接雇用創出効果などをもと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に目標</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として</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0" y="602518"/>
            <a:ext cx="2736304"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1916832"/>
            <a:ext cx="8930733" cy="2700000"/>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tIns="324000" rtlCol="0" anchor="ctr"/>
          <a:lstStyle/>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○策定時以降の府内の就業者数は　</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年平均で約３．１万人増加（</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。増加している業種としては、福祉介護関係、医療関係があげられる。また、職種別では、専門的・技術的従事者</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事務従事者、サービス職業従事者、運搬・清掃・包装等従事者などが増加している。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○景気</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の回復などを</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背景</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有効</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求人</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倍率と失業率はともに改善</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有効求人倍率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は、平成</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0.52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倍から平成</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倍と</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年連続上昇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全国平均と同じ水準（全国：</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0.52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1.36</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倍）で推移する一方、東京都や愛知県では、直近</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年連続</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倍を</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上回るなど全国平均を大幅に上回っている。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完全失業率</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をピークに平成</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年は</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改善が見られるものの全国平均より高い状況</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が続いている（全国：</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5.1%</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○就業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形態では</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非正規の職員・従業員の割合が全国平均に</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比べ高い状況。</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年で全体の</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38.6%〔</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35.8%〕</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雇用を多く生んでいる業種で非正規雇用率が高い。（</a:t>
            </a:r>
            <a:r>
              <a:rPr lang="en-US" altLang="ja-JP"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府内業種別非正規割合：「卸売・小売業</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47.3%</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」、「医療・福祉</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45.4%</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」、「宿泊・飲食サービス業</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71.0%</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spcBef>
                <a:spcPts val="300"/>
              </a:spcBef>
            </a:pP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○一方で、これら</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非正規割合の高い業種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では、</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人手不足</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（求人充足率が低い）の傾向もみられる。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0" y="1788050"/>
            <a:ext cx="2736304" cy="36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現状と課題</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aphicFrame>
        <p:nvGraphicFramePr>
          <p:cNvPr id="238" name="表 237"/>
          <p:cNvGraphicFramePr>
            <a:graphicFrameLocks noGrp="1"/>
          </p:cNvGraphicFramePr>
          <p:nvPr>
            <p:extLst>
              <p:ext uri="{D42A27DB-BD31-4B8C-83A1-F6EECF244321}">
                <p14:modId xmlns:p14="http://schemas.microsoft.com/office/powerpoint/2010/main" val="3717185492"/>
              </p:ext>
            </p:extLst>
          </p:nvPr>
        </p:nvGraphicFramePr>
        <p:xfrm>
          <a:off x="117724" y="5013234"/>
          <a:ext cx="7118572" cy="664672"/>
        </p:xfrm>
        <a:graphic>
          <a:graphicData uri="http://schemas.openxmlformats.org/drawingml/2006/table">
            <a:tbl>
              <a:tblPr firstRow="1" bandRow="1">
                <a:tableStyleId>{5940675A-B579-460E-94D1-54222C63F5DA}</a:tableStyleId>
              </a:tblPr>
              <a:tblGrid>
                <a:gridCol w="1429940"/>
                <a:gridCol w="792088"/>
                <a:gridCol w="864096"/>
                <a:gridCol w="864096"/>
                <a:gridCol w="792088"/>
                <a:gridCol w="792088"/>
                <a:gridCol w="720080"/>
                <a:gridCol w="864096"/>
              </a:tblGrid>
              <a:tr h="380824">
                <a:tc>
                  <a:txBody>
                    <a:bodyPr/>
                    <a:lstStyle/>
                    <a:p>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2010</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2011</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2012</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2013</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2014</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2015</a:t>
                      </a:r>
                    </a:p>
                  </a:txBody>
                  <a:tcPr anchor="ctr">
                    <a:solidFill>
                      <a:schemeClr val="accent6">
                        <a:lumMod val="60000"/>
                        <a:lumOff val="40000"/>
                      </a:schemeClr>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2016</a:t>
                      </a:r>
                    </a:p>
                  </a:txBody>
                  <a:tcPr anchor="ctr">
                    <a:solidFill>
                      <a:schemeClr val="accent6">
                        <a:lumMod val="60000"/>
                        <a:lumOff val="40000"/>
                      </a:schemeClr>
                    </a:solidFill>
                  </a:tcPr>
                </a:tc>
              </a:tr>
              <a:tr h="283848">
                <a:tc>
                  <a:txBody>
                    <a:bodyPr/>
                    <a:lstStyle/>
                    <a:p>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府内就業者の変化</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spcAft>
                          <a:spcPts val="0"/>
                        </a:spcAft>
                      </a:pPr>
                      <a:r>
                        <a:rPr lang="ja-JP" alt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105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105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68580" marR="68580" marT="0" marB="0"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c>
                  <a:txBody>
                    <a:bodyPr/>
                    <a:lstStyle/>
                    <a:p>
                      <a:pPr algn="ct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a:txBody>
                  <a:tcPr anchor="ctr">
                    <a:solidFill>
                      <a:schemeClr val="bg1"/>
                    </a:solidFill>
                  </a:tcPr>
                </a:tc>
              </a:tr>
            </a:tbl>
          </a:graphicData>
        </a:graphic>
      </p:graphicFrame>
      <p:sp>
        <p:nvSpPr>
          <p:cNvPr id="239" name="正方形/長方形 238"/>
          <p:cNvSpPr>
            <a:spLocks noChangeArrowheads="1"/>
          </p:cNvSpPr>
          <p:nvPr/>
        </p:nvSpPr>
        <p:spPr bwMode="auto">
          <a:xfrm>
            <a:off x="-21677" y="4723551"/>
            <a:ext cx="21954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大阪の就業者数の推移</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35496" y="5748540"/>
            <a:ext cx="8568952" cy="297517"/>
          </a:xfrm>
          <a:prstGeom prst="rect">
            <a:avLst/>
          </a:prstGeom>
        </p:spPr>
        <p:txBody>
          <a:bodyPr wrap="square">
            <a:spAutoFit/>
          </a:bodyPr>
          <a:lstStyle/>
          <a:p>
            <a:pPr>
              <a:lnSpc>
                <a:spcPts val="800"/>
              </a:lnSpc>
            </a:pP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8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府内就業者数の変化は、「労働力調査地方集計結果（年平均）」（大阪府統計課）で計算。</a:t>
            </a:r>
            <a:r>
              <a:rPr lang="ja-JP" altLang="en-US" sz="800" kern="100" dirty="0">
                <a:solidFill>
                  <a:srgbClr val="FF0000"/>
                </a:solidFill>
                <a:latin typeface="ＭＳ Ｐ明朝" pitchFamily="18" charset="-128"/>
                <a:ea typeface="ＭＳ Ｐ明朝" pitchFamily="18" charset="-128"/>
                <a:cs typeface="Times New Roman"/>
              </a:rPr>
              <a:t>　</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ただし、</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年の数値は</a:t>
            </a:r>
            <a:r>
              <a:rPr lang="ja-JP" altLang="ja-JP" sz="800" dirty="0"/>
              <a:t>平成</a:t>
            </a:r>
            <a:r>
              <a:rPr lang="en-US" altLang="ja-JP" sz="800" dirty="0"/>
              <a:t>17</a:t>
            </a:r>
            <a:r>
              <a:rPr lang="ja-JP" altLang="ja-JP" sz="800" dirty="0"/>
              <a:t>年国勢調査結果を</a:t>
            </a:r>
            <a:r>
              <a:rPr lang="ja-JP" altLang="ja-JP" sz="800" dirty="0" smtClean="0"/>
              <a:t>基準と</a:t>
            </a:r>
            <a:r>
              <a:rPr lang="ja-JP" altLang="ja-JP" sz="800" dirty="0"/>
              <a:t>する推計人口で</a:t>
            </a:r>
            <a:r>
              <a:rPr lang="ja-JP" altLang="en-US" sz="800" dirty="0"/>
              <a:t>、</a:t>
            </a:r>
            <a:r>
              <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rPr>
              <a:t>2011</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年以降</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kern="1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800"/>
              </a:lnSpc>
            </a:pP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　平成</a:t>
            </a:r>
            <a:r>
              <a:rPr lang="en-US" altLang="ja-JP" sz="800" kern="1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年国勢調査結果を基準とする推計人口で遡及集計したもの</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a:spLocks noChangeArrowheads="1"/>
          </p:cNvSpPr>
          <p:nvPr/>
        </p:nvSpPr>
        <p:spPr bwMode="auto">
          <a:xfrm>
            <a:off x="7308304" y="5405154"/>
            <a:ext cx="161226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ここまでの年平均</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eaLnBrk="1" hangingPunct="1"/>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約</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万人増</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a:spLocks noChangeArrowheads="1"/>
          </p:cNvSpPr>
          <p:nvPr/>
        </p:nvSpPr>
        <p:spPr bwMode="auto">
          <a:xfrm>
            <a:off x="-8572" y="6029122"/>
            <a:ext cx="365610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ja-JP"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雇用者に占める非正規の割合（他府県との比較）</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763698637"/>
              </p:ext>
            </p:extLst>
          </p:nvPr>
        </p:nvGraphicFramePr>
        <p:xfrm>
          <a:off x="207365" y="6284085"/>
          <a:ext cx="6630001" cy="457282"/>
        </p:xfrm>
        <a:graphic>
          <a:graphicData uri="http://schemas.openxmlformats.org/drawingml/2006/table">
            <a:tbl>
              <a:tblPr firstRow="1" firstCol="1" bandRow="1">
                <a:tableStyleId>{5940675A-B579-460E-94D1-54222C63F5DA}</a:tableStyleId>
              </a:tblPr>
              <a:tblGrid>
                <a:gridCol w="798589"/>
                <a:gridCol w="971902"/>
                <a:gridCol w="971902"/>
                <a:gridCol w="971902"/>
                <a:gridCol w="971902"/>
                <a:gridCol w="971902"/>
                <a:gridCol w="971902"/>
              </a:tblGrid>
              <a:tr h="228641">
                <a:tc>
                  <a:txBody>
                    <a:bodyPr/>
                    <a:lstStyle/>
                    <a:p>
                      <a:endParaRPr lang="ja-JP" sz="1200" kern="100" dirty="0">
                        <a:effectLst/>
                        <a:latin typeface="Century"/>
                      </a:endParaRPr>
                    </a:p>
                  </a:txBody>
                  <a:tcPr marL="62865" marR="62865" marT="0" marB="0" anchor="b">
                    <a:solidFill>
                      <a:schemeClr val="bg1"/>
                    </a:solidFill>
                  </a:tcPr>
                </a:tc>
                <a:tc>
                  <a:txBody>
                    <a:bodyPr/>
                    <a:lstStyle/>
                    <a:p>
                      <a:pPr algn="ctr">
                        <a:lnSpc>
                          <a:spcPts val="1400"/>
                        </a:lnSpc>
                        <a:spcAft>
                          <a:spcPts val="0"/>
                        </a:spcAft>
                      </a:pPr>
                      <a:r>
                        <a:rPr lang="ja-JP" sz="1200" kern="0" dirty="0">
                          <a:effectLst/>
                        </a:rPr>
                        <a:t>大阪府</a:t>
                      </a:r>
                      <a:endParaRPr lang="ja-JP" sz="1200" kern="100" dirty="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a:effectLst/>
                        </a:rPr>
                        <a:t>東京都</a:t>
                      </a:r>
                      <a:endParaRPr lang="ja-JP" sz="1200" kern="10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a:effectLst/>
                        </a:rPr>
                        <a:t>愛知県</a:t>
                      </a:r>
                      <a:endParaRPr lang="ja-JP" sz="1200" kern="10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a:effectLst/>
                        </a:rPr>
                        <a:t>京都府</a:t>
                      </a:r>
                      <a:endParaRPr lang="ja-JP" sz="1200" kern="10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dirty="0">
                          <a:effectLst/>
                        </a:rPr>
                        <a:t>兵庫県</a:t>
                      </a:r>
                      <a:endParaRPr lang="ja-JP" sz="1200" kern="100" dirty="0">
                        <a:effectLst/>
                        <a:latin typeface="Century"/>
                        <a:ea typeface="ＭＳ 明朝"/>
                        <a:cs typeface="Times New Roman"/>
                      </a:endParaRPr>
                    </a:p>
                  </a:txBody>
                  <a:tcPr marL="62865" marR="62865" marT="0" marB="0" anchor="b">
                    <a:solidFill>
                      <a:schemeClr val="bg1"/>
                    </a:solidFill>
                  </a:tcPr>
                </a:tc>
                <a:tc>
                  <a:txBody>
                    <a:bodyPr/>
                    <a:lstStyle/>
                    <a:p>
                      <a:pPr algn="ctr">
                        <a:lnSpc>
                          <a:spcPts val="1400"/>
                        </a:lnSpc>
                        <a:spcAft>
                          <a:spcPts val="0"/>
                        </a:spcAft>
                      </a:pPr>
                      <a:r>
                        <a:rPr lang="ja-JP" sz="1200" kern="0" dirty="0">
                          <a:effectLst/>
                        </a:rPr>
                        <a:t>全国</a:t>
                      </a:r>
                      <a:endParaRPr lang="ja-JP" sz="1200" kern="100" dirty="0">
                        <a:effectLst/>
                        <a:latin typeface="Century"/>
                        <a:ea typeface="ＭＳ 明朝"/>
                        <a:cs typeface="Times New Roman"/>
                      </a:endParaRPr>
                    </a:p>
                  </a:txBody>
                  <a:tcPr marL="62865" marR="62865" marT="0" marB="0" anchor="b">
                    <a:solidFill>
                      <a:schemeClr val="bg1"/>
                    </a:solidFill>
                  </a:tcPr>
                </a:tc>
              </a:tr>
              <a:tr h="228641">
                <a:tc>
                  <a:txBody>
                    <a:bodyPr/>
                    <a:lstStyle/>
                    <a:p>
                      <a:pPr algn="l">
                        <a:lnSpc>
                          <a:spcPts val="1400"/>
                        </a:lnSpc>
                        <a:spcAft>
                          <a:spcPts val="0"/>
                        </a:spcAft>
                      </a:pPr>
                      <a:r>
                        <a:rPr lang="ja-JP" sz="1200" kern="0" dirty="0">
                          <a:effectLst/>
                        </a:rPr>
                        <a:t>全体</a:t>
                      </a:r>
                      <a:endParaRPr lang="ja-JP" sz="12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38.6%</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32.7%</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35.2%</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39.2%</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36.9%</a:t>
                      </a:r>
                      <a:endParaRPr lang="ja-JP" sz="140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400" kern="0" dirty="0">
                          <a:effectLst/>
                        </a:rPr>
                        <a:t>35.8%</a:t>
                      </a:r>
                      <a:endParaRPr lang="ja-JP" sz="1400" kern="100" dirty="0">
                        <a:effectLst/>
                        <a:latin typeface="Century"/>
                        <a:ea typeface="ＭＳ 明朝"/>
                        <a:cs typeface="Times New Roman"/>
                      </a:endParaRPr>
                    </a:p>
                  </a:txBody>
                  <a:tcPr marL="62865" marR="62865" marT="0" marB="0" anchor="b">
                    <a:solidFill>
                      <a:schemeClr val="bg1"/>
                    </a:solidFill>
                  </a:tcPr>
                </a:tc>
              </a:tr>
            </a:tbl>
          </a:graphicData>
        </a:graphic>
      </p:graphicFrame>
      <p:sp>
        <p:nvSpPr>
          <p:cNvPr id="16" name="正方形/長方形 15"/>
          <p:cNvSpPr>
            <a:spLocks noChangeArrowheads="1"/>
          </p:cNvSpPr>
          <p:nvPr/>
        </p:nvSpPr>
        <p:spPr bwMode="auto">
          <a:xfrm>
            <a:off x="3347864" y="6021288"/>
            <a:ext cx="252207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資料</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年就業構造基本調査」より作成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屈折矢印 4"/>
          <p:cNvSpPr/>
          <p:nvPr/>
        </p:nvSpPr>
        <p:spPr>
          <a:xfrm flipV="1">
            <a:off x="7405414" y="5014000"/>
            <a:ext cx="481160" cy="383628"/>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1777792" y="4723551"/>
            <a:ext cx="3226256" cy="194925"/>
          </a:xfrm>
          <a:prstGeom prst="rect">
            <a:avLst/>
          </a:prstGeom>
        </p:spPr>
        <p:txBody>
          <a:bodyPr wrap="square">
            <a:spAutoFit/>
          </a:bodyPr>
          <a:lstStyle/>
          <a:p>
            <a:pPr>
              <a:lnSpc>
                <a:spcPts val="8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資料：大阪府「</a:t>
            </a:r>
            <a:r>
              <a:rPr lang="ja-JP" altLang="en-US" sz="800" kern="100" dirty="0">
                <a:latin typeface="Meiryo UI" panose="020B0604030504040204" pitchFamily="50" charset="-128"/>
                <a:ea typeface="Meiryo UI" panose="020B0604030504040204" pitchFamily="50" charset="-128"/>
                <a:cs typeface="Meiryo UI" panose="020B0604030504040204" pitchFamily="50" charset="-128"/>
              </a:rPr>
              <a:t>労働力調査地方集計結果（年平均）</a:t>
            </a: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21</a:t>
            </a:fld>
            <a:endParaRPr kumimoji="1" lang="ja-JP" altLang="en-US"/>
          </a:p>
        </p:txBody>
      </p:sp>
    </p:spTree>
    <p:extLst>
      <p:ext uri="{BB962C8B-B14F-4D97-AF65-F5344CB8AC3E}">
        <p14:creationId xmlns:p14="http://schemas.microsoft.com/office/powerpoint/2010/main" val="22663951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158290" y="3677605"/>
            <a:ext cx="552983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で従業員が増えている産業（</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産業中分類上位のもの）</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9" name="グラフ 48"/>
          <p:cNvGraphicFramePr>
            <a:graphicFrameLocks/>
          </p:cNvGraphicFramePr>
          <p:nvPr>
            <p:extLst>
              <p:ext uri="{D42A27DB-BD31-4B8C-83A1-F6EECF244321}">
                <p14:modId xmlns:p14="http://schemas.microsoft.com/office/powerpoint/2010/main" val="2137906263"/>
              </p:ext>
            </p:extLst>
          </p:nvPr>
        </p:nvGraphicFramePr>
        <p:xfrm>
          <a:off x="71500" y="4019314"/>
          <a:ext cx="8877300" cy="2686050"/>
        </p:xfrm>
        <a:graphic>
          <a:graphicData uri="http://schemas.openxmlformats.org/drawingml/2006/chart">
            <c:chart xmlns:c="http://schemas.openxmlformats.org/drawingml/2006/chart" xmlns:r="http://schemas.openxmlformats.org/officeDocument/2006/relationships" r:id="rId2"/>
          </a:graphicData>
        </a:graphic>
      </p:graphicFrame>
      <p:sp>
        <p:nvSpPr>
          <p:cNvPr id="50" name="正方形/長方形 49"/>
          <p:cNvSpPr/>
          <p:nvPr/>
        </p:nvSpPr>
        <p:spPr>
          <a:xfrm>
            <a:off x="8115680" y="6413909"/>
            <a:ext cx="285717" cy="288032"/>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chemeClr val="tx1"/>
                </a:solidFill>
              </a:rPr>
              <a:t>人</a:t>
            </a:r>
            <a:endParaRPr kumimoji="1" lang="ja-JP" altLang="en-US" sz="900" dirty="0">
              <a:solidFill>
                <a:schemeClr val="tx1"/>
              </a:solidFill>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22</a:t>
            </a:fld>
            <a:endParaRPr kumimoji="1" lang="ja-JP" altLang="en-US"/>
          </a:p>
        </p:txBody>
      </p:sp>
      <p:graphicFrame>
        <p:nvGraphicFramePr>
          <p:cNvPr id="47" name="グラフ 46"/>
          <p:cNvGraphicFramePr>
            <a:graphicFrameLocks noGrp="1"/>
          </p:cNvGraphicFramePr>
          <p:nvPr>
            <p:extLst>
              <p:ext uri="{D42A27DB-BD31-4B8C-83A1-F6EECF244321}">
                <p14:modId xmlns:p14="http://schemas.microsoft.com/office/powerpoint/2010/main" val="3119569424"/>
              </p:ext>
            </p:extLst>
          </p:nvPr>
        </p:nvGraphicFramePr>
        <p:xfrm>
          <a:off x="207852" y="552050"/>
          <a:ext cx="8878204" cy="3056970"/>
        </p:xfrm>
        <a:graphic>
          <a:graphicData uri="http://schemas.openxmlformats.org/drawingml/2006/chart">
            <c:chart xmlns:c="http://schemas.openxmlformats.org/drawingml/2006/chart" xmlns:r="http://schemas.openxmlformats.org/officeDocument/2006/relationships" r:id="rId3"/>
          </a:graphicData>
        </a:graphic>
      </p:graphicFrame>
      <p:sp>
        <p:nvSpPr>
          <p:cNvPr id="6" name="正方形/長方形 5"/>
          <p:cNvSpPr>
            <a:spLocks noChangeArrowheads="1"/>
          </p:cNvSpPr>
          <p:nvPr/>
        </p:nvSpPr>
        <p:spPr bwMode="auto">
          <a:xfrm>
            <a:off x="5172" y="32138"/>
            <a:ext cx="7159116" cy="307777"/>
          </a:xfrm>
          <a:prstGeom prst="rect">
            <a:avLst/>
          </a:prstGeom>
          <a:noFill/>
          <a:ln>
            <a:noFill/>
          </a:ln>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の産業別従業者数割合の推移と東京・全国の産業別従業者数割合（名目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23"/>
          <p:cNvSpPr txBox="1">
            <a:spLocks noChangeArrowheads="1"/>
          </p:cNvSpPr>
          <p:nvPr/>
        </p:nvSpPr>
        <p:spPr bwMode="auto">
          <a:xfrm>
            <a:off x="194296" y="258183"/>
            <a:ext cx="5025776" cy="430887"/>
          </a:xfrm>
          <a:prstGeom prst="rect">
            <a:avLst/>
          </a:prstGeom>
          <a:noFill/>
          <a:ln w="9525">
            <a:noFill/>
            <a:miter lim="800000"/>
            <a:headEnd/>
            <a:tailEnd/>
          </a:ln>
        </p:spPr>
        <p:txBody>
          <a:bodyPr wrap="square">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「経済センサス基礎調査」（平成</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21</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総務省</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・経済産業省「経済センサス</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活動調査」（平成</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a:t>
            </a:r>
          </a:p>
        </p:txBody>
      </p:sp>
      <p:sp>
        <p:nvSpPr>
          <p:cNvPr id="11" name="テキスト ボックス 23"/>
          <p:cNvSpPr txBox="1">
            <a:spLocks noChangeArrowheads="1"/>
          </p:cNvSpPr>
          <p:nvPr/>
        </p:nvSpPr>
        <p:spPr bwMode="auto">
          <a:xfrm>
            <a:off x="287524" y="3929633"/>
            <a:ext cx="4578350" cy="261610"/>
          </a:xfrm>
          <a:prstGeom prst="rect">
            <a:avLst/>
          </a:prstGeom>
          <a:noFill/>
          <a:ln w="9525">
            <a:noFill/>
            <a:miter lim="800000"/>
            <a:headEnd/>
            <a:tailEnd/>
          </a:ln>
        </p:spPr>
        <p:txBody>
          <a:bodyPr>
            <a:spAutoFit/>
          </a:bodyPr>
          <a:lstStyle/>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出典：総務省</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統計局　経済センサス基礎調査より</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7164277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127"/>
          <p:cNvSpPr>
            <a:spLocks noChangeArrowheads="1"/>
          </p:cNvSpPr>
          <p:nvPr/>
        </p:nvSpPr>
        <p:spPr bwMode="auto">
          <a:xfrm>
            <a:off x="115122" y="385637"/>
            <a:ext cx="4121773" cy="2970710"/>
          </a:xfrm>
          <a:prstGeom prst="rect">
            <a:avLst/>
          </a:prstGeom>
          <a:noFill/>
          <a:ln w="9525">
            <a:noFill/>
            <a:miter lim="800000"/>
            <a:headEnd/>
            <a:tailEnd/>
          </a:ln>
          <a:extLst/>
        </p:spPr>
        <p:txBody>
          <a:bodyPr vert="horz" wrap="square" lIns="91440" tIns="45720" rIns="91440" bIns="45720" numCol="1" anchor="t" anchorCtr="0" compatLnSpc="1">
            <a:prstTxWarp prst="textNoShape">
              <a:avLst/>
            </a:prstTxWarp>
          </a:bodyPr>
          <a:lstStyle/>
          <a:p>
            <a:endParaRPr lang="ja-JP" altLang="en-US" sz="1050">
              <a:latin typeface="Meiryo UI" panose="020B0604030504040204" pitchFamily="50" charset="-128"/>
              <a:ea typeface="Meiryo UI" panose="020B0604030504040204" pitchFamily="50" charset="-128"/>
              <a:cs typeface="Meiryo UI" panose="020B0604030504040204" pitchFamily="50" charset="-128"/>
            </a:endParaRPr>
          </a:p>
        </p:txBody>
      </p:sp>
      <p:sp>
        <p:nvSpPr>
          <p:cNvPr id="224" name="正方形/長方形 223"/>
          <p:cNvSpPr>
            <a:spLocks noChangeArrowheads="1"/>
          </p:cNvSpPr>
          <p:nvPr/>
        </p:nvSpPr>
        <p:spPr bwMode="auto">
          <a:xfrm>
            <a:off x="35496" y="67217"/>
            <a:ext cx="3904190" cy="469359"/>
          </a:xfrm>
          <a:prstGeom prst="rect">
            <a:avLst/>
          </a:prstGeom>
          <a:noFill/>
          <a:ln>
            <a:noFill/>
          </a:ln>
          <a:extLst/>
        </p:spPr>
        <p:txBody>
          <a:bodyPr wrap="square">
            <a:spAutoFit/>
          </a:bodyPr>
          <a:lstStyle/>
          <a:p>
            <a:pPr eaLnBrk="1" hangingPunct="1"/>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有効求人倍率の推移</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：厚生労働省「一般職業紹介状況ついて</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」（年平均）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5" name="正方形/長方形 224"/>
          <p:cNvSpPr>
            <a:spLocks noChangeArrowheads="1"/>
          </p:cNvSpPr>
          <p:nvPr/>
        </p:nvSpPr>
        <p:spPr bwMode="auto">
          <a:xfrm>
            <a:off x="4319695" y="115987"/>
            <a:ext cx="4492890" cy="446276"/>
          </a:xfrm>
          <a:prstGeom prst="rect">
            <a:avLst/>
          </a:prstGeom>
          <a:noFill/>
          <a:ln>
            <a:noFill/>
          </a:ln>
          <a:extLst/>
        </p:spPr>
        <p:txBody>
          <a:bodyPr wrap="square" lIns="0" rIns="0">
            <a:spAutoFit/>
          </a:bodyPr>
          <a:lstStyle/>
          <a:p>
            <a:pPr marL="177800" indent="-177800"/>
            <a:r>
              <a:rPr lang="ja-JP"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完全失業者数・完全失業率の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出典：総務省労働力調査及び大阪府統計課労働力調査地方集計結果（年平均）より作成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33" name="グループ化 232"/>
          <p:cNvGrpSpPr/>
          <p:nvPr/>
        </p:nvGrpSpPr>
        <p:grpSpPr>
          <a:xfrm>
            <a:off x="4139952" y="578775"/>
            <a:ext cx="5184576" cy="3101608"/>
            <a:chOff x="-172505" y="0"/>
            <a:chExt cx="10244637" cy="4960284"/>
          </a:xfrm>
        </p:grpSpPr>
        <p:graphicFrame>
          <p:nvGraphicFramePr>
            <p:cNvPr id="234" name="グラフ 233"/>
            <p:cNvGraphicFramePr>
              <a:graphicFrameLocks/>
            </p:cNvGraphicFramePr>
            <p:nvPr>
              <p:extLst>
                <p:ext uri="{D42A27DB-BD31-4B8C-83A1-F6EECF244321}">
                  <p14:modId xmlns:p14="http://schemas.microsoft.com/office/powerpoint/2010/main" val="448620688"/>
                </p:ext>
              </p:extLst>
            </p:nvPr>
          </p:nvGraphicFramePr>
          <p:xfrm>
            <a:off x="-172505" y="0"/>
            <a:ext cx="10244637" cy="4960284"/>
          </p:xfrm>
          <a:graphic>
            <a:graphicData uri="http://schemas.openxmlformats.org/drawingml/2006/chart">
              <c:chart xmlns:c="http://schemas.openxmlformats.org/drawingml/2006/chart" xmlns:r="http://schemas.openxmlformats.org/officeDocument/2006/relationships" r:id="rId2"/>
            </a:graphicData>
          </a:graphic>
        </p:graphicFrame>
        <p:sp>
          <p:nvSpPr>
            <p:cNvPr id="235" name="右中かっこ 234"/>
            <p:cNvSpPr/>
            <p:nvPr/>
          </p:nvSpPr>
          <p:spPr>
            <a:xfrm>
              <a:off x="8964058" y="2115745"/>
              <a:ext cx="149432" cy="1955376"/>
            </a:xfrm>
            <a:prstGeom prst="righ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t"/>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l"/>
              <a:endParaRPr kumimoji="1" lang="ja-JP" altLang="en-US" sz="1100"/>
            </a:p>
          </p:txBody>
        </p:sp>
        <p:sp>
          <p:nvSpPr>
            <p:cNvPr id="236" name="テキスト ボックス 3"/>
            <p:cNvSpPr txBox="1"/>
            <p:nvPr/>
          </p:nvSpPr>
          <p:spPr>
            <a:xfrm>
              <a:off x="9264818" y="2549418"/>
              <a:ext cx="190854" cy="61790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vert="eaVert" wrap="none" rtlCol="0" anchor="t">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kumimoji="1" lang="ja-JP" altLang="en-US" sz="800" dirty="0">
                  <a:solidFill>
                    <a:schemeClr val="tx1"/>
                  </a:solidFill>
                </a:rPr>
                <a:t>大阪府</a:t>
              </a:r>
            </a:p>
          </p:txBody>
        </p:sp>
      </p:grpSp>
      <p:sp>
        <p:nvSpPr>
          <p:cNvPr id="239" name="四角形吹き出し 238"/>
          <p:cNvSpPr/>
          <p:nvPr/>
        </p:nvSpPr>
        <p:spPr>
          <a:xfrm>
            <a:off x="7603258" y="571273"/>
            <a:ext cx="1331640" cy="549088"/>
          </a:xfrm>
          <a:prstGeom prst="wedgeRectCallout">
            <a:avLst>
              <a:gd name="adj1" fmla="val -69487"/>
              <a:gd name="adj2" fmla="val 199950"/>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800" dirty="0" smtClean="0">
                <a:solidFill>
                  <a:schemeClr val="tx1"/>
                </a:solidFill>
              </a:rPr>
              <a:t>＜大阪府</a:t>
            </a:r>
            <a:r>
              <a:rPr kumimoji="1" lang="ja-JP" altLang="en-US" sz="800" dirty="0">
                <a:solidFill>
                  <a:schemeClr val="tx1"/>
                </a:solidFill>
              </a:rPr>
              <a:t>＞完全失業率</a:t>
            </a:r>
            <a:endParaRPr kumimoji="1" lang="en-US" altLang="ja-JP" sz="800" dirty="0">
              <a:solidFill>
                <a:schemeClr val="tx1"/>
              </a:solidFill>
            </a:endParaRPr>
          </a:p>
          <a:p>
            <a:pPr algn="ctr"/>
            <a:r>
              <a:rPr lang="en-US" altLang="ja-JP" sz="800" dirty="0">
                <a:solidFill>
                  <a:schemeClr val="tx1"/>
                </a:solidFill>
              </a:rPr>
              <a:t>2016</a:t>
            </a:r>
            <a:r>
              <a:rPr kumimoji="1" lang="en-US" altLang="ja-JP" sz="800" baseline="0" dirty="0" smtClean="0">
                <a:solidFill>
                  <a:schemeClr val="tx1"/>
                </a:solidFill>
              </a:rPr>
              <a:t> </a:t>
            </a:r>
            <a:r>
              <a:rPr kumimoji="1" lang="ja-JP" altLang="en-US" sz="800" dirty="0">
                <a:solidFill>
                  <a:schemeClr val="tx1"/>
                </a:solidFill>
              </a:rPr>
              <a:t>年　</a:t>
            </a:r>
            <a:r>
              <a:rPr kumimoji="1" lang="en-US" altLang="ja-JP" sz="800" dirty="0">
                <a:solidFill>
                  <a:schemeClr val="tx1"/>
                </a:solidFill>
              </a:rPr>
              <a:t>4..0%</a:t>
            </a:r>
            <a:r>
              <a:rPr kumimoji="1" lang="ja-JP" altLang="en-US" sz="800" dirty="0">
                <a:solidFill>
                  <a:schemeClr val="tx1"/>
                </a:solidFill>
              </a:rPr>
              <a:t>（年平均）</a:t>
            </a:r>
          </a:p>
        </p:txBody>
      </p:sp>
      <p:sp>
        <p:nvSpPr>
          <p:cNvPr id="238" name="四角形吹き出し 237"/>
          <p:cNvSpPr/>
          <p:nvPr/>
        </p:nvSpPr>
        <p:spPr>
          <a:xfrm>
            <a:off x="7635552" y="1183330"/>
            <a:ext cx="1331640" cy="549088"/>
          </a:xfrm>
          <a:prstGeom prst="wedgeRectCallout">
            <a:avLst>
              <a:gd name="adj1" fmla="val -71633"/>
              <a:gd name="adj2" fmla="val 134032"/>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ja-JP" altLang="en-US" sz="800" dirty="0" smtClean="0">
                <a:solidFill>
                  <a:schemeClr val="tx1"/>
                </a:solidFill>
              </a:rPr>
              <a:t>＜全国＞</a:t>
            </a:r>
            <a:r>
              <a:rPr kumimoji="1" lang="ja-JP" altLang="en-US" sz="800" dirty="0">
                <a:solidFill>
                  <a:schemeClr val="tx1"/>
                </a:solidFill>
              </a:rPr>
              <a:t>完全失業率</a:t>
            </a:r>
            <a:endParaRPr kumimoji="1" lang="en-US" altLang="ja-JP" sz="800" dirty="0">
              <a:solidFill>
                <a:schemeClr val="tx1"/>
              </a:solidFill>
            </a:endParaRPr>
          </a:p>
          <a:p>
            <a:pPr algn="ctr"/>
            <a:r>
              <a:rPr lang="en-US" altLang="ja-JP" sz="800" dirty="0">
                <a:solidFill>
                  <a:schemeClr val="tx1"/>
                </a:solidFill>
              </a:rPr>
              <a:t>2016</a:t>
            </a:r>
            <a:r>
              <a:rPr kumimoji="1" lang="ja-JP" altLang="en-US" sz="800" dirty="0" smtClean="0">
                <a:solidFill>
                  <a:schemeClr val="tx1"/>
                </a:solidFill>
              </a:rPr>
              <a:t>年</a:t>
            </a:r>
            <a:r>
              <a:rPr kumimoji="1" lang="ja-JP" altLang="en-US" sz="800" dirty="0">
                <a:solidFill>
                  <a:schemeClr val="tx1"/>
                </a:solidFill>
              </a:rPr>
              <a:t>　</a:t>
            </a:r>
            <a:r>
              <a:rPr kumimoji="1" lang="en-US" altLang="ja-JP" sz="800" dirty="0" smtClean="0">
                <a:solidFill>
                  <a:schemeClr val="tx1"/>
                </a:solidFill>
              </a:rPr>
              <a:t>3.</a:t>
            </a:r>
            <a:r>
              <a:rPr lang="en-US" altLang="ja-JP" sz="800" dirty="0" smtClean="0">
                <a:solidFill>
                  <a:schemeClr val="tx1"/>
                </a:solidFill>
              </a:rPr>
              <a:t>1</a:t>
            </a:r>
            <a:r>
              <a:rPr kumimoji="1" lang="en-US" altLang="ja-JP" sz="800" dirty="0" smtClean="0">
                <a:solidFill>
                  <a:schemeClr val="tx1"/>
                </a:solidFill>
              </a:rPr>
              <a:t>%</a:t>
            </a:r>
            <a:r>
              <a:rPr kumimoji="1" lang="ja-JP" altLang="en-US" sz="800" dirty="0">
                <a:solidFill>
                  <a:schemeClr val="tx1"/>
                </a:solidFill>
              </a:rPr>
              <a:t>（年平均）</a:t>
            </a:r>
          </a:p>
        </p:txBody>
      </p:sp>
      <p:sp>
        <p:nvSpPr>
          <p:cNvPr id="4" name="テキスト ボックス 3"/>
          <p:cNvSpPr txBox="1"/>
          <p:nvPr/>
        </p:nvSpPr>
        <p:spPr>
          <a:xfrm>
            <a:off x="143508" y="563078"/>
            <a:ext cx="360040" cy="211203"/>
          </a:xfrm>
          <a:prstGeom prst="rect">
            <a:avLst/>
          </a:prstGeom>
          <a:noFill/>
        </p:spPr>
        <p:txBody>
          <a:bodyPr wrap="square" lIns="36000" tIns="36000" rIns="36000" bIns="36000" rtlCol="0">
            <a:spAutoFit/>
          </a:bodyPr>
          <a:lstStyle/>
          <a:p>
            <a:r>
              <a:rPr kumimoji="1" lang="ja-JP" altLang="en-US" sz="900" dirty="0" smtClean="0"/>
              <a:t>（倍）</a:t>
            </a:r>
            <a:endParaRPr kumimoji="1" lang="ja-JP" altLang="en-US" sz="900" dirty="0"/>
          </a:p>
        </p:txBody>
      </p:sp>
      <p:grpSp>
        <p:nvGrpSpPr>
          <p:cNvPr id="76" name="グループ化 75"/>
          <p:cNvGrpSpPr/>
          <p:nvPr/>
        </p:nvGrpSpPr>
        <p:grpSpPr>
          <a:xfrm>
            <a:off x="35496" y="499013"/>
            <a:ext cx="4104456" cy="3038474"/>
            <a:chOff x="0" y="0"/>
            <a:chExt cx="5191125" cy="3076574"/>
          </a:xfrm>
        </p:grpSpPr>
        <p:graphicFrame>
          <p:nvGraphicFramePr>
            <p:cNvPr id="77" name="グラフ 76"/>
            <p:cNvGraphicFramePr/>
            <p:nvPr>
              <p:extLst>
                <p:ext uri="{D42A27DB-BD31-4B8C-83A1-F6EECF244321}">
                  <p14:modId xmlns:p14="http://schemas.microsoft.com/office/powerpoint/2010/main" val="883970555"/>
                </p:ext>
              </p:extLst>
            </p:nvPr>
          </p:nvGraphicFramePr>
          <p:xfrm>
            <a:off x="0" y="0"/>
            <a:ext cx="5191125" cy="3076574"/>
          </p:xfrm>
          <a:graphic>
            <a:graphicData uri="http://schemas.openxmlformats.org/drawingml/2006/chart">
              <c:chart xmlns:c="http://schemas.openxmlformats.org/drawingml/2006/chart" xmlns:r="http://schemas.openxmlformats.org/officeDocument/2006/relationships" r:id="rId3"/>
            </a:graphicData>
          </a:graphic>
        </p:graphicFrame>
        <p:cxnSp>
          <p:nvCxnSpPr>
            <p:cNvPr id="78" name="直線矢印コネクタ 77"/>
            <p:cNvCxnSpPr/>
            <p:nvPr/>
          </p:nvCxnSpPr>
          <p:spPr>
            <a:xfrm flipH="1">
              <a:off x="1200151" y="352425"/>
              <a:ext cx="266699" cy="276224"/>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79" name="テキスト ボックス 7"/>
            <p:cNvSpPr txBox="1"/>
            <p:nvPr/>
          </p:nvSpPr>
          <p:spPr>
            <a:xfrm>
              <a:off x="1400175" y="276225"/>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a:solidFill>
                    <a:schemeClr val="tx1"/>
                  </a:solidFill>
                </a:rPr>
                <a:t>愛知県</a:t>
              </a:r>
            </a:p>
          </p:txBody>
        </p:sp>
        <p:sp>
          <p:nvSpPr>
            <p:cNvPr id="80" name="テキスト ボックス 10"/>
            <p:cNvSpPr txBox="1"/>
            <p:nvPr/>
          </p:nvSpPr>
          <p:spPr>
            <a:xfrm>
              <a:off x="1562100" y="581024"/>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a:solidFill>
                    <a:schemeClr val="tx1"/>
                  </a:solidFill>
                </a:rPr>
                <a:t>東京都</a:t>
              </a:r>
            </a:p>
          </p:txBody>
        </p:sp>
        <p:cxnSp>
          <p:nvCxnSpPr>
            <p:cNvPr id="81" name="直線矢印コネクタ 80"/>
            <p:cNvCxnSpPr/>
            <p:nvPr/>
          </p:nvCxnSpPr>
          <p:spPr>
            <a:xfrm flipH="1">
              <a:off x="742952" y="657224"/>
              <a:ext cx="895348" cy="381000"/>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82" name="テキスト ボックス 14"/>
            <p:cNvSpPr txBox="1"/>
            <p:nvPr/>
          </p:nvSpPr>
          <p:spPr>
            <a:xfrm>
              <a:off x="552450" y="2466974"/>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u="sng">
                  <a:solidFill>
                    <a:schemeClr val="tx1"/>
                  </a:solidFill>
                </a:rPr>
                <a:t>全国</a:t>
              </a:r>
            </a:p>
          </p:txBody>
        </p:sp>
        <p:cxnSp>
          <p:nvCxnSpPr>
            <p:cNvPr id="83" name="直線矢印コネクタ 82"/>
            <p:cNvCxnSpPr/>
            <p:nvPr/>
          </p:nvCxnSpPr>
          <p:spPr>
            <a:xfrm flipV="1">
              <a:off x="962025" y="1828800"/>
              <a:ext cx="247650" cy="581024"/>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84" name="テキスト ボックス 20"/>
            <p:cNvSpPr txBox="1"/>
            <p:nvPr/>
          </p:nvSpPr>
          <p:spPr>
            <a:xfrm>
              <a:off x="4019550" y="2476499"/>
              <a:ext cx="619125" cy="171450"/>
            </a:xfrm>
            <a:prstGeom prst="rect">
              <a:avLst/>
            </a:prstGeom>
            <a:noFill/>
            <a:ln w="3175" cmpd="sng">
              <a:no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u="none">
                  <a:solidFill>
                    <a:schemeClr val="tx1"/>
                  </a:solidFill>
                </a:rPr>
                <a:t>神奈川</a:t>
              </a:r>
            </a:p>
          </p:txBody>
        </p:sp>
        <p:cxnSp>
          <p:nvCxnSpPr>
            <p:cNvPr id="85" name="直線矢印コネクタ 84"/>
            <p:cNvCxnSpPr/>
            <p:nvPr/>
          </p:nvCxnSpPr>
          <p:spPr>
            <a:xfrm flipH="1" flipV="1">
              <a:off x="3724275" y="2133599"/>
              <a:ext cx="519113" cy="342900"/>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sp>
          <p:nvSpPr>
            <p:cNvPr id="86" name="テキスト ボックス 24"/>
            <p:cNvSpPr txBox="1"/>
            <p:nvPr/>
          </p:nvSpPr>
          <p:spPr>
            <a:xfrm>
              <a:off x="1847851" y="1419224"/>
              <a:ext cx="473773" cy="171450"/>
            </a:xfrm>
            <a:prstGeom prst="rect">
              <a:avLst/>
            </a:prstGeom>
            <a:solidFill>
              <a:schemeClr val="lt1"/>
            </a:solidFill>
            <a:ln w="12700" cmpd="sng">
              <a:solidFill>
                <a:schemeClr val="accent5">
                  <a:lumMod val="60000"/>
                  <a:lumOff val="40000"/>
                </a:schemeClr>
              </a:solidFill>
            </a:ln>
          </p:spPr>
          <p:style>
            <a:lnRef idx="0">
              <a:scrgbClr r="0" g="0" b="0"/>
            </a:lnRef>
            <a:fillRef idx="0">
              <a:scrgbClr r="0" g="0" b="0"/>
            </a:fillRef>
            <a:effectRef idx="0">
              <a:scrgbClr r="0" g="0" b="0"/>
            </a:effectRef>
            <a:fontRef idx="minor">
              <a:schemeClr val="dk1"/>
            </a:fontRef>
          </p:style>
          <p:txBody>
            <a:bodyPr wrap="square" lIns="36000" tIns="36000" rIns="36000" bIns="36000"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1000">
                  <a:solidFill>
                    <a:schemeClr val="tx1"/>
                  </a:solidFill>
                </a:rPr>
                <a:t>大阪</a:t>
              </a:r>
            </a:p>
          </p:txBody>
        </p:sp>
        <p:cxnSp>
          <p:nvCxnSpPr>
            <p:cNvPr id="87" name="直線矢印コネクタ 86"/>
            <p:cNvCxnSpPr>
              <a:stCxn id="86" idx="1"/>
            </p:cNvCxnSpPr>
            <p:nvPr/>
          </p:nvCxnSpPr>
          <p:spPr>
            <a:xfrm flipH="1">
              <a:off x="1238251" y="1504949"/>
              <a:ext cx="609600" cy="104775"/>
            </a:xfrm>
            <a:prstGeom prst="straightConnector1">
              <a:avLst/>
            </a:prstGeom>
            <a:ln w="3175">
              <a:tailEnd type="arrow"/>
            </a:ln>
          </p:spPr>
          <p:style>
            <a:lnRef idx="1">
              <a:schemeClr val="accent1"/>
            </a:lnRef>
            <a:fillRef idx="0">
              <a:schemeClr val="accent1"/>
            </a:fillRef>
            <a:effectRef idx="0">
              <a:schemeClr val="accent1"/>
            </a:effectRef>
            <a:fontRef idx="minor">
              <a:schemeClr val="tx1"/>
            </a:fontRef>
          </p:style>
        </p:cxnSp>
      </p:grpSp>
      <p:sp>
        <p:nvSpPr>
          <p:cNvPr id="38" name="スライド番号プレースホルダー 3"/>
          <p:cNvSpPr>
            <a:spLocks noGrp="1"/>
          </p:cNvSpPr>
          <p:nvPr>
            <p:ph type="sldNum" sz="quarter" idx="12"/>
          </p:nvPr>
        </p:nvSpPr>
        <p:spPr>
          <a:xfrm>
            <a:off x="7010400" y="6484900"/>
            <a:ext cx="2133600" cy="365125"/>
          </a:xfrm>
        </p:spPr>
        <p:txBody>
          <a:bodyPr/>
          <a:lstStyle/>
          <a:p>
            <a:fld id="{D2D8002D-B5B0-4BAC-B1F6-782DDCCE6D9C}" type="slidenum">
              <a:rPr kumimoji="1" lang="ja-JP" altLang="en-US" smtClean="0"/>
              <a:t>23</a:t>
            </a:fld>
            <a:endParaRPr kumimoji="1" lang="ja-JP" altLang="en-US"/>
          </a:p>
        </p:txBody>
      </p:sp>
    </p:spTree>
    <p:extLst>
      <p:ext uri="{BB962C8B-B14F-4D97-AF65-F5344CB8AC3E}">
        <p14:creationId xmlns:p14="http://schemas.microsoft.com/office/powerpoint/2010/main" val="34514759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 name="正方形/長方形 6"/>
          <p:cNvSpPr>
            <a:spLocks noChangeArrowheads="1"/>
          </p:cNvSpPr>
          <p:nvPr/>
        </p:nvSpPr>
        <p:spPr bwMode="auto">
          <a:xfrm>
            <a:off x="4283967" y="110205"/>
            <a:ext cx="4680521" cy="461665"/>
          </a:xfrm>
          <a:prstGeom prst="rect">
            <a:avLst/>
          </a:prstGeom>
          <a:noFill/>
          <a:ln>
            <a:noFill/>
          </a:ln>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主な分野別求人充足率</a:t>
            </a:r>
            <a:r>
              <a:rPr lang="ja-JP" altLang="en-US" sz="1400" b="1" baseline="50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baseline="50000" dirty="0" smtClean="0">
                <a:latin typeface="ＭＳ Ｐゴシック"/>
                <a:ea typeface="ＭＳ Ｐゴシック"/>
                <a:cs typeface="Meiryo UI" panose="020B0604030504040204" pitchFamily="50" charset="-128"/>
              </a:rPr>
              <a:t>※</a:t>
            </a:r>
            <a:r>
              <a:rPr lang="ja-JP" altLang="en-US" sz="1400" b="1" baseline="50000" dirty="0" smtClean="0">
                <a:latin typeface="ＭＳ Ｐゴシック"/>
                <a:ea typeface="ＭＳ Ｐゴシック"/>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（大阪府）（年度ベース）</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出典：大阪労働局　「統計年報」より作成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949257891"/>
              </p:ext>
            </p:extLst>
          </p:nvPr>
        </p:nvGraphicFramePr>
        <p:xfrm>
          <a:off x="88182" y="510330"/>
          <a:ext cx="4411810" cy="5510955"/>
        </p:xfrm>
        <a:graphic>
          <a:graphicData uri="http://schemas.openxmlformats.org/drawingml/2006/table">
            <a:tbl>
              <a:tblPr firstRow="1" firstCol="1" bandRow="1">
                <a:tableStyleId>{5940675A-B579-460E-94D1-54222C63F5DA}</a:tableStyleId>
              </a:tblPr>
              <a:tblGrid>
                <a:gridCol w="2382044"/>
                <a:gridCol w="680640"/>
                <a:gridCol w="680640"/>
                <a:gridCol w="668486"/>
              </a:tblGrid>
              <a:tr h="481329">
                <a:tc>
                  <a:txBody>
                    <a:bodyPr/>
                    <a:lstStyle/>
                    <a:p>
                      <a:pPr algn="r">
                        <a:lnSpc>
                          <a:spcPts val="1400"/>
                        </a:lnSpc>
                        <a:spcAft>
                          <a:spcPts val="0"/>
                        </a:spcAft>
                      </a:pPr>
                      <a:r>
                        <a:rPr lang="ja-JP" sz="1050" kern="0" dirty="0">
                          <a:effectLst/>
                        </a:rPr>
                        <a:t>　</a:t>
                      </a:r>
                      <a:endParaRPr lang="ja-JP" sz="1050" kern="100" dirty="0">
                        <a:effectLst/>
                        <a:latin typeface="Century"/>
                        <a:ea typeface="ＭＳ 明朝"/>
                        <a:cs typeface="Times New Roman"/>
                      </a:endParaRPr>
                    </a:p>
                  </a:txBody>
                  <a:tcPr marL="62865" marR="62865" marT="0" marB="0">
                    <a:solidFill>
                      <a:schemeClr val="bg1"/>
                    </a:solidFill>
                  </a:tcPr>
                </a:tc>
                <a:tc>
                  <a:txBody>
                    <a:bodyPr/>
                    <a:lstStyle/>
                    <a:p>
                      <a:pPr algn="ctr">
                        <a:lnSpc>
                          <a:spcPts val="1400"/>
                        </a:lnSpc>
                        <a:spcAft>
                          <a:spcPts val="0"/>
                        </a:spcAft>
                      </a:pPr>
                      <a:r>
                        <a:rPr lang="ja-JP" sz="1050" kern="0" dirty="0">
                          <a:effectLst/>
                        </a:rPr>
                        <a:t>雇用者数</a:t>
                      </a:r>
                      <a:r>
                        <a:rPr lang="en-US" sz="1050" kern="0" dirty="0">
                          <a:effectLst/>
                        </a:rPr>
                        <a:t/>
                      </a:r>
                      <a:br>
                        <a:rPr lang="en-US" sz="1050" kern="0" dirty="0">
                          <a:effectLst/>
                        </a:rPr>
                      </a:br>
                      <a:r>
                        <a:rPr lang="ja-JP" sz="1050" kern="0" dirty="0" smtClean="0">
                          <a:effectLst/>
                        </a:rPr>
                        <a:t>総数</a:t>
                      </a:r>
                      <a:r>
                        <a:rPr lang="en-US" altLang="ja-JP" sz="1050" kern="0" dirty="0" smtClean="0">
                          <a:effectLst/>
                        </a:rPr>
                        <a:t>(</a:t>
                      </a:r>
                      <a:r>
                        <a:rPr lang="ja-JP" altLang="en-US" sz="1050" kern="0" dirty="0" smtClean="0">
                          <a:effectLst/>
                        </a:rPr>
                        <a:t>人</a:t>
                      </a:r>
                      <a:r>
                        <a:rPr lang="en-US" altLang="ja-JP" sz="1050" kern="0" dirty="0" smtClean="0">
                          <a:effectLst/>
                        </a:rPr>
                        <a:t>)</a:t>
                      </a:r>
                      <a:endParaRPr lang="ja-JP" sz="1050" kern="100" dirty="0">
                        <a:effectLst/>
                        <a:latin typeface="Century"/>
                        <a:ea typeface="ＭＳ 明朝"/>
                        <a:cs typeface="Times New Roman"/>
                      </a:endParaRPr>
                    </a:p>
                  </a:txBody>
                  <a:tcPr marL="62865" marR="62865" marT="0" marB="0" anchor="ctr">
                    <a:solidFill>
                      <a:schemeClr val="bg1"/>
                    </a:solidFill>
                  </a:tcPr>
                </a:tc>
                <a:tc>
                  <a:txBody>
                    <a:bodyPr/>
                    <a:lstStyle/>
                    <a:p>
                      <a:pPr algn="ctr">
                        <a:lnSpc>
                          <a:spcPts val="1400"/>
                        </a:lnSpc>
                        <a:spcAft>
                          <a:spcPts val="0"/>
                        </a:spcAft>
                      </a:pPr>
                      <a:r>
                        <a:rPr lang="ja-JP" sz="1050" kern="0" dirty="0">
                          <a:effectLst/>
                        </a:rPr>
                        <a:t>非正規</a:t>
                      </a:r>
                      <a:r>
                        <a:rPr lang="en-US" sz="1050" kern="0" dirty="0">
                          <a:effectLst/>
                        </a:rPr>
                        <a:t/>
                      </a:r>
                      <a:br>
                        <a:rPr lang="en-US" sz="1050" kern="0" dirty="0">
                          <a:effectLst/>
                        </a:rPr>
                      </a:br>
                      <a:r>
                        <a:rPr lang="ja-JP" sz="1050" kern="0" dirty="0" smtClean="0">
                          <a:effectLst/>
                        </a:rPr>
                        <a:t>総数</a:t>
                      </a:r>
                      <a:r>
                        <a:rPr lang="en-US" altLang="ja-JP" sz="1050" kern="0" dirty="0" smtClean="0">
                          <a:effectLst/>
                        </a:rPr>
                        <a:t>(</a:t>
                      </a:r>
                      <a:r>
                        <a:rPr lang="ja-JP" altLang="en-US" sz="1050" kern="0" dirty="0" smtClean="0">
                          <a:effectLst/>
                        </a:rPr>
                        <a:t>人</a:t>
                      </a:r>
                      <a:r>
                        <a:rPr lang="en-US" altLang="ja-JP" sz="1050" kern="0" dirty="0" smtClean="0">
                          <a:effectLst/>
                        </a:rPr>
                        <a:t>)</a:t>
                      </a:r>
                      <a:endParaRPr lang="ja-JP" sz="1050" kern="100" dirty="0">
                        <a:effectLst/>
                        <a:latin typeface="Century"/>
                        <a:ea typeface="ＭＳ 明朝"/>
                        <a:cs typeface="Times New Roman"/>
                      </a:endParaRPr>
                    </a:p>
                  </a:txBody>
                  <a:tcPr marL="62865" marR="62865" marT="0" marB="0" anchor="ctr">
                    <a:solidFill>
                      <a:schemeClr val="bg1"/>
                    </a:solidFill>
                  </a:tcPr>
                </a:tc>
                <a:tc>
                  <a:txBody>
                    <a:bodyPr/>
                    <a:lstStyle/>
                    <a:p>
                      <a:pPr algn="ctr">
                        <a:lnSpc>
                          <a:spcPts val="1400"/>
                        </a:lnSpc>
                        <a:spcAft>
                          <a:spcPts val="0"/>
                        </a:spcAft>
                      </a:pPr>
                      <a:r>
                        <a:rPr lang="ja-JP" sz="1050" kern="0" dirty="0">
                          <a:effectLst/>
                        </a:rPr>
                        <a:t>非正規</a:t>
                      </a:r>
                      <a:r>
                        <a:rPr lang="en-US" sz="1050" kern="0" dirty="0">
                          <a:effectLst/>
                        </a:rPr>
                        <a:t/>
                      </a:r>
                      <a:br>
                        <a:rPr lang="en-US" sz="1050" kern="0" dirty="0">
                          <a:effectLst/>
                        </a:rPr>
                      </a:br>
                      <a:r>
                        <a:rPr lang="ja-JP" sz="1050" kern="0" dirty="0">
                          <a:effectLst/>
                        </a:rPr>
                        <a:t>割合</a:t>
                      </a:r>
                      <a:endParaRPr lang="ja-JP" sz="1050" kern="100" dirty="0">
                        <a:effectLst/>
                        <a:latin typeface="Century"/>
                        <a:ea typeface="ＭＳ 明朝"/>
                        <a:cs typeface="Times New Roman"/>
                      </a:endParaRPr>
                    </a:p>
                  </a:txBody>
                  <a:tcPr marL="62865" marR="62865" marT="0" marB="0" anchor="ctr">
                    <a:solidFill>
                      <a:schemeClr val="bg1"/>
                    </a:solidFill>
                  </a:tcPr>
                </a:tc>
              </a:tr>
              <a:tr h="239506">
                <a:tc>
                  <a:txBody>
                    <a:bodyPr/>
                    <a:lstStyle/>
                    <a:p>
                      <a:pPr algn="l">
                        <a:lnSpc>
                          <a:spcPts val="1400"/>
                        </a:lnSpc>
                        <a:spcAft>
                          <a:spcPts val="0"/>
                        </a:spcAft>
                      </a:pPr>
                      <a:r>
                        <a:rPr lang="ja-JP" sz="1050" kern="0" dirty="0">
                          <a:effectLst/>
                        </a:rPr>
                        <a:t>総数</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3,825,100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1,476,100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38.6%</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農業，林業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5,500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2,500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45.5%</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漁業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鉱業，採石業，砂利採取業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900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300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33.3%</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建設業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231,300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50,400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21.8%</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製造業</a:t>
                      </a:r>
                      <a:endParaRPr lang="ja-JP" sz="1050" kern="100" dirty="0">
                        <a:effectLst/>
                        <a:latin typeface="Century"/>
                        <a:ea typeface="ＭＳ 明朝"/>
                        <a:cs typeface="Times New Roman"/>
                      </a:endParaRPr>
                    </a:p>
                  </a:txBody>
                  <a:tcPr marL="62865" marR="62865" marT="0" marB="0" anchor="b">
                    <a:noFill/>
                  </a:tcPr>
                </a:tc>
                <a:tc>
                  <a:txBody>
                    <a:bodyPr/>
                    <a:lstStyle/>
                    <a:p>
                      <a:pPr algn="r">
                        <a:lnSpc>
                          <a:spcPts val="1400"/>
                        </a:lnSpc>
                        <a:spcAft>
                          <a:spcPts val="0"/>
                        </a:spcAft>
                      </a:pPr>
                      <a:r>
                        <a:rPr lang="en-US" sz="1050" kern="0" dirty="0">
                          <a:effectLst/>
                        </a:rPr>
                        <a:t>672,200</a:t>
                      </a:r>
                      <a:endParaRPr lang="ja-JP" sz="1050" kern="100" dirty="0">
                        <a:effectLst/>
                        <a:latin typeface="Century"/>
                        <a:ea typeface="ＭＳ 明朝"/>
                        <a:cs typeface="Times New Roman"/>
                      </a:endParaRPr>
                    </a:p>
                  </a:txBody>
                  <a:tcPr marL="62865" marR="62865" marT="0" marB="0" anchor="b">
                    <a:noFill/>
                  </a:tcPr>
                </a:tc>
                <a:tc>
                  <a:txBody>
                    <a:bodyPr/>
                    <a:lstStyle/>
                    <a:p>
                      <a:pPr algn="r">
                        <a:lnSpc>
                          <a:spcPts val="1400"/>
                        </a:lnSpc>
                        <a:spcAft>
                          <a:spcPts val="0"/>
                        </a:spcAft>
                      </a:pPr>
                      <a:r>
                        <a:rPr lang="en-US" sz="1050" kern="0" dirty="0">
                          <a:effectLst/>
                        </a:rPr>
                        <a:t>165,200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24.6%</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電気・ガス・熱供給・水道業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23,200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13.8%</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情報通信業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118,800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20,100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16.9%</a:t>
                      </a:r>
                      <a:endParaRPr lang="ja-JP" sz="1050" kern="10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運輸業，郵便業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265,200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91,100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34.4%</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卸売業，小売業</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657,300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310,800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47.3%</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金融業，保険業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108,000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24,100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22.3%</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不動産業，物品賃貸業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105,800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29,600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28.0%</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学術研究，専門・技術サービス業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106,200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28,100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26.5%</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宿泊業，飲食サービス業</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213,300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151,400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71.0%</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生活関連サービス業，娯楽業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a:effectLst/>
                        </a:rPr>
                        <a:t>112,600</a:t>
                      </a:r>
                      <a:endParaRPr lang="ja-JP" sz="1050" kern="10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62,000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55.1%</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教育，学習支援業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172,700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66,000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38.2%</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医療，福祉</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456,100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207,000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45.4%</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複合サービス事業</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22,000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8,900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40.5%</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サービス業（他に分類されないもの）</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255,000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127,300</a:t>
                      </a:r>
                      <a:endParaRPr lang="ja-JP" sz="1050" kern="100" dirty="0">
                        <a:effectLst/>
                        <a:latin typeface="Century"/>
                        <a:ea typeface="ＭＳ 明朝"/>
                        <a:cs typeface="Times New Roman"/>
                      </a:endParaRPr>
                    </a:p>
                  </a:txBody>
                  <a:tcPr marL="62865" marR="62865" marT="0" marB="0" anchor="b">
                    <a:solidFill>
                      <a:srgbClr val="FFC000"/>
                    </a:solidFill>
                  </a:tcPr>
                </a:tc>
                <a:tc>
                  <a:txBody>
                    <a:bodyPr/>
                    <a:lstStyle/>
                    <a:p>
                      <a:pPr algn="r">
                        <a:lnSpc>
                          <a:spcPts val="1400"/>
                        </a:lnSpc>
                        <a:spcAft>
                          <a:spcPts val="0"/>
                        </a:spcAft>
                      </a:pPr>
                      <a:r>
                        <a:rPr lang="en-US" sz="1050" kern="0" dirty="0">
                          <a:effectLst/>
                        </a:rPr>
                        <a:t>49.9%</a:t>
                      </a:r>
                      <a:endParaRPr lang="ja-JP" sz="1050" kern="100" dirty="0">
                        <a:effectLst/>
                        <a:latin typeface="Century"/>
                        <a:ea typeface="ＭＳ 明朝"/>
                        <a:cs typeface="Times New Roman"/>
                      </a:endParaRPr>
                    </a:p>
                  </a:txBody>
                  <a:tcPr marL="62865" marR="62865" marT="0" marB="0" anchor="b">
                    <a:solidFill>
                      <a:srgbClr val="FFC000"/>
                    </a:solidFill>
                  </a:tcPr>
                </a:tc>
              </a:tr>
              <a:tr h="239506">
                <a:tc>
                  <a:txBody>
                    <a:bodyPr/>
                    <a:lstStyle/>
                    <a:p>
                      <a:pPr algn="l">
                        <a:lnSpc>
                          <a:spcPts val="1400"/>
                        </a:lnSpc>
                        <a:spcAft>
                          <a:spcPts val="0"/>
                        </a:spcAft>
                      </a:pPr>
                      <a:r>
                        <a:rPr lang="ja-JP" sz="1050" kern="0" dirty="0">
                          <a:effectLst/>
                        </a:rPr>
                        <a:t>　　公務（他に分類されるものを除く）</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101,400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14,500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14.3%</a:t>
                      </a:r>
                      <a:endParaRPr lang="ja-JP" sz="1050" kern="100" dirty="0">
                        <a:effectLst/>
                        <a:latin typeface="Century"/>
                        <a:ea typeface="ＭＳ 明朝"/>
                        <a:cs typeface="Times New Roman"/>
                      </a:endParaRPr>
                    </a:p>
                  </a:txBody>
                  <a:tcPr marL="62865" marR="62865" marT="0" marB="0" anchor="b">
                    <a:solidFill>
                      <a:schemeClr val="bg1"/>
                    </a:solidFill>
                  </a:tcPr>
                </a:tc>
              </a:tr>
              <a:tr h="239506">
                <a:tc>
                  <a:txBody>
                    <a:bodyPr/>
                    <a:lstStyle/>
                    <a:p>
                      <a:pPr algn="l">
                        <a:lnSpc>
                          <a:spcPts val="1400"/>
                        </a:lnSpc>
                        <a:spcAft>
                          <a:spcPts val="0"/>
                        </a:spcAft>
                      </a:pPr>
                      <a:r>
                        <a:rPr lang="ja-JP" sz="1050" kern="0" dirty="0">
                          <a:effectLst/>
                        </a:rPr>
                        <a:t>　　分類不能の産業</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197,500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113,800</a:t>
                      </a:r>
                      <a:endParaRPr lang="ja-JP" sz="1050" kern="100" dirty="0">
                        <a:effectLst/>
                        <a:latin typeface="Century"/>
                        <a:ea typeface="ＭＳ 明朝"/>
                        <a:cs typeface="Times New Roman"/>
                      </a:endParaRPr>
                    </a:p>
                  </a:txBody>
                  <a:tcPr marL="62865" marR="62865" marT="0" marB="0" anchor="b">
                    <a:solidFill>
                      <a:schemeClr val="bg1"/>
                    </a:solidFill>
                  </a:tcPr>
                </a:tc>
                <a:tc>
                  <a:txBody>
                    <a:bodyPr/>
                    <a:lstStyle/>
                    <a:p>
                      <a:pPr algn="r">
                        <a:lnSpc>
                          <a:spcPts val="1400"/>
                        </a:lnSpc>
                        <a:spcAft>
                          <a:spcPts val="0"/>
                        </a:spcAft>
                      </a:pPr>
                      <a:r>
                        <a:rPr lang="en-US" sz="1050" kern="0" dirty="0">
                          <a:effectLst/>
                        </a:rPr>
                        <a:t>57.6%</a:t>
                      </a:r>
                      <a:endParaRPr lang="ja-JP" sz="1050" kern="100" dirty="0">
                        <a:effectLst/>
                        <a:latin typeface="Century"/>
                        <a:ea typeface="ＭＳ 明朝"/>
                        <a:cs typeface="Times New Roman"/>
                      </a:endParaRPr>
                    </a:p>
                  </a:txBody>
                  <a:tcPr marL="62865" marR="62865" marT="0" marB="0" anchor="b">
                    <a:solidFill>
                      <a:schemeClr val="bg1"/>
                    </a:solidFill>
                  </a:tcPr>
                </a:tc>
              </a:tr>
            </a:tbl>
          </a:graphicData>
        </a:graphic>
      </p:graphicFrame>
      <p:sp>
        <p:nvSpPr>
          <p:cNvPr id="232" name="正方形/長方形 6"/>
          <p:cNvSpPr>
            <a:spLocks noChangeArrowheads="1"/>
          </p:cNvSpPr>
          <p:nvPr/>
        </p:nvSpPr>
        <p:spPr bwMode="auto">
          <a:xfrm>
            <a:off x="121187" y="79220"/>
            <a:ext cx="3550713" cy="469359"/>
          </a:xfrm>
          <a:prstGeom prst="rect">
            <a:avLst/>
          </a:prstGeom>
          <a:noFill/>
          <a:ln>
            <a:noFill/>
          </a:ln>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別雇用者数と非正規割合</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zh-TW" sz="1050" dirty="0">
                <a:latin typeface="Meiryo UI" panose="020B0604030504040204" pitchFamily="50" charset="-128"/>
                <a:ea typeface="Meiryo UI" panose="020B0604030504040204" pitchFamily="50" charset="-128"/>
                <a:cs typeface="Meiryo UI" panose="020B0604030504040204" pitchFamily="50" charset="-128"/>
              </a:rPr>
              <a:t>24</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年就業構造基本</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調査</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テキスト ボックス 1"/>
          <p:cNvSpPr txBox="1"/>
          <p:nvPr/>
        </p:nvSpPr>
        <p:spPr>
          <a:xfrm>
            <a:off x="4826535" y="6373693"/>
            <a:ext cx="1293263" cy="276999"/>
          </a:xfrm>
          <a:prstGeom prst="rect">
            <a:avLst/>
          </a:prstGeom>
          <a:noFill/>
          <a:ln w="12700">
            <a:solidFill>
              <a:srgbClr val="FF0000"/>
            </a:solidFill>
          </a:ln>
        </p:spPr>
        <p:txBody>
          <a:bodyPr wrap="square" rtlCol="0" anchor="ctr" anchorCtr="0">
            <a:spAutoFit/>
          </a:bodyPr>
          <a:lstStyle/>
          <a:p>
            <a:pPr algn="ctr"/>
            <a:r>
              <a:rPr kumimoji="1" lang="ja-JP" altLang="en-US" sz="1200" b="1" dirty="0" smtClean="0"/>
              <a:t>非正規率が高い</a:t>
            </a:r>
            <a:endParaRPr kumimoji="1" lang="ja-JP" altLang="en-US" sz="1200" b="1" dirty="0"/>
          </a:p>
        </p:txBody>
      </p:sp>
      <p:cxnSp>
        <p:nvCxnSpPr>
          <p:cNvPr id="7" name="直線コネクタ 6"/>
          <p:cNvCxnSpPr>
            <a:stCxn id="3" idx="3"/>
            <a:endCxn id="2" idx="1"/>
          </p:cNvCxnSpPr>
          <p:nvPr/>
        </p:nvCxnSpPr>
        <p:spPr>
          <a:xfrm>
            <a:off x="4499992" y="3265807"/>
            <a:ext cx="326543" cy="324638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a:endCxn id="2" idx="1"/>
          </p:cNvCxnSpPr>
          <p:nvPr/>
        </p:nvCxnSpPr>
        <p:spPr>
          <a:xfrm>
            <a:off x="4499992" y="4221088"/>
            <a:ext cx="326543" cy="229110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a:endCxn id="2" idx="1"/>
          </p:cNvCxnSpPr>
          <p:nvPr/>
        </p:nvCxnSpPr>
        <p:spPr>
          <a:xfrm>
            <a:off x="4512519" y="4889000"/>
            <a:ext cx="314016" cy="16231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a:endCxn id="2" idx="1"/>
          </p:cNvCxnSpPr>
          <p:nvPr/>
        </p:nvCxnSpPr>
        <p:spPr>
          <a:xfrm>
            <a:off x="4498232" y="5229200"/>
            <a:ext cx="328303" cy="128299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a:endCxn id="2" idx="1"/>
          </p:cNvCxnSpPr>
          <p:nvPr/>
        </p:nvCxnSpPr>
        <p:spPr>
          <a:xfrm>
            <a:off x="4498232" y="5445224"/>
            <a:ext cx="328303" cy="106696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5" name="グループ化 4"/>
          <p:cNvGrpSpPr/>
          <p:nvPr/>
        </p:nvGrpSpPr>
        <p:grpSpPr>
          <a:xfrm>
            <a:off x="4427984" y="529302"/>
            <a:ext cx="4387474" cy="5599998"/>
            <a:chOff x="4466495" y="559907"/>
            <a:chExt cx="4387474" cy="5599998"/>
          </a:xfrm>
        </p:grpSpPr>
        <p:graphicFrame>
          <p:nvGraphicFramePr>
            <p:cNvPr id="32" name="グラフ 31"/>
            <p:cNvGraphicFramePr>
              <a:graphicFrameLocks/>
            </p:cNvGraphicFramePr>
            <p:nvPr>
              <p:extLst>
                <p:ext uri="{D42A27DB-BD31-4B8C-83A1-F6EECF244321}">
                  <p14:modId xmlns:p14="http://schemas.microsoft.com/office/powerpoint/2010/main" val="932682059"/>
                </p:ext>
              </p:extLst>
            </p:nvPr>
          </p:nvGraphicFramePr>
          <p:xfrm>
            <a:off x="4663263" y="795094"/>
            <a:ext cx="4107037" cy="5364811"/>
          </p:xfrm>
          <a:graphic>
            <a:graphicData uri="http://schemas.openxmlformats.org/drawingml/2006/chart">
              <c:chart xmlns:c="http://schemas.openxmlformats.org/drawingml/2006/chart" xmlns:r="http://schemas.openxmlformats.org/officeDocument/2006/relationships" r:id="rId2"/>
            </a:graphicData>
          </a:graphic>
        </p:graphicFrame>
        <p:sp>
          <p:nvSpPr>
            <p:cNvPr id="30" name="正方形/長方形 6"/>
            <p:cNvSpPr>
              <a:spLocks noChangeArrowheads="1"/>
            </p:cNvSpPr>
            <p:nvPr/>
          </p:nvSpPr>
          <p:spPr bwMode="auto">
            <a:xfrm>
              <a:off x="7292657" y="5593697"/>
              <a:ext cx="817573" cy="276999"/>
            </a:xfrm>
            <a:prstGeom prst="rect">
              <a:avLst/>
            </a:prstGeom>
            <a:noFill/>
            <a:ln>
              <a:noFill/>
            </a:ln>
            <a:extLst/>
          </p:spPr>
          <p:txBody>
            <a:bodyPr wrap="square">
              <a:spAutoFit/>
            </a:bodyPr>
            <a:lstStyle/>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人手不足</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a:xfrm>
              <a:off x="8028384" y="4129891"/>
              <a:ext cx="258375" cy="1639369"/>
            </a:xfrm>
            <a:prstGeom prst="roundRect">
              <a:avLst>
                <a:gd name="adj" fmla="val 50000"/>
              </a:avLst>
            </a:prstGeom>
            <a:noFill/>
            <a:ln>
              <a:solidFill>
                <a:srgbClr val="FF0066"/>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34" name="正方形/長方形 33"/>
            <p:cNvSpPr/>
            <p:nvPr/>
          </p:nvSpPr>
          <p:spPr>
            <a:xfrm>
              <a:off x="4466495" y="559907"/>
              <a:ext cx="753577" cy="34881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0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製造業以外（％）</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8100392" y="620688"/>
              <a:ext cx="753577" cy="348813"/>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1000"/>
                </a:lnSpc>
              </a:pPr>
              <a:r>
                <a:rPr lang="ja-JP" altLang="en-US" sz="800" kern="100" dirty="0" smtClean="0">
                  <a:latin typeface="Meiryo UI" panose="020B0604030504040204" pitchFamily="50" charset="-128"/>
                  <a:ea typeface="Meiryo UI" panose="020B0604030504040204" pitchFamily="50" charset="-128"/>
                  <a:cs typeface="Meiryo UI" panose="020B0604030504040204" pitchFamily="50" charset="-128"/>
                </a:rPr>
                <a:t>製造業（％）</a:t>
              </a:r>
              <a:endParaRPr lang="en-US" altLang="ja-JP" sz="800" kern="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4974443" y="1305273"/>
              <a:ext cx="808354" cy="3693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製造業</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右目盛り</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4932040" y="2060848"/>
              <a:ext cx="109638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卸売業・小売業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5830129" y="2321151"/>
              <a:ext cx="691726" cy="230832"/>
            </a:xfrm>
            <a:prstGeom prst="rect">
              <a:avLst/>
            </a:prstGeom>
            <a:noFill/>
          </p:spPr>
          <p:txBody>
            <a:bodyPr wrap="square" rtlCol="0">
              <a:spAutoFit/>
            </a:bodyPr>
            <a:lstStyle/>
            <a:p>
              <a:r>
                <a:rPr kumimoji="1" lang="ja-JP" altLang="en-US" sz="900" u="sng" dirty="0" smtClean="0">
                  <a:latin typeface="Meiryo UI" panose="020B0604030504040204" pitchFamily="50" charset="-128"/>
                  <a:ea typeface="Meiryo UI" panose="020B0604030504040204" pitchFamily="50" charset="-128"/>
                  <a:cs typeface="Meiryo UI" panose="020B0604030504040204" pitchFamily="50" charset="-128"/>
                </a:rPr>
                <a:t>全産業</a:t>
              </a:r>
              <a:endParaRPr kumimoji="1" lang="ja-JP" altLang="en-US" sz="9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5043176" y="3265807"/>
              <a:ext cx="859979"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医療・福祉</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テキスト ボックス 40"/>
            <p:cNvSpPr txBox="1"/>
            <p:nvPr/>
          </p:nvSpPr>
          <p:spPr>
            <a:xfrm>
              <a:off x="4905744" y="4149080"/>
              <a:ext cx="859979" cy="3693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宿泊業・飲食サービス業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2" name="直線コネクタ 41"/>
            <p:cNvCxnSpPr/>
            <p:nvPr/>
          </p:nvCxnSpPr>
          <p:spPr>
            <a:xfrm flipV="1">
              <a:off x="5190524" y="1179644"/>
              <a:ext cx="173564" cy="199474"/>
            </a:xfrm>
            <a:prstGeom prst="line">
              <a:avLst/>
            </a:prstGeom>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flipV="1">
              <a:off x="5364088" y="2221414"/>
              <a:ext cx="29065" cy="199474"/>
            </a:xfrm>
            <a:prstGeom prst="line">
              <a:avLst/>
            </a:prstGeom>
          </p:spPr>
          <p:style>
            <a:lnRef idx="1">
              <a:schemeClr val="dk1"/>
            </a:lnRef>
            <a:fillRef idx="0">
              <a:schemeClr val="dk1"/>
            </a:fillRef>
            <a:effectRef idx="0">
              <a:schemeClr val="dk1"/>
            </a:effectRef>
            <a:fontRef idx="minor">
              <a:schemeClr val="tx1"/>
            </a:fontRef>
          </p:style>
        </p:cxnSp>
        <p:cxnSp>
          <p:nvCxnSpPr>
            <p:cNvPr id="44" name="直線コネクタ 43"/>
            <p:cNvCxnSpPr>
              <a:endCxn id="39" idx="1"/>
            </p:cNvCxnSpPr>
            <p:nvPr/>
          </p:nvCxnSpPr>
          <p:spPr>
            <a:xfrm flipV="1">
              <a:off x="5454986" y="2436567"/>
              <a:ext cx="375143" cy="180020"/>
            </a:xfrm>
            <a:prstGeom prst="line">
              <a:avLst/>
            </a:prstGeom>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a:xfrm flipH="1">
              <a:off x="5284573" y="3140968"/>
              <a:ext cx="94049" cy="160497"/>
            </a:xfrm>
            <a:prstGeom prst="line">
              <a:avLst/>
            </a:prstGeom>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flipH="1">
              <a:off x="5378621" y="3879984"/>
              <a:ext cx="35498" cy="269096"/>
            </a:xfrm>
            <a:prstGeom prst="line">
              <a:avLst/>
            </a:prstGeom>
          </p:spPr>
          <p:style>
            <a:lnRef idx="1">
              <a:schemeClr val="dk1"/>
            </a:lnRef>
            <a:fillRef idx="0">
              <a:schemeClr val="dk1"/>
            </a:fillRef>
            <a:effectRef idx="0">
              <a:schemeClr val="dk1"/>
            </a:effectRef>
            <a:fontRef idx="minor">
              <a:schemeClr val="tx1"/>
            </a:fontRef>
          </p:style>
        </p:cxnSp>
        <p:sp>
          <p:nvSpPr>
            <p:cNvPr id="47" name="テキスト ボックス 46"/>
            <p:cNvSpPr txBox="1"/>
            <p:nvPr/>
          </p:nvSpPr>
          <p:spPr>
            <a:xfrm>
              <a:off x="5642557" y="3764568"/>
              <a:ext cx="691726"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建設業</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8" name="直線コネクタ 47"/>
            <p:cNvCxnSpPr/>
            <p:nvPr/>
          </p:nvCxnSpPr>
          <p:spPr>
            <a:xfrm flipV="1">
              <a:off x="5834439" y="3547063"/>
              <a:ext cx="137432" cy="267929"/>
            </a:xfrm>
            <a:prstGeom prst="line">
              <a:avLst/>
            </a:prstGeom>
          </p:spPr>
          <p:style>
            <a:lnRef idx="1">
              <a:schemeClr val="dk1"/>
            </a:lnRef>
            <a:fillRef idx="0">
              <a:schemeClr val="dk1"/>
            </a:fillRef>
            <a:effectRef idx="0">
              <a:schemeClr val="dk1"/>
            </a:effectRef>
            <a:fontRef idx="minor">
              <a:schemeClr val="tx1"/>
            </a:fontRef>
          </p:style>
        </p:cxnSp>
      </p:gr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24</a:t>
            </a:fld>
            <a:endParaRPr kumimoji="1" lang="ja-JP" altLang="en-US"/>
          </a:p>
        </p:txBody>
      </p:sp>
      <p:sp>
        <p:nvSpPr>
          <p:cNvPr id="33" name="正方形/長方形 32"/>
          <p:cNvSpPr/>
          <p:nvPr/>
        </p:nvSpPr>
        <p:spPr>
          <a:xfrm>
            <a:off x="6084168" y="6030930"/>
            <a:ext cx="2965365" cy="7462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solidFill>
                  <a:schemeClr val="tx1"/>
                </a:solidFill>
                <a:latin typeface="ＭＳ Ｐゴシック" panose="020B0600070205080204" pitchFamily="50" charset="-128"/>
              </a:rPr>
              <a:t>※</a:t>
            </a:r>
            <a:r>
              <a:rPr lang="ja-JP" altLang="en-US" sz="1000" dirty="0" smtClean="0">
                <a:solidFill>
                  <a:schemeClr val="tx1"/>
                </a:solidFill>
                <a:latin typeface="ＭＳ Ｐゴシック" panose="020B0600070205080204" pitchFamily="50" charset="-128"/>
              </a:rPr>
              <a:t>充足率</a:t>
            </a:r>
            <a:endParaRPr lang="en-US" altLang="ja-JP" sz="1000" dirty="0" smtClean="0">
              <a:solidFill>
                <a:schemeClr val="tx1"/>
              </a:solidFill>
              <a:latin typeface="ＭＳ Ｐゴシック" panose="020B0600070205080204" pitchFamily="50" charset="-128"/>
            </a:endParaRPr>
          </a:p>
          <a:p>
            <a:pPr fontAlgn="auto">
              <a:spcBef>
                <a:spcPts val="0"/>
              </a:spcBef>
              <a:spcAft>
                <a:spcPts val="0"/>
              </a:spcAft>
              <a:defRPr/>
            </a:pPr>
            <a:r>
              <a:rPr lang="ja-JP" altLang="en-US" sz="1000" dirty="0" smtClean="0">
                <a:solidFill>
                  <a:schemeClr val="tx1"/>
                </a:solidFill>
                <a:latin typeface="ＭＳ Ｐゴシック" panose="020B0600070205080204" pitchFamily="50" charset="-128"/>
              </a:rPr>
              <a:t>　全国計</a:t>
            </a:r>
            <a:r>
              <a:rPr lang="ja-JP" altLang="en-US" sz="1000" dirty="0">
                <a:solidFill>
                  <a:schemeClr val="tx1"/>
                </a:solidFill>
                <a:latin typeface="ＭＳ Ｐゴシック" panose="020B0600070205080204" pitchFamily="50" charset="-128"/>
              </a:rPr>
              <a:t>では「就職件数」を「新規求人数」で除して算出し、都道府県別では「充足数」を「新規求人数」で除して算出する</a:t>
            </a:r>
            <a:r>
              <a:rPr lang="ja-JP" altLang="en-US" sz="1000" dirty="0" smtClean="0">
                <a:solidFill>
                  <a:schemeClr val="tx1"/>
                </a:solidFill>
                <a:latin typeface="ＭＳ Ｐゴシック" panose="020B0600070205080204" pitchFamily="50" charset="-128"/>
              </a:rPr>
              <a:t>。</a:t>
            </a:r>
            <a:endParaRPr lang="en-US" altLang="ja-JP" sz="1000" dirty="0">
              <a:solidFill>
                <a:schemeClr val="tx1"/>
              </a:solidFill>
              <a:latin typeface="ＭＳ Ｐゴシック" panose="020B0600070205080204" pitchFamily="50" charset="-128"/>
            </a:endParaRPr>
          </a:p>
        </p:txBody>
      </p:sp>
    </p:spTree>
    <p:extLst>
      <p:ext uri="{BB962C8B-B14F-4D97-AF65-F5344CB8AC3E}">
        <p14:creationId xmlns:p14="http://schemas.microsoft.com/office/powerpoint/2010/main" val="1638221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2" name="正方形/長方形 6"/>
          <p:cNvSpPr>
            <a:spLocks noChangeArrowheads="1"/>
          </p:cNvSpPr>
          <p:nvPr/>
        </p:nvSpPr>
        <p:spPr bwMode="auto">
          <a:xfrm>
            <a:off x="110570" y="295282"/>
            <a:ext cx="3082661" cy="307777"/>
          </a:xfrm>
          <a:prstGeom prst="rect">
            <a:avLst/>
          </a:prstGeom>
          <a:noFill/>
          <a:ln>
            <a:noFill/>
          </a:ln>
          <a:extLst/>
        </p:spPr>
        <p:txBody>
          <a:bodyPr wrap="square">
            <a:spAutoFit/>
          </a:bodyPr>
          <a:lstStyle/>
          <a:p>
            <a:pPr marL="177800" indent="-177800"/>
            <a:r>
              <a:rPr lang="ja-JP"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正規</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雇用率の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p:nvPr/>
        </p:nvPicPr>
        <p:blipFill>
          <a:blip r:embed="rId2">
            <a:extLst>
              <a:ext uri="{28A0092B-C50C-407E-A947-70E740481C1C}">
                <a14:useLocalDpi xmlns:a14="http://schemas.microsoft.com/office/drawing/2010/main" val="0"/>
              </a:ext>
            </a:extLst>
          </a:blip>
          <a:stretch>
            <a:fillRect/>
          </a:stretch>
        </p:blipFill>
        <p:spPr>
          <a:xfrm>
            <a:off x="132764" y="784166"/>
            <a:ext cx="4151204" cy="4589050"/>
          </a:xfrm>
          <a:prstGeom prst="rect">
            <a:avLst/>
          </a:prstGeom>
        </p:spPr>
      </p:pic>
      <p:pic>
        <p:nvPicPr>
          <p:cNvPr id="19" name="図 18"/>
          <p:cNvPicPr/>
          <p:nvPr/>
        </p:nvPicPr>
        <p:blipFill>
          <a:blip r:embed="rId3">
            <a:extLst>
              <a:ext uri="{28A0092B-C50C-407E-A947-70E740481C1C}">
                <a14:useLocalDpi xmlns:a14="http://schemas.microsoft.com/office/drawing/2010/main" val="0"/>
              </a:ext>
            </a:extLst>
          </a:blip>
          <a:stretch>
            <a:fillRect/>
          </a:stretch>
        </p:blipFill>
        <p:spPr>
          <a:xfrm>
            <a:off x="4355976" y="1052736"/>
            <a:ext cx="4463936" cy="4104456"/>
          </a:xfrm>
          <a:prstGeom prst="rect">
            <a:avLst/>
          </a:prstGeom>
        </p:spPr>
      </p:pic>
      <p:sp>
        <p:nvSpPr>
          <p:cNvPr id="23" name="テキスト ボックス 22"/>
          <p:cNvSpPr txBox="1"/>
          <p:nvPr/>
        </p:nvSpPr>
        <p:spPr>
          <a:xfrm>
            <a:off x="354689" y="537945"/>
            <a:ext cx="2615654"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年度版なにわの経済データ</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25</a:t>
            </a:fld>
            <a:endParaRPr kumimoji="1" lang="ja-JP" altLang="en-US"/>
          </a:p>
        </p:txBody>
      </p:sp>
    </p:spTree>
    <p:extLst>
      <p:ext uri="{BB962C8B-B14F-4D97-AF65-F5344CB8AC3E}">
        <p14:creationId xmlns:p14="http://schemas.microsoft.com/office/powerpoint/2010/main" val="3061048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①集客</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26</a:t>
            </a:fld>
            <a:endParaRPr lang="ja-JP" altLang="en-US" dirty="0"/>
          </a:p>
        </p:txBody>
      </p:sp>
    </p:spTree>
    <p:extLst>
      <p:ext uri="{BB962C8B-B14F-4D97-AF65-F5344CB8AC3E}">
        <p14:creationId xmlns:p14="http://schemas.microsoft.com/office/powerpoint/2010/main" val="240291354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各論</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①　集客</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981992"/>
            <a:ext cx="9001000" cy="41952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52000" rtlCol="0" anchor="ctr"/>
          <a:lstStyle/>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○国際観光への取組の遅れにより行きたい国としての評価に反して外国人旅行客</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の受入</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低迷。</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88471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604870"/>
            <a:ext cx="9001000" cy="648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大阪、大阪</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・光の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饗宴、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マラソンなど府市連携での取組みや、大阪ミュージアムなど府内市町村、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と連携した取組みを実施するとともに、大阪観光局による戦略的な観光集客を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展開。</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450483"/>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58468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インバウンド・観光</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392996"/>
            <a:ext cx="9001000" cy="341248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5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○来阪外国人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旅行者</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数は、</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235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万人へ大幅に増加。</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当初の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成長目標</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前倒しで達成。</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EXPOCITY</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や、あべの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ハルカスなどの大型商業施設</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の開業、</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USJ</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新エリア開設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より広域からの集客</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力が高まっていることが推測される。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年の大阪の客室稼働率は全体で</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83.3%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年連続で全国１位。外国人宿泊者数</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前年からの伸び率が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と増加傾向。また、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年の大阪の日本人宿泊者数は微減（</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:2,140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:2,100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人）となっている。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lnSpc>
                <a:spcPts val="165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○インバウンドの増加が期待できる「万博」や「ＩＲ」の実現や、</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年「ラグビーワールドカップ</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回オリンピック競技大会（</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 」・「東京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パラリンピック競技大会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年「ワールドマスターズゲームズ</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関西」の開催による波及効果の取り込み、</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MICE</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誘致や医療ツーリズムなど新たな集客施策の展開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5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○国内外の来阪者の受入環境整備（観光案内機能の充実、案内表示の多言語化、</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Wi-Fi</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の拡充、外国人材の活用を含む接客力の強化）。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50"/>
              </a:lnSpc>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28887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54176" y="1206643"/>
            <a:ext cx="8982320" cy="629572"/>
          </a:xfrm>
          <a:prstGeom prst="roundRect">
            <a:avLst>
              <a:gd name="adj" fmla="val 0"/>
            </a:avLst>
          </a:prstGeom>
          <a:noFill/>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tIns="216000" rtlCol="0" anchor="ctr"/>
          <a:lstStyle/>
          <a:p>
            <a:pPr algn="just"/>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来阪</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外国人旅行者 </a:t>
            </a:r>
            <a:r>
              <a:rPr lang="en-US" altLang="zh-TW"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年に年間</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1,300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万人が大阪に</a:t>
            </a:r>
            <a:endParaRPr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大阪都市魅力創造戦略</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を基に改正</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107504" y="105662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a:xfrm>
            <a:off x="7010400" y="6452786"/>
            <a:ext cx="2133600" cy="365125"/>
          </a:xfrm>
        </p:spPr>
        <p:txBody>
          <a:bodyPr/>
          <a:lstStyle/>
          <a:p>
            <a:fld id="{D2D8002D-B5B0-4BAC-B1F6-782DDCCE6D9C}" type="slidenum">
              <a:rPr kumimoji="1" lang="ja-JP" altLang="en-US" smtClean="0"/>
              <a:t>27</a:t>
            </a:fld>
            <a:endParaRPr kumimoji="1" lang="ja-JP" altLang="en-US"/>
          </a:p>
        </p:txBody>
      </p:sp>
    </p:spTree>
    <p:extLst>
      <p:ext uri="{BB962C8B-B14F-4D97-AF65-F5344CB8AC3E}">
        <p14:creationId xmlns:p14="http://schemas.microsoft.com/office/powerpoint/2010/main" val="34345902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正方形/長方形 2"/>
          <p:cNvSpPr/>
          <p:nvPr/>
        </p:nvSpPr>
        <p:spPr>
          <a:xfrm>
            <a:off x="71500" y="70251"/>
            <a:ext cx="4176464" cy="469359"/>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来阪外客数の推移（全体・国籍別）</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出典：国際観光統計（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JNTO)</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及び消費動向調査（観光庁）より作成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4514276" y="3287236"/>
            <a:ext cx="4300748" cy="253916"/>
          </a:xfrm>
          <a:prstGeom prst="rect">
            <a:avLst/>
          </a:prstGeom>
          <a:noFill/>
        </p:spPr>
        <p:txBody>
          <a:bodyPr wrap="square" rtlCol="0">
            <a:spAutoFit/>
          </a:bodyPr>
          <a:lstStyle/>
          <a:p>
            <a:r>
              <a:rPr lang="ja-JP" altLang="en-US" sz="1050" dirty="0" smtClean="0"/>
              <a:t>（注）従業員数</a:t>
            </a:r>
            <a:r>
              <a:rPr lang="en-US" altLang="ja-JP" sz="1050" dirty="0" smtClean="0"/>
              <a:t>10</a:t>
            </a:r>
            <a:r>
              <a:rPr lang="ja-JP" altLang="en-US" sz="1050" dirty="0" smtClean="0"/>
              <a:t>人</a:t>
            </a:r>
            <a:r>
              <a:rPr lang="ja-JP" altLang="en-US" sz="1050" dirty="0"/>
              <a:t>以下</a:t>
            </a:r>
            <a:r>
              <a:rPr lang="ja-JP" altLang="en-US" sz="1050" dirty="0" smtClean="0"/>
              <a:t>の施設については抽出調査</a:t>
            </a:r>
            <a:endParaRPr lang="en-US" altLang="ja-JP" sz="1050" dirty="0" smtClean="0"/>
          </a:p>
        </p:txBody>
      </p:sp>
      <p:sp>
        <p:nvSpPr>
          <p:cNvPr id="6" name="テキスト ボックス 5"/>
          <p:cNvSpPr txBox="1"/>
          <p:nvPr/>
        </p:nvSpPr>
        <p:spPr>
          <a:xfrm>
            <a:off x="4568868" y="62544"/>
            <a:ext cx="4191565" cy="469359"/>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■都道府県別、タイプ別客室稼働率</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p>
          <a:p>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観光庁「宿泊旅行統計調査」（</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H28</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年）より作成</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60485" y="3465004"/>
            <a:ext cx="5878388" cy="477054"/>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日本人・外国人延べ宿泊者の全国に占める割合（及び全国の実数</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観光庁</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「宿泊旅行統計調査」より作成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0" y="6557515"/>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（単位：千人泊）</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グラフ 13"/>
          <p:cNvGraphicFramePr>
            <a:graphicFrameLocks/>
          </p:cNvGraphicFramePr>
          <p:nvPr>
            <p:extLst>
              <p:ext uri="{D42A27DB-BD31-4B8C-83A1-F6EECF244321}">
                <p14:modId xmlns:p14="http://schemas.microsoft.com/office/powerpoint/2010/main" val="355706843"/>
              </p:ext>
            </p:extLst>
          </p:nvPr>
        </p:nvGraphicFramePr>
        <p:xfrm>
          <a:off x="-5755" y="4007640"/>
          <a:ext cx="9066546" cy="276738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グラフ 14"/>
          <p:cNvGraphicFramePr>
            <a:graphicFrameLocks/>
          </p:cNvGraphicFramePr>
          <p:nvPr>
            <p:extLst>
              <p:ext uri="{D42A27DB-BD31-4B8C-83A1-F6EECF244321}">
                <p14:modId xmlns:p14="http://schemas.microsoft.com/office/powerpoint/2010/main" val="3297566433"/>
              </p:ext>
            </p:extLst>
          </p:nvPr>
        </p:nvGraphicFramePr>
        <p:xfrm>
          <a:off x="4572000" y="451250"/>
          <a:ext cx="4440792" cy="2757633"/>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28</a:t>
            </a:fld>
            <a:endParaRPr kumimoji="1" lang="ja-JP" altLang="en-US"/>
          </a:p>
        </p:txBody>
      </p:sp>
      <p:graphicFrame>
        <p:nvGraphicFramePr>
          <p:cNvPr id="11" name="グラフ 10"/>
          <p:cNvGraphicFramePr>
            <a:graphicFrameLocks/>
          </p:cNvGraphicFramePr>
          <p:nvPr>
            <p:extLst>
              <p:ext uri="{D42A27DB-BD31-4B8C-83A1-F6EECF244321}">
                <p14:modId xmlns:p14="http://schemas.microsoft.com/office/powerpoint/2010/main" val="269025137"/>
              </p:ext>
            </p:extLst>
          </p:nvPr>
        </p:nvGraphicFramePr>
        <p:xfrm>
          <a:off x="-144524" y="549110"/>
          <a:ext cx="4658800" cy="286508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784365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3" name="スライド番号プレースホルダー 2"/>
          <p:cNvSpPr>
            <a:spLocks noGrp="1"/>
          </p:cNvSpPr>
          <p:nvPr>
            <p:ph type="sldNum" sz="quarter" idx="12"/>
          </p:nvPr>
        </p:nvSpPr>
        <p:spPr bwMode="auto">
          <a:xfrm>
            <a:off x="7046912" y="6520259"/>
            <a:ext cx="2133600" cy="365125"/>
          </a:xfrm>
          <a:ln>
            <a:miter lim="800000"/>
            <a:headEnd/>
            <a:tailEnd/>
          </a:ln>
        </p:spPr>
        <p:txBody>
          <a:bodyPr wrap="square" numCol="1" anchorCtr="0" compatLnSpc="1">
            <a:prstTxWarp prst="textNoShape">
              <a:avLst/>
            </a:prstTxWarp>
          </a:bodyPr>
          <a:lstStyle/>
          <a:p>
            <a:pPr fontAlgn="base">
              <a:spcBef>
                <a:spcPct val="0"/>
              </a:spcBef>
              <a:spcAft>
                <a:spcPct val="0"/>
              </a:spcAft>
              <a:defRPr/>
            </a:pPr>
            <a:fld id="{482E68C9-CCB9-4DC7-BDD6-9CD0F1147959}" type="slidenum">
              <a:rPr lang="ja-JP" altLang="en-US">
                <a:latin typeface="Meiryo UI" panose="020B0604030504040204" pitchFamily="50" charset="-128"/>
                <a:ea typeface="Meiryo UI" panose="020B0604030504040204" pitchFamily="50" charset="-128"/>
                <a:cs typeface="Meiryo UI" panose="020B0604030504040204" pitchFamily="50" charset="-128"/>
              </a:rPr>
              <a:pPr fontAlgn="base">
                <a:spcBef>
                  <a:spcPct val="0"/>
                </a:spcBef>
                <a:spcAft>
                  <a:spcPct val="0"/>
                </a:spcAft>
                <a:defRPr/>
              </a:pPr>
              <a:t>2</a:t>
            </a:fld>
            <a:endParaRPr lang="en-US" altLang="ja-JP"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63228" y="800708"/>
            <a:ext cx="4506788"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第４次産業革命関係</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3458328122"/>
              </p:ext>
            </p:extLst>
          </p:nvPr>
        </p:nvGraphicFramePr>
        <p:xfrm>
          <a:off x="323527" y="1136697"/>
          <a:ext cx="8609335" cy="1816200"/>
        </p:xfrm>
        <a:graphic>
          <a:graphicData uri="http://schemas.openxmlformats.org/drawingml/2006/table">
            <a:tbl>
              <a:tblPr firstRow="1" bandRow="1">
                <a:tableStyleId>{5940675A-B579-460E-94D1-54222C63F5DA}</a:tableStyleId>
              </a:tblPr>
              <a:tblGrid>
                <a:gridCol w="1060162"/>
                <a:gridCol w="7549173"/>
              </a:tblGrid>
              <a:tr h="370840">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産業集積</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・大阪は、</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情報通信関連産業において、事業所数、従業者数ともに、全国的に見て東京に次ぐ集積を有しており</a:t>
                      </a:r>
                      <a:r>
                        <a:rPr lang="ja-JP" altLang="en-US" sz="1100" b="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、一定の</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優位性が</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ある。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・ロボットの開発には多種多様な要素技術が必要。</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大阪はものづくり企業の全国的な集積地であるが、多様な業種がバランスよく</a:t>
                      </a:r>
                      <a:endPar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ts val="1400"/>
                        </a:lnSpc>
                        <a:spcBef>
                          <a:spcPts val="0"/>
                        </a:spcBef>
                        <a:spcAft>
                          <a:spcPts val="0"/>
                        </a:spcAft>
                        <a:buClrTx/>
                        <a:buSzTx/>
                        <a:buFontTx/>
                        <a:buNone/>
                        <a:tabLst/>
                        <a:defRPr/>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集積しており、ロボットや第４次産業革命に関わる産業をけん引するポテンシャル</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を持つ。</a:t>
                      </a: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417979">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ビッグデータ</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・都市機能の基盤整備が十分になされていることや、人口のボリュームも大きいことから、</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大阪は、ビッグデータの収集に関するポテンシャルが高い</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。特に、観光客の増加によるビッグデータ活用ポテンシャルが高い。</a:t>
                      </a:r>
                    </a:p>
                  </a:txBody>
                  <a:tcPr marT="36000" marB="36000" anchor="ctr">
                    <a:lnR w="19050" cap="flat" cmpd="sng" algn="ctr">
                      <a:solidFill>
                        <a:schemeClr val="tx1"/>
                      </a:solidFill>
                      <a:prstDash val="solid"/>
                      <a:round/>
                      <a:headEnd type="none" w="med" len="med"/>
                      <a:tailEnd type="none" w="med" len="med"/>
                    </a:lnR>
                  </a:tcPr>
                </a:tc>
              </a:tr>
              <a:tr h="402987">
                <a:tc>
                  <a:txBody>
                    <a:bodyPr/>
                    <a:lstStyle/>
                    <a:p>
                      <a:pPr algn="ctr">
                        <a:lnSpc>
                          <a:spcPts val="1500"/>
                        </a:lnSpc>
                      </a:pPr>
                      <a:r>
                        <a:rPr kumimoji="1" lang="en-US" altLang="ja-JP" sz="1400" b="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の活用による将来の経済価値予測において産業別の内訳をみると、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製造、ヘルスケア、小売などの割合が高く、大阪が強みを</a:t>
                      </a:r>
                      <a:endPar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持つ産業分野での伸びが期待</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される。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・中小企業では、</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ICT</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活用に対する関心は高まっているものの、実際にその活用までは至っていない。</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13" name="テキスト ボックス 12"/>
          <p:cNvSpPr txBox="1"/>
          <p:nvPr/>
        </p:nvSpPr>
        <p:spPr>
          <a:xfrm>
            <a:off x="77912" y="3176972"/>
            <a:ext cx="4506788"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 人材</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関係</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4" name="表 13"/>
          <p:cNvGraphicFramePr>
            <a:graphicFrameLocks noGrp="1"/>
          </p:cNvGraphicFramePr>
          <p:nvPr>
            <p:extLst>
              <p:ext uri="{D42A27DB-BD31-4B8C-83A1-F6EECF244321}">
                <p14:modId xmlns:p14="http://schemas.microsoft.com/office/powerpoint/2010/main" val="2027641545"/>
              </p:ext>
            </p:extLst>
          </p:nvPr>
        </p:nvGraphicFramePr>
        <p:xfrm>
          <a:off x="323528" y="3488388"/>
          <a:ext cx="8613080" cy="1190480"/>
        </p:xfrm>
        <a:graphic>
          <a:graphicData uri="http://schemas.openxmlformats.org/drawingml/2006/table">
            <a:tbl>
              <a:tblPr firstRow="1" bandRow="1">
                <a:tableStyleId>{5940675A-B579-460E-94D1-54222C63F5DA}</a:tableStyleId>
              </a:tblPr>
              <a:tblGrid>
                <a:gridCol w="1060624"/>
                <a:gridCol w="7552456"/>
              </a:tblGrid>
              <a:tr h="375507">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就業者</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T w="19050" cap="flat" cmpd="sng" algn="ctr">
                      <a:solidFill>
                        <a:schemeClr val="tx1"/>
                      </a:solidFill>
                      <a:prstDash val="solid"/>
                      <a:round/>
                      <a:headEnd type="none" w="med" len="med"/>
                      <a:tailEnd type="none" w="med" len="med"/>
                    </a:lnT>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・労働力調査から、直近</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年の就業者数の推移をみると、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男性就業者数は減少している一方、女性就業者は増加</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。男性については、</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年以降、就業者数が減少。特に</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歳が減少。</a:t>
                      </a:r>
                      <a:endParaRPr lang="ja-JP" altLang="en-US" sz="11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tcPr>
                </a:tc>
              </a:tr>
              <a:tr h="667987">
                <a:tc>
                  <a:txBody>
                    <a:bodyPr/>
                    <a:lstStyle/>
                    <a:p>
                      <a:pPr algn="ctr">
                        <a:lnSpc>
                          <a:spcPts val="1500"/>
                        </a:lnSpc>
                      </a:pPr>
                      <a:r>
                        <a:rPr kumimoji="1" lang="ja-JP" altLang="en-US" sz="14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人口動態</a:t>
                      </a:r>
                      <a:endParaRPr kumimoji="1" lang="ja-JP" altLang="en-US" sz="14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36000" marB="36000" anchor="ctr">
                    <a:lnL w="19050" cap="flat" cmpd="sng" algn="ctr">
                      <a:solidFill>
                        <a:schemeClr val="tx1"/>
                      </a:solidFill>
                      <a:prstDash val="solid"/>
                      <a:round/>
                      <a:headEnd type="none" w="med" len="med"/>
                      <a:tailEnd type="none" w="med" len="med"/>
                    </a:lnL>
                    <a:lnB w="19050" cap="flat" cmpd="sng" algn="ctr">
                      <a:solidFill>
                        <a:schemeClr val="tx1"/>
                      </a:solidFill>
                      <a:prstDash val="solid"/>
                      <a:round/>
                      <a:headEnd type="none" w="med" len="med"/>
                      <a:tailEnd type="none" w="med" len="med"/>
                    </a:lnB>
                    <a:solidFill>
                      <a:schemeClr val="bg1">
                        <a:lumMod val="85000"/>
                      </a:schemeClr>
                    </a:solidFill>
                  </a:tcPr>
                </a:tc>
                <a:tc>
                  <a:txBody>
                    <a:bodyPr/>
                    <a:lstStyle/>
                    <a:p>
                      <a:pPr>
                        <a:lnSpc>
                          <a:spcPts val="1400"/>
                        </a:lnSpc>
                      </a:pP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・住民基本台帳から、人口移動の推移をみると、</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大阪府への転入総数はピーク時の</a:t>
                      </a:r>
                      <a:r>
                        <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1970</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年ごろ（年間</a:t>
                      </a:r>
                      <a:r>
                        <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38</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万人）から直近</a:t>
                      </a:r>
                      <a:r>
                        <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p>
                    <a:p>
                      <a:pPr>
                        <a:lnSpc>
                          <a:spcPts val="1400"/>
                        </a:lnSpc>
                      </a:pPr>
                      <a:r>
                        <a:rPr lang="ja-JP" altLang="en-US" sz="1100" b="1"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年は約</a:t>
                      </a:r>
                      <a:r>
                        <a:rPr lang="en-US" altLang="ja-JP"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r>
                      <a:r>
                        <a:rPr lang="ja-JP" altLang="en-US" sz="1100" b="1" u="sng"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万人に減少</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。大阪府から各地域への転出総数は減少傾向にあるが、東京圏へは年間４万人程度の転出が続いている。</a:t>
                      </a:r>
                      <a:endParaRPr lang="en-US" altLang="ja-JP"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・就職や配転を契機とした、</a:t>
                      </a: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r>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代前半の首都圏への転出が顕著。</a:t>
                      </a:r>
                      <a:endParaRPr kumimoji="1" lang="en-US" altLang="ja-JP"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100" strike="noStrik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・大企業を中心に、府内から首都圏等への本社機能の移転が続いており、中核人材の流出も招いている恐れ。</a:t>
                      </a:r>
                      <a:r>
                        <a:rPr lang="ja-JP" altLang="en-US" sz="1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100" dirty="0">
                        <a:solidFill>
                          <a:schemeClr val="tx1"/>
                        </a:solidFill>
                        <a:latin typeface="ＭＳ 明朝" panose="02020609040205080304" pitchFamily="17" charset="-128"/>
                        <a:ea typeface="ＭＳ 明朝" panose="02020609040205080304" pitchFamily="17" charset="-128"/>
                      </a:endParaRPr>
                    </a:p>
                  </a:txBody>
                  <a:tcPr marT="36000" marB="36000" anchor="ctr">
                    <a:lnR w="19050" cap="flat" cmpd="sng" algn="ctr">
                      <a:solidFill>
                        <a:schemeClr val="tx1"/>
                      </a:solidFill>
                      <a:prstDash val="solid"/>
                      <a:round/>
                      <a:headEnd type="none" w="med" len="med"/>
                      <a:tailEnd type="none" w="med" len="med"/>
                    </a:lnR>
                    <a:lnB w="19050" cap="flat" cmpd="sng" algn="ctr">
                      <a:solidFill>
                        <a:schemeClr val="tx1"/>
                      </a:solidFill>
                      <a:prstDash val="solid"/>
                      <a:round/>
                      <a:headEnd type="none" w="med" len="med"/>
                      <a:tailEnd type="none" w="med" len="med"/>
                    </a:lnB>
                  </a:tcPr>
                </a:tc>
              </a:tr>
            </a:tbl>
          </a:graphicData>
        </a:graphic>
      </p:graphicFrame>
      <p:sp>
        <p:nvSpPr>
          <p:cNvPr id="9" name="テキスト ボックス 8"/>
          <p:cNvSpPr txBox="1"/>
          <p:nvPr/>
        </p:nvSpPr>
        <p:spPr>
          <a:xfrm>
            <a:off x="65212" y="428715"/>
            <a:ext cx="5694920" cy="335989"/>
          </a:xfrm>
          <a:prstGeom prst="rect">
            <a:avLst/>
          </a:prstGeom>
          <a:noFill/>
        </p:spPr>
        <p:txBody>
          <a:bodyPr wrap="square" rtlCol="0" anchor="ctr" anchorCtr="0">
            <a:spAutoFit/>
          </a:bodyPr>
          <a:lstStyle/>
          <a:p>
            <a:pPr>
              <a:lnSpc>
                <a:spcPts val="19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＜新たな課題についての分析＞</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6511523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図 2" descr="画面の領域"/>
          <p:cNvPicPr>
            <a:picLocks/>
          </p:cNvPicPr>
          <p:nvPr/>
        </p:nvPicPr>
        <p:blipFill>
          <a:blip r:embed="rId2">
            <a:extLst>
              <a:ext uri="{28A0092B-C50C-407E-A947-70E740481C1C}">
                <a14:useLocalDpi xmlns:a14="http://schemas.microsoft.com/office/drawing/2010/main" val="0"/>
              </a:ext>
            </a:extLst>
          </a:blip>
          <a:stretch>
            <a:fillRect/>
          </a:stretch>
        </p:blipFill>
        <p:spPr>
          <a:xfrm>
            <a:off x="286972" y="656692"/>
            <a:ext cx="7200000" cy="2376000"/>
          </a:xfrm>
          <a:prstGeom prst="rect">
            <a:avLst/>
          </a:prstGeom>
          <a:ln>
            <a:solidFill>
              <a:schemeClr val="tx1"/>
            </a:solidFill>
          </a:ln>
        </p:spPr>
      </p:pic>
      <p:sp>
        <p:nvSpPr>
          <p:cNvPr id="29" name="正方形/長方形 28"/>
          <p:cNvSpPr/>
          <p:nvPr/>
        </p:nvSpPr>
        <p:spPr>
          <a:xfrm>
            <a:off x="91826" y="87015"/>
            <a:ext cx="4234934" cy="492443"/>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訪日外国人消費</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GRP</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波及効果</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APIR Trend Watch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No.42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訪日外国人消費の経済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251520" y="1700840"/>
            <a:ext cx="723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305484" y="1037637"/>
            <a:ext cx="602220"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739692" y="720000"/>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85038" y="3327375"/>
            <a:ext cx="4234934" cy="492443"/>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訪日外国人消費の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雇用</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への波及効果</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APIR Trend Watch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No.42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訪日外国人消費の経済</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効果</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6028996" y="3897632"/>
            <a:ext cx="1060770"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21842" y="3067072"/>
            <a:ext cx="7562673" cy="253916"/>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関西では、大阪、京都の</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05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波及が大きく、大阪においては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年では</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GRP</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の押し上げ効果が</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+1.02%</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と推計されている</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29</a:t>
            </a:fld>
            <a:endParaRPr kumimoji="1" lang="ja-JP" altLang="en-US"/>
          </a:p>
        </p:txBody>
      </p:sp>
      <p:sp>
        <p:nvSpPr>
          <p:cNvPr id="24" name="正方形/長方形 23"/>
          <p:cNvSpPr/>
          <p:nvPr/>
        </p:nvSpPr>
        <p:spPr>
          <a:xfrm>
            <a:off x="2133576" y="1037637"/>
            <a:ext cx="602220"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925664" y="1037637"/>
            <a:ext cx="602220"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3681748" y="1037637"/>
            <a:ext cx="602220"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万円）</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5552267" y="720000"/>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6376393" y="720000"/>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正方形/長方形 39"/>
          <p:cNvSpPr/>
          <p:nvPr/>
        </p:nvSpPr>
        <p:spPr>
          <a:xfrm>
            <a:off x="7128715" y="720000"/>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descr="画面の領域"/>
          <p:cNvPicPr>
            <a:picLocks/>
          </p:cNvPicPr>
          <p:nvPr/>
        </p:nvPicPr>
        <p:blipFill>
          <a:blip r:embed="rId3">
            <a:extLst>
              <a:ext uri="{28A0092B-C50C-407E-A947-70E740481C1C}">
                <a14:useLocalDpi xmlns:a14="http://schemas.microsoft.com/office/drawing/2010/main" val="0"/>
              </a:ext>
            </a:extLst>
          </a:blip>
          <a:stretch>
            <a:fillRect/>
          </a:stretch>
        </p:blipFill>
        <p:spPr>
          <a:xfrm>
            <a:off x="288324" y="3933320"/>
            <a:ext cx="7200000" cy="2376000"/>
          </a:xfrm>
          <a:prstGeom prst="rect">
            <a:avLst/>
          </a:prstGeom>
          <a:ln>
            <a:solidFill>
              <a:schemeClr val="tx1"/>
            </a:solidFill>
          </a:ln>
        </p:spPr>
      </p:pic>
      <p:sp>
        <p:nvSpPr>
          <p:cNvPr id="47" name="正方形/長方形 46"/>
          <p:cNvSpPr/>
          <p:nvPr/>
        </p:nvSpPr>
        <p:spPr>
          <a:xfrm>
            <a:off x="251520" y="4977172"/>
            <a:ext cx="7236000" cy="2880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正方形/長方形 48"/>
          <p:cNvSpPr/>
          <p:nvPr/>
        </p:nvSpPr>
        <p:spPr>
          <a:xfrm>
            <a:off x="4762937" y="4113076"/>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52"/>
          <p:cNvSpPr/>
          <p:nvPr/>
        </p:nvSpPr>
        <p:spPr>
          <a:xfrm>
            <a:off x="5575512" y="4113076"/>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53"/>
          <p:cNvSpPr/>
          <p:nvPr/>
        </p:nvSpPr>
        <p:spPr>
          <a:xfrm>
            <a:off x="6399638" y="4113076"/>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正方形/長方形 54"/>
          <p:cNvSpPr/>
          <p:nvPr/>
        </p:nvSpPr>
        <p:spPr>
          <a:xfrm>
            <a:off x="7151960" y="4113076"/>
            <a:ext cx="372368" cy="123111"/>
          </a:xfrm>
          <a:prstGeom prst="rect">
            <a:avLst/>
          </a:prstGeom>
        </p:spPr>
        <p:txBody>
          <a:bodyPr wrap="square" lIns="0" tIns="0" rIns="0" bIns="0">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1511660" y="4257672"/>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正方形/長方形 34"/>
          <p:cNvSpPr/>
          <p:nvPr/>
        </p:nvSpPr>
        <p:spPr>
          <a:xfrm>
            <a:off x="2303748" y="4257092"/>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正方形/長方形 35"/>
          <p:cNvSpPr/>
          <p:nvPr/>
        </p:nvSpPr>
        <p:spPr>
          <a:xfrm>
            <a:off x="3105511" y="4257672"/>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3887924" y="4257672"/>
            <a:ext cx="530385" cy="215444"/>
          </a:xfrm>
          <a:prstGeom prst="rect">
            <a:avLst/>
          </a:prstGeom>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6952603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②人材</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30</a:t>
            </a:fld>
            <a:endParaRPr lang="ja-JP" altLang="en-US" dirty="0"/>
          </a:p>
        </p:txBody>
      </p:sp>
    </p:spTree>
    <p:extLst>
      <p:ext uri="{BB962C8B-B14F-4D97-AF65-F5344CB8AC3E}">
        <p14:creationId xmlns:p14="http://schemas.microsoft.com/office/powerpoint/2010/main" val="3143597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86973"/>
            <a:ext cx="9001000" cy="457851"/>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2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○東京一極集中や人口減少、超高齢化が急速に進む中、労働力人口をいかに維持するか。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70949"/>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132856"/>
            <a:ext cx="9001000" cy="648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○グランドデザイン・大阪、グランドデザイン・大阪都市圏の策定による定住魅力の向上。</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○大阪へのＵＩＪターン就職希望者等への支援。</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198884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880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人材流出（人口動態）</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105199"/>
            <a:ext cx="9001000" cy="3276129"/>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○大阪府では、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1973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年以降概ね一貫して人口の転出超過が続いた後、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年から転入超過へと転換。以後、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年を除き転入超過の状況。</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○年齢階層別では、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歳代後半から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歳代前半は転入超過だが、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歳代後半から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歳以上までは転出超過。</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歳代においては、東京圏には転出超過。</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○都道府県別で転出入をみると、近畿・中国地方を中心に幅広い地方から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転入超過（</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年「兵庫</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2,069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人」「和歌山</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1,893</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人」「広島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619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人」など</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ある一方、東京圏へ</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転出超過</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が顕著（</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東京都</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7,611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神奈川県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1,485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）となっている。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spcBef>
                <a:spcPts val="300"/>
              </a:spcBef>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○大企業を中心に、首都圏等への府内の本社機能の移転が続いており中核人材の流出にもつながっている恐れ。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UIJ</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ターン就職を含む移住促進に向けた取組みや本社機能の府内誘致</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○女性や若者等への府内に本社を置く企業等の魅力発信、インターンシップ事業の強化。</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○ベンチャーエコシステムの構築等による創業支援施策の推進。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29519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31</a:t>
            </a:fld>
            <a:endParaRPr kumimoji="1" lang="ja-JP" altLang="en-US"/>
          </a:p>
        </p:txBody>
      </p:sp>
    </p:spTree>
    <p:extLst>
      <p:ext uri="{BB962C8B-B14F-4D97-AF65-F5344CB8AC3E}">
        <p14:creationId xmlns:p14="http://schemas.microsoft.com/office/powerpoint/2010/main" val="216115938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4" name="グラフ 23"/>
          <p:cNvGraphicFramePr>
            <a:graphicFrameLocks/>
          </p:cNvGraphicFramePr>
          <p:nvPr>
            <p:extLst>
              <p:ext uri="{D42A27DB-BD31-4B8C-83A1-F6EECF244321}">
                <p14:modId xmlns:p14="http://schemas.microsoft.com/office/powerpoint/2010/main" val="2988424658"/>
              </p:ext>
            </p:extLst>
          </p:nvPr>
        </p:nvGraphicFramePr>
        <p:xfrm>
          <a:off x="3527884" y="424127"/>
          <a:ext cx="5256584" cy="2470329"/>
        </p:xfrm>
        <a:graphic>
          <a:graphicData uri="http://schemas.openxmlformats.org/drawingml/2006/chart">
            <c:chart xmlns:c="http://schemas.openxmlformats.org/drawingml/2006/chart" xmlns:r="http://schemas.openxmlformats.org/officeDocument/2006/relationships" r:id="rId2"/>
          </a:graphicData>
        </a:graphic>
      </p:graphicFrame>
      <p:sp>
        <p:nvSpPr>
          <p:cNvPr id="10" name="正方形/長方形 9"/>
          <p:cNvSpPr>
            <a:spLocks noChangeArrowheads="1"/>
          </p:cNvSpPr>
          <p:nvPr/>
        </p:nvSpPr>
        <p:spPr bwMode="auto">
          <a:xfrm>
            <a:off x="124763" y="70545"/>
            <a:ext cx="30790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大阪府の転出入状況の推移</a:t>
            </a:r>
            <a:endParaRPr lang="ja-JP" altLang="en-US" sz="105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Text Box 3"/>
          <p:cNvSpPr txBox="1">
            <a:spLocks noChangeArrowheads="1"/>
          </p:cNvSpPr>
          <p:nvPr/>
        </p:nvSpPr>
        <p:spPr bwMode="auto">
          <a:xfrm>
            <a:off x="-108520" y="365637"/>
            <a:ext cx="4006924"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fontAlgn="base">
              <a:lnSpc>
                <a:spcPct val="80000"/>
              </a:lnSpc>
              <a:spcBef>
                <a:spcPct val="0"/>
              </a:spcBef>
              <a:spcAft>
                <a:spcPct val="0"/>
              </a:spcAft>
            </a:pPr>
            <a:r>
              <a:rPr kumimoji="1" lang="ja-JP" altLang="en-US" sz="10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「住民基本台帳人口移動報告」により大阪府作成</a:t>
            </a:r>
            <a:endParaRPr kumimoji="1" lang="ja-JP" altLang="ja-JP" sz="10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a:spLocks noChangeArrowheads="1"/>
          </p:cNvSpPr>
          <p:nvPr/>
        </p:nvSpPr>
        <p:spPr bwMode="auto">
          <a:xfrm>
            <a:off x="120204" y="2578157"/>
            <a:ext cx="307908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大阪府の年齢階層別転出入分析</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Text Box 3"/>
          <p:cNvSpPr txBox="1">
            <a:spLocks noChangeArrowheads="1"/>
          </p:cNvSpPr>
          <p:nvPr/>
        </p:nvSpPr>
        <p:spPr bwMode="auto">
          <a:xfrm>
            <a:off x="287524" y="2888940"/>
            <a:ext cx="4237744"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Text Box 3"/>
          <p:cNvSpPr txBox="1">
            <a:spLocks noChangeArrowheads="1"/>
          </p:cNvSpPr>
          <p:nvPr/>
        </p:nvSpPr>
        <p:spPr bwMode="auto">
          <a:xfrm>
            <a:off x="3535899" y="2964829"/>
            <a:ext cx="3995936" cy="1903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fontAlgn="base">
              <a:lnSpc>
                <a:spcPct val="80000"/>
              </a:lnSpc>
              <a:spcBef>
                <a:spcPct val="0"/>
              </a:spcBef>
              <a:spcAft>
                <a:spcPct val="0"/>
              </a:spcAft>
            </a:pPr>
            <a:r>
              <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関東・甲信越には、東京圏を含まず</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。関西圏</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には、大阪府を含まず</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a:p>
            <a:pPr lvl="1" algn="just" fontAlgn="base">
              <a:lnSpc>
                <a:spcPct val="80000"/>
              </a:lnSpc>
              <a:spcBef>
                <a:spcPct val="0"/>
              </a:spcBef>
              <a:spcAft>
                <a:spcPct val="0"/>
              </a:spcAft>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　　</a:t>
            </a:r>
            <a:endParaRPr kumimoji="1" lang="ja-JP" altLang="ja-JP" sz="7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9" name="表 18"/>
          <p:cNvGraphicFramePr>
            <a:graphicFrameLocks noGrp="1"/>
          </p:cNvGraphicFramePr>
          <p:nvPr>
            <p:extLst>
              <p:ext uri="{D42A27DB-BD31-4B8C-83A1-F6EECF244321}">
                <p14:modId xmlns:p14="http://schemas.microsoft.com/office/powerpoint/2010/main" val="3094066810"/>
              </p:ext>
            </p:extLst>
          </p:nvPr>
        </p:nvGraphicFramePr>
        <p:xfrm>
          <a:off x="242135" y="3154017"/>
          <a:ext cx="8495088" cy="3011287"/>
        </p:xfrm>
        <a:graphic>
          <a:graphicData uri="http://schemas.openxmlformats.org/drawingml/2006/table">
            <a:tbl>
              <a:tblPr>
                <a:tableStyleId>{5940675A-B579-460E-94D1-54222C63F5DA}</a:tableStyleId>
              </a:tblPr>
              <a:tblGrid>
                <a:gridCol w="888276"/>
                <a:gridCol w="838064"/>
                <a:gridCol w="834706"/>
                <a:gridCol w="659338"/>
                <a:gridCol w="659338"/>
                <a:gridCol w="659338"/>
                <a:gridCol w="659338"/>
                <a:gridCol w="659338"/>
                <a:gridCol w="659338"/>
                <a:gridCol w="659338"/>
                <a:gridCol w="659338"/>
                <a:gridCol w="659338"/>
              </a:tblGrid>
              <a:tr h="204423">
                <a:tc gridSpan="2">
                  <a:txBody>
                    <a:bodyPr/>
                    <a:lstStyle/>
                    <a:p>
                      <a:pPr algn="ctr" fontAlgn="ctr">
                        <a:lnSpc>
                          <a:spcPts val="1100"/>
                        </a:lnSpc>
                      </a:pPr>
                      <a:r>
                        <a:rPr lang="ja-JP" altLang="en-US" sz="1100" u="none" strike="noStrike" dirty="0">
                          <a:effectLst/>
                        </a:rPr>
                        <a:t>　</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hMerge="1">
                  <a:txBody>
                    <a:bodyPr/>
                    <a:lstStyle/>
                    <a:p>
                      <a:endParaRPr kumimoji="1" lang="ja-JP" altLang="en-US"/>
                    </a:p>
                  </a:txBody>
                  <a:tcPr/>
                </a:tc>
                <a:tc>
                  <a:txBody>
                    <a:bodyPr/>
                    <a:lstStyle/>
                    <a:p>
                      <a:pPr algn="ctr" fontAlgn="ctr">
                        <a:lnSpc>
                          <a:spcPts val="1100"/>
                        </a:lnSpc>
                      </a:pPr>
                      <a:r>
                        <a:rPr lang="ja-JP" altLang="en-US" sz="1100" u="none" strike="noStrike" dirty="0">
                          <a:effectLst/>
                        </a:rPr>
                        <a:t>合計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0</a:t>
                      </a:r>
                      <a:r>
                        <a:rPr lang="ja-JP" altLang="en-US" sz="1100" u="none" strike="noStrike" dirty="0">
                          <a:effectLst/>
                        </a:rPr>
                        <a:t>～</a:t>
                      </a:r>
                      <a:r>
                        <a:rPr lang="en-US" altLang="ja-JP" sz="1100" u="none" strike="noStrike" dirty="0">
                          <a:effectLst/>
                        </a:rPr>
                        <a:t>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10</a:t>
                      </a:r>
                      <a:r>
                        <a:rPr lang="ja-JP" altLang="en-US" sz="1100" u="none" strike="noStrike" dirty="0">
                          <a:effectLst/>
                        </a:rPr>
                        <a:t>～</a:t>
                      </a:r>
                      <a:r>
                        <a:rPr lang="en-US" altLang="ja-JP" sz="1100" u="none" strike="noStrike" dirty="0">
                          <a:effectLst/>
                        </a:rPr>
                        <a:t>14</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15</a:t>
                      </a:r>
                      <a:r>
                        <a:rPr lang="ja-JP" altLang="en-US" sz="1100" u="none" strike="noStrike" dirty="0">
                          <a:effectLst/>
                        </a:rPr>
                        <a:t>～</a:t>
                      </a:r>
                      <a:r>
                        <a:rPr lang="en-US" altLang="ja-JP" sz="1100" u="none" strike="noStrike" dirty="0">
                          <a:effectLst/>
                        </a:rPr>
                        <a:t>19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20</a:t>
                      </a:r>
                      <a:r>
                        <a:rPr lang="ja-JP" altLang="en-US" sz="1100" u="none" strike="noStrike" dirty="0">
                          <a:effectLst/>
                        </a:rPr>
                        <a:t>～</a:t>
                      </a:r>
                      <a:r>
                        <a:rPr lang="en-US" altLang="ja-JP" sz="1100" u="none" strike="noStrike" dirty="0">
                          <a:effectLst/>
                        </a:rPr>
                        <a:t>24</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25</a:t>
                      </a:r>
                      <a:r>
                        <a:rPr lang="ja-JP" altLang="en-US" sz="1100" u="none" strike="noStrike" dirty="0">
                          <a:effectLst/>
                        </a:rPr>
                        <a:t>～</a:t>
                      </a:r>
                      <a:r>
                        <a:rPr lang="en-US" altLang="ja-JP" sz="1100" u="none" strike="noStrike" dirty="0">
                          <a:effectLst/>
                        </a:rPr>
                        <a:t>29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30</a:t>
                      </a:r>
                      <a:r>
                        <a:rPr lang="ja-JP" altLang="en-US" sz="1100" u="none" strike="noStrike" dirty="0">
                          <a:effectLst/>
                        </a:rPr>
                        <a:t>～</a:t>
                      </a:r>
                      <a:r>
                        <a:rPr lang="en-US" altLang="ja-JP" sz="1100" u="none" strike="noStrike" dirty="0">
                          <a:effectLst/>
                        </a:rPr>
                        <a:t>39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40</a:t>
                      </a:r>
                      <a:r>
                        <a:rPr lang="ja-JP" altLang="en-US" sz="1100" u="none" strike="noStrike" dirty="0">
                          <a:effectLst/>
                        </a:rPr>
                        <a:t>～</a:t>
                      </a:r>
                      <a:r>
                        <a:rPr lang="en-US" altLang="ja-JP" sz="1100" u="none" strike="noStrike" dirty="0">
                          <a:effectLst/>
                        </a:rPr>
                        <a:t>49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50</a:t>
                      </a:r>
                      <a:r>
                        <a:rPr lang="ja-JP" altLang="en-US" sz="1100" u="none" strike="noStrike" dirty="0">
                          <a:effectLst/>
                        </a:rPr>
                        <a:t>～</a:t>
                      </a:r>
                      <a:r>
                        <a:rPr lang="en-US" altLang="ja-JP" sz="1100" u="none" strike="noStrike" dirty="0">
                          <a:effectLst/>
                        </a:rPr>
                        <a:t>59</a:t>
                      </a:r>
                      <a:r>
                        <a:rPr lang="ja-JP" altLang="en-US" sz="1100" u="none" strike="noStrike" dirty="0">
                          <a:effectLst/>
                        </a:rPr>
                        <a:t>歳</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lnSpc>
                          <a:spcPts val="1100"/>
                        </a:lnSpc>
                      </a:pPr>
                      <a:r>
                        <a:rPr lang="en-US" altLang="ja-JP" sz="1100" u="none" strike="noStrike" dirty="0">
                          <a:effectLst/>
                        </a:rPr>
                        <a:t>60</a:t>
                      </a:r>
                      <a:r>
                        <a:rPr lang="ja-JP" altLang="en-US" sz="1100" u="none" strike="noStrike" dirty="0">
                          <a:effectLst/>
                        </a:rPr>
                        <a:t>歳以上</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175429">
                <a:tc rowSpan="2">
                  <a:txBody>
                    <a:bodyPr/>
                    <a:lstStyle/>
                    <a:p>
                      <a:pPr algn="ctr" fontAlgn="ctr">
                        <a:lnSpc>
                          <a:spcPts val="1100"/>
                        </a:lnSpc>
                      </a:pPr>
                      <a:r>
                        <a:rPr lang="ja-JP" altLang="en-US" sz="1100" b="1" u="none" strike="noStrike" dirty="0">
                          <a:effectLst/>
                        </a:rPr>
                        <a:t>北海道・東北</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9,393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989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233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472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1,489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1,542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2,066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1,416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662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524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247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165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26</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48</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関東・甲信越</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5,761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652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140</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264</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1,037</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997</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1,284</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744</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337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306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105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39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38</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東海・北陸</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34,563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3,471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694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1,487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6,532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6,321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7,843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4,197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1,818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2,200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907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143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401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722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163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315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183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132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東京圏</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71,163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7,457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1,402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1,617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11,275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13,853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18,464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10,334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3,918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2,843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10,905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723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204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773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2,967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2,329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2,374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802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144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589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i="0" u="none" strike="noStrike" dirty="0" smtClean="0">
                          <a:solidFill>
                            <a:srgbClr val="000000"/>
                          </a:solidFill>
                          <a:effectLst/>
                          <a:latin typeface="ＭＳ Ｐゴシック"/>
                        </a:rPr>
                        <a:t>関西圏</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115,893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9,858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1,512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4,383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18,574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23,763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28,747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12,496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6,081</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10,478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5,089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1,628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130</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711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4,080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2,081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365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278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173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370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中国・四国</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34,398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3,174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623</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2,282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8,073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5,809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6,271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3,308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1,837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3,021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3,214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242</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45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1,114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a:effectLst/>
                          <a:latin typeface="+mn-ea"/>
                          <a:ea typeface="+mn-ea"/>
                        </a:rPr>
                        <a:t>2,725</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165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367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142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79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a:effectLst/>
                          <a:latin typeface="+mn-ea"/>
                          <a:ea typeface="+mn-ea"/>
                        </a:rPr>
                        <a:t>▲ </a:t>
                      </a:r>
                      <a:r>
                        <a:rPr lang="en-US" altLang="ja-JP" sz="1100" u="none" strike="noStrike">
                          <a:effectLst/>
                          <a:latin typeface="+mn-ea"/>
                          <a:ea typeface="+mn-ea"/>
                        </a:rPr>
                        <a:t>289</a:t>
                      </a:r>
                      <a:endParaRPr lang="en-US" altLang="ja-JP" sz="1100" b="0" i="0" u="none" strike="noStrike">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u="none" strike="noStrike" dirty="0">
                          <a:effectLst/>
                        </a:rPr>
                        <a:t>九州</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27,504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2,804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537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2,031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5,268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4,303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5,458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en-US" altLang="ja-JP" sz="1100" u="none" strike="noStrike" dirty="0">
                          <a:effectLst/>
                          <a:latin typeface="+mn-ea"/>
                          <a:ea typeface="+mn-ea"/>
                        </a:rPr>
                        <a:t>2,955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1,646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2,502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endParaRPr kumimoji="1" lang="ja-JP" altLang="en-US"/>
                    </a:p>
                  </a:txBody>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1,052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268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1,115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u="none" strike="noStrike" dirty="0">
                          <a:effectLst/>
                          <a:latin typeface="+mn-ea"/>
                          <a:ea typeface="+mn-ea"/>
                        </a:rPr>
                        <a:t>1,338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57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402</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33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138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u="none" strike="noStrike" dirty="0">
                          <a:effectLst/>
                          <a:latin typeface="+mn-ea"/>
                          <a:ea typeface="+mn-ea"/>
                        </a:rPr>
                        <a:t>▲ </a:t>
                      </a:r>
                      <a:r>
                        <a:rPr lang="en-US" altLang="ja-JP" sz="1100" u="none" strike="noStrike" dirty="0">
                          <a:effectLst/>
                          <a:latin typeface="+mn-ea"/>
                          <a:ea typeface="+mn-ea"/>
                        </a:rPr>
                        <a:t>484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rowSpan="2">
                  <a:txBody>
                    <a:bodyPr/>
                    <a:lstStyle/>
                    <a:p>
                      <a:pPr algn="ctr" fontAlgn="ctr">
                        <a:lnSpc>
                          <a:spcPts val="1100"/>
                        </a:lnSpc>
                      </a:pPr>
                      <a:r>
                        <a:rPr lang="ja-JP" altLang="en-US" sz="1100" b="1" i="0" u="none" strike="noStrike" dirty="0" smtClean="0">
                          <a:solidFill>
                            <a:srgbClr val="000000"/>
                          </a:solidFill>
                          <a:effectLst/>
                          <a:latin typeface="ＭＳ Ｐゴシック"/>
                        </a:rPr>
                        <a:t>合計</a:t>
                      </a:r>
                      <a:endParaRPr lang="ja-JP" altLang="en-US" sz="1100" b="1"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転入・転出計</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298,675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28,405</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5,141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12,536</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52,248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56,588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70,133</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35,450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16,299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21,874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75429">
                <a:tc vMerge="1">
                  <a:txBody>
                    <a:bodyPr/>
                    <a:lstStyle/>
                    <a:p>
                      <a:pPr algn="ctr" fontAlgn="ctr">
                        <a:lnSpc>
                          <a:spcPts val="1100"/>
                        </a:lnSpc>
                      </a:pPr>
                      <a:endParaRPr lang="ja-JP" altLang="en-US" sz="1100" b="1" i="0" u="none" strike="noStrike" dirty="0">
                        <a:solidFill>
                          <a:srgbClr val="000000"/>
                        </a:solidFill>
                        <a:effectLst/>
                        <a:latin typeface="ＭＳ Ｐゴシック"/>
                      </a:endParaRPr>
                    </a:p>
                  </a:txBody>
                  <a:tcPr marL="7648" marR="7648" marT="0" marB="0"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fontAlgn="ctr">
                        <a:lnSpc>
                          <a:spcPts val="1100"/>
                        </a:lnSpc>
                      </a:pPr>
                      <a:r>
                        <a:rPr lang="ja-JP" altLang="en-US" sz="1100" u="none" strike="noStrike" dirty="0">
                          <a:effectLst/>
                        </a:rPr>
                        <a:t>差分</a:t>
                      </a:r>
                      <a:endParaRPr lang="ja-JP" altLang="en-US" sz="1100" b="0" i="0" u="none" strike="noStrike" dirty="0">
                        <a:solidFill>
                          <a:srgbClr val="000000"/>
                        </a:solidFill>
                        <a:effectLst/>
                        <a:latin typeface="ＭＳ Ｐゴシック"/>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391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2,997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en-US" altLang="ja-JP" sz="1100" b="0" i="0" u="none" strike="noStrike" dirty="0" smtClean="0">
                          <a:solidFill>
                            <a:srgbClr val="000000"/>
                          </a:solidFill>
                          <a:effectLst/>
                          <a:latin typeface="+mn-ea"/>
                          <a:ea typeface="+mn-ea"/>
                        </a:rPr>
                        <a:t>91</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2,654</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en-US" altLang="ja-JP" sz="1100" b="0" i="0" u="none" strike="noStrike" dirty="0" smtClean="0">
                          <a:solidFill>
                            <a:srgbClr val="000000"/>
                          </a:solidFill>
                          <a:effectLst/>
                          <a:latin typeface="+mn-ea"/>
                          <a:ea typeface="+mn-ea"/>
                        </a:rPr>
                        <a:t>6,168</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320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3,849</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240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57</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fontAlgn="b">
                        <a:lnSpc>
                          <a:spcPts val="1100"/>
                        </a:lnSpc>
                      </a:pPr>
                      <a:r>
                        <a:rPr lang="ja-JP" altLang="en-US" sz="1100" b="0" i="0" u="none" strike="noStrike" dirty="0" smtClean="0">
                          <a:solidFill>
                            <a:srgbClr val="000000"/>
                          </a:solidFill>
                          <a:effectLst/>
                          <a:latin typeface="+mn-ea"/>
                          <a:ea typeface="+mn-ea"/>
                        </a:rPr>
                        <a:t>▲ </a:t>
                      </a:r>
                      <a:r>
                        <a:rPr lang="en-US" altLang="ja-JP" sz="1100" b="0" i="0" u="none" strike="noStrike" dirty="0" smtClean="0">
                          <a:solidFill>
                            <a:srgbClr val="000000"/>
                          </a:solidFill>
                          <a:effectLst/>
                          <a:latin typeface="+mn-ea"/>
                          <a:ea typeface="+mn-ea"/>
                        </a:rPr>
                        <a:t>1,840</a:t>
                      </a:r>
                      <a:endParaRPr lang="en-US" altLang="ja-JP" sz="1100" b="0" i="0" u="none" strike="noStrike" dirty="0">
                        <a:solidFill>
                          <a:srgbClr val="000000"/>
                        </a:solidFill>
                        <a:effectLst/>
                        <a:latin typeface="+mn-ea"/>
                        <a:ea typeface="+mn-ea"/>
                      </a:endParaRPr>
                    </a:p>
                  </a:txBody>
                  <a:tcPr marL="7648" marR="764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graphicFrame>
        <p:nvGraphicFramePr>
          <p:cNvPr id="2" name="表 1"/>
          <p:cNvGraphicFramePr>
            <a:graphicFrameLocks noGrp="1"/>
          </p:cNvGraphicFramePr>
          <p:nvPr>
            <p:extLst>
              <p:ext uri="{D42A27DB-BD31-4B8C-83A1-F6EECF244321}">
                <p14:modId xmlns:p14="http://schemas.microsoft.com/office/powerpoint/2010/main" val="1175731431"/>
              </p:ext>
            </p:extLst>
          </p:nvPr>
        </p:nvGraphicFramePr>
        <p:xfrm>
          <a:off x="107504" y="538989"/>
          <a:ext cx="3384376" cy="1755522"/>
        </p:xfrm>
        <a:graphic>
          <a:graphicData uri="http://schemas.openxmlformats.org/drawingml/2006/table">
            <a:tbl>
              <a:tblPr firstRow="1" bandRow="1">
                <a:tableStyleId>{616DA210-FB5B-4158-B5E0-FEB733F419BA}</a:tableStyleId>
              </a:tblPr>
              <a:tblGrid>
                <a:gridCol w="504056"/>
                <a:gridCol w="1008112"/>
                <a:gridCol w="1017422"/>
                <a:gridCol w="854786"/>
              </a:tblGrid>
              <a:tr h="292587">
                <a:tc>
                  <a:txBody>
                    <a:bodyPr/>
                    <a:lstStyle/>
                    <a:p>
                      <a:r>
                        <a:rPr kumimoji="1" lang="ja-JP" altLang="en-US" sz="1050" dirty="0" smtClean="0">
                          <a:solidFill>
                            <a:schemeClr val="tx1"/>
                          </a:solidFill>
                        </a:rPr>
                        <a:t>年</a:t>
                      </a:r>
                      <a:endParaRPr kumimoji="1" lang="ja-JP" altLang="en-US" sz="1050" dirty="0">
                        <a:solidFill>
                          <a:schemeClr val="tx1"/>
                        </a:solidFill>
                      </a:endParaRPr>
                    </a:p>
                  </a:txBody>
                  <a:tcPr/>
                </a:tc>
                <a:tc>
                  <a:txBody>
                    <a:bodyPr/>
                    <a:lstStyle/>
                    <a:p>
                      <a:r>
                        <a:rPr kumimoji="1" lang="ja-JP" altLang="en-US" sz="1050" dirty="0" smtClean="0">
                          <a:solidFill>
                            <a:schemeClr val="tx1"/>
                          </a:solidFill>
                        </a:rPr>
                        <a:t>転入者数（人）</a:t>
                      </a:r>
                      <a:endParaRPr kumimoji="1" lang="ja-JP" altLang="en-US" sz="1050" dirty="0">
                        <a:solidFill>
                          <a:schemeClr val="tx1"/>
                        </a:solidFill>
                      </a:endParaRPr>
                    </a:p>
                  </a:txBody>
                  <a:tcPr/>
                </a:tc>
                <a:tc>
                  <a:txBody>
                    <a:bodyPr/>
                    <a:lstStyle/>
                    <a:p>
                      <a:r>
                        <a:rPr kumimoji="1" lang="ja-JP" altLang="en-US" sz="1050" dirty="0" smtClean="0">
                          <a:solidFill>
                            <a:schemeClr val="tx1"/>
                          </a:solidFill>
                        </a:rPr>
                        <a:t>転出者数（人）</a:t>
                      </a:r>
                      <a:endParaRPr kumimoji="1" lang="ja-JP" altLang="en-US" sz="1050" dirty="0">
                        <a:solidFill>
                          <a:schemeClr val="tx1"/>
                        </a:solidFill>
                      </a:endParaRPr>
                    </a:p>
                  </a:txBody>
                  <a:tcPr/>
                </a:tc>
                <a:tc>
                  <a:txBody>
                    <a:bodyPr/>
                    <a:lstStyle/>
                    <a:p>
                      <a:r>
                        <a:rPr kumimoji="1" lang="ja-JP" altLang="en-US" sz="1050" dirty="0" smtClean="0">
                          <a:solidFill>
                            <a:schemeClr val="tx1"/>
                          </a:solidFill>
                        </a:rPr>
                        <a:t>増減数（人）</a:t>
                      </a:r>
                      <a:endParaRPr kumimoji="1" lang="ja-JP" altLang="en-US" sz="1050" dirty="0">
                        <a:solidFill>
                          <a:schemeClr val="tx1"/>
                        </a:solidFill>
                      </a:endParaRPr>
                    </a:p>
                  </a:txBody>
                  <a:tcPr/>
                </a:tc>
              </a:tr>
              <a:tr h="292587">
                <a:tc>
                  <a:txBody>
                    <a:bodyPr/>
                    <a:lstStyle/>
                    <a:p>
                      <a:r>
                        <a:rPr kumimoji="1" lang="en-US" altLang="ja-JP" sz="1100" dirty="0" smtClean="0">
                          <a:solidFill>
                            <a:schemeClr val="tx1"/>
                          </a:solidFill>
                        </a:rPr>
                        <a:t>1969</a:t>
                      </a:r>
                      <a:endParaRPr kumimoji="1" lang="ja-JP" altLang="en-US" sz="1100" dirty="0">
                        <a:solidFill>
                          <a:schemeClr val="tx1"/>
                        </a:solidFill>
                      </a:endParaRPr>
                    </a:p>
                  </a:txBody>
                  <a:tcPr/>
                </a:tc>
                <a:tc>
                  <a:txBody>
                    <a:bodyPr/>
                    <a:lstStyle/>
                    <a:p>
                      <a:r>
                        <a:rPr kumimoji="1" lang="en-US" altLang="ja-JP" sz="1100" dirty="0" smtClean="0">
                          <a:solidFill>
                            <a:schemeClr val="tx1"/>
                          </a:solidFill>
                        </a:rPr>
                        <a:t>390,361</a:t>
                      </a:r>
                      <a:endParaRPr kumimoji="1" lang="ja-JP" altLang="en-US" sz="1100" dirty="0">
                        <a:solidFill>
                          <a:schemeClr val="tx1"/>
                        </a:solidFill>
                      </a:endParaRPr>
                    </a:p>
                  </a:txBody>
                  <a:tcPr/>
                </a:tc>
                <a:tc>
                  <a:txBody>
                    <a:bodyPr/>
                    <a:lstStyle/>
                    <a:p>
                      <a:r>
                        <a:rPr kumimoji="1" lang="en-US" altLang="ja-JP" sz="1100" dirty="0" smtClean="0">
                          <a:solidFill>
                            <a:schemeClr val="tx1"/>
                          </a:solidFill>
                        </a:rPr>
                        <a:t>309,215</a:t>
                      </a:r>
                      <a:endParaRPr kumimoji="1" lang="ja-JP" altLang="en-US" sz="1100" dirty="0">
                        <a:solidFill>
                          <a:schemeClr val="tx1"/>
                        </a:solidFill>
                      </a:endParaRPr>
                    </a:p>
                  </a:txBody>
                  <a:tcPr/>
                </a:tc>
                <a:tc>
                  <a:txBody>
                    <a:bodyPr/>
                    <a:lstStyle/>
                    <a:p>
                      <a:r>
                        <a:rPr kumimoji="1" lang="en-US" altLang="ja-JP" sz="1100" dirty="0" smtClean="0">
                          <a:solidFill>
                            <a:schemeClr val="tx1"/>
                          </a:solidFill>
                        </a:rPr>
                        <a:t>81,146</a:t>
                      </a:r>
                      <a:endParaRPr kumimoji="1" lang="ja-JP" altLang="en-US" sz="1100" dirty="0">
                        <a:solidFill>
                          <a:schemeClr val="tx1"/>
                        </a:solidFill>
                      </a:endParaRPr>
                    </a:p>
                  </a:txBody>
                  <a:tcPr/>
                </a:tc>
              </a:tr>
              <a:tr h="292587">
                <a:tc>
                  <a:txBody>
                    <a:bodyPr/>
                    <a:lstStyle/>
                    <a:p>
                      <a:r>
                        <a:rPr kumimoji="1" lang="en-US" altLang="ja-JP" sz="1100" dirty="0" smtClean="0">
                          <a:solidFill>
                            <a:schemeClr val="tx1"/>
                          </a:solidFill>
                        </a:rPr>
                        <a:t>1990</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192,030</a:t>
                      </a:r>
                      <a:endParaRPr kumimoji="1" lang="ja-JP" altLang="en-US" sz="1100" dirty="0">
                        <a:solidFill>
                          <a:schemeClr val="tx1"/>
                        </a:solidFill>
                      </a:endParaRPr>
                    </a:p>
                  </a:txBody>
                  <a:tcPr/>
                </a:tc>
                <a:tc>
                  <a:txBody>
                    <a:bodyPr/>
                    <a:lstStyle/>
                    <a:p>
                      <a:r>
                        <a:rPr kumimoji="1" lang="en-US" altLang="ja-JP" sz="1100" dirty="0" smtClean="0">
                          <a:solidFill>
                            <a:schemeClr val="tx1"/>
                          </a:solidFill>
                        </a:rPr>
                        <a:t>243,752</a:t>
                      </a:r>
                      <a:endParaRPr kumimoji="1" lang="ja-JP" altLang="en-US" sz="1100" dirty="0">
                        <a:solidFill>
                          <a:schemeClr val="tx1"/>
                        </a:solidFill>
                      </a:endParaRPr>
                    </a:p>
                  </a:txBody>
                  <a:tcPr/>
                </a:tc>
                <a:tc>
                  <a:txBody>
                    <a:bodyPr/>
                    <a:lstStyle/>
                    <a:p>
                      <a:r>
                        <a:rPr kumimoji="1" lang="ja-JP" altLang="en-US" sz="1100" dirty="0" smtClean="0">
                          <a:solidFill>
                            <a:schemeClr val="tx1"/>
                          </a:solidFill>
                        </a:rPr>
                        <a:t>▲</a:t>
                      </a:r>
                      <a:r>
                        <a:rPr kumimoji="1" lang="en-US" altLang="ja-JP" sz="1100" dirty="0" smtClean="0">
                          <a:solidFill>
                            <a:schemeClr val="tx1"/>
                          </a:solidFill>
                        </a:rPr>
                        <a:t>51,722</a:t>
                      </a:r>
                      <a:endParaRPr kumimoji="1" lang="ja-JP" altLang="en-US" sz="1100" dirty="0">
                        <a:solidFill>
                          <a:schemeClr val="tx1"/>
                        </a:solidFill>
                      </a:endParaRPr>
                    </a:p>
                  </a:txBody>
                  <a:tcPr/>
                </a:tc>
              </a:tr>
              <a:tr h="292587">
                <a:tc>
                  <a:txBody>
                    <a:bodyPr/>
                    <a:lstStyle/>
                    <a:p>
                      <a:r>
                        <a:rPr kumimoji="1" lang="en-US" altLang="ja-JP" sz="1100" dirty="0" smtClean="0">
                          <a:solidFill>
                            <a:schemeClr val="tx1"/>
                          </a:solidFill>
                        </a:rPr>
                        <a:t>1995</a:t>
                      </a:r>
                      <a:endParaRPr kumimoji="1" lang="ja-JP" altLang="en-US" sz="1100" dirty="0">
                        <a:solidFill>
                          <a:schemeClr val="tx1"/>
                        </a:solidFill>
                      </a:endParaRPr>
                    </a:p>
                  </a:txBody>
                  <a:tcPr/>
                </a:tc>
                <a:tc>
                  <a:txBody>
                    <a:bodyPr/>
                    <a:lstStyle/>
                    <a:p>
                      <a:r>
                        <a:rPr kumimoji="1" lang="en-US" altLang="ja-JP" sz="1100" dirty="0" smtClean="0">
                          <a:solidFill>
                            <a:schemeClr val="tx1"/>
                          </a:solidFill>
                        </a:rPr>
                        <a:t>229,979</a:t>
                      </a:r>
                      <a:endParaRPr kumimoji="1" lang="ja-JP" altLang="en-US" sz="1100" dirty="0">
                        <a:solidFill>
                          <a:schemeClr val="tx1"/>
                        </a:solidFill>
                      </a:endParaRPr>
                    </a:p>
                  </a:txBody>
                  <a:tcPr/>
                </a:tc>
                <a:tc>
                  <a:txBody>
                    <a:bodyPr/>
                    <a:lstStyle/>
                    <a:p>
                      <a:r>
                        <a:rPr kumimoji="1" lang="en-US" altLang="ja-JP" sz="1100" dirty="0" smtClean="0">
                          <a:solidFill>
                            <a:schemeClr val="tx1"/>
                          </a:solidFill>
                        </a:rPr>
                        <a:t>218,231</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11,748</a:t>
                      </a:r>
                      <a:endParaRPr kumimoji="1" lang="ja-JP" altLang="en-US" sz="1100" dirty="0">
                        <a:solidFill>
                          <a:schemeClr val="tx1"/>
                        </a:solidFill>
                      </a:endParaRPr>
                    </a:p>
                  </a:txBody>
                  <a:tcPr/>
                </a:tc>
              </a:tr>
              <a:tr h="292587">
                <a:tc>
                  <a:txBody>
                    <a:bodyPr/>
                    <a:lstStyle/>
                    <a:p>
                      <a:r>
                        <a:rPr kumimoji="1" lang="en-US" altLang="ja-JP" sz="1100" dirty="0" smtClean="0">
                          <a:solidFill>
                            <a:schemeClr val="tx1"/>
                          </a:solidFill>
                        </a:rPr>
                        <a:t>2011</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156,059</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151,156</a:t>
                      </a:r>
                      <a:endParaRPr kumimoji="1" lang="ja-JP" altLang="en-US" sz="1100" dirty="0">
                        <a:solidFill>
                          <a:schemeClr val="tx1"/>
                        </a:solidFill>
                      </a:endParaRPr>
                    </a:p>
                  </a:txBody>
                  <a:tcPr/>
                </a:tc>
                <a:tc>
                  <a:txBody>
                    <a:bodyPr/>
                    <a:lstStyle/>
                    <a:p>
                      <a:r>
                        <a:rPr kumimoji="1" lang="en-US" altLang="ja-JP" sz="1100" dirty="0" smtClean="0">
                          <a:solidFill>
                            <a:schemeClr val="tx1"/>
                          </a:solidFill>
                        </a:rPr>
                        <a:t>4,903</a:t>
                      </a:r>
                      <a:endParaRPr kumimoji="1" lang="ja-JP" altLang="en-US" sz="1100" dirty="0">
                        <a:solidFill>
                          <a:schemeClr val="tx1"/>
                        </a:solidFill>
                      </a:endParaRPr>
                    </a:p>
                  </a:txBody>
                  <a:tcPr/>
                </a:tc>
              </a:tr>
              <a:tr h="292587">
                <a:tc>
                  <a:txBody>
                    <a:bodyPr/>
                    <a:lstStyle/>
                    <a:p>
                      <a:r>
                        <a:rPr kumimoji="1" lang="en-US" altLang="ja-JP" sz="1100" dirty="0" smtClean="0">
                          <a:solidFill>
                            <a:schemeClr val="tx1"/>
                          </a:solidFill>
                        </a:rPr>
                        <a:t>2016</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152,537</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150,743</a:t>
                      </a:r>
                      <a:endParaRPr kumimoji="1" lang="ja-JP" altLang="en-US" sz="1100" dirty="0">
                        <a:solidFill>
                          <a:schemeClr val="tx1"/>
                        </a:solidFill>
                      </a:endParaRPr>
                    </a:p>
                  </a:txBody>
                  <a:tcPr/>
                </a:tc>
                <a:tc>
                  <a:txBody>
                    <a:bodyPr/>
                    <a:lstStyle/>
                    <a:p>
                      <a:r>
                        <a:rPr kumimoji="1" lang="en-US" altLang="ja-JP" sz="1100" dirty="0" smtClean="0">
                          <a:solidFill>
                            <a:schemeClr val="tx1"/>
                          </a:solidFill>
                        </a:rPr>
                        <a:t>1,794</a:t>
                      </a:r>
                      <a:endParaRPr kumimoji="1" lang="ja-JP" altLang="en-US" sz="1100" dirty="0">
                        <a:solidFill>
                          <a:schemeClr val="tx1"/>
                        </a:solidFill>
                      </a:endParaRPr>
                    </a:p>
                  </a:txBody>
                  <a:tcPr/>
                </a:tc>
              </a:tr>
            </a:tbl>
          </a:graphicData>
        </a:graphic>
      </p:graphicFrame>
      <p:sp>
        <p:nvSpPr>
          <p:cNvPr id="20" name="Text Box 3"/>
          <p:cNvSpPr txBox="1">
            <a:spLocks noChangeArrowheads="1"/>
          </p:cNvSpPr>
          <p:nvPr/>
        </p:nvSpPr>
        <p:spPr bwMode="auto">
          <a:xfrm>
            <a:off x="7859352" y="599436"/>
            <a:ext cx="1218052"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転入者数</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Text Box 3"/>
          <p:cNvSpPr txBox="1">
            <a:spLocks noChangeArrowheads="1"/>
          </p:cNvSpPr>
          <p:nvPr/>
        </p:nvSpPr>
        <p:spPr bwMode="auto">
          <a:xfrm>
            <a:off x="7859352" y="2119172"/>
            <a:ext cx="1218052"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転出者数</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3"/>
          <p:cNvSpPr txBox="1">
            <a:spLocks noChangeArrowheads="1"/>
          </p:cNvSpPr>
          <p:nvPr/>
        </p:nvSpPr>
        <p:spPr bwMode="auto">
          <a:xfrm>
            <a:off x="7859352" y="1439973"/>
            <a:ext cx="1218052"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社会増減</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Text Box 3"/>
          <p:cNvSpPr txBox="1">
            <a:spLocks noChangeArrowheads="1"/>
          </p:cNvSpPr>
          <p:nvPr/>
        </p:nvSpPr>
        <p:spPr bwMode="auto">
          <a:xfrm>
            <a:off x="7802684" y="2921740"/>
            <a:ext cx="1080120" cy="147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ja-JP" sz="105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32</a:t>
            </a:fld>
            <a:endParaRPr kumimoji="1" lang="ja-JP" altLang="en-US"/>
          </a:p>
        </p:txBody>
      </p:sp>
      <p:sp>
        <p:nvSpPr>
          <p:cNvPr id="27" name="Text Box 3"/>
          <p:cNvSpPr txBox="1">
            <a:spLocks noChangeArrowheads="1"/>
          </p:cNvSpPr>
          <p:nvPr/>
        </p:nvSpPr>
        <p:spPr bwMode="auto">
          <a:xfrm>
            <a:off x="2995839" y="482079"/>
            <a:ext cx="1080120"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0" tIns="8890" rIns="74295" bIns="8890" numCol="1" anchor="t" anchorCtr="0" compatLnSpc="1">
            <a:prstTxWarp prst="textNoShape">
              <a:avLst/>
            </a:prstTxWarp>
            <a:spAutoFit/>
          </a:bodyPr>
          <a:lstStyle/>
          <a:p>
            <a:pPr lvl="1" algn="r" fontAlgn="base">
              <a:lnSpc>
                <a:spcPct val="80000"/>
              </a:lnSpc>
              <a:spcBef>
                <a:spcPct val="0"/>
              </a:spcBef>
              <a:spcAft>
                <a:spcPct val="0"/>
              </a:spcAft>
            </a:pPr>
            <a:r>
              <a:rPr kumimoji="1" lang="ja-JP" altLang="en-US" sz="8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rPr>
              <a:t>（人）</a:t>
            </a:r>
            <a:endParaRPr kumimoji="1" lang="ja-JP" altLang="ja-JP" sz="800" b="0" i="0" u="none" strike="noStrike" cap="none" normalizeH="0" baseline="0" dirty="0" smtClean="0">
              <a:ln>
                <a:noFill/>
              </a:ln>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447705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正方形/長方形 20"/>
          <p:cNvSpPr>
            <a:spLocks noChangeArrowheads="1"/>
          </p:cNvSpPr>
          <p:nvPr/>
        </p:nvSpPr>
        <p:spPr bwMode="auto">
          <a:xfrm>
            <a:off x="35496" y="116632"/>
            <a:ext cx="4788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大阪府の男女別転出入人口分析（日本人移動者数）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183019233"/>
              </p:ext>
            </p:extLst>
          </p:nvPr>
        </p:nvGraphicFramePr>
        <p:xfrm>
          <a:off x="740911" y="692696"/>
          <a:ext cx="3377194" cy="2585085"/>
        </p:xfrm>
        <a:graphic>
          <a:graphicData uri="http://schemas.openxmlformats.org/drawingml/2006/table">
            <a:tbl>
              <a:tblPr/>
              <a:tblGrid>
                <a:gridCol w="557062"/>
                <a:gridCol w="470022"/>
                <a:gridCol w="470022"/>
                <a:gridCol w="470022"/>
                <a:gridCol w="470022"/>
                <a:gridCol w="470022"/>
                <a:gridCol w="470022"/>
              </a:tblGrid>
              <a:tr h="122885">
                <a:tc rowSpan="2">
                  <a:txBody>
                    <a:bodyPr/>
                    <a:lstStyle/>
                    <a:p>
                      <a:pPr algn="ctr" fontAlgn="b"/>
                      <a:r>
                        <a:rPr lang="en-US" altLang="ja-JP"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2016</a:t>
                      </a:r>
                      <a:r>
                        <a:rPr lang="ja-JP" altLang="en-US"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年</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gridSpan="3">
                  <a:txBody>
                    <a:bodyPr/>
                    <a:lstStyle/>
                    <a:p>
                      <a:pPr algn="ctr" fontAlgn="ctr"/>
                      <a:r>
                        <a:rPr lang="ja-JP" altLang="en-US" sz="800" b="0" i="0" u="none" strike="noStrike" dirty="0">
                          <a:solidFill>
                            <a:srgbClr val="000000"/>
                          </a:solidFill>
                          <a:effectLst/>
                          <a:latin typeface="ＭＳ 明朝"/>
                        </a:rPr>
                        <a:t>男</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c gridSpan="3">
                  <a:txBody>
                    <a:bodyPr/>
                    <a:lstStyle/>
                    <a:p>
                      <a:pPr algn="ctr" fontAlgn="ctr"/>
                      <a:r>
                        <a:rPr lang="ja-JP" altLang="en-US" sz="800" b="0" i="0" u="none" strike="noStrike">
                          <a:solidFill>
                            <a:srgbClr val="000000"/>
                          </a:solidFill>
                          <a:effectLst/>
                          <a:latin typeface="ＭＳ 明朝"/>
                        </a:rPr>
                        <a:t>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hMerge="1">
                  <a:txBody>
                    <a:bodyPr/>
                    <a:lstStyle/>
                    <a:p>
                      <a:endParaRPr kumimoji="1" lang="ja-JP" altLang="en-US"/>
                    </a:p>
                  </a:txBody>
                  <a:tcPr/>
                </a:tc>
                <a:tc hMerge="1">
                  <a:txBody>
                    <a:bodyPr/>
                    <a:lstStyle/>
                    <a:p>
                      <a:endParaRPr kumimoji="1" lang="ja-JP" altLang="en-US"/>
                    </a:p>
                  </a:txBody>
                  <a:tcPr/>
                </a:tc>
              </a:tr>
              <a:tr h="251450">
                <a:tc vMerge="1">
                  <a:txBody>
                    <a:bodyPr/>
                    <a:lstStyle/>
                    <a:p>
                      <a:endParaRPr kumimoji="1" lang="ja-JP" altLang="en-US"/>
                    </a:p>
                  </a:txBody>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21876">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０～４歳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4,317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5,413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4,017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5,127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５～９歳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2,196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2,450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2,108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2,393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1,129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4,548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3,183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1,365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3,555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16,578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14,563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15,242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10,541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4,701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15,103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15,040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13,554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13,173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10,771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11,459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9,438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10,336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898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7,118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7,650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532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5,917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6,645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728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6,061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6,558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497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4,337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4,494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4,639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2,708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2,744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3,163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1,836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1,828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59</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2,230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2,318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1,186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1,457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60</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64</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1,453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245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917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1,228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311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21876">
                <a:tc>
                  <a:txBody>
                    <a:bodyPr/>
                    <a:lstStyle/>
                    <a:p>
                      <a:pPr algn="ct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65</a:t>
                      </a: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歳以上</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2,959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3,602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643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D5B4"/>
                    </a:solidFill>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4,270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en-US" altLang="ja-JP" sz="900" b="0" i="0" u="none" strike="noStrike" dirty="0">
                          <a:solidFill>
                            <a:srgbClr val="000000"/>
                          </a:solidFill>
                          <a:effectLst/>
                          <a:latin typeface="ＭＳ Ｐゴシック" panose="020B0600070205080204" pitchFamily="50" charset="-128"/>
                          <a:ea typeface="ＭＳ Ｐゴシック" panose="020B0600070205080204" pitchFamily="50" charset="-128"/>
                        </a:rPr>
                        <a:t>4,749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fontAlgn="ctr"/>
                      <a:r>
                        <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0" i="0" u="none" strike="noStrike">
                          <a:solidFill>
                            <a:srgbClr val="000000"/>
                          </a:solidFill>
                          <a:effectLst/>
                          <a:latin typeface="ＭＳ Ｐゴシック" panose="020B0600070205080204" pitchFamily="50" charset="-128"/>
                          <a:ea typeface="ＭＳ Ｐゴシック" panose="020B0600070205080204" pitchFamily="50" charset="-128"/>
                        </a:rPr>
                        <a:t>479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solidFill>
                      <a:srgbClr val="FCD5B4"/>
                    </a:solidFill>
                  </a:tcPr>
                </a:tc>
              </a:tr>
              <a:tr h="121876">
                <a:tc>
                  <a:txBody>
                    <a:bodyPr/>
                    <a:lstStyle/>
                    <a:p>
                      <a:pPr algn="ctr" fontAlgn="ctr"/>
                      <a:r>
                        <a:rPr lang="ja-JP" altLang="en-US" sz="900" b="1" i="0" u="none" strike="noStrike">
                          <a:solidFill>
                            <a:srgbClr val="000000"/>
                          </a:solidFill>
                          <a:effectLst/>
                          <a:latin typeface="ＭＳ Ｐゴシック" panose="020B0600070205080204" pitchFamily="50" charset="-128"/>
                          <a:ea typeface="ＭＳ Ｐゴシック" panose="020B0600070205080204"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82,271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82,905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rPr>
                        <a:t>▲ </a:t>
                      </a: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70,266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67,838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altLang="ja-JP" sz="900" b="1" i="0" u="none" strike="noStrike" dirty="0">
                          <a:solidFill>
                            <a:srgbClr val="000000"/>
                          </a:solidFill>
                          <a:effectLst/>
                          <a:latin typeface="ＭＳ Ｐゴシック" panose="020B0600070205080204" pitchFamily="50" charset="-128"/>
                          <a:ea typeface="ＭＳ Ｐゴシック" panose="020B0600070205080204" pitchFamily="50" charset="-128"/>
                        </a:rPr>
                        <a:t>2,428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7" name="Text Box 3"/>
          <p:cNvSpPr txBox="1">
            <a:spLocks noChangeArrowheads="1"/>
          </p:cNvSpPr>
          <p:nvPr/>
        </p:nvSpPr>
        <p:spPr bwMode="auto">
          <a:xfrm>
            <a:off x="3483001" y="528557"/>
            <a:ext cx="720079" cy="128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Text Box 3"/>
          <p:cNvSpPr txBox="1">
            <a:spLocks noChangeArrowheads="1"/>
          </p:cNvSpPr>
          <p:nvPr/>
        </p:nvSpPr>
        <p:spPr bwMode="auto">
          <a:xfrm>
            <a:off x="193761" y="424409"/>
            <a:ext cx="3437132"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95" y="4217378"/>
            <a:ext cx="2458039" cy="1550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 Box 3"/>
          <p:cNvSpPr txBox="1">
            <a:spLocks noChangeArrowheads="1"/>
          </p:cNvSpPr>
          <p:nvPr/>
        </p:nvSpPr>
        <p:spPr bwMode="auto">
          <a:xfrm>
            <a:off x="4283969" y="5733256"/>
            <a:ext cx="720079"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93535" y="4138166"/>
            <a:ext cx="2510513" cy="1579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 Box 3"/>
          <p:cNvSpPr txBox="1">
            <a:spLocks noChangeArrowheads="1"/>
          </p:cNvSpPr>
          <p:nvPr/>
        </p:nvSpPr>
        <p:spPr bwMode="auto">
          <a:xfrm>
            <a:off x="1158628" y="5768294"/>
            <a:ext cx="720079"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59185" y="672328"/>
            <a:ext cx="4049319" cy="570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正方形/長方形 14"/>
          <p:cNvSpPr>
            <a:spLocks noChangeArrowheads="1"/>
          </p:cNvSpPr>
          <p:nvPr/>
        </p:nvSpPr>
        <p:spPr bwMode="auto">
          <a:xfrm>
            <a:off x="4329833" y="116632"/>
            <a:ext cx="482453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都市圏別転入出超過数（大阪圏、東京圏、名古屋圏）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Text Box 3"/>
          <p:cNvSpPr txBox="1">
            <a:spLocks noChangeArrowheads="1"/>
          </p:cNvSpPr>
          <p:nvPr/>
        </p:nvSpPr>
        <p:spPr bwMode="auto">
          <a:xfrm>
            <a:off x="4860488" y="443620"/>
            <a:ext cx="3743960"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Text Box 3"/>
          <p:cNvSpPr txBox="1">
            <a:spLocks noChangeArrowheads="1"/>
          </p:cNvSpPr>
          <p:nvPr/>
        </p:nvSpPr>
        <p:spPr bwMode="auto">
          <a:xfrm>
            <a:off x="8611987" y="555886"/>
            <a:ext cx="524521"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3"/>
          <p:cNvSpPr txBox="1">
            <a:spLocks noChangeArrowheads="1"/>
          </p:cNvSpPr>
          <p:nvPr/>
        </p:nvSpPr>
        <p:spPr bwMode="auto">
          <a:xfrm>
            <a:off x="5004048" y="6406641"/>
            <a:ext cx="2322033" cy="40267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大阪圏：大阪府・兵庫県・京都府・奈良県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東京圏：東京都・神奈川県・埼玉県・千葉県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名古屋圏：愛知県・岐阜県・三重県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Text Box 3"/>
          <p:cNvSpPr txBox="1">
            <a:spLocks noChangeArrowheads="1"/>
          </p:cNvSpPr>
          <p:nvPr/>
        </p:nvSpPr>
        <p:spPr bwMode="auto">
          <a:xfrm>
            <a:off x="7712640" y="548680"/>
            <a:ext cx="1035824" cy="134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ts val="960"/>
              </a:lnSpc>
              <a:spcBef>
                <a:spcPct val="0"/>
              </a:spcBef>
              <a:spcAft>
                <a:spcPct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外国人含む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a:spLocks noChangeArrowheads="1"/>
          </p:cNvSpPr>
          <p:nvPr/>
        </p:nvSpPr>
        <p:spPr bwMode="auto">
          <a:xfrm>
            <a:off x="72464" y="3372939"/>
            <a:ext cx="47880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大阪府の転入超過数の内訳（２０１６年）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Text Box 3"/>
          <p:cNvSpPr txBox="1">
            <a:spLocks noChangeArrowheads="1"/>
          </p:cNvSpPr>
          <p:nvPr/>
        </p:nvSpPr>
        <p:spPr bwMode="auto">
          <a:xfrm>
            <a:off x="97390" y="3680716"/>
            <a:ext cx="3437132"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出典：総務省「住民基本台帳人口移動報告」より作成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33</a:t>
            </a:fld>
            <a:endParaRPr kumimoji="1" lang="ja-JP" altLang="en-US"/>
          </a:p>
        </p:txBody>
      </p:sp>
      <p:sp>
        <p:nvSpPr>
          <p:cNvPr id="24" name="Text Box 3"/>
          <p:cNvSpPr txBox="1">
            <a:spLocks noChangeArrowheads="1"/>
          </p:cNvSpPr>
          <p:nvPr/>
        </p:nvSpPr>
        <p:spPr bwMode="auto">
          <a:xfrm>
            <a:off x="91041" y="3965916"/>
            <a:ext cx="1724915"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転出超過傾向の都道府県</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7" name="Text Box 3"/>
          <p:cNvSpPr txBox="1">
            <a:spLocks noChangeArrowheads="1"/>
          </p:cNvSpPr>
          <p:nvPr/>
        </p:nvSpPr>
        <p:spPr bwMode="auto">
          <a:xfrm>
            <a:off x="2675358" y="4008016"/>
            <a:ext cx="1968650"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転入超過傾向の都道府県</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p>
        </p:txBody>
      </p:sp>
    </p:spTree>
    <p:extLst>
      <p:ext uri="{BB962C8B-B14F-4D97-AF65-F5344CB8AC3E}">
        <p14:creationId xmlns:p14="http://schemas.microsoft.com/office/powerpoint/2010/main" val="142255742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表 4"/>
          <p:cNvGraphicFramePr>
            <a:graphicFrameLocks noGrp="1"/>
          </p:cNvGraphicFramePr>
          <p:nvPr>
            <p:extLst>
              <p:ext uri="{D42A27DB-BD31-4B8C-83A1-F6EECF244321}">
                <p14:modId xmlns:p14="http://schemas.microsoft.com/office/powerpoint/2010/main" val="1187181832"/>
              </p:ext>
            </p:extLst>
          </p:nvPr>
        </p:nvGraphicFramePr>
        <p:xfrm>
          <a:off x="395536" y="4725144"/>
          <a:ext cx="8229598" cy="1354719"/>
        </p:xfrm>
        <a:graphic>
          <a:graphicData uri="http://schemas.openxmlformats.org/drawingml/2006/table">
            <a:tbl>
              <a:tblPr>
                <a:tableStyleId>{5C22544A-7EE6-4342-B048-85BDC9FD1C3A}</a:tableStyleId>
              </a:tblPr>
              <a:tblGrid>
                <a:gridCol w="777334"/>
                <a:gridCol w="621022"/>
                <a:gridCol w="621022"/>
                <a:gridCol w="621022"/>
                <a:gridCol w="621022"/>
                <a:gridCol w="621022"/>
                <a:gridCol w="621022"/>
                <a:gridCol w="621022"/>
                <a:gridCol w="621022"/>
                <a:gridCol w="621022"/>
                <a:gridCol w="621022"/>
                <a:gridCol w="621022"/>
                <a:gridCol w="621022"/>
              </a:tblGrid>
              <a:tr h="144016">
                <a:tc>
                  <a:txBody>
                    <a:bodyPr/>
                    <a:lstStyle/>
                    <a:p>
                      <a:pPr algn="l" fontAlgn="ctr"/>
                      <a:r>
                        <a:rPr lang="ja-JP" altLang="en-US" sz="800" u="none" strike="noStrike" dirty="0">
                          <a:effectLst/>
                          <a:latin typeface="HGPｺﾞｼｯｸM" panose="020B0600000000000000" pitchFamily="50" charset="-128"/>
                          <a:ea typeface="HGPｺﾞｼｯｸM" panose="020B0600000000000000" pitchFamily="50" charset="-128"/>
                        </a:rPr>
                        <a:t>　</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gridSpan="4">
                  <a:txBody>
                    <a:bodyPr/>
                    <a:lstStyle/>
                    <a:p>
                      <a:pPr algn="ctr" fontAlgn="ctr"/>
                      <a:r>
                        <a:rPr lang="ja-JP" altLang="en-US" sz="800" u="none" strike="noStrike" dirty="0">
                          <a:effectLst/>
                          <a:latin typeface="HGPｺﾞｼｯｸM" panose="020B0600000000000000" pitchFamily="50" charset="-128"/>
                          <a:ea typeface="HGPｺﾞｼｯｸM" panose="020B0600000000000000" pitchFamily="50" charset="-128"/>
                        </a:rPr>
                        <a:t>自然増減</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ja-JP" altLang="en-US" sz="800" u="none" strike="noStrike" dirty="0">
                          <a:effectLst/>
                          <a:latin typeface="HGPｺﾞｼｯｸM" panose="020B0600000000000000" pitchFamily="50" charset="-128"/>
                          <a:ea typeface="HGPｺﾞｼｯｸM" panose="020B0600000000000000" pitchFamily="50" charset="-128"/>
                        </a:rPr>
                        <a:t>社会増減</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gridSpan="4">
                  <a:txBody>
                    <a:bodyPr/>
                    <a:lstStyle/>
                    <a:p>
                      <a:pPr algn="ctr" fontAlgn="ctr"/>
                      <a:r>
                        <a:rPr lang="zh-TW" altLang="en-US" sz="800" u="none" strike="noStrike" dirty="0">
                          <a:effectLst/>
                          <a:latin typeface="HGPｺﾞｼｯｸM" panose="020B0600000000000000" pitchFamily="50" charset="-128"/>
                          <a:ea typeface="HGPｺﾞｼｯｸM" panose="020B0600000000000000" pitchFamily="50" charset="-128"/>
                        </a:rPr>
                        <a:t>人口増減（自然増減＋社会増減）</a:t>
                      </a:r>
                      <a:endPar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r>
              <a:tr h="206308">
                <a:tc>
                  <a:txBody>
                    <a:bodyPr/>
                    <a:lstStyle/>
                    <a:p>
                      <a:pPr algn="l" fontAlgn="ctr"/>
                      <a:r>
                        <a:rPr lang="ja-JP" altLang="en-US" sz="800" u="none" strike="noStrike">
                          <a:effectLst/>
                          <a:latin typeface="HGPｺﾞｼｯｸM" panose="020B0600000000000000" pitchFamily="50" charset="-128"/>
                          <a:ea typeface="HGPｺﾞｼｯｸM" panose="020B0600000000000000" pitchFamily="50" charset="-128"/>
                        </a:rPr>
                        <a:t>　</a:t>
                      </a:r>
                      <a:endPar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1995-2000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2000-2005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2005-2010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2010-2015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1995-2000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2000-2005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2005-2010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2010-2015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1995-2000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2000-2005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2005-2010</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ctr" fontAlgn="ctr"/>
                      <a:r>
                        <a:rPr lang="en-US" sz="800" b="0" i="0" u="none" strike="noStrike" dirty="0" smtClean="0">
                          <a:solidFill>
                            <a:srgbClr val="000000"/>
                          </a:solidFill>
                          <a:effectLst/>
                          <a:latin typeface="HGPｺﾞｼｯｸM" panose="020B0600000000000000" pitchFamily="50" charset="-128"/>
                          <a:ea typeface="HGPｺﾞｼｯｸM" panose="020B0600000000000000" pitchFamily="50" charset="-128"/>
                        </a:rPr>
                        <a:t>2010-2015</a:t>
                      </a:r>
                      <a:endParaRPr 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大阪市</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18,354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3,206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8,326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25,047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28,060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26,498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39,974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66,090</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9,706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29,704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31,648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41,043</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北</a:t>
                      </a:r>
                      <a:r>
                        <a:rPr lang="ja-JP" altLang="en-US" sz="800" u="none" strike="noStrike" dirty="0">
                          <a:effectLst/>
                          <a:latin typeface="HGPｺﾞｼｯｸM" panose="020B0600000000000000" pitchFamily="50" charset="-128"/>
                          <a:ea typeface="HGPｺﾞｼｯｸM" panose="020B0600000000000000" pitchFamily="50" charset="-128"/>
                        </a:rPr>
                        <a:t>大阪地域</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36,384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26,015</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16,596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6,967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36,800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21,143</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4,918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19,612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416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4,872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11,678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26,579</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zh-TW" altLang="en-US" sz="800" u="none" strike="noStrike" dirty="0" smtClean="0">
                          <a:effectLst/>
                          <a:latin typeface="HGPｺﾞｼｯｸM" panose="020B0600000000000000" pitchFamily="50" charset="-128"/>
                          <a:ea typeface="HGPｺﾞｼｯｸM" panose="020B0600000000000000" pitchFamily="50" charset="-128"/>
                        </a:rPr>
                        <a:t>東部</a:t>
                      </a:r>
                      <a:r>
                        <a:rPr lang="zh-TW" altLang="en-US" sz="800" u="none" strike="noStrike" dirty="0">
                          <a:effectLst/>
                          <a:latin typeface="HGPｺﾞｼｯｸM" panose="020B0600000000000000" pitchFamily="50" charset="-128"/>
                          <a:ea typeface="HGPｺﾞｼｯｸM" panose="020B0600000000000000" pitchFamily="50" charset="-128"/>
                        </a:rPr>
                        <a:t>大阪地域</a:t>
                      </a:r>
                      <a:endParaRPr lang="zh-TW"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44,110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23,346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4,088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14,892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57,010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46,424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26,534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19,895</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12,900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23,078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22,446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34,787</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南河内</a:t>
                      </a:r>
                      <a:r>
                        <a:rPr lang="ja-JP" altLang="en-US" sz="800" u="none" strike="noStrike" dirty="0">
                          <a:effectLst/>
                          <a:latin typeface="HGPｺﾞｼｯｸM" panose="020B0600000000000000" pitchFamily="50" charset="-128"/>
                          <a:ea typeface="HGPｺﾞｼｯｸM" panose="020B0600000000000000" pitchFamily="50" charset="-128"/>
                        </a:rPr>
                        <a:t>地域</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12,206</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4,832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2,982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8,418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1,977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15,339</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13,212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12,745</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10,229</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10,507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16,194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21,163</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r h="200879">
                <a:tc>
                  <a:txBody>
                    <a:bodyPr/>
                    <a:lstStyle/>
                    <a:p>
                      <a:pPr algn="l" fontAlgn="ctr"/>
                      <a:r>
                        <a:rPr lang="ja-JP" altLang="en-US" sz="800" u="none" strike="noStrike" dirty="0" smtClean="0">
                          <a:effectLst/>
                          <a:latin typeface="HGPｺﾞｼｯｸM" panose="020B0600000000000000" pitchFamily="50" charset="-128"/>
                          <a:ea typeface="HGPｺﾞｼｯｸM" panose="020B0600000000000000" pitchFamily="50" charset="-128"/>
                        </a:rPr>
                        <a:t>泉州</a:t>
                      </a:r>
                      <a:r>
                        <a:rPr lang="ja-JP" altLang="en-US" sz="800" u="none" strike="noStrike" dirty="0">
                          <a:effectLst/>
                          <a:latin typeface="HGPｺﾞｼｯｸM" panose="020B0600000000000000" pitchFamily="50" charset="-128"/>
                          <a:ea typeface="HGPｺﾞｼｯｸM" panose="020B0600000000000000" pitchFamily="50" charset="-128"/>
                        </a:rPr>
                        <a:t>地域</a:t>
                      </a:r>
                      <a:endParaRPr lang="ja-JP" altLang="en-US"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35,184</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24,253</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dirty="0">
                          <a:effectLst/>
                          <a:latin typeface="HGPｺﾞｼｯｸM" panose="020B0600000000000000" pitchFamily="50" charset="-128"/>
                          <a:ea typeface="HGPｺﾞｼｯｸM" panose="020B0600000000000000" pitchFamily="50" charset="-128"/>
                        </a:rPr>
                        <a:t>8,438</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9,310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a:effectLst/>
                          <a:latin typeface="HGPｺﾞｼｯｸM" panose="020B0600000000000000" pitchFamily="50" charset="-128"/>
                          <a:ea typeface="HGPｺﾞｼｯｸM" panose="020B0600000000000000" pitchFamily="50" charset="-128"/>
                        </a:rPr>
                        <a:t>▲ </a:t>
                      </a:r>
                      <a:r>
                        <a:rPr lang="en-US" altLang="ja-JP" sz="800" u="none" strike="noStrike">
                          <a:effectLst/>
                          <a:latin typeface="HGPｺﾞｼｯｸM" panose="020B0600000000000000" pitchFamily="50" charset="-128"/>
                          <a:ea typeface="HGPｺﾞｼｯｸM" panose="020B0600000000000000" pitchFamily="50" charset="-128"/>
                        </a:rPr>
                        <a:t>3,937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8,575</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442</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11,549</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31,247</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15,678</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en-US" altLang="ja-JP" sz="800" u="none" strike="noStrike">
                          <a:effectLst/>
                          <a:latin typeface="HGPｺﾞｼｯｸM" panose="020B0600000000000000" pitchFamily="50" charset="-128"/>
                          <a:ea typeface="HGPｺﾞｼｯｸM" panose="020B0600000000000000" pitchFamily="50" charset="-128"/>
                        </a:rPr>
                        <a:t>8,880</a:t>
                      </a:r>
                      <a:endPar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c>
                  <a:txBody>
                    <a:bodyPr/>
                    <a:lstStyle/>
                    <a:p>
                      <a:pPr algn="r" fontAlgn="ctr"/>
                      <a:r>
                        <a:rPr lang="ja-JP" altLang="en-US" sz="800" u="none" strike="noStrike" dirty="0">
                          <a:effectLst/>
                          <a:latin typeface="HGPｺﾞｼｯｸM" panose="020B0600000000000000" pitchFamily="50" charset="-128"/>
                          <a:ea typeface="HGPｺﾞｼｯｸM" panose="020B0600000000000000" pitchFamily="50" charset="-128"/>
                        </a:rPr>
                        <a:t>▲ </a:t>
                      </a:r>
                      <a:r>
                        <a:rPr lang="en-US" altLang="ja-JP" sz="800" u="none" strike="noStrike" dirty="0">
                          <a:effectLst/>
                          <a:latin typeface="HGPｺﾞｼｯｸM" panose="020B0600000000000000" pitchFamily="50" charset="-128"/>
                          <a:ea typeface="HGPｺﾞｼｯｸM" panose="020B0600000000000000" pitchFamily="50" charset="-128"/>
                        </a:rPr>
                        <a:t>20,859</a:t>
                      </a:r>
                      <a:endParaRPr lang="en-US" altLang="ja-JP" sz="800" b="0" i="0" u="none" strike="noStrike" dirty="0">
                        <a:solidFill>
                          <a:srgbClr val="000000"/>
                        </a:solidFill>
                        <a:effectLst/>
                        <a:latin typeface="HGPｺﾞｼｯｸM" panose="020B0600000000000000" pitchFamily="50" charset="-128"/>
                        <a:ea typeface="HGPｺﾞｼｯｸM" panose="020B0600000000000000" pitchFamily="50" charset="-128"/>
                      </a:endParaRPr>
                    </a:p>
                  </a:txBody>
                  <a:tcPr marL="6298" marR="6298" marT="6298" marB="0" anchor="ctr"/>
                </a:tc>
              </a:tr>
            </a:tbl>
          </a:graphicData>
        </a:graphic>
      </p:graphicFrame>
      <p:sp>
        <p:nvSpPr>
          <p:cNvPr id="6" name="正方形/長方形 5"/>
          <p:cNvSpPr>
            <a:spLocks noChangeArrowheads="1"/>
          </p:cNvSpPr>
          <p:nvPr/>
        </p:nvSpPr>
        <p:spPr bwMode="auto">
          <a:xfrm>
            <a:off x="138282" y="209825"/>
            <a:ext cx="33123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大阪府内地域別人口増減の推移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大かっこ 8"/>
          <p:cNvSpPr/>
          <p:nvPr/>
        </p:nvSpPr>
        <p:spPr>
          <a:xfrm>
            <a:off x="395536" y="6093295"/>
            <a:ext cx="7920880" cy="360040"/>
          </a:xfrm>
          <a:prstGeom prst="bracketPair">
            <a:avLst>
              <a:gd name="adj" fmla="val 6120"/>
            </a:avLst>
          </a:prstGeom>
          <a:ln w="9525">
            <a:solidFill>
              <a:sysClr val="windowText" lastClr="000000"/>
            </a:solidFill>
          </a:ln>
        </p:spPr>
        <p:style>
          <a:lnRef idx="2">
            <a:schemeClr val="accent6"/>
          </a:lnRef>
          <a:fillRef idx="1">
            <a:schemeClr val="lt1"/>
          </a:fillRef>
          <a:effectRef idx="0">
            <a:schemeClr val="accent6"/>
          </a:effectRef>
          <a:fontRef idx="minor">
            <a:schemeClr val="dk1"/>
          </a:fontRef>
        </p:style>
        <p:txBody>
          <a:bodyPr lIns="72000" tIns="36000" rIns="72000" bIns="36000"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rtl="0" eaLnBrk="0" fontAlgn="base" latinLnBrk="0" hangingPunct="0"/>
            <a:r>
              <a:rPr kumimoji="1" lang="en-US" altLang="ja-JP" sz="700" b="0" i="0" baseline="0" dirty="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大阪市地域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大阪市</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北大阪地域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吹田市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、高槻市、茨木市、摂津市、島本町、豊中市、池田市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、箕面市、豊能町</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能勢町</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東部大阪地域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守口市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、枚方市、寝屋川市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、大東市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、門真市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四條畷</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、交野市、八尾市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、柏原市、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東大阪市</a:t>
            </a:r>
            <a:r>
              <a:rPr kumimoji="1" lang="ja-JP" altLang="en-US"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南河内地域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富田林市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、河内長野市、松原市、羽曳野市、藤井寺市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、大阪狭山市、太子町</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、河南町</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、千早赤阪村</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泉州</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地域</a:t>
            </a:r>
            <a:r>
              <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堺市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、泉大津市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a:t>
            </a:r>
            <a:endParaRPr kumimoji="1" lang="en-US" altLang="ja-JP" sz="700" b="0" i="0" baseline="0" dirty="0" smtClean="0">
              <a:solidFill>
                <a:schemeClr val="dk1"/>
              </a:solidFill>
              <a:effectLst/>
              <a:latin typeface="HGSｺﾞｼｯｸM" panose="020B0600000000000000" pitchFamily="50" charset="-128"/>
              <a:ea typeface="HGSｺﾞｼｯｸM" panose="020B0600000000000000" pitchFamily="50" charset="-128"/>
            </a:endParaRPr>
          </a:p>
          <a:p>
            <a:pPr rtl="0" eaLnBrk="0" fontAlgn="base" latinLnBrk="0" hangingPunct="0"/>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和泉市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、高石市、忠岡町、岸和田市</a:t>
            </a:r>
            <a:r>
              <a:rPr kumimoji="1" lang="ja-JP" altLang="ja-JP" sz="700" b="0" i="0" baseline="0" dirty="0" smtClean="0">
                <a:solidFill>
                  <a:schemeClr val="dk1"/>
                </a:solidFill>
                <a:effectLst/>
                <a:latin typeface="HGSｺﾞｼｯｸM" panose="020B0600000000000000" pitchFamily="50" charset="-128"/>
                <a:ea typeface="HGSｺﾞｼｯｸM" panose="020B0600000000000000" pitchFamily="50" charset="-128"/>
              </a:rPr>
              <a:t>、貝塚市、泉佐野市</a:t>
            </a:r>
            <a:r>
              <a:rPr kumimoji="1" lang="ja-JP" altLang="ja-JP" sz="700" b="0" i="0" baseline="0" dirty="0">
                <a:solidFill>
                  <a:schemeClr val="dk1"/>
                </a:solidFill>
                <a:effectLst/>
                <a:latin typeface="HGSｺﾞｼｯｸM" panose="020B0600000000000000" pitchFamily="50" charset="-128"/>
                <a:ea typeface="HGSｺﾞｼｯｸM" panose="020B0600000000000000" pitchFamily="50" charset="-128"/>
              </a:rPr>
              <a:t>、泉南市、阪南市、熊取町、田尻町、岬町</a:t>
            </a:r>
            <a:endParaRPr lang="ja-JP" altLang="ja-JP" sz="700" dirty="0">
              <a:effectLst/>
              <a:latin typeface="HGSｺﾞｼｯｸM" panose="020B0600000000000000" pitchFamily="50" charset="-128"/>
              <a:ea typeface="HGSｺﾞｼｯｸM" panose="020B0600000000000000" pitchFamily="50" charset="-128"/>
            </a:endParaRPr>
          </a:p>
        </p:txBody>
      </p:sp>
      <p:sp>
        <p:nvSpPr>
          <p:cNvPr id="11" name="Text Box 3"/>
          <p:cNvSpPr txBox="1">
            <a:spLocks noChangeArrowheads="1"/>
          </p:cNvSpPr>
          <p:nvPr/>
        </p:nvSpPr>
        <p:spPr bwMode="auto">
          <a:xfrm>
            <a:off x="359532" y="548680"/>
            <a:ext cx="3960440"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RESAS</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（地域経済分析システム）</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人口マップ</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を基に作成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Text Box 3"/>
          <p:cNvSpPr txBox="1">
            <a:spLocks noChangeArrowheads="1"/>
          </p:cNvSpPr>
          <p:nvPr/>
        </p:nvSpPr>
        <p:spPr bwMode="auto">
          <a:xfrm>
            <a:off x="8031906" y="4593632"/>
            <a:ext cx="792088"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（単位：人）</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34" name="グループ化 33"/>
          <p:cNvGrpSpPr/>
          <p:nvPr/>
        </p:nvGrpSpPr>
        <p:grpSpPr>
          <a:xfrm>
            <a:off x="539552" y="692696"/>
            <a:ext cx="8143875" cy="3962401"/>
            <a:chOff x="0" y="0"/>
            <a:chExt cx="8143875" cy="3962401"/>
          </a:xfrm>
        </p:grpSpPr>
        <p:graphicFrame>
          <p:nvGraphicFramePr>
            <p:cNvPr id="36" name="グラフ 35"/>
            <p:cNvGraphicFramePr>
              <a:graphicFrameLocks/>
            </p:cNvGraphicFramePr>
            <p:nvPr>
              <p:extLst>
                <p:ext uri="{D42A27DB-BD31-4B8C-83A1-F6EECF244321}">
                  <p14:modId xmlns:p14="http://schemas.microsoft.com/office/powerpoint/2010/main" val="678824090"/>
                </p:ext>
              </p:extLst>
            </p:nvPr>
          </p:nvGraphicFramePr>
          <p:xfrm>
            <a:off x="5448300" y="0"/>
            <a:ext cx="2695575" cy="3962401"/>
          </p:xfrm>
          <a:graphic>
            <a:graphicData uri="http://schemas.openxmlformats.org/drawingml/2006/chart">
              <c:chart xmlns:c="http://schemas.openxmlformats.org/drawingml/2006/chart" xmlns:r="http://schemas.openxmlformats.org/officeDocument/2006/relationships" r:id="rId2"/>
            </a:graphicData>
          </a:graphic>
        </p:graphicFrame>
        <p:cxnSp>
          <p:nvCxnSpPr>
            <p:cNvPr id="38" name="直線コネクタ 37"/>
            <p:cNvCxnSpPr/>
            <p:nvPr/>
          </p:nvCxnSpPr>
          <p:spPr>
            <a:xfrm flipV="1">
              <a:off x="6003925" y="2266950"/>
              <a:ext cx="2006600" cy="0"/>
            </a:xfrm>
            <a:prstGeom prst="line">
              <a:avLst/>
            </a:prstGeom>
            <a:ln w="2857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9" name="正方形/長方形 38"/>
            <p:cNvSpPr/>
            <p:nvPr/>
          </p:nvSpPr>
          <p:spPr>
            <a:xfrm>
              <a:off x="5791200" y="2181225"/>
              <a:ext cx="180975" cy="17145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aphicFrame>
          <p:nvGraphicFramePr>
            <p:cNvPr id="41" name="グラフ 40"/>
            <p:cNvGraphicFramePr>
              <a:graphicFrameLocks/>
            </p:cNvGraphicFramePr>
            <p:nvPr>
              <p:extLst>
                <p:ext uri="{D42A27DB-BD31-4B8C-83A1-F6EECF244321}">
                  <p14:modId xmlns:p14="http://schemas.microsoft.com/office/powerpoint/2010/main" val="805438091"/>
                </p:ext>
              </p:extLst>
            </p:nvPr>
          </p:nvGraphicFramePr>
          <p:xfrm>
            <a:off x="2724150" y="0"/>
            <a:ext cx="2695575" cy="396240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2" name="グラフ 41"/>
            <p:cNvGraphicFramePr>
              <a:graphicFrameLocks/>
            </p:cNvGraphicFramePr>
            <p:nvPr>
              <p:extLst>
                <p:ext uri="{D42A27DB-BD31-4B8C-83A1-F6EECF244321}">
                  <p14:modId xmlns:p14="http://schemas.microsoft.com/office/powerpoint/2010/main" val="706026146"/>
                </p:ext>
              </p:extLst>
            </p:nvPr>
          </p:nvGraphicFramePr>
          <p:xfrm>
            <a:off x="0" y="0"/>
            <a:ext cx="2695575" cy="3962401"/>
          </p:xfrm>
          <a:graphic>
            <a:graphicData uri="http://schemas.openxmlformats.org/drawingml/2006/chart">
              <c:chart xmlns:c="http://schemas.openxmlformats.org/drawingml/2006/chart" xmlns:r="http://schemas.openxmlformats.org/officeDocument/2006/relationships" r:id="rId4"/>
            </a:graphicData>
          </a:graphic>
        </p:graphicFrame>
        <p:sp>
          <p:nvSpPr>
            <p:cNvPr id="43" name="テキスト ボックス 30"/>
            <p:cNvSpPr txBox="1"/>
            <p:nvPr/>
          </p:nvSpPr>
          <p:spPr>
            <a:xfrm>
              <a:off x="6858000" y="1152525"/>
              <a:ext cx="630402"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a:t>北大阪地域</a:t>
              </a:r>
            </a:p>
          </p:txBody>
        </p:sp>
        <p:sp>
          <p:nvSpPr>
            <p:cNvPr id="44" name="テキスト ボックス 34"/>
            <p:cNvSpPr txBox="1"/>
            <p:nvPr/>
          </p:nvSpPr>
          <p:spPr>
            <a:xfrm>
              <a:off x="7429500" y="2000250"/>
              <a:ext cx="684076" cy="200055"/>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a:t>泉州地域</a:t>
              </a:r>
            </a:p>
          </p:txBody>
        </p:sp>
        <p:sp>
          <p:nvSpPr>
            <p:cNvPr id="45" name="テキスト ボックス 34"/>
            <p:cNvSpPr txBox="1"/>
            <p:nvPr/>
          </p:nvSpPr>
          <p:spPr>
            <a:xfrm>
              <a:off x="6781800" y="2314575"/>
              <a:ext cx="684085" cy="20002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kumimoji="1" lang="ja-JP" altLang="en-US" sz="700"/>
                <a:t>南河内地域</a:t>
              </a:r>
            </a:p>
          </p:txBody>
        </p:sp>
        <p:cxnSp>
          <p:nvCxnSpPr>
            <p:cNvPr id="46" name="直線コネクタ 45"/>
            <p:cNvCxnSpPr/>
            <p:nvPr/>
          </p:nvCxnSpPr>
          <p:spPr>
            <a:xfrm flipV="1">
              <a:off x="2171700" y="1638300"/>
              <a:ext cx="104775" cy="409575"/>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直線コネクタ 46"/>
            <p:cNvCxnSpPr/>
            <p:nvPr/>
          </p:nvCxnSpPr>
          <p:spPr>
            <a:xfrm flipV="1">
              <a:off x="1952625" y="1876427"/>
              <a:ext cx="1" cy="333373"/>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1621747" y="2533650"/>
              <a:ext cx="578528" cy="29142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V="1">
              <a:off x="783547" y="2076450"/>
              <a:ext cx="140378" cy="27237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 name="直線コネクタ 2"/>
          <p:cNvCxnSpPr/>
          <p:nvPr/>
        </p:nvCxnSpPr>
        <p:spPr>
          <a:xfrm>
            <a:off x="107504" y="2953519"/>
            <a:ext cx="64807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直線矢印コネクタ 7"/>
          <p:cNvCxnSpPr/>
          <p:nvPr/>
        </p:nvCxnSpPr>
        <p:spPr>
          <a:xfrm flipV="1">
            <a:off x="323528" y="2564904"/>
            <a:ext cx="0" cy="3362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p:nvPr/>
        </p:nvCxnSpPr>
        <p:spPr>
          <a:xfrm flipV="1">
            <a:off x="323528" y="3020781"/>
            <a:ext cx="0" cy="336211"/>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107504" y="1905595"/>
            <a:ext cx="400110" cy="630188"/>
          </a:xfrm>
          <a:prstGeom prst="rect">
            <a:avLst/>
          </a:prstGeom>
          <a:noFill/>
        </p:spPr>
        <p:txBody>
          <a:bodyPr vert="eaVert" wrap="square" rtlCol="0">
            <a:spAutoFit/>
          </a:bodyPr>
          <a:lstStyle/>
          <a:p>
            <a:pPr algn="ctr"/>
            <a:r>
              <a:rPr kumimoji="1" lang="ja-JP" altLang="en-US" sz="1200" dirty="0" smtClean="0">
                <a:latin typeface="HGPｺﾞｼｯｸM" panose="020B0600000000000000" pitchFamily="50" charset="-128"/>
                <a:ea typeface="HGPｺﾞｼｯｸM" panose="020B0600000000000000" pitchFamily="50" charset="-128"/>
              </a:rPr>
              <a:t>増加</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51" name="テキスト ボックス 50"/>
          <p:cNvSpPr txBox="1"/>
          <p:nvPr/>
        </p:nvSpPr>
        <p:spPr>
          <a:xfrm>
            <a:off x="138282" y="3356992"/>
            <a:ext cx="369332" cy="630188"/>
          </a:xfrm>
          <a:prstGeom prst="rect">
            <a:avLst/>
          </a:prstGeom>
          <a:noFill/>
        </p:spPr>
        <p:txBody>
          <a:bodyPr vert="eaVert" wrap="square" rtlCol="0">
            <a:spAutoFit/>
          </a:bodyPr>
          <a:lstStyle/>
          <a:p>
            <a:pPr algn="ctr"/>
            <a:r>
              <a:rPr kumimoji="1" lang="ja-JP" altLang="en-US" sz="1200" dirty="0" smtClean="0">
                <a:latin typeface="HGPｺﾞｼｯｸM" panose="020B0600000000000000" pitchFamily="50" charset="-128"/>
                <a:ea typeface="HGPｺﾞｼｯｸM" panose="020B0600000000000000" pitchFamily="50" charset="-128"/>
              </a:rPr>
              <a:t>減少</a:t>
            </a:r>
            <a:endParaRPr kumimoji="1" lang="ja-JP" altLang="en-US" sz="1200" dirty="0">
              <a:latin typeface="HGPｺﾞｼｯｸM" panose="020B0600000000000000" pitchFamily="50" charset="-128"/>
              <a:ea typeface="HGPｺﾞｼｯｸM" panose="020B0600000000000000" pitchFamily="50" charset="-128"/>
            </a:endParaRPr>
          </a:p>
        </p:txBody>
      </p:sp>
      <p:sp>
        <p:nvSpPr>
          <p:cNvPr id="26" name="Text Box 3"/>
          <p:cNvSpPr txBox="1">
            <a:spLocks noChangeArrowheads="1"/>
          </p:cNvSpPr>
          <p:nvPr/>
        </p:nvSpPr>
        <p:spPr bwMode="auto">
          <a:xfrm>
            <a:off x="2843808" y="330478"/>
            <a:ext cx="1800200" cy="146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各期間における人口の増減</a:t>
            </a:r>
            <a:r>
              <a:rPr lang="en-US" altLang="ja-JP" sz="1000" b="1"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34</a:t>
            </a:fld>
            <a:endParaRPr kumimoji="1" lang="ja-JP" altLang="en-US"/>
          </a:p>
        </p:txBody>
      </p:sp>
    </p:spTree>
    <p:extLst>
      <p:ext uri="{BB962C8B-B14F-4D97-AF65-F5344CB8AC3E}">
        <p14:creationId xmlns:p14="http://schemas.microsoft.com/office/powerpoint/2010/main" val="10568451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6"/>
          <p:cNvSpPr>
            <a:spLocks noChangeArrowheads="1"/>
          </p:cNvSpPr>
          <p:nvPr/>
        </p:nvSpPr>
        <p:spPr bwMode="auto">
          <a:xfrm>
            <a:off x="3448" y="518080"/>
            <a:ext cx="608072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大阪府内市町村の転</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出入者数（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日本人移動者数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Text Box 3"/>
          <p:cNvSpPr txBox="1">
            <a:spLocks noChangeArrowheads="1"/>
          </p:cNvSpPr>
          <p:nvPr/>
        </p:nvSpPr>
        <p:spPr bwMode="auto">
          <a:xfrm>
            <a:off x="7751314" y="1059498"/>
            <a:ext cx="720079" cy="128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Text Box 3"/>
          <p:cNvSpPr txBox="1">
            <a:spLocks noChangeArrowheads="1"/>
          </p:cNvSpPr>
          <p:nvPr/>
        </p:nvSpPr>
        <p:spPr bwMode="auto">
          <a:xfrm>
            <a:off x="196404" y="874266"/>
            <a:ext cx="5184576"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出典：総務省「住民基本台帳人口移動</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報告（平成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年度）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021785354"/>
              </p:ext>
            </p:extLst>
          </p:nvPr>
        </p:nvGraphicFramePr>
        <p:xfrm>
          <a:off x="323528" y="1268760"/>
          <a:ext cx="8026404" cy="3019425"/>
        </p:xfrm>
        <a:graphic>
          <a:graphicData uri="http://schemas.openxmlformats.org/drawingml/2006/table">
            <a:tbl>
              <a:tblPr/>
              <a:tblGrid>
                <a:gridCol w="811837"/>
                <a:gridCol w="532768"/>
                <a:gridCol w="532768"/>
                <a:gridCol w="637419"/>
                <a:gridCol w="202959"/>
                <a:gridCol w="811837"/>
                <a:gridCol w="545453"/>
                <a:gridCol w="545453"/>
                <a:gridCol w="637419"/>
                <a:gridCol w="228329"/>
                <a:gridCol w="811837"/>
                <a:gridCol w="545453"/>
                <a:gridCol w="545453"/>
                <a:gridCol w="637419"/>
              </a:tblGrid>
              <a:tr h="171450">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年</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転出者数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転入超過数</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大阪市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154,352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144,878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9,474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大東市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3,617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4,334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千早赤阪村</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141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北大阪地域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74,622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71,058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3,564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門真市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4,102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4,633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泉州地域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58,033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61,589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吹田市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19,030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17,158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1,872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zh-TW" altLang="en-US" sz="800" b="0" i="0" u="none" strike="noStrike">
                          <a:solidFill>
                            <a:srgbClr val="000000"/>
                          </a:solidFill>
                          <a:effectLst/>
                          <a:latin typeface="HGPｺﾞｼｯｸM" panose="020B0600000000000000" pitchFamily="50" charset="-128"/>
                          <a:ea typeface="HGPｺﾞｼｯｸM" panose="020B0600000000000000" pitchFamily="50" charset="-128"/>
                        </a:rPr>
                        <a:t>　　四條畷市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1,988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堺市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31,901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33,107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1,206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高槻市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10,025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10,439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交野市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2,268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泉大津市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2,476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2,876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茨木市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10,814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八尾市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7,157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和泉市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5,527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5,542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摂津市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3,698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3,922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柏原市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高石市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2,128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島本町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969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zh-TW" altLang="en-US" sz="800" b="0" i="0" u="none" strike="noStrike">
                          <a:solidFill>
                            <a:srgbClr val="000000"/>
                          </a:solidFill>
                          <a:effectLst/>
                          <a:latin typeface="HGPｺﾞｼｯｸM" panose="020B0600000000000000" pitchFamily="50" charset="-128"/>
                          <a:ea typeface="HGPｺﾞｼｯｸM" panose="020B0600000000000000" pitchFamily="50" charset="-128"/>
                        </a:rPr>
                        <a:t>　　東大阪市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12,916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14,423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忠岡町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豊中市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17,835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17,154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南河内地域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16,714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18,717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岸和田市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4,065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4,960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池田市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4,522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4,243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富田林市　</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3,081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3,759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678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貝塚市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2,529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箕面市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6,346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5,222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河内長野市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2,395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泉佐野市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3,507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3,596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豊能町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400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263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松原市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3,189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165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泉南市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1,589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1,843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能勢町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174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羽曳野市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2,860</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443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阪南市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1,582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zh-TW" altLang="en-US" sz="800" b="0" i="0" u="none" strike="noStrike">
                          <a:solidFill>
                            <a:srgbClr val="000000"/>
                          </a:solidFill>
                          <a:effectLst/>
                          <a:latin typeface="HGPｺﾞｼｯｸM" panose="020B0600000000000000" pitchFamily="50" charset="-128"/>
                          <a:ea typeface="HGPｺﾞｼｯｸM" panose="020B0600000000000000" pitchFamily="50" charset="-128"/>
                        </a:rPr>
                        <a:t>東部大阪地域</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56,477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62,162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5,685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CD5B4"/>
                    </a:solidFill>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藤井寺市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2,015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2,254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熊取町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450">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守口市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5,342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5,458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zh-CN" altLang="en-US" sz="800" b="0" i="0" u="none" strike="noStrike">
                          <a:solidFill>
                            <a:srgbClr val="000000"/>
                          </a:solidFill>
                          <a:effectLst/>
                          <a:latin typeface="HGPｺﾞｼｯｸM" panose="020B0600000000000000" pitchFamily="50" charset="-128"/>
                          <a:ea typeface="HGPｺﾞｼｯｸM" panose="020B0600000000000000" pitchFamily="50" charset="-128"/>
                        </a:rPr>
                        <a:t>　　大阪狭山市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2,248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1,956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292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田尻町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1,384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1,379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0975">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枚方市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11,185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11,927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742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太子町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91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岬町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338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426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88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25400" cap="flat" cmpd="dbl" algn="ctr">
                      <a:solidFill>
                        <a:srgbClr val="000000"/>
                      </a:solidFill>
                      <a:prstDash val="solid"/>
                      <a:round/>
                      <a:headEnd type="none" w="med" len="med"/>
                      <a:tailEnd type="none" w="med" len="med"/>
                    </a:lnB>
                  </a:tcPr>
                </a:tc>
              </a:tr>
              <a:tr h="180975">
                <a:tc>
                  <a:txBody>
                    <a:bodyPr/>
                    <a:lstStyle/>
                    <a:p>
                      <a:pPr algn="l" rtl="0" fontAlgn="ctr"/>
                      <a:r>
                        <a:rPr lang="zh-CN" altLang="en-US" sz="800" b="0" i="0" u="none" strike="noStrike">
                          <a:solidFill>
                            <a:srgbClr val="000000"/>
                          </a:solidFill>
                          <a:effectLst/>
                          <a:latin typeface="HGPｺﾞｼｯｸM" panose="020B0600000000000000" pitchFamily="50" charset="-128"/>
                          <a:ea typeface="HGPｺﾞｼｯｸM" panose="020B0600000000000000" pitchFamily="50" charset="-128"/>
                        </a:rPr>
                        <a:t>　　寝屋川市</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6,355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7,649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a:t>
                      </a: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1,294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0" i="0" u="none" strike="noStrike">
                          <a:solidFill>
                            <a:srgbClr val="000000"/>
                          </a:solidFill>
                          <a:effectLst/>
                          <a:latin typeface="HGPｺﾞｼｯｸM" panose="020B0600000000000000" pitchFamily="50" charset="-128"/>
                          <a:ea typeface="HGPｺﾞｼｯｸM" panose="020B0600000000000000" pitchFamily="50" charset="-128"/>
                        </a:rPr>
                        <a:t>　　河南町</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508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492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ctr"/>
                      <a:r>
                        <a:rPr lang="en-US" altLang="ja-JP" sz="800" b="0" i="0" u="none" strike="noStrike">
                          <a:solidFill>
                            <a:srgbClr val="000000"/>
                          </a:solidFill>
                          <a:effectLst/>
                          <a:latin typeface="HGPｺﾞｼｯｸM" panose="020B0600000000000000" pitchFamily="50" charset="-128"/>
                          <a:ea typeface="HGPｺﾞｼｯｸM" panose="020B0600000000000000" pitchFamily="50" charset="-128"/>
                        </a:rPr>
                        <a:t>16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endParaRPr lang="ja-JP" altLang="en-US" sz="1100" b="0" i="0" u="none" strike="noStrike">
                        <a:solidFill>
                          <a:srgbClr val="000000"/>
                        </a:solidFill>
                        <a:effectLst/>
                        <a:latin typeface="HGPｺﾞｼｯｸM" panose="020B0600000000000000" pitchFamily="50" charset="-128"/>
                        <a:ea typeface="HGPｺﾞｼｯｸM" panose="020B0600000000000000" pitchFamily="50" charset="-128"/>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tcPr>
                </a:tc>
                <a:tc>
                  <a:txBody>
                    <a:bodyPr/>
                    <a:lstStyle/>
                    <a:p>
                      <a:pPr algn="l" rtl="0" fontAlgn="ctr"/>
                      <a:r>
                        <a:rPr lang="ja-JP" altLang="en-US" sz="800" b="1" i="0" u="none" strike="noStrike">
                          <a:solidFill>
                            <a:srgbClr val="000000"/>
                          </a:solidFill>
                          <a:effectLst/>
                          <a:latin typeface="HGPｺﾞｼｯｸM" panose="020B0600000000000000" pitchFamily="50" charset="-128"/>
                          <a:ea typeface="HGPｺﾞｼｯｸM" panose="020B0600000000000000" pitchFamily="50" charset="-128"/>
                        </a:rPr>
                        <a:t>合計</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en-US" altLang="ja-JP" sz="800" b="1" i="0" u="none" strike="noStrike">
                          <a:solidFill>
                            <a:srgbClr val="000000"/>
                          </a:solidFill>
                          <a:effectLst/>
                          <a:latin typeface="HGPｺﾞｼｯｸM" panose="020B0600000000000000" pitchFamily="50" charset="-128"/>
                          <a:ea typeface="HGPｺﾞｼｯｸM" panose="020B0600000000000000" pitchFamily="50" charset="-128"/>
                        </a:rPr>
                        <a:t>360,198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en-US" altLang="ja-JP" sz="800" b="1" i="0" u="none" strike="noStrike">
                          <a:solidFill>
                            <a:srgbClr val="000000"/>
                          </a:solidFill>
                          <a:effectLst/>
                          <a:latin typeface="HGPｺﾞｼｯｸM" panose="020B0600000000000000" pitchFamily="50" charset="-128"/>
                          <a:ea typeface="HGPｺﾞｼｯｸM" panose="020B0600000000000000" pitchFamily="50" charset="-128"/>
                        </a:rPr>
                        <a:t>358,404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rtl="0" fontAlgn="ctr"/>
                      <a:r>
                        <a:rPr lang="en-US" altLang="ja-JP" sz="800" b="1" i="0" u="none" strike="noStrike" dirty="0">
                          <a:solidFill>
                            <a:srgbClr val="000000"/>
                          </a:solidFill>
                          <a:effectLst/>
                          <a:latin typeface="HGPｺﾞｼｯｸM" panose="020B0600000000000000" pitchFamily="50" charset="-128"/>
                          <a:ea typeface="HGPｺﾞｼｯｸM" panose="020B0600000000000000" pitchFamily="50" charset="-128"/>
                        </a:rPr>
                        <a:t>1,794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25400" cap="flat" cmpd="dbl"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35</a:t>
            </a:fld>
            <a:endParaRPr kumimoji="1" lang="ja-JP" altLang="en-US"/>
          </a:p>
        </p:txBody>
      </p:sp>
    </p:spTree>
    <p:extLst>
      <p:ext uri="{BB962C8B-B14F-4D97-AF65-F5344CB8AC3E}">
        <p14:creationId xmlns:p14="http://schemas.microsoft.com/office/powerpoint/2010/main" val="7605404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正方形/長方形 8"/>
          <p:cNvSpPr>
            <a:spLocks noChangeArrowheads="1"/>
          </p:cNvSpPr>
          <p:nvPr/>
        </p:nvSpPr>
        <p:spPr bwMode="auto">
          <a:xfrm>
            <a:off x="109958" y="168895"/>
            <a:ext cx="331236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大阪府の人口構成の推計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a:spLocks noChangeArrowheads="1"/>
          </p:cNvSpPr>
          <p:nvPr/>
        </p:nvSpPr>
        <p:spPr bwMode="auto">
          <a:xfrm>
            <a:off x="4644008" y="188640"/>
            <a:ext cx="439248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大阪府から東京圏への転出理由　</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3"/>
          <p:cNvSpPr txBox="1">
            <a:spLocks noChangeArrowheads="1"/>
          </p:cNvSpPr>
          <p:nvPr/>
        </p:nvSpPr>
        <p:spPr bwMode="auto">
          <a:xfrm>
            <a:off x="4715413" y="512676"/>
            <a:ext cx="3889035"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アンケート（平成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3"/>
          <p:cNvSpPr txBox="1">
            <a:spLocks noChangeArrowheads="1"/>
          </p:cNvSpPr>
          <p:nvPr/>
        </p:nvSpPr>
        <p:spPr bwMode="auto">
          <a:xfrm>
            <a:off x="8272164" y="1025371"/>
            <a:ext cx="628820" cy="1287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r" fontAlgn="base">
              <a:lnSpc>
                <a:spcPct val="80000"/>
              </a:lnSpc>
              <a:spcBef>
                <a:spcPct val="0"/>
              </a:spcBef>
              <a:spcAft>
                <a:spcPct val="0"/>
              </a:spcAft>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（人）</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959" y="1116124"/>
            <a:ext cx="4678066" cy="234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3465004"/>
            <a:ext cx="2867572" cy="2160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3"/>
          <p:cNvSpPr txBox="1">
            <a:spLocks noChangeArrowheads="1"/>
          </p:cNvSpPr>
          <p:nvPr/>
        </p:nvSpPr>
        <p:spPr bwMode="auto">
          <a:xfrm>
            <a:off x="172395" y="470042"/>
            <a:ext cx="4104456" cy="5309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大阪府人口ビジョン（</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H28.3</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ts val="96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年までは総務省「国勢調査」。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年以降は、大阪府「大阪府の将来推計人口の点検について」（平成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年３月）における大阪府の人口推計（ケース２）を基に作成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Text Box 3"/>
          <p:cNvSpPr txBox="1">
            <a:spLocks noChangeArrowheads="1"/>
          </p:cNvSpPr>
          <p:nvPr/>
        </p:nvSpPr>
        <p:spPr bwMode="auto">
          <a:xfrm>
            <a:off x="539552" y="3690584"/>
            <a:ext cx="4104456" cy="1344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ts val="960"/>
              </a:lnSpc>
              <a:spcBef>
                <a:spcPct val="0"/>
              </a:spcBef>
              <a:spcAft>
                <a:spcPct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年少人口：０歳～</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歳、生産年齢人口：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歳、高齢者人口：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歳以上</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88025" y="650812"/>
            <a:ext cx="4248471" cy="5154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 Box 3"/>
          <p:cNvSpPr txBox="1">
            <a:spLocks noChangeArrowheads="1"/>
          </p:cNvSpPr>
          <p:nvPr/>
        </p:nvSpPr>
        <p:spPr bwMode="auto">
          <a:xfrm>
            <a:off x="4891693" y="5834533"/>
            <a:ext cx="4093433" cy="51039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※U</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ターンに関する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WEB</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アンケートの概要</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・調査対象：大阪府出身の東京圏（東京都、神奈川県、埼玉県、千葉県）在住生活者のうち、</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代以下、</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50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60</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代以上の男女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・調査時期：</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9</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日まで</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・回収サンプル数：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511</a:t>
            </a: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36</a:t>
            </a:fld>
            <a:endParaRPr kumimoji="1" lang="ja-JP" altLang="en-US"/>
          </a:p>
        </p:txBody>
      </p:sp>
    </p:spTree>
    <p:extLst>
      <p:ext uri="{BB962C8B-B14F-4D97-AF65-F5344CB8AC3E}">
        <p14:creationId xmlns:p14="http://schemas.microsoft.com/office/powerpoint/2010/main" val="6045929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68760"/>
            <a:ext cx="9001000" cy="115212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○工場等制限法等による大都市の活力低下により雇用吸収力も低下し、大都市において中間所得層が減少。</a:t>
            </a: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○大阪では、失業率が全国に比べて高く、特に若年者の失業率の高さが顕著。また、非正規労働者割合も高い。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○生活保護から就労につなげるシステムが不十分。</a:t>
            </a: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○低所得者層において教育費負担が、更なる格差を産み出している可能性。</a:t>
            </a:r>
          </a:p>
        </p:txBody>
      </p:sp>
      <p:sp>
        <p:nvSpPr>
          <p:cNvPr id="12" name="正方形/長方形 11"/>
          <p:cNvSpPr/>
          <p:nvPr/>
        </p:nvSpPr>
        <p:spPr>
          <a:xfrm>
            <a:off x="107504" y="112474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875" y="2636912"/>
            <a:ext cx="9001000" cy="96789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○市町村地域就労支援事業との連携・バックアップにより、就労困難者等の就労支援を実施</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○ハローワークとの一体的実施による総合就業支援施設「</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しごとフィールド」の運営</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生活困窮者等（生活保護受給者を含む）への就労支援</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49292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所得構造</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861048"/>
            <a:ext cx="9001000" cy="288032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景気の回復などを背景として、府内の失業率は大幅に改善し、就業者数も増加傾向にあり雇用環境は大きく改善。一方で雇用が増加している業種は非正規率が高く、府域全体で見た就業者の所得向上には至らず。</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○年収</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万円未満の有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業者数の割合で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は、東京都や愛知県では全国平均より低いのに対し、大阪府で</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には全国平均並に増加</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○所得格差を示すジニ係数</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は、大阪府は全国平均より少し高め。中間所得層が減少し、低所得層が増加していることが課題。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非自発的な非正規雇用からの正社員化（雇用の質の向上）。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○ＡＩ、ロボットの活用等による労働生産性の向上を通じた賃金への反映。</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○正社員など安定就職に向けたスキルアップ促進。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71703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37</a:t>
            </a:fld>
            <a:endParaRPr kumimoji="1" lang="ja-JP" altLang="en-US"/>
          </a:p>
        </p:txBody>
      </p:sp>
    </p:spTree>
    <p:extLst>
      <p:ext uri="{BB962C8B-B14F-4D97-AF65-F5344CB8AC3E}">
        <p14:creationId xmlns:p14="http://schemas.microsoft.com/office/powerpoint/2010/main" val="256019018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正方形/長方形 8"/>
          <p:cNvSpPr>
            <a:spLocks noChangeArrowheads="1"/>
          </p:cNvSpPr>
          <p:nvPr/>
        </p:nvSpPr>
        <p:spPr bwMode="auto">
          <a:xfrm>
            <a:off x="-72516" y="99371"/>
            <a:ext cx="5004556" cy="46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100"/>
              </a:lnSpc>
            </a:pP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一人当たり府民</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所得</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の推移（年度ベース）</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出典：内閣府県民経済計算（</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S55</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H1</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68SNA</a:t>
            </a:r>
            <a:r>
              <a:rPr lang="ja-JP" altLang="en-US" sz="9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年基準</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93SNA</a:t>
            </a:r>
            <a:r>
              <a:rPr lang="ja-JP" altLang="en-US" sz="900" dirty="0" err="1">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年基準</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H8</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93SNA</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年基準。</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H13</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93SNA</a:t>
            </a:r>
            <a:r>
              <a:rPr lang="ja-JP" altLang="en-US" sz="9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年基準））</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6" name="グラフ 15"/>
          <p:cNvGraphicFramePr>
            <a:graphicFrameLocks/>
          </p:cNvGraphicFramePr>
          <p:nvPr>
            <p:extLst>
              <p:ext uri="{D42A27DB-BD31-4B8C-83A1-F6EECF244321}">
                <p14:modId xmlns:p14="http://schemas.microsoft.com/office/powerpoint/2010/main" val="1005021797"/>
              </p:ext>
            </p:extLst>
          </p:nvPr>
        </p:nvGraphicFramePr>
        <p:xfrm>
          <a:off x="4842328" y="489305"/>
          <a:ext cx="4182118" cy="2651662"/>
        </p:xfrm>
        <a:graphic>
          <a:graphicData uri="http://schemas.openxmlformats.org/drawingml/2006/chart">
            <c:chart xmlns:c="http://schemas.openxmlformats.org/drawingml/2006/chart" xmlns:r="http://schemas.openxmlformats.org/officeDocument/2006/relationships" r:id="rId2"/>
          </a:graphicData>
        </a:graphic>
      </p:graphicFrame>
      <p:sp>
        <p:nvSpPr>
          <p:cNvPr id="17" name="正方形/長方形 8"/>
          <p:cNvSpPr>
            <a:spLocks noChangeArrowheads="1"/>
          </p:cNvSpPr>
          <p:nvPr/>
        </p:nvSpPr>
        <p:spPr bwMode="auto">
          <a:xfrm>
            <a:off x="4788024" y="45722"/>
            <a:ext cx="3816424" cy="52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収入階級別世帯割合</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7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出典：総務省「全国消費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実態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調査」</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円/楕円 5"/>
          <p:cNvSpPr/>
          <p:nvPr/>
        </p:nvSpPr>
        <p:spPr>
          <a:xfrm>
            <a:off x="5459846" y="908720"/>
            <a:ext cx="72008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a:xfrm>
            <a:off x="8100392" y="771020"/>
            <a:ext cx="864096" cy="56343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p:cNvPicPr/>
          <p:nvPr/>
        </p:nvPicPr>
        <p:blipFill>
          <a:blip r:embed="rId3">
            <a:extLst>
              <a:ext uri="{28A0092B-C50C-407E-A947-70E740481C1C}">
                <a14:useLocalDpi xmlns:a14="http://schemas.microsoft.com/office/drawing/2010/main" val="0"/>
              </a:ext>
            </a:extLst>
          </a:blip>
          <a:srcRect/>
          <a:stretch>
            <a:fillRect/>
          </a:stretch>
        </p:blipFill>
        <p:spPr bwMode="auto">
          <a:xfrm>
            <a:off x="71500" y="4113076"/>
            <a:ext cx="4032572" cy="2268252"/>
          </a:xfrm>
          <a:prstGeom prst="rect">
            <a:avLst/>
          </a:prstGeom>
          <a:noFill/>
          <a:ln>
            <a:noFill/>
          </a:ln>
        </p:spPr>
      </p:pic>
      <p:sp>
        <p:nvSpPr>
          <p:cNvPr id="20" name="正方形/長方形 8"/>
          <p:cNvSpPr>
            <a:spLocks noChangeArrowheads="1"/>
          </p:cNvSpPr>
          <p:nvPr/>
        </p:nvSpPr>
        <p:spPr bwMode="auto">
          <a:xfrm>
            <a:off x="2208" y="3710498"/>
            <a:ext cx="3993728"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有業者の所得階層別割合</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の推移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総務省</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就業</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構造基本調査</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1" name="表 20"/>
          <p:cNvGraphicFramePr>
            <a:graphicFrameLocks noGrp="1"/>
          </p:cNvGraphicFramePr>
          <p:nvPr>
            <p:extLst>
              <p:ext uri="{D42A27DB-BD31-4B8C-83A1-F6EECF244321}">
                <p14:modId xmlns:p14="http://schemas.microsoft.com/office/powerpoint/2010/main" val="3258369410"/>
              </p:ext>
            </p:extLst>
          </p:nvPr>
        </p:nvGraphicFramePr>
        <p:xfrm>
          <a:off x="4139953" y="3929790"/>
          <a:ext cx="4932547" cy="2650476"/>
        </p:xfrm>
        <a:graphic>
          <a:graphicData uri="http://schemas.openxmlformats.org/drawingml/2006/table">
            <a:tbl>
              <a:tblPr firstRow="1" firstCol="1" bandRow="1">
                <a:tableStyleId>{69C7853C-536D-4A76-A0AE-DD22124D55A5}</a:tableStyleId>
              </a:tblPr>
              <a:tblGrid>
                <a:gridCol w="828091"/>
                <a:gridCol w="936104"/>
                <a:gridCol w="946631"/>
                <a:gridCol w="1047580"/>
                <a:gridCol w="1174141"/>
              </a:tblGrid>
              <a:tr h="399310">
                <a:tc>
                  <a:txBody>
                    <a:bodyPr/>
                    <a:lstStyle/>
                    <a:p>
                      <a:pPr algn="l">
                        <a:spcAft>
                          <a:spcPts val="0"/>
                        </a:spcAft>
                      </a:pPr>
                      <a:r>
                        <a:rPr lang="ja-JP" altLang="en-US" sz="1000" kern="0" dirty="0" smtClean="0">
                          <a:effectLst/>
                          <a:latin typeface="Meiryo UI" panose="020B0604030504040204" pitchFamily="50" charset="-128"/>
                          <a:ea typeface="Meiryo UI" panose="020B0604030504040204" pitchFamily="50" charset="-128"/>
                          <a:cs typeface="Meiryo UI" panose="020B0604030504040204" pitchFamily="50" charset="-128"/>
                        </a:rPr>
                        <a:t>単位：</a:t>
                      </a:r>
                      <a:r>
                        <a:rPr lang="en-US" altLang="ja-JP" sz="10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000" kern="0" dirty="0" smtClean="0">
                          <a:effectLst/>
                          <a:latin typeface="Meiryo UI" panose="020B0604030504040204" pitchFamily="50" charset="-128"/>
                          <a:ea typeface="Meiryo UI" panose="020B0604030504040204" pitchFamily="50" charset="-128"/>
                          <a:cs typeface="Meiryo UI" panose="020B0604030504040204" pitchFamily="50" charset="-128"/>
                        </a:rPr>
                        <a:t>人</a:t>
                      </a:r>
                      <a:r>
                        <a:rPr lang="en-US" altLang="ja-JP" sz="1000" kern="0"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2015</a:t>
                      </a:r>
                      <a:r>
                        <a:rPr lang="ja-JP" sz="1200" kern="0" dirty="0">
                          <a:effectLst/>
                          <a:latin typeface="Meiryo UI" panose="020B0604030504040204" pitchFamily="50" charset="-128"/>
                          <a:ea typeface="Meiryo UI" panose="020B0604030504040204" pitchFamily="50" charset="-128"/>
                          <a:cs typeface="Meiryo UI" panose="020B0604030504040204" pitchFamily="50" charset="-128"/>
                        </a:rPr>
                        <a:t>年度</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2017</a:t>
                      </a:r>
                      <a:r>
                        <a:rPr lang="ja-JP"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速報値）</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増減数</a:t>
                      </a:r>
                      <a:endPar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2017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altLang="en-US" sz="1200" kern="100" dirty="0" smtClean="0">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246,341</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279,630</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291,750</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45,409</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愛知</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県</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65,976</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a:effectLst/>
                          <a:latin typeface="Meiryo UI" panose="020B0604030504040204" pitchFamily="50" charset="-128"/>
                          <a:ea typeface="Meiryo UI" panose="020B0604030504040204" pitchFamily="50" charset="-128"/>
                          <a:cs typeface="Meiryo UI" panose="020B0604030504040204" pitchFamily="50" charset="-128"/>
                        </a:rPr>
                        <a:t>78,180</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78,643</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12,667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京都</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府</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55,839</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60,196</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59,314</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3,475</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大阪</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府</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a:effectLst/>
                          <a:latin typeface="Meiryo UI" panose="020B0604030504040204" pitchFamily="50" charset="-128"/>
                          <a:ea typeface="Meiryo UI" panose="020B0604030504040204" pitchFamily="50" charset="-128"/>
                          <a:cs typeface="Meiryo UI" panose="020B0604030504040204" pitchFamily="50" charset="-128"/>
                        </a:rPr>
                        <a:t>273,678</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293,997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289,386</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15,708</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74155">
                <a:tc>
                  <a:txBody>
                    <a:bodyPr/>
                    <a:lstStyle/>
                    <a:p>
                      <a:pPr algn="ctr">
                        <a:spcAft>
                          <a:spcPts val="0"/>
                        </a:spcAft>
                      </a:pPr>
                      <a:r>
                        <a:rPr lang="ja-JP" sz="1200" kern="0" dirty="0" smtClean="0">
                          <a:effectLst/>
                          <a:latin typeface="Meiryo UI" panose="020B0604030504040204" pitchFamily="50" charset="-128"/>
                          <a:ea typeface="Meiryo UI" panose="020B0604030504040204" pitchFamily="50" charset="-128"/>
                          <a:cs typeface="Meiryo UI" panose="020B0604030504040204" pitchFamily="50" charset="-128"/>
                        </a:rPr>
                        <a:t>兵庫</a:t>
                      </a:r>
                      <a:r>
                        <a:rPr lang="ja-JP" altLang="en-US" sz="1200" kern="0" dirty="0" smtClean="0">
                          <a:effectLst/>
                          <a:latin typeface="Meiryo UI" panose="020B0604030504040204" pitchFamily="50" charset="-128"/>
                          <a:ea typeface="Meiryo UI" panose="020B0604030504040204" pitchFamily="50" charset="-128"/>
                          <a:cs typeface="Meiryo UI" panose="020B0604030504040204" pitchFamily="50" charset="-128"/>
                        </a:rPr>
                        <a:t>県</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a:effectLst/>
                          <a:latin typeface="Meiryo UI" panose="020B0604030504040204" pitchFamily="50" charset="-128"/>
                          <a:ea typeface="Meiryo UI" panose="020B0604030504040204" pitchFamily="50" charset="-128"/>
                          <a:cs typeface="Meiryo UI" panose="020B0604030504040204" pitchFamily="50" charset="-128"/>
                        </a:rPr>
                        <a:t>93,733</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106,147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106,026</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12,293</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r h="380391">
                <a:tc>
                  <a:txBody>
                    <a:bodyPr/>
                    <a:lstStyle/>
                    <a:p>
                      <a:pPr algn="ctr">
                        <a:spcAft>
                          <a:spcPts val="0"/>
                        </a:spcAft>
                      </a:pPr>
                      <a:r>
                        <a:rPr lang="ja-JP" sz="1200" kern="0">
                          <a:effectLst/>
                          <a:latin typeface="Meiryo UI" panose="020B0604030504040204" pitchFamily="50" charset="-128"/>
                          <a:ea typeface="Meiryo UI" panose="020B0604030504040204" pitchFamily="50" charset="-128"/>
                          <a:cs typeface="Meiryo UI" panose="020B0604030504040204" pitchFamily="50" charset="-128"/>
                        </a:rPr>
                        <a:t>全国</a:t>
                      </a:r>
                      <a:endParaRPr lang="ja-JP" sz="12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1,878,725</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sz="1200" kern="0" dirty="0">
                          <a:effectLst/>
                          <a:latin typeface="Meiryo UI" panose="020B0604030504040204" pitchFamily="50" charset="-128"/>
                          <a:ea typeface="Meiryo UI" panose="020B0604030504040204" pitchFamily="50" charset="-128"/>
                          <a:cs typeface="Meiryo UI" panose="020B0604030504040204" pitchFamily="50" charset="-128"/>
                        </a:rPr>
                        <a:t>2,127,841</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2,125,317</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a:spcAft>
                          <a:spcPts val="0"/>
                        </a:spcAft>
                      </a:pPr>
                      <a:r>
                        <a:rPr lang="en-US" altLang="ja-JP" sz="1200" kern="100" dirty="0" smtClean="0">
                          <a:effectLst/>
                          <a:latin typeface="Meiryo UI" panose="020B0604030504040204" pitchFamily="50" charset="-128"/>
                          <a:ea typeface="Meiryo UI" panose="020B0604030504040204" pitchFamily="50" charset="-128"/>
                          <a:cs typeface="Meiryo UI" panose="020B0604030504040204" pitchFamily="50" charset="-128"/>
                        </a:rPr>
                        <a:t>246,592</a:t>
                      </a: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lnL w="12700" cap="flat" cmpd="sng" algn="ctr">
                      <a:solidFill>
                        <a:schemeClr val="accent3">
                          <a:lumMod val="50000"/>
                        </a:schemeClr>
                      </a:solidFill>
                      <a:prstDash val="solid"/>
                      <a:round/>
                      <a:headEnd type="none" w="med" len="med"/>
                      <a:tailEnd type="none" w="med" len="med"/>
                    </a:lnL>
                    <a:lnR w="12700" cap="flat" cmpd="sng" algn="ctr">
                      <a:solidFill>
                        <a:schemeClr val="accent3">
                          <a:lumMod val="50000"/>
                        </a:schemeClr>
                      </a:solidFill>
                      <a:prstDash val="solid"/>
                      <a:round/>
                      <a:headEnd type="none" w="med" len="med"/>
                      <a:tailEnd type="none" w="med" len="med"/>
                    </a:lnR>
                    <a:lnT w="12700" cap="flat" cmpd="sng" algn="ctr">
                      <a:solidFill>
                        <a:schemeClr val="accent3">
                          <a:lumMod val="50000"/>
                        </a:schemeClr>
                      </a:solidFill>
                      <a:prstDash val="solid"/>
                      <a:round/>
                      <a:headEnd type="none" w="med" len="med"/>
                      <a:tailEnd type="none" w="med" len="med"/>
                    </a:lnT>
                    <a:lnB w="12700" cap="flat" cmpd="sng" algn="ctr">
                      <a:solidFill>
                        <a:schemeClr val="accent3">
                          <a:lumMod val="50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22" name="正方形/長方形 8"/>
          <p:cNvSpPr>
            <a:spLocks noChangeArrowheads="1"/>
          </p:cNvSpPr>
          <p:nvPr/>
        </p:nvSpPr>
        <p:spPr bwMode="auto">
          <a:xfrm>
            <a:off x="3995936" y="3320988"/>
            <a:ext cx="4968552" cy="64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都府県別</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生活</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保護の</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被保護</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実</a:t>
            </a:r>
            <a:r>
              <a:rPr lang="zh-TW" altLang="en-US" sz="1400" b="1" dirty="0" smtClean="0">
                <a:latin typeface="Meiryo UI" panose="020B0604030504040204" pitchFamily="50" charset="-128"/>
                <a:ea typeface="Meiryo UI" panose="020B0604030504040204" pitchFamily="50" charset="-128"/>
                <a:cs typeface="Meiryo UI" panose="020B0604030504040204" pitchFamily="50" charset="-128"/>
              </a:rPr>
              <a:t>人員数比較</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3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00" dirty="0">
                <a:latin typeface="Meiryo UI" panose="020B0604030504040204" pitchFamily="50" charset="-128"/>
                <a:ea typeface="Meiryo UI" panose="020B0604030504040204" pitchFamily="50" charset="-128"/>
                <a:cs typeface="Meiryo UI" panose="020B0604030504040204" pitchFamily="50" charset="-128"/>
              </a:rPr>
              <a:t>厚生労働省「被保護者調査</a:t>
            </a:r>
            <a:r>
              <a:rPr lang="zh-TW"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err="1"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「生活保護速報」</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3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速報値については、厚生労働省の生活保護速報より作成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8"/>
          <p:cNvSpPr>
            <a:spLocks noChangeArrowheads="1"/>
          </p:cNvSpPr>
          <p:nvPr/>
        </p:nvSpPr>
        <p:spPr bwMode="auto">
          <a:xfrm>
            <a:off x="5039673" y="2924944"/>
            <a:ext cx="3348751"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世帯</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別</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でも大阪は低所得世帯が多い傾向が</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うかがえる</a:t>
            </a:r>
          </a:p>
        </p:txBody>
      </p:sp>
      <p:sp>
        <p:nvSpPr>
          <p:cNvPr id="15" name="正方形/長方形 8"/>
          <p:cNvSpPr>
            <a:spLocks noChangeArrowheads="1"/>
          </p:cNvSpPr>
          <p:nvPr/>
        </p:nvSpPr>
        <p:spPr bwMode="auto">
          <a:xfrm>
            <a:off x="71500" y="3305889"/>
            <a:ext cx="475252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2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府民所得</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は</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、府民雇用者報酬、財産所得、企業所得を合計したもの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734925142"/>
              </p:ext>
            </p:extLst>
          </p:nvPr>
        </p:nvGraphicFramePr>
        <p:xfrm>
          <a:off x="215518" y="671614"/>
          <a:ext cx="4536502" cy="2579157"/>
        </p:xfrm>
        <a:graphic>
          <a:graphicData uri="http://schemas.openxmlformats.org/drawingml/2006/table">
            <a:tbl>
              <a:tblPr/>
              <a:tblGrid>
                <a:gridCol w="184291"/>
                <a:gridCol w="483579"/>
                <a:gridCol w="483579"/>
                <a:gridCol w="483579"/>
                <a:gridCol w="483579"/>
                <a:gridCol w="483579"/>
                <a:gridCol w="483579"/>
                <a:gridCol w="483579"/>
                <a:gridCol w="483579"/>
                <a:gridCol w="483579"/>
              </a:tblGrid>
              <a:tr h="197245">
                <a:tc>
                  <a:txBody>
                    <a:bodyPr/>
                    <a:lstStyle/>
                    <a:p>
                      <a:pPr algn="ctr">
                        <a:lnSpc>
                          <a:spcPts val="800"/>
                        </a:lnSpc>
                      </a:pPr>
                      <a:r>
                        <a:rPr lang="ja-JP" sz="750" kern="0" dirty="0">
                          <a:solidFill>
                            <a:schemeClr val="tx1"/>
                          </a:solidFill>
                          <a:effectLst/>
                          <a:latin typeface="HGPｺﾞｼｯｸE" pitchFamily="50" charset="-128"/>
                          <a:ea typeface="HGPｺﾞｼｯｸE" pitchFamily="50" charset="-128"/>
                        </a:rPr>
                        <a:t>順位</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1990</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1995</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2000</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sz="750" kern="1200" dirty="0" smtClean="0">
                          <a:solidFill>
                            <a:schemeClr val="tx1"/>
                          </a:solidFill>
                          <a:effectLst/>
                          <a:latin typeface="HGPｺﾞｼｯｸE" pitchFamily="50" charset="-128"/>
                          <a:ea typeface="HGPｺﾞｼｯｸE" pitchFamily="50" charset="-128"/>
                        </a:rPr>
                        <a:t>2005</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200" dirty="0" smtClean="0">
                          <a:solidFill>
                            <a:schemeClr val="tx1"/>
                          </a:solidFill>
                          <a:effectLst/>
                          <a:latin typeface="HGPｺﾞｼｯｸE" pitchFamily="50" charset="-128"/>
                          <a:ea typeface="HGPｺﾞｼｯｸE" pitchFamily="50" charset="-128"/>
                        </a:rPr>
                        <a:t>2010</a:t>
                      </a:r>
                      <a:endParaRPr lang="en-US" sz="750" kern="12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2011</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2013</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2014</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CCCCCC"/>
                    </a:solidFill>
                  </a:tcPr>
                </a:tc>
              </a:tr>
              <a:tr h="215130">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1</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smtClean="0">
                          <a:solidFill>
                            <a:schemeClr val="tx1"/>
                          </a:solidFill>
                          <a:effectLst/>
                          <a:latin typeface="HGPｺﾞｼｯｸE" pitchFamily="50" charset="-128"/>
                          <a:ea typeface="HGPｺﾞｼｯｸE" pitchFamily="50" charset="-128"/>
                        </a:rPr>
                        <a:t>414</a:t>
                      </a:r>
                      <a:r>
                        <a:rPr lang="ja-JP" sz="750" kern="1200" dirty="0" smtClean="0">
                          <a:solidFill>
                            <a:schemeClr val="tx1"/>
                          </a:solidFill>
                          <a:effectLst/>
                          <a:latin typeface="HGPｺﾞｼｯｸE" pitchFamily="50" charset="-128"/>
                          <a:ea typeface="HGPｺﾞｼｯｸE" pitchFamily="50" charset="-128"/>
                        </a:rPr>
                        <a:t>万</a:t>
                      </a:r>
                      <a:r>
                        <a:rPr lang="ja-JP" sz="750" kern="1200" dirty="0">
                          <a:solidFill>
                            <a:schemeClr val="tx1"/>
                          </a:solidFill>
                          <a:effectLst/>
                          <a:latin typeface="HGPｺﾞｼｯｸE" pitchFamily="50" charset="-128"/>
                          <a:ea typeface="HGPｺﾞｼｯｸE" pitchFamily="50" charset="-128"/>
                        </a:rPr>
                        <a:t>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415</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r>
                        <a:rPr lang="en-US" sz="750" kern="0" dirty="0">
                          <a:solidFill>
                            <a:schemeClr val="tx1"/>
                          </a:solidFill>
                          <a:effectLst/>
                          <a:latin typeface="HGPｺﾞｼｯｸE" pitchFamily="50" charset="-128"/>
                          <a:ea typeface="HGPｺﾞｼｯｸE" pitchFamily="50" charset="-128"/>
                        </a:rPr>
                        <a:t>462</a:t>
                      </a:r>
                      <a:r>
                        <a:rPr lang="ja-JP" sz="750" kern="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smtClean="0">
                          <a:solidFill>
                            <a:schemeClr val="tx1"/>
                          </a:solidFill>
                          <a:effectLst/>
                          <a:latin typeface="HGPｺﾞｼｯｸE" pitchFamily="50" charset="-128"/>
                          <a:ea typeface="HGPｺﾞｼｯｸE" pitchFamily="50" charset="-128"/>
                        </a:rPr>
                        <a:t>（</a:t>
                      </a:r>
                      <a:r>
                        <a:rPr lang="en-US" altLang="ja-JP" sz="750" kern="0" dirty="0" smtClean="0">
                          <a:solidFill>
                            <a:schemeClr val="tx1"/>
                          </a:solidFill>
                          <a:effectLst/>
                          <a:latin typeface="HGPｺﾞｼｯｸE" pitchFamily="50" charset="-128"/>
                          <a:ea typeface="HGPｺﾞｼｯｸE" pitchFamily="50" charset="-128"/>
                        </a:rPr>
                        <a:t>519</a:t>
                      </a:r>
                      <a:r>
                        <a:rPr lang="ja-JP" sz="750" kern="0" dirty="0" smtClean="0">
                          <a:solidFill>
                            <a:schemeClr val="tx1"/>
                          </a:solidFill>
                          <a:effectLst/>
                          <a:latin typeface="HGPｺﾞｼｯｸE" pitchFamily="50" charset="-128"/>
                          <a:ea typeface="HGPｺﾞｼｯｸE" pitchFamily="50" charset="-128"/>
                        </a:rPr>
                        <a:t>万円</a:t>
                      </a: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東京都</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smtClean="0">
                          <a:solidFill>
                            <a:schemeClr val="tx1"/>
                          </a:solidFill>
                          <a:effectLst/>
                          <a:latin typeface="HGPｺﾞｼｯｸE" pitchFamily="50" charset="-128"/>
                          <a:ea typeface="HGPｺﾞｼｯｸE" pitchFamily="50" charset="-128"/>
                        </a:rPr>
                        <a:t>（</a:t>
                      </a:r>
                      <a:r>
                        <a:rPr lang="en-US" altLang="ja-JP" sz="750" kern="0" dirty="0" smtClean="0">
                          <a:solidFill>
                            <a:schemeClr val="tx1"/>
                          </a:solidFill>
                          <a:effectLst/>
                          <a:latin typeface="HGPｺﾞｼｯｸE" pitchFamily="50" charset="-128"/>
                          <a:ea typeface="HGPｺﾞｼｯｸE" pitchFamily="50" charset="-128"/>
                        </a:rPr>
                        <a:t>445</a:t>
                      </a:r>
                      <a:r>
                        <a:rPr lang="ja-JP" sz="750" kern="0" dirty="0" smtClean="0">
                          <a:solidFill>
                            <a:schemeClr val="tx1"/>
                          </a:solidFill>
                          <a:effectLst/>
                          <a:latin typeface="HGPｺﾞｼｯｸE" pitchFamily="50" charset="-128"/>
                          <a:ea typeface="HGPｺﾞｼｯｸE" pitchFamily="50" charset="-128"/>
                        </a:rPr>
                        <a:t>万円</a:t>
                      </a: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452</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(444</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(455</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東京都</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(451</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15130">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bg1"/>
                          </a:solidFill>
                          <a:effectLst/>
                          <a:latin typeface="HGPｺﾞｼｯｸE" pitchFamily="50" charset="-128"/>
                          <a:ea typeface="HGPｺﾞｼｯｸE" pitchFamily="50" charset="-128"/>
                        </a:rPr>
                        <a:t>大阪府</a:t>
                      </a:r>
                      <a:endParaRPr lang="ja-JP" sz="750" kern="100" dirty="0">
                        <a:solidFill>
                          <a:schemeClr val="bg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bg1"/>
                          </a:solidFill>
                          <a:effectLst/>
                          <a:latin typeface="HGPｺﾞｼｯｸE" pitchFamily="50" charset="-128"/>
                          <a:ea typeface="HGPｺﾞｼｯｸE" pitchFamily="50" charset="-128"/>
                        </a:rPr>
                        <a:t>（</a:t>
                      </a:r>
                      <a:r>
                        <a:rPr lang="en-US" altLang="ja-JP" sz="750" kern="1200" dirty="0" smtClean="0">
                          <a:solidFill>
                            <a:schemeClr val="bg1"/>
                          </a:solidFill>
                          <a:effectLst/>
                          <a:latin typeface="HGPｺﾞｼｯｸE" pitchFamily="50" charset="-128"/>
                          <a:ea typeface="HGPｺﾞｼｯｸE" pitchFamily="50" charset="-128"/>
                        </a:rPr>
                        <a:t>360</a:t>
                      </a:r>
                      <a:r>
                        <a:rPr lang="ja-JP" sz="750" kern="1200" dirty="0" smtClean="0">
                          <a:solidFill>
                            <a:schemeClr val="bg1"/>
                          </a:solidFill>
                          <a:effectLst/>
                          <a:latin typeface="HGPｺﾞｼｯｸE" pitchFamily="50" charset="-128"/>
                          <a:ea typeface="HGPｺﾞｼｯｸE" pitchFamily="50" charset="-128"/>
                        </a:rPr>
                        <a:t>万円</a:t>
                      </a:r>
                      <a:r>
                        <a:rPr lang="ja-JP" sz="750" kern="1200" dirty="0">
                          <a:solidFill>
                            <a:schemeClr val="bg1"/>
                          </a:solidFill>
                          <a:effectLst/>
                          <a:latin typeface="HGPｺﾞｼｯｸE" pitchFamily="50" charset="-128"/>
                          <a:ea typeface="HGPｺﾞｼｯｸE" pitchFamily="50" charset="-128"/>
                        </a:rPr>
                        <a:t>）</a:t>
                      </a:r>
                      <a:endParaRPr lang="ja-JP" sz="750" kern="100" dirty="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愛知県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352</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愛知県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343</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愛知</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357</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滋賀</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323</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325</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r>
                        <a:rPr lang="en-US" altLang="ja-JP" sz="750" kern="100" dirty="0" smtClean="0">
                          <a:solidFill>
                            <a:schemeClr val="tx1"/>
                          </a:solidFill>
                          <a:effectLst/>
                          <a:latin typeface="HGPｺﾞｼｯｸE" pitchFamily="50" charset="-128"/>
                          <a:ea typeface="HGPｺﾞｼｯｸE" pitchFamily="50" charset="-128"/>
                        </a:rPr>
                        <a:t/>
                      </a:r>
                      <a:br>
                        <a:rPr lang="en-US" altLang="ja-JP" sz="750" kern="100" dirty="0" smtClean="0">
                          <a:solidFill>
                            <a:schemeClr val="tx1"/>
                          </a:solidFill>
                          <a:effectLst/>
                          <a:latin typeface="HGPｺﾞｼｯｸE" pitchFamily="50" charset="-128"/>
                          <a:ea typeface="HGPｺﾞｼｯｸE" pitchFamily="50" charset="-128"/>
                        </a:rPr>
                      </a:b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347</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r>
                        <a:rPr lang="en-US" altLang="ja-JP" sz="750" kern="100" dirty="0" smtClean="0">
                          <a:solidFill>
                            <a:schemeClr val="tx1"/>
                          </a:solidFill>
                          <a:effectLst/>
                          <a:latin typeface="HGPｺﾞｼｯｸE" pitchFamily="50" charset="-128"/>
                          <a:ea typeface="HGPｺﾞｼｯｸE" pitchFamily="50" charset="-128"/>
                        </a:rPr>
                        <a:t/>
                      </a:r>
                      <a:br>
                        <a:rPr lang="en-US" altLang="ja-JP" sz="750" kern="100" dirty="0" smtClean="0">
                          <a:solidFill>
                            <a:schemeClr val="tx1"/>
                          </a:solidFill>
                          <a:effectLst/>
                          <a:latin typeface="HGPｺﾞｼｯｸE" pitchFamily="50" charset="-128"/>
                          <a:ea typeface="HGPｺﾞｼｯｸE" pitchFamily="50" charset="-128"/>
                        </a:rPr>
                      </a:b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355</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愛知県</a:t>
                      </a:r>
                      <a:r>
                        <a:rPr lang="en-US" altLang="ja-JP" sz="750" kern="100" dirty="0" smtClean="0">
                          <a:solidFill>
                            <a:schemeClr val="tx1"/>
                          </a:solidFill>
                          <a:effectLst/>
                          <a:latin typeface="HGPｺﾞｼｯｸE" pitchFamily="50" charset="-128"/>
                          <a:ea typeface="HGPｺﾞｼｯｸE" pitchFamily="50" charset="-128"/>
                        </a:rPr>
                        <a:t/>
                      </a:r>
                      <a:br>
                        <a:rPr lang="en-US" altLang="ja-JP" sz="750" kern="100" dirty="0" smtClean="0">
                          <a:solidFill>
                            <a:schemeClr val="tx1"/>
                          </a:solidFill>
                          <a:effectLst/>
                          <a:latin typeface="HGPｺﾞｼｯｸE" pitchFamily="50" charset="-128"/>
                          <a:ea typeface="HGPｺﾞｼｯｸE" pitchFamily="50" charset="-128"/>
                        </a:rPr>
                      </a:b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353</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15130">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3</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愛知県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smtClean="0">
                          <a:solidFill>
                            <a:schemeClr val="tx1"/>
                          </a:solidFill>
                          <a:effectLst/>
                          <a:latin typeface="HGPｺﾞｼｯｸE" pitchFamily="50" charset="-128"/>
                          <a:ea typeface="HGPｺﾞｼｯｸE" pitchFamily="50" charset="-128"/>
                        </a:rPr>
                        <a:t>332</a:t>
                      </a:r>
                      <a:r>
                        <a:rPr lang="ja-JP" sz="750" kern="1200" dirty="0" smtClean="0">
                          <a:solidFill>
                            <a:schemeClr val="tx1"/>
                          </a:solidFill>
                          <a:effectLst/>
                          <a:latin typeface="HGPｺﾞｼｯｸE" pitchFamily="50" charset="-128"/>
                          <a:ea typeface="HGPｺﾞｼｯｸE" pitchFamily="50" charset="-128"/>
                        </a:rPr>
                        <a:t>万</a:t>
                      </a:r>
                      <a:r>
                        <a:rPr lang="ja-JP" sz="750" kern="1200" dirty="0">
                          <a:solidFill>
                            <a:schemeClr val="tx1"/>
                          </a:solidFill>
                          <a:effectLst/>
                          <a:latin typeface="HGPｺﾞｼｯｸE" pitchFamily="50" charset="-128"/>
                          <a:ea typeface="HGPｺﾞｼｯｸE" pitchFamily="50" charset="-128"/>
                        </a:rPr>
                        <a:t>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神奈川県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r>
                        <a:rPr lang="en-US" sz="750" kern="0" dirty="0">
                          <a:solidFill>
                            <a:schemeClr val="tx1"/>
                          </a:solidFill>
                          <a:effectLst/>
                          <a:latin typeface="HGPｺﾞｼｯｸE" pitchFamily="50" charset="-128"/>
                          <a:ea typeface="HGPｺﾞｼｯｸE" pitchFamily="50" charset="-128"/>
                        </a:rPr>
                        <a:t>341</a:t>
                      </a:r>
                      <a:r>
                        <a:rPr lang="ja-JP" sz="750" kern="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神奈川県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343</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静岡</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346</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静岡</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312</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316</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316</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栃木県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329</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322</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r>
              <a:tr h="215130">
                <a:tc>
                  <a:txBody>
                    <a:bodyPr/>
                    <a:lstStyle/>
                    <a:p>
                      <a:pPr algn="ctr" fontAlgn="ctr">
                        <a:lnSpc>
                          <a:spcPts val="800"/>
                        </a:lnSpc>
                      </a:pPr>
                      <a:r>
                        <a:rPr lang="en-US" sz="750" kern="1200" dirty="0">
                          <a:solidFill>
                            <a:schemeClr val="tx1"/>
                          </a:solidFill>
                          <a:effectLst/>
                          <a:latin typeface="HGPｺﾞｼｯｸE" pitchFamily="50" charset="-128"/>
                          <a:ea typeface="HGPｺﾞｼｯｸE" pitchFamily="50" charset="-128"/>
                        </a:rPr>
                        <a:t>4</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神奈川県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smtClean="0">
                          <a:solidFill>
                            <a:schemeClr val="tx1"/>
                          </a:solidFill>
                          <a:effectLst/>
                          <a:latin typeface="HGPｺﾞｼｯｸE" pitchFamily="50" charset="-128"/>
                          <a:ea typeface="HGPｺﾞｼｯｸE" pitchFamily="50" charset="-128"/>
                        </a:rPr>
                        <a:t>322</a:t>
                      </a:r>
                      <a:r>
                        <a:rPr lang="ja-JP" sz="750" kern="1200" dirty="0" smtClean="0">
                          <a:solidFill>
                            <a:schemeClr val="tx1"/>
                          </a:solidFill>
                          <a:effectLst/>
                          <a:latin typeface="HGPｺﾞｼｯｸE" pitchFamily="50" charset="-128"/>
                          <a:ea typeface="HGPｺﾞｼｯｸE" pitchFamily="50" charset="-128"/>
                        </a:rPr>
                        <a:t>万</a:t>
                      </a:r>
                      <a:r>
                        <a:rPr lang="ja-JP" sz="750" kern="1200" dirty="0">
                          <a:solidFill>
                            <a:schemeClr val="tx1"/>
                          </a:solidFill>
                          <a:effectLst/>
                          <a:latin typeface="HGPｺﾞｼｯｸE" pitchFamily="50" charset="-128"/>
                          <a:ea typeface="HGPｺﾞｼｯｸE" pitchFamily="50" charset="-128"/>
                        </a:rPr>
                        <a:t>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sz="750" kern="1200" dirty="0">
                          <a:solidFill>
                            <a:schemeClr val="bg1"/>
                          </a:solidFill>
                          <a:effectLst/>
                          <a:latin typeface="HGPｺﾞｼｯｸE" pitchFamily="50" charset="-128"/>
                          <a:ea typeface="HGPｺﾞｼｯｸE" pitchFamily="50" charset="-128"/>
                        </a:rPr>
                        <a:t>大阪府</a:t>
                      </a:r>
                      <a:endParaRPr lang="ja-JP" sz="750" kern="100" dirty="0">
                        <a:solidFill>
                          <a:schemeClr val="bg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bg1"/>
                          </a:solidFill>
                          <a:effectLst/>
                          <a:latin typeface="HGPｺﾞｼｯｸE" pitchFamily="50" charset="-128"/>
                          <a:ea typeface="HGPｺﾞｼｯｸE" pitchFamily="50" charset="-128"/>
                        </a:rPr>
                        <a:t>（</a:t>
                      </a:r>
                      <a:r>
                        <a:rPr lang="en-US" sz="750" kern="1200" dirty="0">
                          <a:solidFill>
                            <a:schemeClr val="bg1"/>
                          </a:solidFill>
                          <a:effectLst/>
                          <a:latin typeface="HGPｺﾞｼｯｸE" pitchFamily="50" charset="-128"/>
                          <a:ea typeface="HGPｺﾞｼｯｸE" pitchFamily="50" charset="-128"/>
                        </a:rPr>
                        <a:t>341</a:t>
                      </a:r>
                      <a:r>
                        <a:rPr lang="ja-JP" sz="750" kern="1200" dirty="0">
                          <a:solidFill>
                            <a:schemeClr val="bg1"/>
                          </a:solidFill>
                          <a:effectLst/>
                          <a:latin typeface="HGPｺﾞｼｯｸE" pitchFamily="50" charset="-128"/>
                          <a:ea typeface="HGPｺﾞｼｯｸE" pitchFamily="50" charset="-128"/>
                        </a:rPr>
                        <a:t>万円）</a:t>
                      </a:r>
                      <a:endParaRPr lang="ja-JP" sz="750" kern="100" dirty="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solidFill>
                      <a:srgbClr val="070A97"/>
                    </a:solidFill>
                  </a:tcPr>
                </a:tc>
                <a:tc>
                  <a:txBody>
                    <a:bodyPr/>
                    <a:lstStyle/>
                    <a:p>
                      <a:pPr algn="ctr" fontAlgn="ctr">
                        <a:lnSpc>
                          <a:spcPts val="800"/>
                        </a:lnSpc>
                      </a:pPr>
                      <a:r>
                        <a:rPr lang="ja-JP" sz="750" kern="1200" dirty="0">
                          <a:solidFill>
                            <a:schemeClr val="tx1"/>
                          </a:solidFill>
                          <a:effectLst/>
                          <a:latin typeface="HGPｺﾞｼｯｸE" pitchFamily="50" charset="-128"/>
                          <a:ea typeface="HGPｺﾞｼｯｸE" pitchFamily="50" charset="-128"/>
                        </a:rPr>
                        <a:t>静岡県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a:solidFill>
                            <a:schemeClr val="tx1"/>
                          </a:solidFill>
                          <a:effectLst/>
                          <a:latin typeface="HGPｺﾞｼｯｸE" pitchFamily="50" charset="-128"/>
                          <a:ea typeface="HGPｺﾞｼｯｸE" pitchFamily="50" charset="-128"/>
                        </a:rPr>
                        <a:t>（</a:t>
                      </a:r>
                      <a:r>
                        <a:rPr lang="en-US" sz="750" kern="1200" dirty="0">
                          <a:solidFill>
                            <a:schemeClr val="tx1"/>
                          </a:solidFill>
                          <a:effectLst/>
                          <a:latin typeface="HGPｺﾞｼｯｸE" pitchFamily="50" charset="-128"/>
                          <a:ea typeface="HGPｺﾞｼｯｸE" pitchFamily="50" charset="-128"/>
                        </a:rPr>
                        <a:t>340</a:t>
                      </a:r>
                      <a:r>
                        <a:rPr lang="ja-JP" sz="750" kern="1200" dirty="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富山</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341</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200" dirty="0" smtClean="0">
                          <a:solidFill>
                            <a:schemeClr val="tx1"/>
                          </a:solidFill>
                          <a:effectLst/>
                          <a:latin typeface="HGPｺﾞｼｯｸE" pitchFamily="50" charset="-128"/>
                          <a:ea typeface="HGPｺﾞｼｯｸE" pitchFamily="50" charset="-128"/>
                        </a:rPr>
                        <a:t>愛知</a:t>
                      </a:r>
                      <a:r>
                        <a:rPr lang="ja-JP" sz="750" kern="1200" dirty="0" smtClean="0">
                          <a:solidFill>
                            <a:schemeClr val="tx1"/>
                          </a:solidFill>
                          <a:effectLst/>
                          <a:latin typeface="HGPｺﾞｼｯｸE" pitchFamily="50" charset="-128"/>
                          <a:ea typeface="HGPｺﾞｼｯｸE" pitchFamily="50" charset="-128"/>
                        </a:rPr>
                        <a:t>県</a:t>
                      </a:r>
                      <a:endParaRPr lang="ja-JP" sz="750" kern="100" dirty="0">
                        <a:solidFill>
                          <a:schemeClr val="tx1"/>
                        </a:solidFill>
                        <a:effectLst/>
                        <a:latin typeface="HGPｺﾞｼｯｸE" pitchFamily="50" charset="-128"/>
                        <a:ea typeface="HGPｺﾞｼｯｸE" pitchFamily="50" charset="-128"/>
                      </a:endParaRPr>
                    </a:p>
                    <a:p>
                      <a:pPr algn="ctr" fontAlgn="ctr">
                        <a:lnSpc>
                          <a:spcPts val="800"/>
                        </a:lnSpc>
                      </a:pPr>
                      <a:r>
                        <a:rPr lang="ja-JP" sz="750" kern="1200" dirty="0" smtClean="0">
                          <a:solidFill>
                            <a:schemeClr val="tx1"/>
                          </a:solidFill>
                          <a:effectLst/>
                          <a:latin typeface="HGPｺﾞｼｯｸE" pitchFamily="50" charset="-128"/>
                          <a:ea typeface="HGPｺﾞｼｯｸE" pitchFamily="50" charset="-128"/>
                        </a:rPr>
                        <a:t>（</a:t>
                      </a:r>
                      <a:r>
                        <a:rPr lang="en-US" altLang="ja-JP" sz="750" kern="1200" dirty="0" smtClean="0">
                          <a:solidFill>
                            <a:schemeClr val="tx1"/>
                          </a:solidFill>
                          <a:effectLst/>
                          <a:latin typeface="HGPｺﾞｼｯｸE" pitchFamily="50" charset="-128"/>
                          <a:ea typeface="HGPｺﾞｼｯｸE" pitchFamily="50" charset="-128"/>
                        </a:rPr>
                        <a:t>312</a:t>
                      </a:r>
                      <a:r>
                        <a:rPr lang="ja-JP" sz="750" kern="1200" dirty="0" smtClean="0">
                          <a:solidFill>
                            <a:schemeClr val="tx1"/>
                          </a:solidFill>
                          <a:effectLst/>
                          <a:latin typeface="HGPｺﾞｼｯｸE" pitchFamily="50" charset="-128"/>
                          <a:ea typeface="HGPｺﾞｼｯｸE" pitchFamily="50" charset="-128"/>
                        </a:rPr>
                        <a:t>万円</a:t>
                      </a:r>
                      <a:r>
                        <a:rPr lang="ja-JP" sz="750" kern="120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滋賀県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314</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茨城県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310</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静岡県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326</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栃木県</a:t>
                      </a:r>
                      <a:endParaRPr lang="en-US" altLang="ja-JP" sz="750" kern="100" dirty="0" smtClean="0">
                        <a:solidFill>
                          <a:schemeClr val="tx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a:t>
                      </a:r>
                      <a:r>
                        <a:rPr lang="en-US" altLang="ja-JP" sz="750" kern="100" dirty="0" smtClean="0">
                          <a:solidFill>
                            <a:schemeClr val="tx1"/>
                          </a:solidFill>
                          <a:effectLst/>
                          <a:latin typeface="HGPｺﾞｼｯｸE" pitchFamily="50" charset="-128"/>
                          <a:ea typeface="HGPｺﾞｼｯｸE" pitchFamily="50" charset="-128"/>
                        </a:rPr>
                        <a:t>320</a:t>
                      </a:r>
                      <a:r>
                        <a:rPr lang="ja-JP" altLang="en-US" sz="750" kern="100" dirty="0" smtClean="0">
                          <a:solidFill>
                            <a:schemeClr val="tx1"/>
                          </a:solidFill>
                          <a:effectLst/>
                          <a:latin typeface="HGPｺﾞｼｯｸE" pitchFamily="50" charset="-128"/>
                          <a:ea typeface="HGPｺﾞｼｯｸE" pitchFamily="50" charset="-128"/>
                        </a:rPr>
                        <a:t>万円）</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333399"/>
                      </a:solidFill>
                      <a:prstDash val="solid"/>
                      <a:round/>
                      <a:headEnd type="none" w="med" len="med"/>
                      <a:tailEnd type="none" w="med" len="med"/>
                    </a:lnT>
                    <a:lnB w="19050" cap="flat" cmpd="dbl" algn="ctr">
                      <a:solidFill>
                        <a:srgbClr val="000000"/>
                      </a:solidFill>
                      <a:prstDash val="solid"/>
                      <a:round/>
                      <a:headEnd type="none" w="med" len="med"/>
                      <a:tailEnd type="none" w="med" len="med"/>
                    </a:lnB>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7</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altLang="ja-JP" sz="750" kern="1200" dirty="0" smtClean="0">
                          <a:solidFill>
                            <a:schemeClr val="bg1"/>
                          </a:solidFill>
                          <a:effectLst/>
                          <a:latin typeface="HGPｺﾞｼｯｸE" pitchFamily="50" charset="-128"/>
                          <a:ea typeface="HGPｺﾞｼｯｸE" pitchFamily="50" charset="-128"/>
                        </a:rPr>
                        <a:t>大阪府</a:t>
                      </a:r>
                      <a:endParaRPr lang="ja-JP" altLang="ja-JP" sz="750" kern="10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ja-JP" sz="750" kern="0" dirty="0" smtClean="0">
                          <a:solidFill>
                            <a:schemeClr val="bg1"/>
                          </a:solidFill>
                          <a:effectLst/>
                          <a:latin typeface="HGPｺﾞｼｯｸE" pitchFamily="50" charset="-128"/>
                          <a:ea typeface="HGPｺﾞｼｯｸE" pitchFamily="50" charset="-128"/>
                        </a:rPr>
                        <a:t>（</a:t>
                      </a:r>
                      <a:r>
                        <a:rPr lang="en-US" altLang="ja-JP" sz="750" kern="0" dirty="0" smtClean="0">
                          <a:solidFill>
                            <a:schemeClr val="bg1"/>
                          </a:solidFill>
                          <a:effectLst/>
                          <a:latin typeface="HGPｺﾞｼｯｸE" pitchFamily="50" charset="-128"/>
                          <a:ea typeface="HGPｺﾞｼｯｸE" pitchFamily="50" charset="-128"/>
                        </a:rPr>
                        <a:t>318</a:t>
                      </a:r>
                      <a:r>
                        <a:rPr lang="ja-JP" altLang="ja-JP" sz="750" kern="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noFill/>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9050" cap="flat" cmpd="dbl" algn="ctr">
                      <a:solidFill>
                        <a:srgbClr val="000000"/>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8</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0" dirty="0" smtClean="0">
                          <a:solidFill>
                            <a:schemeClr val="bg1"/>
                          </a:solidFill>
                          <a:effectLst/>
                          <a:latin typeface="HGPｺﾞｼｯｸE" pitchFamily="50" charset="-128"/>
                          <a:ea typeface="HGPｺﾞｼｯｸE" pitchFamily="50" charset="-128"/>
                        </a:rPr>
                        <a:t>大阪府</a:t>
                      </a:r>
                    </a:p>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0" dirty="0" smtClean="0">
                          <a:solidFill>
                            <a:schemeClr val="bg1"/>
                          </a:solidFill>
                          <a:effectLst/>
                          <a:latin typeface="HGPｺﾞｼｯｸE" pitchFamily="50" charset="-128"/>
                          <a:ea typeface="HGPｺﾞｼｯｸE" pitchFamily="50" charset="-128"/>
                        </a:rPr>
                        <a:t>（</a:t>
                      </a:r>
                      <a:r>
                        <a:rPr lang="en-US" altLang="ja-JP" sz="750" kern="0" dirty="0" smtClean="0">
                          <a:solidFill>
                            <a:schemeClr val="bg1"/>
                          </a:solidFill>
                          <a:effectLst/>
                          <a:latin typeface="HGPｺﾞｼｯｸE" pitchFamily="50" charset="-128"/>
                          <a:ea typeface="HGPｺﾞｼｯｸE" pitchFamily="50" charset="-128"/>
                        </a:rPr>
                        <a:t>317</a:t>
                      </a:r>
                      <a:r>
                        <a:rPr lang="ja-JP" altLang="en-US" sz="750" kern="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solidFill>
                      <a:srgbClr val="070A97"/>
                    </a:solidFill>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algn="ctr" fontAlgn="ctr">
                        <a:lnSpc>
                          <a:spcPts val="800"/>
                        </a:lnSpc>
                      </a:pPr>
                      <a:r>
                        <a:rPr lang="ja-JP" altLang="ja-JP" sz="750" kern="0" dirty="0" smtClean="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70A97"/>
                      </a:solidFill>
                      <a:prstDash val="solid"/>
                      <a:round/>
                      <a:headEnd type="none" w="med" len="med"/>
                      <a:tailEnd type="none" w="med" len="med"/>
                    </a:lnB>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9</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lnSpc>
                          <a:spcPts val="800"/>
                        </a:lnSpc>
                      </a:pPr>
                      <a:r>
                        <a:rPr lang="ja-JP" altLang="en-US" sz="750" kern="0" dirty="0" smtClean="0">
                          <a:solidFill>
                            <a:schemeClr val="bg1"/>
                          </a:solidFill>
                          <a:effectLst/>
                          <a:latin typeface="HGPｺﾞｼｯｸE" pitchFamily="50" charset="-128"/>
                          <a:ea typeface="HGPｺﾞｼｯｸE" pitchFamily="50" charset="-128"/>
                        </a:rPr>
                        <a:t>大阪府</a:t>
                      </a:r>
                      <a:endParaRPr lang="en-US" altLang="ja-JP" sz="750" kern="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en-US" sz="750" kern="0" dirty="0" smtClean="0">
                          <a:solidFill>
                            <a:schemeClr val="bg1"/>
                          </a:solidFill>
                          <a:effectLst/>
                          <a:latin typeface="HGPｺﾞｼｯｸE" pitchFamily="50" charset="-128"/>
                          <a:ea typeface="HGPｺﾞｼｯｸE" pitchFamily="50" charset="-128"/>
                        </a:rPr>
                        <a:t>（</a:t>
                      </a:r>
                      <a:r>
                        <a:rPr lang="en-US" altLang="ja-JP" sz="750" kern="0" dirty="0" smtClean="0">
                          <a:solidFill>
                            <a:schemeClr val="bg1"/>
                          </a:solidFill>
                          <a:effectLst/>
                          <a:latin typeface="HGPｺﾞｼｯｸE" pitchFamily="50" charset="-128"/>
                          <a:ea typeface="HGPｺﾞｼｯｸE" pitchFamily="50" charset="-128"/>
                        </a:rPr>
                        <a:t>298</a:t>
                      </a:r>
                      <a:r>
                        <a:rPr lang="ja-JP" altLang="en-US" sz="750" kern="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70A97"/>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10</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大阪府</a:t>
                      </a:r>
                    </a:p>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291</a:t>
                      </a:r>
                      <a:r>
                        <a:rPr lang="ja-JP" altLang="en-US" sz="750" kern="10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11</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大阪府</a:t>
                      </a:r>
                      <a:endParaRPr lang="en-US" altLang="ja-JP" sz="750" kern="10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294</a:t>
                      </a:r>
                      <a:r>
                        <a:rPr lang="ja-JP" altLang="en-US" sz="750" kern="10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r>
              <a:tr h="215130">
                <a:tc>
                  <a:txBody>
                    <a:bodyPr/>
                    <a:lstStyle/>
                    <a:p>
                      <a:pPr algn="ctr" fontAlgn="ctr">
                        <a:lnSpc>
                          <a:spcPts val="800"/>
                        </a:lnSpc>
                      </a:pPr>
                      <a:r>
                        <a:rPr lang="en-US" altLang="ja-JP" sz="750" kern="1200" dirty="0" smtClean="0">
                          <a:solidFill>
                            <a:schemeClr val="tx1"/>
                          </a:solidFill>
                          <a:effectLst/>
                          <a:latin typeface="HGPｺﾞｼｯｸE" pitchFamily="50" charset="-128"/>
                          <a:ea typeface="HGPｺﾞｼｯｸE" pitchFamily="50" charset="-128"/>
                        </a:rPr>
                        <a:t>12</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ー</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100" dirty="0" smtClean="0">
                          <a:solidFill>
                            <a:schemeClr val="bg1"/>
                          </a:solidFill>
                          <a:effectLst/>
                          <a:latin typeface="HGPｺﾞｼｯｸE" pitchFamily="50" charset="-128"/>
                          <a:ea typeface="HGPｺﾞｼｯｸE" pitchFamily="50" charset="-128"/>
                        </a:rPr>
                        <a:t>大阪府</a:t>
                      </a:r>
                    </a:p>
                    <a:p>
                      <a:pPr marL="0" marR="0" indent="0" algn="ctr" defTabSz="914400" rtl="0" eaLnBrk="1" fontAlgn="ctr" latinLnBrk="0" hangingPunct="1">
                        <a:lnSpc>
                          <a:spcPts val="800"/>
                        </a:lnSpc>
                        <a:spcBef>
                          <a:spcPts val="0"/>
                        </a:spcBef>
                        <a:spcAft>
                          <a:spcPts val="0"/>
                        </a:spcAft>
                        <a:buClrTx/>
                        <a:buSzTx/>
                        <a:buFontTx/>
                        <a:buNone/>
                        <a:tabLst/>
                        <a:defRPr/>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299</a:t>
                      </a:r>
                      <a:r>
                        <a:rPr lang="ja-JP" altLang="en-US" sz="750" kern="100" dirty="0" smtClean="0">
                          <a:solidFill>
                            <a:schemeClr val="bg1"/>
                          </a:solidFill>
                          <a:effectLst/>
                          <a:latin typeface="HGPｺﾞｼｯｸE" pitchFamily="50" charset="-128"/>
                          <a:ea typeface="HGPｺﾞｼｯｸE" pitchFamily="50" charset="-128"/>
                        </a:rPr>
                        <a:t>万円）</a:t>
                      </a: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rgbClr val="070A97"/>
                    </a:solid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noFill/>
                  </a:tcPr>
                </a:tc>
              </a:tr>
              <a:tr h="215130">
                <a:tc>
                  <a:txBody>
                    <a:bodyPr/>
                    <a:lstStyle/>
                    <a:p>
                      <a:pPr algn="ctr" fontAlgn="ctr">
                        <a:lnSpc>
                          <a:spcPts val="800"/>
                        </a:lnSpc>
                      </a:pPr>
                      <a:r>
                        <a:rPr lang="en-US" altLang="ja-JP" sz="750" kern="100" dirty="0" smtClean="0">
                          <a:solidFill>
                            <a:schemeClr val="tx1"/>
                          </a:solidFill>
                          <a:effectLst/>
                          <a:latin typeface="HGPｺﾞｼｯｸE" pitchFamily="50" charset="-128"/>
                          <a:ea typeface="HGPｺﾞｼｯｸE" pitchFamily="50" charset="-128"/>
                        </a:rPr>
                        <a:t>13</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sz="750" kern="0" dirty="0">
                          <a:solidFill>
                            <a:schemeClr val="tx1"/>
                          </a:solidFill>
                          <a:effectLst/>
                          <a:latin typeface="HGPｺﾞｼｯｸE" pitchFamily="50" charset="-128"/>
                          <a:ea typeface="HGPｺﾞｼｯｸE" pitchFamily="50" charset="-128"/>
                        </a:rPr>
                        <a:t>―</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tcPr>
                </a:tc>
                <a:tc>
                  <a:txBody>
                    <a:bodyPr/>
                    <a:lstStyle/>
                    <a:p>
                      <a:pPr algn="ctr" fontAlgn="ctr">
                        <a:lnSpc>
                          <a:spcPts val="800"/>
                        </a:lnSpc>
                      </a:pPr>
                      <a:r>
                        <a:rPr lang="ja-JP" altLang="en-US" sz="750" kern="100" dirty="0" smtClean="0">
                          <a:solidFill>
                            <a:schemeClr val="tx1"/>
                          </a:solidFill>
                          <a:effectLst/>
                          <a:latin typeface="HGPｺﾞｼｯｸE" pitchFamily="50" charset="-128"/>
                          <a:ea typeface="HGPｺﾞｼｯｸE" pitchFamily="50" charset="-128"/>
                        </a:rPr>
                        <a:t>ー</a:t>
                      </a:r>
                      <a:endParaRPr lang="ja-JP" sz="750" kern="100" dirty="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marL="0" marR="0" indent="0" algn="ctr" defTabSz="914400" rtl="0" eaLnBrk="1" fontAlgn="ctr" latinLnBrk="0" hangingPunct="1">
                        <a:lnSpc>
                          <a:spcPts val="800"/>
                        </a:lnSpc>
                        <a:spcBef>
                          <a:spcPts val="0"/>
                        </a:spcBef>
                        <a:spcAft>
                          <a:spcPts val="0"/>
                        </a:spcAft>
                        <a:buClrTx/>
                        <a:buSzTx/>
                        <a:buFontTx/>
                        <a:buNone/>
                        <a:tabLst/>
                        <a:defRPr/>
                      </a:pPr>
                      <a:r>
                        <a:rPr lang="ja-JP" altLang="ja-JP" sz="750" kern="0" dirty="0" smtClean="0">
                          <a:solidFill>
                            <a:schemeClr val="tx1"/>
                          </a:solidFill>
                          <a:effectLst/>
                          <a:latin typeface="HGPｺﾞｼｯｸE" pitchFamily="50" charset="-128"/>
                          <a:ea typeface="HGPｺﾞｼｯｸE" pitchFamily="50" charset="-128"/>
                        </a:rPr>
                        <a:t>―</a:t>
                      </a:r>
                      <a:endParaRPr lang="ja-JP" altLang="ja-JP" sz="750" kern="100" dirty="0" smtClean="0">
                        <a:solidFill>
                          <a:schemeClr val="tx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noFill/>
                  </a:tcPr>
                </a:tc>
                <a:tc>
                  <a:txBody>
                    <a:bodyPr/>
                    <a:lstStyle/>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大阪府</a:t>
                      </a:r>
                      <a:endParaRPr lang="en-US" altLang="ja-JP" sz="750" kern="100" dirty="0" smtClean="0">
                        <a:solidFill>
                          <a:schemeClr val="bg1"/>
                        </a:solidFill>
                        <a:effectLst/>
                        <a:latin typeface="HGPｺﾞｼｯｸE" pitchFamily="50" charset="-128"/>
                        <a:ea typeface="HGPｺﾞｼｯｸE" pitchFamily="50" charset="-128"/>
                      </a:endParaRPr>
                    </a:p>
                    <a:p>
                      <a:pPr algn="ctr" fontAlgn="ctr">
                        <a:lnSpc>
                          <a:spcPts val="800"/>
                        </a:lnSpc>
                      </a:pPr>
                      <a:r>
                        <a:rPr lang="ja-JP" altLang="en-US" sz="750" kern="100" dirty="0" smtClean="0">
                          <a:solidFill>
                            <a:schemeClr val="bg1"/>
                          </a:solidFill>
                          <a:effectLst/>
                          <a:latin typeface="HGPｺﾞｼｯｸE" pitchFamily="50" charset="-128"/>
                          <a:ea typeface="HGPｺﾞｼｯｸE" pitchFamily="50" charset="-128"/>
                        </a:rPr>
                        <a:t>（</a:t>
                      </a:r>
                      <a:r>
                        <a:rPr lang="en-US" altLang="ja-JP" sz="750" kern="100" dirty="0" smtClean="0">
                          <a:solidFill>
                            <a:schemeClr val="bg1"/>
                          </a:solidFill>
                          <a:effectLst/>
                          <a:latin typeface="HGPｺﾞｼｯｸE" pitchFamily="50" charset="-128"/>
                          <a:ea typeface="HGPｺﾞｼｯｸE" pitchFamily="50" charset="-128"/>
                        </a:rPr>
                        <a:t>301</a:t>
                      </a:r>
                      <a:r>
                        <a:rPr lang="ja-JP" altLang="en-US" sz="750" kern="100" dirty="0" smtClean="0">
                          <a:solidFill>
                            <a:schemeClr val="bg1"/>
                          </a:solidFill>
                          <a:effectLst/>
                          <a:latin typeface="HGPｺﾞｼｯｸE" pitchFamily="50" charset="-128"/>
                          <a:ea typeface="HGPｺﾞｼｯｸE" pitchFamily="50" charset="-128"/>
                        </a:rPr>
                        <a:t>万円）</a:t>
                      </a:r>
                      <a:endParaRPr lang="ja-JP" altLang="ja-JP" sz="750" kern="100" dirty="0" smtClean="0">
                        <a:solidFill>
                          <a:schemeClr val="bg1"/>
                        </a:solidFill>
                        <a:effectLst/>
                        <a:latin typeface="HGPｺﾞｼｯｸE" pitchFamily="50" charset="-128"/>
                        <a:ea typeface="HGPｺﾞｼｯｸE" pitchFamily="50" charset="-128"/>
                      </a:endParaRPr>
                    </a:p>
                  </a:txBody>
                  <a:tcPr marL="9526" marR="9526" marT="9527" marB="0" anchor="ctr">
                    <a:lnL w="12700" cap="flat" cmpd="sng" algn="ctr">
                      <a:solidFill>
                        <a:srgbClr val="333399"/>
                      </a:solidFill>
                      <a:prstDash val="solid"/>
                      <a:round/>
                      <a:headEnd type="none" w="med" len="med"/>
                      <a:tailEnd type="none" w="med" len="med"/>
                    </a:lnL>
                    <a:lnR w="12700" cap="flat" cmpd="sng" algn="ctr">
                      <a:solidFill>
                        <a:srgbClr val="333399"/>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333399"/>
                      </a:solidFill>
                      <a:prstDash val="solid"/>
                      <a:round/>
                      <a:headEnd type="none" w="med" len="med"/>
                      <a:tailEnd type="none" w="med" len="med"/>
                    </a:lnB>
                    <a:solidFill>
                      <a:srgbClr val="070A97"/>
                    </a:solidFill>
                  </a:tcPr>
                </a:tc>
              </a:tr>
            </a:tbl>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38</a:t>
            </a:fld>
            <a:endParaRPr kumimoji="1" lang="ja-JP" altLang="en-US"/>
          </a:p>
        </p:txBody>
      </p:sp>
      <p:sp>
        <p:nvSpPr>
          <p:cNvPr id="23" name="正方形/長方形 8"/>
          <p:cNvSpPr>
            <a:spLocks noChangeArrowheads="1"/>
          </p:cNvSpPr>
          <p:nvPr/>
        </p:nvSpPr>
        <p:spPr bwMode="auto">
          <a:xfrm>
            <a:off x="4067944" y="6539039"/>
            <a:ext cx="1872084" cy="310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lnSpc>
                <a:spcPts val="1700"/>
              </a:lnSpc>
            </a:pP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政令</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指定都市・中核市含む</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927705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79679"/>
            <a:ext cx="9144000" cy="53975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72000" anchor="ctr"/>
          <a:lstStyle/>
          <a:p>
            <a:pPr fontAlgn="auto">
              <a:spcBef>
                <a:spcPts val="0"/>
              </a:spcBef>
              <a:spcAft>
                <a:spcPts val="0"/>
              </a:spcAft>
              <a:defRPr/>
            </a:pP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大阪経済の全体的な動きと成長目標の進捗</a:t>
            </a:r>
            <a:endParaRPr lang="ja-JP" altLang="ja-JP" sz="1600" dirty="0">
              <a:solidFill>
                <a:schemeClr val="bg1"/>
              </a:solidFill>
            </a:endParaRPr>
          </a:p>
        </p:txBody>
      </p:sp>
      <p:sp>
        <p:nvSpPr>
          <p:cNvPr id="4" name="テキスト ボックス 3"/>
          <p:cNvSpPr txBox="1"/>
          <p:nvPr/>
        </p:nvSpPr>
        <p:spPr>
          <a:xfrm>
            <a:off x="1556604" y="4573917"/>
            <a:ext cx="6530138" cy="383619"/>
          </a:xfrm>
          <a:prstGeom prst="bracketPair">
            <a:avLst>
              <a:gd name="adj" fmla="val 7253"/>
            </a:avLst>
          </a:prstGeom>
          <a:solidFill>
            <a:schemeClr val="bg1"/>
          </a:solidFill>
          <a:ln w="6350">
            <a:solidFill>
              <a:schemeClr val="tx1"/>
            </a:solidFill>
          </a:ln>
        </p:spPr>
        <p:txBody>
          <a:bodyPr wrap="square" lIns="36000" tIns="0" rIns="36000" bIns="0" rtlCol="0">
            <a:spAutoFit/>
          </a:bodyPr>
          <a:lstStyle/>
          <a:p>
            <a:r>
              <a:rPr lang="ja-JP" altLang="ja-JP" sz="600" dirty="0">
                <a:latin typeface="HGPｺﾞｼｯｸM" panose="020B0600000000000000" pitchFamily="50" charset="-128"/>
                <a:ea typeface="HGPｺﾞｼｯｸM" panose="020B0600000000000000" pitchFamily="50" charset="-128"/>
              </a:rPr>
              <a:t>◆景気動向指数（一致ＣＩ）・・・景気動向指数は、生産、雇用など様々な経済活動での重要かつ景気に敏感に反応する指標の動きを統合することによって、 景気の現状把握</a:t>
            </a:r>
            <a:r>
              <a:rPr lang="ja-JP" altLang="ja-JP" sz="600" dirty="0" smtClean="0">
                <a:latin typeface="HGPｺﾞｼｯｸM" panose="020B0600000000000000" pitchFamily="50" charset="-128"/>
                <a:ea typeface="HGPｺﾞｼｯｸM" panose="020B0600000000000000" pitchFamily="50" charset="-128"/>
              </a:rPr>
              <a:t>及び将来</a:t>
            </a:r>
            <a:r>
              <a:rPr lang="ja-JP" altLang="ja-JP" sz="600" dirty="0">
                <a:latin typeface="HGPｺﾞｼｯｸM" panose="020B0600000000000000" pitchFamily="50" charset="-128"/>
                <a:ea typeface="HGPｺﾞｼｯｸM" panose="020B0600000000000000" pitchFamily="50" charset="-128"/>
              </a:rPr>
              <a:t>予測に資するために</a:t>
            </a:r>
            <a:r>
              <a:rPr lang="ja-JP" altLang="ja-JP" sz="600" dirty="0" smtClean="0">
                <a:latin typeface="HGPｺﾞｼｯｸM" panose="020B0600000000000000" pitchFamily="50" charset="-128"/>
                <a:ea typeface="HGPｺﾞｼｯｸM" panose="020B0600000000000000" pitchFamily="50" charset="-128"/>
              </a:rPr>
              <a:t>作成</a:t>
            </a:r>
            <a:endParaRPr lang="en-US" altLang="ja-JP" sz="600" dirty="0" smtClean="0">
              <a:latin typeface="HGPｺﾞｼｯｸM" panose="020B0600000000000000" pitchFamily="50" charset="-128"/>
              <a:ea typeface="HGPｺﾞｼｯｸM" panose="020B0600000000000000" pitchFamily="50" charset="-128"/>
            </a:endParaRPr>
          </a:p>
          <a:p>
            <a:r>
              <a:rPr lang="ja-JP" altLang="en-US" sz="600" dirty="0">
                <a:latin typeface="HGPｺﾞｼｯｸM" panose="020B0600000000000000" pitchFamily="50" charset="-128"/>
                <a:ea typeface="HGPｺﾞｼｯｸM" panose="020B0600000000000000" pitchFamily="50" charset="-128"/>
              </a:rPr>
              <a:t>　</a:t>
            </a:r>
            <a:r>
              <a:rPr lang="ja-JP" altLang="en-US" sz="600" dirty="0" smtClean="0">
                <a:latin typeface="HGPｺﾞｼｯｸM" panose="020B0600000000000000" pitchFamily="50" charset="-128"/>
                <a:ea typeface="HGPｺﾞｼｯｸM" panose="020B0600000000000000" pitchFamily="50" charset="-128"/>
              </a:rPr>
              <a:t>　</a:t>
            </a:r>
            <a:r>
              <a:rPr lang="ja-JP" altLang="ja-JP" sz="600" dirty="0" smtClean="0">
                <a:latin typeface="HGPｺﾞｼｯｸM" panose="020B0600000000000000" pitchFamily="50" charset="-128"/>
                <a:ea typeface="HGPｺﾞｼｯｸM" panose="020B0600000000000000" pitchFamily="50" charset="-128"/>
              </a:rPr>
              <a:t>された</a:t>
            </a:r>
            <a:r>
              <a:rPr lang="ja-JP" altLang="ja-JP" sz="600" dirty="0">
                <a:latin typeface="HGPｺﾞｼｯｸM" panose="020B0600000000000000" pitchFamily="50" charset="-128"/>
                <a:ea typeface="HGPｺﾞｼｯｸM" panose="020B0600000000000000" pitchFamily="50" charset="-128"/>
              </a:rPr>
              <a:t>指標。ＣＩは主として景気変動の大きさやテンポ（量感）を測定することを目的としている</a:t>
            </a:r>
            <a:r>
              <a:rPr lang="ja-JP" altLang="ja-JP" sz="600" dirty="0" smtClean="0">
                <a:latin typeface="HGPｺﾞｼｯｸM" panose="020B0600000000000000" pitchFamily="50" charset="-128"/>
                <a:ea typeface="HGPｺﾞｼｯｸM" panose="020B0600000000000000" pitchFamily="50" charset="-128"/>
              </a:rPr>
              <a:t>。</a:t>
            </a:r>
            <a:r>
              <a:rPr lang="en-US" altLang="ja-JP" sz="600" dirty="0">
                <a:latin typeface="HGPｺﾞｼｯｸM" panose="020B0600000000000000" pitchFamily="50" charset="-128"/>
                <a:ea typeface="HGPｺﾞｼｯｸM" panose="020B0600000000000000" pitchFamily="50" charset="-128"/>
              </a:rPr>
              <a:t>2010</a:t>
            </a:r>
            <a:r>
              <a:rPr lang="ja-JP" altLang="ja-JP" sz="600" dirty="0" smtClean="0">
                <a:latin typeface="HGPｺﾞｼｯｸM" panose="020B0600000000000000" pitchFamily="50" charset="-128"/>
                <a:ea typeface="HGPｺﾞｼｯｸM" panose="020B0600000000000000" pitchFamily="50" charset="-128"/>
              </a:rPr>
              <a:t>年</a:t>
            </a:r>
            <a:r>
              <a:rPr lang="ja-JP" altLang="ja-JP" sz="600" dirty="0">
                <a:latin typeface="HGPｺﾞｼｯｸM" panose="020B0600000000000000" pitchFamily="50" charset="-128"/>
                <a:ea typeface="HGPｺﾞｼｯｸM" panose="020B0600000000000000" pitchFamily="50" charset="-128"/>
              </a:rPr>
              <a:t>を１００として指数で算出している</a:t>
            </a:r>
            <a:r>
              <a:rPr lang="ja-JP" altLang="ja-JP" sz="600" dirty="0" smtClean="0">
                <a:latin typeface="HGPｺﾞｼｯｸM" panose="020B0600000000000000" pitchFamily="50" charset="-128"/>
                <a:ea typeface="HGPｺﾞｼｯｸM" panose="020B0600000000000000" pitchFamily="50" charset="-128"/>
              </a:rPr>
              <a:t>。</a:t>
            </a:r>
            <a:endParaRPr lang="en-US" altLang="ja-JP" sz="600" dirty="0" smtClean="0">
              <a:latin typeface="HGPｺﾞｼｯｸM" panose="020B0600000000000000" pitchFamily="50" charset="-128"/>
              <a:ea typeface="HGPｺﾞｼｯｸM" panose="020B0600000000000000" pitchFamily="50" charset="-128"/>
            </a:endParaRPr>
          </a:p>
          <a:p>
            <a:r>
              <a:rPr lang="ja-JP" altLang="en-US" sz="600" dirty="0" smtClean="0">
                <a:latin typeface="HGPｺﾞｼｯｸM" panose="020B0600000000000000" pitchFamily="50" charset="-128"/>
                <a:ea typeface="HGPｺﾞｼｯｸM" panose="020B0600000000000000" pitchFamily="50" charset="-128"/>
              </a:rPr>
              <a:t>◆</a:t>
            </a:r>
            <a:r>
              <a:rPr lang="ja-JP" altLang="en-US" sz="600" dirty="0">
                <a:latin typeface="HGPｺﾞｼｯｸM" panose="020B0600000000000000" pitchFamily="50" charset="-128"/>
                <a:ea typeface="HGPｺﾞｼｯｸM" panose="020B0600000000000000" pitchFamily="50" charset="-128"/>
              </a:rPr>
              <a:t>鉱工業生産指数・・</a:t>
            </a:r>
            <a:r>
              <a:rPr lang="ja-JP" altLang="en-US" sz="600" dirty="0" smtClean="0">
                <a:latin typeface="HGPｺﾞｼｯｸM" panose="020B0600000000000000" pitchFamily="50" charset="-128"/>
                <a:ea typeface="HGPｺﾞｼｯｸM" panose="020B0600000000000000" pitchFamily="50" charset="-128"/>
              </a:rPr>
              <a:t>・生産</a:t>
            </a:r>
            <a:r>
              <a:rPr lang="ja-JP" altLang="en-US" sz="600" dirty="0">
                <a:latin typeface="HGPｺﾞｼｯｸM" panose="020B0600000000000000" pitchFamily="50" charset="-128"/>
                <a:ea typeface="HGPｺﾞｼｯｸM" panose="020B0600000000000000" pitchFamily="50" charset="-128"/>
              </a:rPr>
              <a:t>動態統計調査などをもとに、月々の鉱業・製造工業の生産を</a:t>
            </a:r>
            <a:r>
              <a:rPr lang="en-US" altLang="ja-JP" sz="600" dirty="0">
                <a:latin typeface="HGPｺﾞｼｯｸM" panose="020B0600000000000000" pitchFamily="50" charset="-128"/>
                <a:ea typeface="HGPｺﾞｼｯｸM" panose="020B0600000000000000" pitchFamily="50" charset="-128"/>
              </a:rPr>
              <a:t>2010</a:t>
            </a:r>
            <a:r>
              <a:rPr lang="ja-JP" altLang="en-US" sz="600" dirty="0">
                <a:latin typeface="HGPｺﾞｼｯｸM" panose="020B0600000000000000" pitchFamily="50" charset="-128"/>
                <a:ea typeface="HGPｺﾞｼｯｸM" panose="020B0600000000000000" pitchFamily="50" charset="-128"/>
              </a:rPr>
              <a:t>年平均を基準（</a:t>
            </a:r>
            <a:r>
              <a:rPr lang="en-US" altLang="ja-JP" sz="600" dirty="0">
                <a:latin typeface="HGPｺﾞｼｯｸM" panose="020B0600000000000000" pitchFamily="50" charset="-128"/>
                <a:ea typeface="HGPｺﾞｼｯｸM" panose="020B0600000000000000" pitchFamily="50" charset="-128"/>
              </a:rPr>
              <a:t>=100</a:t>
            </a:r>
            <a:r>
              <a:rPr lang="ja-JP" altLang="en-US" sz="600" dirty="0">
                <a:latin typeface="HGPｺﾞｼｯｸM" panose="020B0600000000000000" pitchFamily="50" charset="-128"/>
                <a:ea typeface="HGPｺﾞｼｯｸM" panose="020B0600000000000000" pitchFamily="50" charset="-128"/>
              </a:rPr>
              <a:t>）として指数化したもの</a:t>
            </a:r>
            <a:r>
              <a:rPr lang="ja-JP" altLang="en-US" sz="600" dirty="0" smtClean="0">
                <a:latin typeface="HGPｺﾞｼｯｸM" panose="020B0600000000000000" pitchFamily="50" charset="-128"/>
                <a:ea typeface="HGPｺﾞｼｯｸM" panose="020B0600000000000000" pitchFamily="50" charset="-128"/>
              </a:rPr>
              <a:t>。</a:t>
            </a:r>
            <a:endParaRPr lang="en-US" altLang="ja-JP" sz="600" dirty="0" smtClean="0">
              <a:latin typeface="HGPｺﾞｼｯｸM" panose="020B0600000000000000" pitchFamily="50" charset="-128"/>
              <a:ea typeface="HGPｺﾞｼｯｸM" panose="020B0600000000000000" pitchFamily="50" charset="-128"/>
            </a:endParaRPr>
          </a:p>
          <a:p>
            <a:r>
              <a:rPr lang="ja-JP" altLang="en-US" sz="600" dirty="0" smtClean="0">
                <a:latin typeface="HGPｺﾞｼｯｸM" panose="020B0600000000000000" pitchFamily="50" charset="-128"/>
                <a:ea typeface="HGPｺﾞｼｯｸM" panose="020B0600000000000000" pitchFamily="50" charset="-128"/>
              </a:rPr>
              <a:t>◆百貨店</a:t>
            </a:r>
            <a:r>
              <a:rPr lang="ja-JP" altLang="en-US" sz="600" dirty="0">
                <a:latin typeface="HGPｺﾞｼｯｸM" panose="020B0600000000000000" pitchFamily="50" charset="-128"/>
                <a:ea typeface="HGPｺﾞｼｯｸM" panose="020B0600000000000000" pitchFamily="50" charset="-128"/>
              </a:rPr>
              <a:t>・スーパー</a:t>
            </a:r>
            <a:r>
              <a:rPr lang="ja-JP" altLang="en-US" sz="600" dirty="0" smtClean="0">
                <a:latin typeface="HGPｺﾞｼｯｸM" panose="020B0600000000000000" pitchFamily="50" charset="-128"/>
                <a:ea typeface="HGPｺﾞｼｯｸM" panose="020B0600000000000000" pitchFamily="50" charset="-128"/>
              </a:rPr>
              <a:t>販売額・・・経済</a:t>
            </a:r>
            <a:r>
              <a:rPr lang="ja-JP" altLang="en-US" sz="600" dirty="0">
                <a:latin typeface="HGPｺﾞｼｯｸM" panose="020B0600000000000000" pitchFamily="50" charset="-128"/>
                <a:ea typeface="HGPｺﾞｼｯｸM" panose="020B0600000000000000" pitchFamily="50" charset="-128"/>
              </a:rPr>
              <a:t>産業省で実施している商業動態統計調査について、百貨店・スーパーの</a:t>
            </a:r>
            <a:r>
              <a:rPr lang="ja-JP" altLang="en-US" sz="600" dirty="0" smtClean="0">
                <a:latin typeface="HGPｺﾞｼｯｸM" panose="020B0600000000000000" pitchFamily="50" charset="-128"/>
                <a:ea typeface="HGPｺﾞｼｯｸM" panose="020B0600000000000000" pitchFamily="50" charset="-128"/>
              </a:rPr>
              <a:t>販売額</a:t>
            </a:r>
            <a:r>
              <a:rPr lang="ja-JP" altLang="en-US" sz="600" dirty="0">
                <a:latin typeface="HGPｺﾞｼｯｸM" panose="020B0600000000000000" pitchFamily="50" charset="-128"/>
                <a:ea typeface="HGPｺﾞｼｯｸM" panose="020B0600000000000000" pitchFamily="50" charset="-128"/>
              </a:rPr>
              <a:t>を</a:t>
            </a:r>
            <a:r>
              <a:rPr lang="ja-JP" altLang="en-US" sz="600" dirty="0" smtClean="0">
                <a:latin typeface="HGPｺﾞｼｯｸM" panose="020B0600000000000000" pitchFamily="50" charset="-128"/>
                <a:ea typeface="HGPｺﾞｼｯｸM" panose="020B0600000000000000" pitchFamily="50" charset="-128"/>
              </a:rPr>
              <a:t>再集計</a:t>
            </a:r>
            <a:r>
              <a:rPr lang="ja-JP" altLang="en-US" sz="600" dirty="0">
                <a:latin typeface="HGPｺﾞｼｯｸM" panose="020B0600000000000000" pitchFamily="50" charset="-128"/>
                <a:ea typeface="HGPｺﾞｼｯｸM" panose="020B0600000000000000" pitchFamily="50" charset="-128"/>
              </a:rPr>
              <a:t>したもの</a:t>
            </a:r>
            <a:r>
              <a:rPr lang="ja-JP" altLang="en-US" sz="600" dirty="0" smtClean="0">
                <a:latin typeface="HGPｺﾞｼｯｸM" panose="020B0600000000000000" pitchFamily="50" charset="-128"/>
                <a:ea typeface="HGPｺﾞｼｯｸM" panose="020B0600000000000000" pitchFamily="50" charset="-128"/>
              </a:rPr>
              <a:t>。</a:t>
            </a:r>
            <a:endParaRPr lang="ja-JP" altLang="ja-JP" sz="600" dirty="0">
              <a:latin typeface="HGPｺﾞｼｯｸM" panose="020B0600000000000000" pitchFamily="50" charset="-128"/>
              <a:ea typeface="HGPｺﾞｼｯｸM" panose="020B0600000000000000" pitchFamily="50" charset="-128"/>
            </a:endParaRPr>
          </a:p>
        </p:txBody>
      </p:sp>
      <p:sp>
        <p:nvSpPr>
          <p:cNvPr id="5" name="スライド番号プレースホルダー 4"/>
          <p:cNvSpPr>
            <a:spLocks noGrp="1"/>
          </p:cNvSpPr>
          <p:nvPr>
            <p:ph type="sldNum" sz="quarter" idx="12"/>
          </p:nvPr>
        </p:nvSpPr>
        <p:spPr/>
        <p:txBody>
          <a:bodyPr/>
          <a:lstStyle/>
          <a:p>
            <a:pPr>
              <a:defRPr/>
            </a:pPr>
            <a:fld id="{FA3047F3-2FCF-4527-9259-7229A3906898}" type="slidenum">
              <a:rPr lang="ja-JP" altLang="en-US" smtClean="0"/>
              <a:pPr>
                <a:defRPr/>
              </a:pPr>
              <a:t>3</a:t>
            </a:fld>
            <a:endParaRPr lang="ja-JP" altLang="en-US" dirty="0"/>
          </a:p>
        </p:txBody>
      </p:sp>
      <p:graphicFrame>
        <p:nvGraphicFramePr>
          <p:cNvPr id="61" name="グラフ 60"/>
          <p:cNvGraphicFramePr>
            <a:graphicFrameLocks noGrp="1"/>
          </p:cNvGraphicFramePr>
          <p:nvPr>
            <p:extLst>
              <p:ext uri="{D42A27DB-BD31-4B8C-83A1-F6EECF244321}">
                <p14:modId xmlns:p14="http://schemas.microsoft.com/office/powerpoint/2010/main" val="1275332584"/>
              </p:ext>
            </p:extLst>
          </p:nvPr>
        </p:nvGraphicFramePr>
        <p:xfrm>
          <a:off x="-62313" y="728372"/>
          <a:ext cx="8810777" cy="3996772"/>
        </p:xfrm>
        <a:graphic>
          <a:graphicData uri="http://schemas.openxmlformats.org/drawingml/2006/chart">
            <c:chart xmlns:c="http://schemas.openxmlformats.org/drawingml/2006/chart" xmlns:r="http://schemas.openxmlformats.org/officeDocument/2006/relationships" r:id="rId2"/>
          </a:graphicData>
        </a:graphic>
      </p:graphicFrame>
      <p:grpSp>
        <p:nvGrpSpPr>
          <p:cNvPr id="62" name="グループ化 61"/>
          <p:cNvGrpSpPr/>
          <p:nvPr/>
        </p:nvGrpSpPr>
        <p:grpSpPr>
          <a:xfrm>
            <a:off x="3238803" y="818527"/>
            <a:ext cx="864096" cy="1080121"/>
            <a:chOff x="9398714" y="1412776"/>
            <a:chExt cx="864096" cy="1080121"/>
          </a:xfrm>
        </p:grpSpPr>
        <p:sp>
          <p:nvSpPr>
            <p:cNvPr id="63" name="テキスト ボックス 62"/>
            <p:cNvSpPr txBox="1"/>
            <p:nvPr/>
          </p:nvSpPr>
          <p:spPr>
            <a:xfrm>
              <a:off x="9398714" y="141277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2012</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12</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4" name="テキスト ボックス 63"/>
            <p:cNvSpPr txBox="1"/>
            <p:nvPr/>
          </p:nvSpPr>
          <p:spPr>
            <a:xfrm>
              <a:off x="9684568" y="1484785"/>
              <a:ext cx="292388" cy="1008112"/>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第２次安倍内閣発足</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65" name="テキスト ボックス 64"/>
          <p:cNvSpPr txBox="1"/>
          <p:nvPr/>
        </p:nvSpPr>
        <p:spPr>
          <a:xfrm>
            <a:off x="1521863" y="1313667"/>
            <a:ext cx="50405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2011</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3</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6" name="テキスト ボックス 65"/>
          <p:cNvSpPr txBox="1"/>
          <p:nvPr/>
        </p:nvSpPr>
        <p:spPr>
          <a:xfrm>
            <a:off x="1737887" y="1466309"/>
            <a:ext cx="107722" cy="792378"/>
          </a:xfrm>
          <a:prstGeom prst="rect">
            <a:avLst/>
          </a:prstGeom>
          <a:noFill/>
        </p:spPr>
        <p:txBody>
          <a:bodyPr vert="eaVert" wrap="square" lIns="0" tIns="0" rIns="0" bIns="0" rtlCol="0">
            <a:spAutoFit/>
          </a:bodyPr>
          <a:lstStyle/>
          <a:p>
            <a:r>
              <a:rPr lang="ja-JP" altLang="en-US" sz="700" dirty="0" smtClean="0">
                <a:latin typeface="HGPｺﾞｼｯｸM" panose="020B0600000000000000" pitchFamily="50" charset="-128"/>
                <a:ea typeface="HGPｺﾞｼｯｸM" panose="020B0600000000000000" pitchFamily="50" charset="-128"/>
              </a:rPr>
              <a:t>東日本大震災</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7" name="テキスト ボックス 66"/>
          <p:cNvSpPr txBox="1"/>
          <p:nvPr/>
        </p:nvSpPr>
        <p:spPr>
          <a:xfrm>
            <a:off x="4588161" y="303324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2014</a:t>
            </a:r>
            <a:r>
              <a:rPr kumimoji="1" lang="ja-JP" altLang="en-US" sz="700" dirty="0" smtClean="0">
                <a:latin typeface="HGPｺﾞｼｯｸM" panose="020B0600000000000000" pitchFamily="50" charset="-128"/>
                <a:ea typeface="HGPｺﾞｼｯｸM" panose="020B0600000000000000" pitchFamily="50" charset="-128"/>
              </a:rPr>
              <a:t>年</a:t>
            </a:r>
            <a:r>
              <a:rPr lang="en-US" altLang="ja-JP" sz="700" dirty="0">
                <a:latin typeface="HGPｺﾞｼｯｸM" panose="020B0600000000000000" pitchFamily="50" charset="-128"/>
                <a:ea typeface="HGPｺﾞｼｯｸM" panose="020B0600000000000000" pitchFamily="50" charset="-128"/>
              </a:rPr>
              <a:t>4</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68" name="テキスト ボックス 67"/>
          <p:cNvSpPr txBox="1"/>
          <p:nvPr/>
        </p:nvSpPr>
        <p:spPr>
          <a:xfrm>
            <a:off x="4881183" y="3122783"/>
            <a:ext cx="292388" cy="993183"/>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消費税８％引上げ</a:t>
            </a:r>
            <a:endParaRPr kumimoji="1" lang="ja-JP" altLang="en-US" sz="700" dirty="0">
              <a:latin typeface="HGPｺﾞｼｯｸM" panose="020B0600000000000000" pitchFamily="50" charset="-128"/>
              <a:ea typeface="HGPｺﾞｼｯｸM" panose="020B0600000000000000" pitchFamily="50" charset="-128"/>
            </a:endParaRPr>
          </a:p>
        </p:txBody>
      </p:sp>
      <p:grpSp>
        <p:nvGrpSpPr>
          <p:cNvPr id="69" name="グループ化 68"/>
          <p:cNvGrpSpPr/>
          <p:nvPr/>
        </p:nvGrpSpPr>
        <p:grpSpPr>
          <a:xfrm>
            <a:off x="6706439" y="3055318"/>
            <a:ext cx="609020" cy="1093762"/>
            <a:chOff x="9828584" y="2407246"/>
            <a:chExt cx="609020" cy="1093762"/>
          </a:xfrm>
        </p:grpSpPr>
        <p:sp>
          <p:nvSpPr>
            <p:cNvPr id="70" name="テキスト ボックス 69"/>
            <p:cNvSpPr txBox="1"/>
            <p:nvPr/>
          </p:nvSpPr>
          <p:spPr>
            <a:xfrm>
              <a:off x="9828584" y="2407246"/>
              <a:ext cx="609020"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2016</a:t>
              </a:r>
              <a:r>
                <a:rPr kumimoji="1" lang="ja-JP" altLang="en-US" sz="700" dirty="0" smtClean="0">
                  <a:latin typeface="HGPｺﾞｼｯｸM" panose="020B0600000000000000" pitchFamily="50" charset="-128"/>
                  <a:ea typeface="HGPｺﾞｼｯｸM" panose="020B0600000000000000" pitchFamily="50" charset="-128"/>
                </a:rPr>
                <a:t>年</a:t>
              </a:r>
              <a:r>
                <a:rPr lang="en-US" altLang="ja-JP" sz="700" dirty="0" smtClean="0">
                  <a:latin typeface="HGPｺﾞｼｯｸM" panose="020B0600000000000000" pitchFamily="50" charset="-128"/>
                  <a:ea typeface="HGPｺﾞｼｯｸM" panose="020B0600000000000000" pitchFamily="50" charset="-128"/>
                </a:rPr>
                <a:t>2</a:t>
              </a:r>
              <a:r>
                <a:rPr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1" name="テキスト ボックス 70"/>
            <p:cNvSpPr txBox="1"/>
            <p:nvPr/>
          </p:nvSpPr>
          <p:spPr>
            <a:xfrm>
              <a:off x="10001200" y="2514968"/>
              <a:ext cx="292388" cy="986040"/>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日銀マイナス金利導入</a:t>
              </a:r>
              <a:endParaRPr kumimoji="1" lang="ja-JP" altLang="en-US" sz="700" dirty="0">
                <a:latin typeface="HGPｺﾞｼｯｸM" panose="020B0600000000000000" pitchFamily="50" charset="-128"/>
                <a:ea typeface="HGPｺﾞｼｯｸM" panose="020B0600000000000000" pitchFamily="50" charset="-128"/>
              </a:endParaRPr>
            </a:p>
          </p:txBody>
        </p:sp>
      </p:grpSp>
      <p:grpSp>
        <p:nvGrpSpPr>
          <p:cNvPr id="72" name="グループ化 71"/>
          <p:cNvGrpSpPr/>
          <p:nvPr/>
        </p:nvGrpSpPr>
        <p:grpSpPr>
          <a:xfrm>
            <a:off x="3754111" y="674511"/>
            <a:ext cx="611560" cy="1106748"/>
            <a:chOff x="9741006" y="1818196"/>
            <a:chExt cx="611560" cy="1106748"/>
          </a:xfrm>
        </p:grpSpPr>
        <p:sp>
          <p:nvSpPr>
            <p:cNvPr id="73" name="テキスト ボックス 72"/>
            <p:cNvSpPr txBox="1"/>
            <p:nvPr/>
          </p:nvSpPr>
          <p:spPr>
            <a:xfrm>
              <a:off x="9741006" y="1818196"/>
              <a:ext cx="611560"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2013</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6</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4" name="テキスト ボックス 73"/>
            <p:cNvSpPr txBox="1"/>
            <p:nvPr/>
          </p:nvSpPr>
          <p:spPr>
            <a:xfrm>
              <a:off x="9792870" y="1898684"/>
              <a:ext cx="400110" cy="1026260"/>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日本再興戦略</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　　　　　閣議決定</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75" name="四角形吹き出し 74"/>
          <p:cNvSpPr/>
          <p:nvPr/>
        </p:nvSpPr>
        <p:spPr>
          <a:xfrm>
            <a:off x="4427984" y="586240"/>
            <a:ext cx="3446689" cy="558832"/>
          </a:xfrm>
          <a:prstGeom prst="wedgeRectCallout">
            <a:avLst>
              <a:gd name="adj1" fmla="val -31650"/>
              <a:gd name="adj2" fmla="val 58734"/>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ja-JP" sz="800" dirty="0">
                <a:solidFill>
                  <a:schemeClr val="tx1"/>
                </a:solidFill>
                <a:latin typeface="HGPｺﾞｼｯｸM" panose="020B0600000000000000" pitchFamily="50" charset="-128"/>
                <a:ea typeface="HGPｺﾞｼｯｸM" panose="020B0600000000000000" pitchFamily="50" charset="-128"/>
              </a:rPr>
              <a:t>景気全体の動きは成長戦略策定以降、概ねゆるやかな回復傾向が続いて</a:t>
            </a:r>
            <a:r>
              <a:rPr lang="ja-JP" altLang="ja-JP" sz="800" dirty="0" smtClean="0">
                <a:solidFill>
                  <a:schemeClr val="tx1"/>
                </a:solidFill>
                <a:latin typeface="HGPｺﾞｼｯｸM" panose="020B0600000000000000" pitchFamily="50" charset="-128"/>
                <a:ea typeface="HGPｺﾞｼｯｸM" panose="020B0600000000000000" pitchFamily="50" charset="-128"/>
              </a:rPr>
              <a:t>いる</a:t>
            </a:r>
            <a:endParaRPr lang="en-US" altLang="ja-JP" sz="8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smtClean="0">
                <a:solidFill>
                  <a:schemeClr val="tx1"/>
                </a:solidFill>
                <a:latin typeface="HGPｺﾞｼｯｸM" panose="020B0600000000000000" pitchFamily="50" charset="-128"/>
                <a:ea typeface="HGPｺﾞｼｯｸM" panose="020B0600000000000000" pitchFamily="50" charset="-128"/>
              </a:rPr>
              <a:t>　</a:t>
            </a:r>
            <a:r>
              <a:rPr lang="ja-JP" altLang="ja-JP" sz="600" dirty="0" smtClean="0">
                <a:solidFill>
                  <a:schemeClr val="tx1"/>
                </a:solidFill>
                <a:latin typeface="HGPｺﾞｼｯｸM" panose="020B0600000000000000" pitchFamily="50" charset="-128"/>
                <a:ea typeface="HGPｺﾞｼｯｸM" panose="020B0600000000000000" pitchFamily="50" charset="-128"/>
              </a:rPr>
              <a:t>（</a:t>
            </a:r>
            <a:r>
              <a:rPr lang="en-US" altLang="ja-JP" sz="600" dirty="0">
                <a:solidFill>
                  <a:schemeClr val="tx1"/>
                </a:solidFill>
                <a:latin typeface="HGPｺﾞｼｯｸM" panose="020B0600000000000000" pitchFamily="50" charset="-128"/>
                <a:ea typeface="HGPｺﾞｼｯｸM" panose="020B0600000000000000" pitchFamily="50" charset="-128"/>
              </a:rPr>
              <a:t>2014</a:t>
            </a:r>
            <a:r>
              <a:rPr lang="ja-JP" altLang="en-US" sz="600" dirty="0" smtClean="0">
                <a:solidFill>
                  <a:schemeClr val="tx1"/>
                </a:solidFill>
                <a:latin typeface="HGPｺﾞｼｯｸM" panose="020B0600000000000000" pitchFamily="50" charset="-128"/>
                <a:ea typeface="HGPｺﾞｼｯｸM" panose="020B0600000000000000" pitchFamily="50" charset="-128"/>
              </a:rPr>
              <a:t>年は、</a:t>
            </a:r>
            <a:r>
              <a:rPr lang="en-US" altLang="ja-JP" sz="600" dirty="0" smtClean="0">
                <a:solidFill>
                  <a:schemeClr val="tx1"/>
                </a:solidFill>
                <a:latin typeface="HGPｺﾞｼｯｸM" panose="020B0600000000000000" pitchFamily="50" charset="-128"/>
                <a:ea typeface="HGPｺﾞｼｯｸM" panose="020B0600000000000000" pitchFamily="50" charset="-128"/>
              </a:rPr>
              <a:t>4</a:t>
            </a:r>
            <a:r>
              <a:rPr lang="ja-JP" altLang="en-US" sz="600" dirty="0">
                <a:solidFill>
                  <a:schemeClr val="tx1"/>
                </a:solidFill>
                <a:latin typeface="HGPｺﾞｼｯｸM" panose="020B0600000000000000" pitchFamily="50" charset="-128"/>
                <a:ea typeface="HGPｺﾞｼｯｸM" panose="020B0600000000000000" pitchFamily="50" charset="-128"/>
              </a:rPr>
              <a:t>月</a:t>
            </a:r>
            <a:r>
              <a:rPr lang="ja-JP" altLang="en-US" sz="600" dirty="0" smtClean="0">
                <a:solidFill>
                  <a:schemeClr val="tx1"/>
                </a:solidFill>
                <a:latin typeface="HGPｺﾞｼｯｸM" panose="020B0600000000000000" pitchFamily="50" charset="-128"/>
                <a:ea typeface="HGPｺﾞｼｯｸM" panose="020B0600000000000000" pitchFamily="50" charset="-128"/>
              </a:rPr>
              <a:t>以降消費</a:t>
            </a:r>
            <a:r>
              <a:rPr lang="ja-JP" altLang="en-US" sz="600" dirty="0">
                <a:solidFill>
                  <a:schemeClr val="tx1"/>
                </a:solidFill>
                <a:latin typeface="HGPｺﾞｼｯｸM" panose="020B0600000000000000" pitchFamily="50" charset="-128"/>
                <a:ea typeface="HGPｺﾞｼｯｸM" panose="020B0600000000000000" pitchFamily="50" charset="-128"/>
              </a:rPr>
              <a:t>増税の駆け込み需要の反動減と物価上昇に</a:t>
            </a:r>
            <a:r>
              <a:rPr lang="ja-JP" altLang="en-US" sz="600" dirty="0" smtClean="0">
                <a:solidFill>
                  <a:schemeClr val="tx1"/>
                </a:solidFill>
                <a:latin typeface="HGPｺﾞｼｯｸM" panose="020B0600000000000000" pitchFamily="50" charset="-128"/>
                <a:ea typeface="HGPｺﾞｼｯｸM" panose="020B0600000000000000" pitchFamily="50" charset="-128"/>
              </a:rPr>
              <a:t>より消費</a:t>
            </a:r>
            <a:r>
              <a:rPr lang="ja-JP" altLang="en-US" sz="600" dirty="0">
                <a:solidFill>
                  <a:schemeClr val="tx1"/>
                </a:solidFill>
                <a:latin typeface="HGPｺﾞｼｯｸM" panose="020B0600000000000000" pitchFamily="50" charset="-128"/>
                <a:ea typeface="HGPｺﾞｼｯｸM" panose="020B0600000000000000" pitchFamily="50" charset="-128"/>
              </a:rPr>
              <a:t>が</a:t>
            </a:r>
            <a:r>
              <a:rPr lang="ja-JP" altLang="en-US" sz="600" dirty="0" smtClean="0">
                <a:solidFill>
                  <a:schemeClr val="tx1"/>
                </a:solidFill>
                <a:latin typeface="HGPｺﾞｼｯｸM" panose="020B0600000000000000" pitchFamily="50" charset="-128"/>
                <a:ea typeface="HGPｺﾞｼｯｸM" panose="020B0600000000000000" pitchFamily="50" charset="-128"/>
              </a:rPr>
              <a:t>落ち込む。</a:t>
            </a:r>
            <a:endParaRPr lang="en-US" altLang="ja-JP" sz="6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a:solidFill>
                  <a:schemeClr val="tx1"/>
                </a:solidFill>
                <a:latin typeface="HGPｺﾞｼｯｸM" panose="020B0600000000000000" pitchFamily="50" charset="-128"/>
                <a:ea typeface="HGPｺﾞｼｯｸM" panose="020B0600000000000000" pitchFamily="50" charset="-128"/>
              </a:rPr>
              <a:t>　</a:t>
            </a:r>
            <a:r>
              <a:rPr lang="ja-JP" altLang="en-US" sz="600" dirty="0" smtClean="0">
                <a:solidFill>
                  <a:schemeClr val="tx1"/>
                </a:solidFill>
                <a:latin typeface="HGPｺﾞｼｯｸM" panose="020B0600000000000000" pitchFamily="50" charset="-128"/>
                <a:ea typeface="HGPｺﾞｼｯｸM" panose="020B0600000000000000" pitchFamily="50" charset="-128"/>
              </a:rPr>
              <a:t> </a:t>
            </a:r>
            <a:r>
              <a:rPr lang="en-US" altLang="ja-JP" sz="600" dirty="0" smtClean="0">
                <a:solidFill>
                  <a:schemeClr val="tx1"/>
                </a:solidFill>
                <a:latin typeface="HGPｺﾞｼｯｸM" panose="020B0600000000000000" pitchFamily="50" charset="-128"/>
                <a:ea typeface="HGPｺﾞｼｯｸM" panose="020B0600000000000000" pitchFamily="50" charset="-128"/>
              </a:rPr>
              <a:t>2015</a:t>
            </a:r>
            <a:r>
              <a:rPr lang="ja-JP" altLang="en-US" sz="600" dirty="0" smtClean="0">
                <a:solidFill>
                  <a:schemeClr val="tx1"/>
                </a:solidFill>
                <a:latin typeface="HGPｺﾞｼｯｸM" panose="020B0600000000000000" pitchFamily="50" charset="-128"/>
                <a:ea typeface="HGPｺﾞｼｯｸM" panose="020B0600000000000000" pitchFamily="50" charset="-128"/>
              </a:rPr>
              <a:t>年は、消費マインドが低調で推移し、年末にかけては円高により輸出額が減少に転じる。</a:t>
            </a:r>
            <a:endParaRPr lang="en-US" altLang="ja-JP" sz="6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a:solidFill>
                  <a:schemeClr val="tx1"/>
                </a:solidFill>
                <a:latin typeface="HGPｺﾞｼｯｸM" panose="020B0600000000000000" pitchFamily="50" charset="-128"/>
                <a:ea typeface="HGPｺﾞｼｯｸM" panose="020B0600000000000000" pitchFamily="50" charset="-128"/>
              </a:rPr>
              <a:t>　</a:t>
            </a:r>
            <a:r>
              <a:rPr lang="ja-JP" altLang="en-US" sz="600" dirty="0" smtClean="0">
                <a:solidFill>
                  <a:schemeClr val="tx1"/>
                </a:solidFill>
                <a:latin typeface="HGPｺﾞｼｯｸM" panose="020B0600000000000000" pitchFamily="50" charset="-128"/>
                <a:ea typeface="HGPｺﾞｼｯｸM" panose="020B0600000000000000" pitchFamily="50" charset="-128"/>
              </a:rPr>
              <a:t> </a:t>
            </a:r>
            <a:r>
              <a:rPr lang="en-US" altLang="ja-JP" sz="600" dirty="0" smtClean="0">
                <a:solidFill>
                  <a:schemeClr val="tx1"/>
                </a:solidFill>
                <a:latin typeface="HGPｺﾞｼｯｸM" panose="020B0600000000000000" pitchFamily="50" charset="-128"/>
                <a:ea typeface="HGPｺﾞｼｯｸM" panose="020B0600000000000000" pitchFamily="50" charset="-128"/>
              </a:rPr>
              <a:t>2016</a:t>
            </a:r>
            <a:r>
              <a:rPr lang="ja-JP" altLang="en-US" sz="600" dirty="0" smtClean="0">
                <a:solidFill>
                  <a:schemeClr val="tx1"/>
                </a:solidFill>
                <a:latin typeface="HGPｺﾞｼｯｸM" panose="020B0600000000000000" pitchFamily="50" charset="-128"/>
                <a:ea typeface="HGPｺﾞｼｯｸM" panose="020B0600000000000000" pitchFamily="50" charset="-128"/>
              </a:rPr>
              <a:t>年は、減少傾向にあった輸出額が、円安に転じた年末には増加基調となる。雇用は改善傾向</a:t>
            </a:r>
            <a:endParaRPr lang="en-US" altLang="ja-JP" sz="600" dirty="0" smtClean="0">
              <a:solidFill>
                <a:schemeClr val="tx1"/>
              </a:solidFill>
              <a:latin typeface="HGPｺﾞｼｯｸM" panose="020B0600000000000000" pitchFamily="50" charset="-128"/>
              <a:ea typeface="HGPｺﾞｼｯｸM" panose="020B0600000000000000" pitchFamily="50" charset="-128"/>
            </a:endParaRPr>
          </a:p>
          <a:p>
            <a:r>
              <a:rPr lang="ja-JP" altLang="en-US" sz="600" dirty="0">
                <a:solidFill>
                  <a:schemeClr val="tx1"/>
                </a:solidFill>
                <a:latin typeface="HGPｺﾞｼｯｸM" panose="020B0600000000000000" pitchFamily="50" charset="-128"/>
                <a:ea typeface="HGPｺﾞｼｯｸM" panose="020B0600000000000000" pitchFamily="50" charset="-128"/>
              </a:rPr>
              <a:t>　</a:t>
            </a:r>
            <a:r>
              <a:rPr lang="ja-JP" altLang="en-US" sz="600" dirty="0" smtClean="0">
                <a:solidFill>
                  <a:schemeClr val="tx1"/>
                </a:solidFill>
                <a:latin typeface="HGPｺﾞｼｯｸM" panose="020B0600000000000000" pitchFamily="50" charset="-128"/>
                <a:ea typeface="HGPｺﾞｼｯｸM" panose="020B0600000000000000" pitchFamily="50" charset="-128"/>
              </a:rPr>
              <a:t> にあり、倒産は減少した。）</a:t>
            </a:r>
            <a:endParaRPr lang="ja-JP" altLang="ja-JP" sz="600" dirty="0">
              <a:solidFill>
                <a:schemeClr val="tx1"/>
              </a:solidFill>
              <a:latin typeface="HGPｺﾞｼｯｸM" panose="020B0600000000000000" pitchFamily="50" charset="-128"/>
              <a:ea typeface="HGPｺﾞｼｯｸM" panose="020B0600000000000000" pitchFamily="50" charset="-128"/>
            </a:endParaRPr>
          </a:p>
        </p:txBody>
      </p:sp>
      <p:sp>
        <p:nvSpPr>
          <p:cNvPr id="76" name="四角形吹き出し 75"/>
          <p:cNvSpPr/>
          <p:nvPr/>
        </p:nvSpPr>
        <p:spPr>
          <a:xfrm>
            <a:off x="5452257" y="1697908"/>
            <a:ext cx="1276399" cy="292572"/>
          </a:xfrm>
          <a:prstGeom prst="wedgeRectCallout">
            <a:avLst>
              <a:gd name="adj1" fmla="val -39973"/>
              <a:gd name="adj2" fmla="val 143623"/>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700" dirty="0" smtClean="0">
                <a:solidFill>
                  <a:schemeClr val="tx1"/>
                </a:solidFill>
                <a:latin typeface="HGPｺﾞｼｯｸM" panose="020B0600000000000000" pitchFamily="50" charset="-128"/>
                <a:ea typeface="HGPｺﾞｼｯｸM" panose="020B0600000000000000" pitchFamily="50" charset="-128"/>
              </a:rPr>
              <a:t>鉱工業生産指数は、全国水準を上回って推移</a:t>
            </a:r>
            <a:endParaRPr lang="ja-JP" altLang="ja-JP" sz="700" dirty="0">
              <a:solidFill>
                <a:schemeClr val="tx1"/>
              </a:solidFill>
              <a:latin typeface="HGPｺﾞｼｯｸM" panose="020B0600000000000000" pitchFamily="50" charset="-128"/>
              <a:ea typeface="HGPｺﾞｼｯｸM" panose="020B0600000000000000" pitchFamily="50" charset="-128"/>
            </a:endParaRPr>
          </a:p>
        </p:txBody>
      </p:sp>
      <p:grpSp>
        <p:nvGrpSpPr>
          <p:cNvPr id="77" name="グループ化 76"/>
          <p:cNvGrpSpPr/>
          <p:nvPr/>
        </p:nvGrpSpPr>
        <p:grpSpPr>
          <a:xfrm>
            <a:off x="6885950" y="1196752"/>
            <a:ext cx="864096" cy="1080121"/>
            <a:chOff x="9398714" y="1412776"/>
            <a:chExt cx="864096" cy="1080121"/>
          </a:xfrm>
        </p:grpSpPr>
        <p:sp>
          <p:nvSpPr>
            <p:cNvPr id="78" name="テキスト ボックス 77"/>
            <p:cNvSpPr txBox="1"/>
            <p:nvPr/>
          </p:nvSpPr>
          <p:spPr>
            <a:xfrm>
              <a:off x="9398714" y="1412776"/>
              <a:ext cx="864096" cy="107722"/>
            </a:xfrm>
            <a:prstGeom prst="rect">
              <a:avLst/>
            </a:prstGeom>
            <a:noFill/>
          </p:spPr>
          <p:txBody>
            <a:bodyPr wrap="square" lIns="0" tIns="0" rIns="0" bIns="0" rtlCol="0">
              <a:spAutoFit/>
            </a:bodyPr>
            <a:lstStyle/>
            <a:p>
              <a:pPr algn="ctr"/>
              <a:r>
                <a:rPr kumimoji="1" lang="en-US" altLang="ja-JP" sz="700" dirty="0" smtClean="0">
                  <a:latin typeface="HGPｺﾞｼｯｸM" panose="020B0600000000000000" pitchFamily="50" charset="-128"/>
                  <a:ea typeface="HGPｺﾞｼｯｸM" panose="020B0600000000000000" pitchFamily="50" charset="-128"/>
                </a:rPr>
                <a:t>2016</a:t>
              </a:r>
              <a:r>
                <a:rPr kumimoji="1" lang="ja-JP" altLang="en-US" sz="700" dirty="0" smtClean="0">
                  <a:latin typeface="HGPｺﾞｼｯｸM" panose="020B0600000000000000" pitchFamily="50" charset="-128"/>
                  <a:ea typeface="HGPｺﾞｼｯｸM" panose="020B0600000000000000" pitchFamily="50" charset="-128"/>
                </a:rPr>
                <a:t>年</a:t>
              </a:r>
              <a:r>
                <a:rPr kumimoji="1" lang="en-US" altLang="ja-JP" sz="700" dirty="0" smtClean="0">
                  <a:latin typeface="HGPｺﾞｼｯｸM" panose="020B0600000000000000" pitchFamily="50" charset="-128"/>
                  <a:ea typeface="HGPｺﾞｼｯｸM" panose="020B0600000000000000" pitchFamily="50" charset="-128"/>
                </a:rPr>
                <a:t>6</a:t>
              </a:r>
              <a:r>
                <a:rPr kumimoji="1" lang="ja-JP" altLang="en-US" sz="700" dirty="0" smtClean="0">
                  <a:latin typeface="HGPｺﾞｼｯｸM" panose="020B0600000000000000" pitchFamily="50" charset="-128"/>
                  <a:ea typeface="HGPｺﾞｼｯｸM" panose="020B0600000000000000" pitchFamily="50" charset="-128"/>
                </a:rPr>
                <a:t>月</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79" name="テキスト ボックス 78"/>
            <p:cNvSpPr txBox="1"/>
            <p:nvPr/>
          </p:nvSpPr>
          <p:spPr>
            <a:xfrm>
              <a:off x="9576846" y="1484785"/>
              <a:ext cx="400110" cy="1008112"/>
            </a:xfrm>
            <a:prstGeom prst="rect">
              <a:avLst/>
            </a:prstGeom>
            <a:noFill/>
          </p:spPr>
          <p:txBody>
            <a:bodyPr vert="eaVert" wrap="square" rtlCol="0">
              <a:spAutoFit/>
            </a:bodyPr>
            <a:lstStyle/>
            <a:p>
              <a:r>
                <a:rPr lang="ja-JP" altLang="en-US" sz="700" dirty="0" smtClean="0">
                  <a:latin typeface="HGPｺﾞｼｯｸM" panose="020B0600000000000000" pitchFamily="50" charset="-128"/>
                  <a:ea typeface="HGPｺﾞｼｯｸM" panose="020B0600000000000000" pitchFamily="50" charset="-128"/>
                </a:rPr>
                <a:t>一億総活躍プラン</a:t>
              </a:r>
              <a:endParaRPr lang="en-US" altLang="ja-JP" sz="700" dirty="0" smtClean="0">
                <a:latin typeface="HGPｺﾞｼｯｸM" panose="020B0600000000000000" pitchFamily="50" charset="-128"/>
                <a:ea typeface="HGPｺﾞｼｯｸM" panose="020B0600000000000000" pitchFamily="50" charset="-128"/>
              </a:endParaRPr>
            </a:p>
            <a:p>
              <a:r>
                <a:rPr lang="ja-JP" altLang="en-US" sz="700" dirty="0" smtClean="0">
                  <a:latin typeface="HGPｺﾞｼｯｸM" panose="020B0600000000000000" pitchFamily="50" charset="-128"/>
                  <a:ea typeface="HGPｺﾞｼｯｸM" panose="020B0600000000000000" pitchFamily="50" charset="-128"/>
                </a:rPr>
                <a:t>　　　　　</a:t>
              </a:r>
              <a:r>
                <a:rPr lang="ja-JP" altLang="en-US" sz="700" dirty="0">
                  <a:latin typeface="HGPｺﾞｼｯｸM" panose="020B0600000000000000" pitchFamily="50" charset="-128"/>
                  <a:ea typeface="HGPｺﾞｼｯｸM" panose="020B0600000000000000" pitchFamily="50" charset="-128"/>
                </a:rPr>
                <a:t>　</a:t>
              </a:r>
              <a:r>
                <a:rPr lang="ja-JP" altLang="en-US" sz="700" dirty="0" smtClean="0">
                  <a:latin typeface="HGPｺﾞｼｯｸM" panose="020B0600000000000000" pitchFamily="50" charset="-128"/>
                  <a:ea typeface="HGPｺﾞｼｯｸM" panose="020B0600000000000000" pitchFamily="50" charset="-128"/>
                </a:rPr>
                <a:t>閣</a:t>
              </a:r>
              <a:r>
                <a:rPr kumimoji="1" lang="ja-JP" altLang="en-US" sz="700" dirty="0" smtClean="0">
                  <a:latin typeface="HGPｺﾞｼｯｸM" panose="020B0600000000000000" pitchFamily="50" charset="-128"/>
                  <a:ea typeface="HGPｺﾞｼｯｸM" panose="020B0600000000000000" pitchFamily="50" charset="-128"/>
                </a:rPr>
                <a:t>議決定</a:t>
              </a:r>
              <a:endParaRPr kumimoji="1" lang="ja-JP" altLang="en-US" sz="700" dirty="0">
                <a:latin typeface="HGPｺﾞｼｯｸM" panose="020B0600000000000000" pitchFamily="50" charset="-128"/>
                <a:ea typeface="HGPｺﾞｼｯｸM" panose="020B0600000000000000" pitchFamily="50" charset="-128"/>
              </a:endParaRPr>
            </a:p>
          </p:txBody>
        </p:sp>
      </p:grpSp>
      <p:sp>
        <p:nvSpPr>
          <p:cNvPr id="80" name="テキスト ボックス 79"/>
          <p:cNvSpPr txBox="1"/>
          <p:nvPr/>
        </p:nvSpPr>
        <p:spPr>
          <a:xfrm>
            <a:off x="6915672" y="4450984"/>
            <a:ext cx="1250896" cy="200055"/>
          </a:xfrm>
          <a:prstGeom prst="rect">
            <a:avLst/>
          </a:prstGeom>
          <a:noFill/>
        </p:spPr>
        <p:txBody>
          <a:bodyPr wrap="square" rtlCol="0">
            <a:spAutoFit/>
          </a:bodyPr>
          <a:lstStyle/>
          <a:p>
            <a:r>
              <a:rPr kumimoji="1" lang="en-US" altLang="ja-JP" sz="700" dirty="0" smtClean="0">
                <a:latin typeface="HGPｺﾞｼｯｸM" panose="020B0600000000000000" pitchFamily="50" charset="-128"/>
                <a:ea typeface="HGPｺﾞｼｯｸM" panose="020B0600000000000000" pitchFamily="50" charset="-128"/>
              </a:rPr>
              <a:t>(      )</a:t>
            </a:r>
            <a:r>
              <a:rPr kumimoji="1" lang="ja-JP" altLang="en-US" sz="700" dirty="0" smtClean="0">
                <a:latin typeface="HGPｺﾞｼｯｸM" panose="020B0600000000000000" pitchFamily="50" charset="-128"/>
                <a:ea typeface="HGPｺﾞｼｯｸM" panose="020B0600000000000000" pitchFamily="50" charset="-128"/>
              </a:rPr>
              <a:t>内は対全国比</a:t>
            </a:r>
            <a:r>
              <a:rPr kumimoji="1" lang="en-US" altLang="ja-JP" sz="700" dirty="0" smtClean="0">
                <a:latin typeface="HGPｺﾞｼｯｸM" panose="020B0600000000000000" pitchFamily="50" charset="-128"/>
                <a:ea typeface="HGPｺﾞｼｯｸM" panose="020B0600000000000000" pitchFamily="50" charset="-128"/>
              </a:rPr>
              <a:t> </a:t>
            </a:r>
            <a:endParaRPr kumimoji="1" lang="ja-JP" altLang="en-US" sz="700" dirty="0">
              <a:latin typeface="HGPｺﾞｼｯｸM" panose="020B0600000000000000" pitchFamily="50" charset="-128"/>
              <a:ea typeface="HGPｺﾞｼｯｸM" panose="020B0600000000000000" pitchFamily="50" charset="-128"/>
            </a:endParaRPr>
          </a:p>
        </p:txBody>
      </p:sp>
      <p:sp>
        <p:nvSpPr>
          <p:cNvPr id="36" name="テキスト ボックス 35"/>
          <p:cNvSpPr txBox="1"/>
          <p:nvPr/>
        </p:nvSpPr>
        <p:spPr>
          <a:xfrm>
            <a:off x="360014" y="637920"/>
            <a:ext cx="441292" cy="230832"/>
          </a:xfrm>
          <a:prstGeom prst="rect">
            <a:avLst/>
          </a:prstGeom>
          <a:noFill/>
        </p:spPr>
        <p:txBody>
          <a:bodyPr wrap="square" rtlCol="0">
            <a:spAutoFit/>
          </a:bodyPr>
          <a:lstStyle/>
          <a:p>
            <a:r>
              <a:rPr kumimoji="1" lang="ja-JP" altLang="en-US" sz="900" dirty="0" smtClean="0"/>
              <a:t>指数</a:t>
            </a:r>
            <a:endParaRPr kumimoji="1" lang="ja-JP" altLang="en-US" sz="900" dirty="0"/>
          </a:p>
        </p:txBody>
      </p:sp>
      <p:sp>
        <p:nvSpPr>
          <p:cNvPr id="37" name="テキスト ボックス 36"/>
          <p:cNvSpPr txBox="1"/>
          <p:nvPr/>
        </p:nvSpPr>
        <p:spPr>
          <a:xfrm>
            <a:off x="7812360" y="637920"/>
            <a:ext cx="531302" cy="230832"/>
          </a:xfrm>
          <a:prstGeom prst="rect">
            <a:avLst/>
          </a:prstGeom>
          <a:noFill/>
        </p:spPr>
        <p:txBody>
          <a:bodyPr wrap="square" rtlCol="0">
            <a:spAutoFit/>
          </a:bodyPr>
          <a:lstStyle/>
          <a:p>
            <a:r>
              <a:rPr kumimoji="1" lang="ja-JP" altLang="en-US" sz="900" dirty="0" smtClean="0"/>
              <a:t>（億円）</a:t>
            </a:r>
            <a:endParaRPr kumimoji="1" lang="ja-JP" altLang="en-US" sz="900" dirty="0"/>
          </a:p>
        </p:txBody>
      </p:sp>
      <p:graphicFrame>
        <p:nvGraphicFramePr>
          <p:cNvPr id="38" name="表 37"/>
          <p:cNvGraphicFramePr>
            <a:graphicFrameLocks noGrp="1"/>
          </p:cNvGraphicFramePr>
          <p:nvPr>
            <p:extLst>
              <p:ext uri="{D42A27DB-BD31-4B8C-83A1-F6EECF244321}">
                <p14:modId xmlns:p14="http://schemas.microsoft.com/office/powerpoint/2010/main" val="907977229"/>
              </p:ext>
            </p:extLst>
          </p:nvPr>
        </p:nvGraphicFramePr>
        <p:xfrm>
          <a:off x="251520" y="5373216"/>
          <a:ext cx="6812564" cy="1408255"/>
        </p:xfrm>
        <a:graphic>
          <a:graphicData uri="http://schemas.openxmlformats.org/drawingml/2006/table">
            <a:tbl>
              <a:tblPr firstRow="1" bandRow="1">
                <a:tableStyleId>{5940675A-B579-460E-94D1-54222C63F5DA}</a:tableStyleId>
              </a:tblPr>
              <a:tblGrid>
                <a:gridCol w="1298239"/>
                <a:gridCol w="720634"/>
                <a:gridCol w="672958"/>
                <a:gridCol w="740253"/>
                <a:gridCol w="816388"/>
                <a:gridCol w="792088"/>
                <a:gridCol w="864096"/>
                <a:gridCol w="907908"/>
              </a:tblGrid>
              <a:tr h="117724">
                <a:tc>
                  <a:txBody>
                    <a:bodyPr/>
                    <a:lstStyle/>
                    <a:p>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c>
                  <a:txBody>
                    <a:bodyPr/>
                    <a:lstStyle/>
                    <a:p>
                      <a:pPr algn="ctr">
                        <a:lnSpc>
                          <a:spcPct val="100000"/>
                        </a:lnSpc>
                      </a:pP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nchor="ctr">
                    <a:solidFill>
                      <a:schemeClr val="accent6">
                        <a:lumMod val="60000"/>
                        <a:lumOff val="40000"/>
                      </a:schemeClr>
                    </a:solidFill>
                  </a:tcPr>
                </a:tc>
              </a:tr>
              <a:tr h="257267">
                <a:tc>
                  <a:txBody>
                    <a:bodyPr/>
                    <a:lstStyle/>
                    <a:p>
                      <a:pPr algn="ctr">
                        <a:spcAft>
                          <a:spcPts val="0"/>
                        </a:spcAft>
                      </a:pP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府</a:t>
                      </a:r>
                      <a:r>
                        <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実質</a:t>
                      </a:r>
                      <a:r>
                        <a:rPr 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成長</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率</a:t>
                      </a:r>
                      <a:endPar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（年度ベース）</a:t>
                      </a:r>
                      <a:endParaRPr lang="ja-JP" sz="800" kern="100" baseline="300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baseline="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0.2%</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+1.0%</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+0.5</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marL="0" marR="0" indent="0" algn="ctr" defTabSz="914400" rtl="0" eaLnBrk="1" fontAlgn="auto" latinLnBrk="0" hangingPunct="1">
                        <a:lnSpc>
                          <a:spcPts val="1000"/>
                        </a:lnSpc>
                        <a:spcBef>
                          <a:spcPts val="0"/>
                        </a:spcBef>
                        <a:spcAft>
                          <a:spcPts val="0"/>
                        </a:spcAft>
                        <a:buClrTx/>
                        <a:buSzTx/>
                        <a:buFontTx/>
                        <a:buNone/>
                        <a:tabLst/>
                        <a:defRPr/>
                      </a:pP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0.1</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ts val="1000"/>
                        </a:lnSpc>
                        <a:spcBef>
                          <a:spcPts val="0"/>
                        </a:spcBef>
                        <a:spcAft>
                          <a:spcPts val="0"/>
                        </a:spcAft>
                        <a:buClrTx/>
                        <a:buSzTx/>
                        <a:buFontTx/>
                        <a:buNone/>
                        <a:tabLst/>
                        <a:defRPr/>
                      </a:pP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早期推計</a:t>
                      </a:r>
                      <a:r>
                        <a:rPr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marL="0" marR="0" indent="0" algn="ctr" defTabSz="914400" rtl="0" eaLnBrk="1" fontAlgn="auto" latinLnBrk="0" hangingPunct="1">
                        <a:lnSpc>
                          <a:spcPts val="800"/>
                        </a:lnSpc>
                        <a:spcBef>
                          <a:spcPts val="0"/>
                        </a:spcBef>
                        <a:spcAft>
                          <a:spcPts val="0"/>
                        </a:spcAft>
                        <a:buClrTx/>
                        <a:buSzTx/>
                        <a:buFontTx/>
                        <a:buNone/>
                        <a:tabLst/>
                        <a:defRPr/>
                      </a:pPr>
                      <a:r>
                        <a:rPr lang="en-US" altLang="ja-JP"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[2018</a:t>
                      </a:r>
                      <a:r>
                        <a:rPr lang="ja-JP" altLang="en-US"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年３月早期推計公表予定</a:t>
                      </a:r>
                      <a:r>
                        <a:rPr lang="en-US" altLang="ja-JP"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endParaRPr lang="ja-JP" altLang="ja-JP" sz="7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r h="257267">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府内就業者数の変化</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spcAft>
                          <a:spcPts val="0"/>
                        </a:spcAft>
                      </a:pP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lang="ja-JP" altLang="en-US" sz="800" kern="100"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万人</a:t>
                      </a:r>
                      <a:endParaRPr lang="ja-JP" sz="800" kern="100"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p>
                  </a:txBody>
                  <a:tcPr marL="0" marR="0" marT="0" marB="0" anchor="ctr">
                    <a:solidFill>
                      <a:schemeClr val="bg1"/>
                    </a:solidFill>
                  </a:tcPr>
                </a:tc>
              </a:tr>
              <a:tr h="257267">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来阪外国人旅行者数</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158</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203</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263</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376</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716</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940</a:t>
                      </a:r>
                      <a:r>
                        <a:rPr kumimoji="1" lang="ja-JP" altLang="en-US"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u="none"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r h="257267">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関空貨物取扱量</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（年度ベース）</a:t>
                      </a:r>
                      <a:endPar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r h="25726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ja-JP" altLang="en-US"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阪神港貨物取扱量</a:t>
                      </a:r>
                      <a:endPar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外貿コンテナ貨物取扱個数</a:t>
                      </a:r>
                      <a:r>
                        <a:rPr kumimoji="0" lang="en-US" altLang="ja-JP"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400</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427</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419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424</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422</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c>
                  <a:txBody>
                    <a:bodyPr/>
                    <a:lstStyle/>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409</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solidFill>
                      <a:schemeClr val="bg1"/>
                    </a:solidFill>
                  </a:tcPr>
                </a:tc>
              </a:tr>
            </a:tbl>
          </a:graphicData>
        </a:graphic>
      </p:graphicFrame>
      <p:sp>
        <p:nvSpPr>
          <p:cNvPr id="39" name="正方形/長方形 38"/>
          <p:cNvSpPr/>
          <p:nvPr/>
        </p:nvSpPr>
        <p:spPr>
          <a:xfrm>
            <a:off x="47987" y="5013176"/>
            <a:ext cx="1402948" cy="276742"/>
          </a:xfrm>
          <a:prstGeom prst="rect">
            <a:avLst/>
          </a:prstGeom>
        </p:spPr>
        <p:txBody>
          <a:bodyPr wrap="none">
            <a:spAutoFit/>
          </a:bodyPr>
          <a:lstStyle/>
          <a:p>
            <a:pPr>
              <a:lnSpc>
                <a:spcPts val="1600"/>
              </a:lnSpc>
              <a:defRPr/>
            </a:pPr>
            <a:r>
              <a:rPr lang="en-US" altLang="ja-JP" sz="1200" b="1" dirty="0">
                <a:latin typeface="Meiryo UI"/>
                <a:ea typeface="Meiryo UI"/>
                <a:cs typeface="Meiryo UI"/>
              </a:rPr>
              <a:t>【</a:t>
            </a:r>
            <a:r>
              <a:rPr lang="ja-JP" altLang="en-US" sz="1200" b="1" dirty="0">
                <a:latin typeface="Meiryo UI"/>
                <a:ea typeface="Meiryo UI"/>
                <a:cs typeface="Meiryo UI"/>
              </a:rPr>
              <a:t>成長</a:t>
            </a:r>
            <a:r>
              <a:rPr lang="ja-JP" altLang="en-US" sz="1200" b="1" dirty="0" smtClean="0">
                <a:latin typeface="Meiryo UI"/>
                <a:ea typeface="Meiryo UI"/>
                <a:cs typeface="Meiryo UI"/>
              </a:rPr>
              <a:t>目標の進捗</a:t>
            </a:r>
            <a:r>
              <a:rPr lang="en-US" altLang="ja-JP" sz="1200" b="1" dirty="0" smtClean="0">
                <a:latin typeface="Meiryo UI"/>
                <a:ea typeface="Meiryo UI"/>
                <a:cs typeface="Meiryo UI"/>
              </a:rPr>
              <a:t>】</a:t>
            </a:r>
            <a:endParaRPr lang="en-US" altLang="ja-JP" sz="1200" b="1" dirty="0">
              <a:latin typeface="Meiryo UI"/>
              <a:ea typeface="Meiryo UI"/>
              <a:cs typeface="Meiryo UI"/>
            </a:endParaRPr>
          </a:p>
        </p:txBody>
      </p:sp>
      <p:sp>
        <p:nvSpPr>
          <p:cNvPr id="41" name="角丸四角形 40"/>
          <p:cNvSpPr/>
          <p:nvPr/>
        </p:nvSpPr>
        <p:spPr>
          <a:xfrm>
            <a:off x="1259632" y="5013176"/>
            <a:ext cx="6552728" cy="276742"/>
          </a:xfrm>
          <a:prstGeom prst="roundRect">
            <a:avLst>
              <a:gd name="adj" fmla="val 0"/>
            </a:avLst>
          </a:prstGeom>
          <a:noFill/>
          <a:ln w="12700">
            <a:noFill/>
            <a:prstDash val="sysDot"/>
          </a:ln>
        </p:spPr>
        <p:style>
          <a:lnRef idx="2">
            <a:schemeClr val="accent4"/>
          </a:lnRef>
          <a:fillRef idx="1">
            <a:schemeClr val="lt1"/>
          </a:fillRef>
          <a:effectRef idx="0">
            <a:schemeClr val="accent4"/>
          </a:effectRef>
          <a:fontRef idx="minor">
            <a:schemeClr val="dk1"/>
          </a:fontRef>
        </p:style>
        <p:txBody>
          <a:bodyPr anchor="t" anchorCtr="0"/>
          <a:lstStyle/>
          <a:p>
            <a:pPr>
              <a:lnSpc>
                <a:spcPts val="1000"/>
              </a:lnSpc>
              <a:spcBef>
                <a:spcPts val="300"/>
              </a:spcBef>
              <a:defRPr/>
            </a:pPr>
            <a:r>
              <a:rPr lang="ja-JP" altLang="en-US" sz="800" dirty="0" smtClean="0">
                <a:solidFill>
                  <a:schemeClr val="tx1"/>
                </a:solidFill>
                <a:latin typeface="Meiryo UI"/>
                <a:ea typeface="Meiryo UI"/>
                <a:cs typeface="Meiryo UI"/>
              </a:rPr>
              <a:t>・</a:t>
            </a:r>
            <a:r>
              <a:rPr lang="ja-JP" altLang="en-US" sz="800" u="sng" dirty="0" smtClean="0">
                <a:solidFill>
                  <a:schemeClr val="tx1"/>
                </a:solidFill>
                <a:latin typeface="Meiryo UI"/>
                <a:ea typeface="Meiryo UI"/>
                <a:cs typeface="Meiryo UI"/>
              </a:rPr>
              <a:t>実質成長率（</a:t>
            </a:r>
            <a:r>
              <a:rPr lang="ja-JP" altLang="en-US" sz="800" u="sng" dirty="0">
                <a:solidFill>
                  <a:schemeClr val="tx1"/>
                </a:solidFill>
                <a:latin typeface="Meiryo UI"/>
                <a:ea typeface="Meiryo UI"/>
                <a:cs typeface="Meiryo UI"/>
              </a:rPr>
              <a:t>目標：年平均</a:t>
            </a:r>
            <a:r>
              <a:rPr lang="en-US" altLang="ja-JP" sz="800" u="sng" dirty="0">
                <a:solidFill>
                  <a:schemeClr val="tx1"/>
                </a:solidFill>
                <a:latin typeface="Meiryo UI"/>
                <a:ea typeface="Meiryo UI"/>
                <a:cs typeface="Meiryo UI"/>
              </a:rPr>
              <a:t>2</a:t>
            </a:r>
            <a:r>
              <a:rPr lang="ja-JP" altLang="en-US" sz="800" u="sng" dirty="0">
                <a:solidFill>
                  <a:schemeClr val="tx1"/>
                </a:solidFill>
                <a:latin typeface="Meiryo UI"/>
                <a:ea typeface="Meiryo UI"/>
                <a:cs typeface="Meiryo UI"/>
              </a:rPr>
              <a:t>％以上</a:t>
            </a:r>
            <a:r>
              <a:rPr lang="ja-JP" altLang="en-US" sz="800" u="sng" dirty="0" smtClean="0">
                <a:solidFill>
                  <a:schemeClr val="tx1"/>
                </a:solidFill>
                <a:latin typeface="Meiryo UI"/>
                <a:ea typeface="Meiryo UI"/>
                <a:cs typeface="Meiryo UI"/>
              </a:rPr>
              <a:t>）</a:t>
            </a:r>
            <a:r>
              <a:rPr lang="ja-JP" altLang="en-US" sz="800" dirty="0">
                <a:solidFill>
                  <a:schemeClr val="tx1"/>
                </a:solidFill>
                <a:latin typeface="Meiryo UI"/>
                <a:ea typeface="Meiryo UI"/>
                <a:cs typeface="Meiryo UI"/>
              </a:rPr>
              <a:t>　</a:t>
            </a:r>
            <a:r>
              <a:rPr lang="ja-JP" altLang="en-US" sz="800" dirty="0" smtClean="0">
                <a:solidFill>
                  <a:schemeClr val="tx1"/>
                </a:solidFill>
                <a:latin typeface="Meiryo UI"/>
                <a:ea typeface="Meiryo UI"/>
                <a:cs typeface="Meiryo UI"/>
              </a:rPr>
              <a:t>　　　　　　　　　　　　　　　　　　 ・</a:t>
            </a:r>
            <a:r>
              <a:rPr lang="ja-JP" altLang="en-US" sz="800" u="sng" dirty="0" smtClean="0">
                <a:solidFill>
                  <a:schemeClr val="tx1"/>
                </a:solidFill>
                <a:latin typeface="Meiryo UI"/>
                <a:ea typeface="Meiryo UI"/>
                <a:cs typeface="Meiryo UI"/>
              </a:rPr>
              <a:t>雇用創出   （</a:t>
            </a:r>
            <a:r>
              <a:rPr lang="ja-JP" altLang="en-US" sz="800" u="sng" dirty="0">
                <a:solidFill>
                  <a:schemeClr val="tx1"/>
                </a:solidFill>
                <a:latin typeface="Meiryo UI"/>
                <a:ea typeface="Meiryo UI"/>
                <a:cs typeface="Meiryo UI"/>
              </a:rPr>
              <a:t>目標：年平均</a:t>
            </a:r>
            <a:r>
              <a:rPr lang="en-US" altLang="ja-JP" sz="800" u="sng" dirty="0">
                <a:solidFill>
                  <a:schemeClr val="tx1"/>
                </a:solidFill>
                <a:latin typeface="Meiryo UI"/>
                <a:ea typeface="Meiryo UI"/>
                <a:cs typeface="Meiryo UI"/>
              </a:rPr>
              <a:t>1</a:t>
            </a:r>
            <a:r>
              <a:rPr lang="ja-JP" altLang="en-US" sz="800" u="sng" dirty="0">
                <a:solidFill>
                  <a:schemeClr val="tx1"/>
                </a:solidFill>
                <a:latin typeface="Meiryo UI"/>
                <a:ea typeface="Meiryo UI"/>
                <a:cs typeface="Meiryo UI"/>
              </a:rPr>
              <a:t>万人以上</a:t>
            </a:r>
            <a:r>
              <a:rPr lang="ja-JP" altLang="en-US" sz="800" u="sng" dirty="0" smtClean="0">
                <a:solidFill>
                  <a:schemeClr val="tx1"/>
                </a:solidFill>
                <a:latin typeface="Meiryo UI"/>
                <a:ea typeface="Meiryo UI"/>
                <a:cs typeface="Meiryo UI"/>
              </a:rPr>
              <a:t>）</a:t>
            </a:r>
            <a:endParaRPr lang="en-US" altLang="ja-JP" sz="800" u="sng" dirty="0" smtClean="0">
              <a:solidFill>
                <a:schemeClr val="tx1"/>
              </a:solidFill>
              <a:latin typeface="Meiryo UI"/>
              <a:ea typeface="Meiryo UI"/>
              <a:cs typeface="Meiryo UI"/>
            </a:endParaRPr>
          </a:p>
          <a:p>
            <a:pPr>
              <a:lnSpc>
                <a:spcPts val="1000"/>
              </a:lnSpc>
              <a:defRPr/>
            </a:pPr>
            <a:r>
              <a:rPr kumimoji="0" lang="ja-JP" altLang="en-US" sz="800"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800" u="sng"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a:t>
            </a:r>
            <a:r>
              <a:rPr kumimoji="0" lang="ja-JP" altLang="en-US" sz="800" u="sng" kern="1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阪</a:t>
            </a:r>
            <a:r>
              <a:rPr kumimoji="0" lang="ja-JP" altLang="en-US" sz="800" u="sng" kern="1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外国人旅行者</a:t>
            </a:r>
            <a:r>
              <a:rPr lang="ja-JP" altLang="en-US" sz="800" u="sng" dirty="0" smtClean="0">
                <a:solidFill>
                  <a:schemeClr val="tx1"/>
                </a:solidFill>
                <a:latin typeface="Meiryo UI"/>
                <a:ea typeface="Meiryo UI"/>
                <a:cs typeface="Meiryo UI"/>
              </a:rPr>
              <a:t>（</a:t>
            </a:r>
            <a:r>
              <a:rPr lang="ja-JP" altLang="en-US" sz="800" u="sng" dirty="0">
                <a:solidFill>
                  <a:schemeClr val="tx1"/>
                </a:solidFill>
                <a:latin typeface="Meiryo UI"/>
                <a:ea typeface="Meiryo UI"/>
                <a:cs typeface="Meiryo UI"/>
              </a:rPr>
              <a:t>目標：</a:t>
            </a:r>
            <a:r>
              <a:rPr lang="en-US" altLang="ja-JP" sz="800" u="sng" dirty="0">
                <a:solidFill>
                  <a:schemeClr val="tx1"/>
                </a:solidFill>
                <a:latin typeface="Meiryo UI"/>
                <a:ea typeface="Meiryo UI"/>
                <a:cs typeface="Meiryo UI"/>
              </a:rPr>
              <a:t>2020</a:t>
            </a:r>
            <a:r>
              <a:rPr lang="ja-JP" altLang="en-US" sz="800" u="sng" dirty="0">
                <a:solidFill>
                  <a:schemeClr val="tx1"/>
                </a:solidFill>
                <a:latin typeface="Meiryo UI"/>
                <a:ea typeface="Meiryo UI"/>
                <a:cs typeface="Meiryo UI"/>
              </a:rPr>
              <a:t>年に、年間</a:t>
            </a:r>
            <a:r>
              <a:rPr lang="en-US" altLang="ja-JP" sz="800" u="sng" dirty="0">
                <a:solidFill>
                  <a:schemeClr val="tx1"/>
                </a:solidFill>
                <a:latin typeface="Meiryo UI"/>
                <a:ea typeface="Meiryo UI"/>
                <a:cs typeface="Meiryo UI"/>
              </a:rPr>
              <a:t>1,300</a:t>
            </a:r>
            <a:r>
              <a:rPr lang="ja-JP" altLang="en-US" sz="800" u="sng" dirty="0">
                <a:solidFill>
                  <a:schemeClr val="tx1"/>
                </a:solidFill>
                <a:latin typeface="Meiryo UI"/>
                <a:ea typeface="Meiryo UI"/>
                <a:cs typeface="Meiryo UI"/>
              </a:rPr>
              <a:t>万人が大阪に</a:t>
            </a:r>
            <a:r>
              <a:rPr lang="ja-JP" altLang="en-US" sz="800" u="sng" dirty="0" smtClean="0">
                <a:solidFill>
                  <a:schemeClr val="tx1"/>
                </a:solidFill>
                <a:latin typeface="Meiryo UI"/>
                <a:ea typeface="Meiryo UI"/>
                <a:cs typeface="Meiryo UI"/>
              </a:rPr>
              <a:t>）</a:t>
            </a:r>
            <a:r>
              <a:rPr lang="ja-JP" altLang="en-US" sz="800" dirty="0">
                <a:solidFill>
                  <a:schemeClr val="tx1"/>
                </a:solidFill>
                <a:latin typeface="Meiryo UI"/>
                <a:ea typeface="Meiryo UI"/>
                <a:cs typeface="Meiryo UI"/>
              </a:rPr>
              <a:t>　</a:t>
            </a:r>
            <a:r>
              <a:rPr lang="ja-JP" altLang="en-US" sz="800" dirty="0" smtClean="0">
                <a:solidFill>
                  <a:schemeClr val="tx1"/>
                </a:solidFill>
                <a:latin typeface="Meiryo UI"/>
                <a:ea typeface="Meiryo UI"/>
                <a:cs typeface="Meiryo UI"/>
              </a:rPr>
              <a:t>　・</a:t>
            </a:r>
            <a:r>
              <a:rPr lang="ja-JP" altLang="en-US" sz="800" u="sng" dirty="0" smtClean="0">
                <a:solidFill>
                  <a:schemeClr val="tx1"/>
                </a:solidFill>
                <a:latin typeface="Meiryo UI"/>
                <a:ea typeface="Meiryo UI"/>
                <a:cs typeface="Meiryo UI"/>
              </a:rPr>
              <a:t>貨物</a:t>
            </a:r>
            <a:r>
              <a:rPr lang="ja-JP" altLang="en-US" sz="800" u="sng" dirty="0">
                <a:solidFill>
                  <a:schemeClr val="tx1"/>
                </a:solidFill>
                <a:latin typeface="Meiryo UI"/>
                <a:ea typeface="Meiryo UI"/>
                <a:cs typeface="Meiryo UI"/>
              </a:rPr>
              <a:t>取扱量（目標：</a:t>
            </a:r>
            <a:r>
              <a:rPr lang="en-US" altLang="ja-JP" sz="800" u="sng" dirty="0">
                <a:solidFill>
                  <a:schemeClr val="tx1"/>
                </a:solidFill>
                <a:latin typeface="Meiryo UI"/>
                <a:ea typeface="Meiryo UI"/>
                <a:cs typeface="Meiryo UI"/>
              </a:rPr>
              <a:t>2020</a:t>
            </a:r>
            <a:r>
              <a:rPr lang="ja-JP" altLang="en-US" sz="800" u="sng" dirty="0">
                <a:solidFill>
                  <a:schemeClr val="tx1"/>
                </a:solidFill>
                <a:latin typeface="Meiryo UI"/>
                <a:ea typeface="Meiryo UI"/>
                <a:cs typeface="Meiryo UI"/>
              </a:rPr>
              <a:t>年に、関空</a:t>
            </a:r>
            <a:r>
              <a:rPr lang="en-US" altLang="ja-JP" sz="800" u="sng" dirty="0">
                <a:solidFill>
                  <a:schemeClr val="tx1"/>
                </a:solidFill>
                <a:latin typeface="Meiryo UI"/>
                <a:ea typeface="Meiryo UI"/>
                <a:cs typeface="Meiryo UI"/>
              </a:rPr>
              <a:t>123</a:t>
            </a:r>
            <a:r>
              <a:rPr lang="ja-JP" altLang="en-US" sz="800" u="sng" dirty="0">
                <a:solidFill>
                  <a:schemeClr val="tx1"/>
                </a:solidFill>
                <a:latin typeface="Meiryo UI"/>
                <a:ea typeface="Meiryo UI"/>
                <a:cs typeface="Meiryo UI"/>
              </a:rPr>
              <a:t>万トン、阪神港</a:t>
            </a:r>
            <a:r>
              <a:rPr lang="en-US" altLang="ja-JP" sz="800" u="sng" dirty="0">
                <a:solidFill>
                  <a:schemeClr val="tx1"/>
                </a:solidFill>
                <a:latin typeface="Meiryo UI"/>
                <a:ea typeface="Meiryo UI"/>
                <a:cs typeface="Meiryo UI"/>
              </a:rPr>
              <a:t>590</a:t>
            </a:r>
            <a:r>
              <a:rPr lang="ja-JP" altLang="en-US" sz="800" u="sng" dirty="0">
                <a:solidFill>
                  <a:schemeClr val="tx1"/>
                </a:solidFill>
                <a:latin typeface="Meiryo UI"/>
                <a:ea typeface="Meiryo UI"/>
                <a:cs typeface="Meiryo UI"/>
              </a:rPr>
              <a:t>万</a:t>
            </a:r>
            <a:r>
              <a:rPr lang="en-US" altLang="ja-JP" sz="800" u="sng" dirty="0">
                <a:solidFill>
                  <a:schemeClr val="tx1"/>
                </a:solidFill>
                <a:latin typeface="Meiryo UI"/>
                <a:ea typeface="Meiryo UI"/>
                <a:cs typeface="Meiryo UI"/>
              </a:rPr>
              <a:t>TEU</a:t>
            </a:r>
            <a:r>
              <a:rPr lang="ja-JP" altLang="en-US" sz="800" u="sng" dirty="0" smtClean="0">
                <a:solidFill>
                  <a:schemeClr val="tx1"/>
                </a:solidFill>
                <a:latin typeface="Meiryo UI"/>
                <a:ea typeface="Meiryo UI"/>
                <a:cs typeface="Meiryo UI"/>
              </a:rPr>
              <a:t>）</a:t>
            </a:r>
            <a:endParaRPr lang="en-US" altLang="ja-JP" sz="800" u="sng" dirty="0">
              <a:solidFill>
                <a:schemeClr val="tx1"/>
              </a:solidFill>
              <a:latin typeface="Meiryo UI"/>
              <a:ea typeface="Meiryo UI"/>
              <a:cs typeface="Meiryo UI"/>
            </a:endParaRPr>
          </a:p>
        </p:txBody>
      </p:sp>
      <p:graphicFrame>
        <p:nvGraphicFramePr>
          <p:cNvPr id="43" name="表 42"/>
          <p:cNvGraphicFramePr>
            <a:graphicFrameLocks noGrp="1"/>
          </p:cNvGraphicFramePr>
          <p:nvPr>
            <p:extLst>
              <p:ext uri="{D42A27DB-BD31-4B8C-83A1-F6EECF244321}">
                <p14:modId xmlns:p14="http://schemas.microsoft.com/office/powerpoint/2010/main" val="450545456"/>
              </p:ext>
            </p:extLst>
          </p:nvPr>
        </p:nvGraphicFramePr>
        <p:xfrm>
          <a:off x="7164289" y="5371252"/>
          <a:ext cx="1107365" cy="633660"/>
        </p:xfrm>
        <a:graphic>
          <a:graphicData uri="http://schemas.openxmlformats.org/drawingml/2006/table">
            <a:tbl>
              <a:tblPr firstRow="1" bandRow="1">
                <a:tableStyleId>{5940675A-B579-460E-94D1-54222C63F5DA}</a:tableStyleId>
              </a:tblPr>
              <a:tblGrid>
                <a:gridCol w="1107365"/>
              </a:tblGrid>
              <a:tr h="145980">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期間平均</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T="0" marB="0">
                    <a:solidFill>
                      <a:schemeClr val="accent6">
                        <a:lumMod val="60000"/>
                        <a:lumOff val="40000"/>
                      </a:schemeClr>
                    </a:solidFill>
                  </a:tcPr>
                </a:tc>
              </a:tr>
              <a:tr h="197118">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0.83</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(2010~2015</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nchorCtr="1">
                    <a:solidFill>
                      <a:schemeClr val="bg1"/>
                    </a:solidFill>
                  </a:tcPr>
                </a:tc>
              </a:tr>
              <a:tr h="242575">
                <a:tc>
                  <a:txBody>
                    <a:bodyPr/>
                    <a:lstStyle/>
                    <a:p>
                      <a:pPr algn="ct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万人</a:t>
                      </a:r>
                      <a:endPar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(2010~2016</a:t>
                      </a:r>
                      <a:r>
                        <a:rPr kumimoji="1" lang="ja-JP" altLang="en-US"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8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0" marR="0" marT="0" marB="0" anchor="ctr" anchorCtr="1">
                    <a:solidFill>
                      <a:schemeClr val="bg1"/>
                    </a:solidFill>
                  </a:tcPr>
                </a:tc>
              </a:tr>
            </a:tbl>
          </a:graphicData>
        </a:graphic>
      </p:graphicFrame>
      <p:sp>
        <p:nvSpPr>
          <p:cNvPr id="2" name="テキスト ボックス 1"/>
          <p:cNvSpPr txBox="1"/>
          <p:nvPr/>
        </p:nvSpPr>
        <p:spPr>
          <a:xfrm>
            <a:off x="8271654" y="5365226"/>
            <a:ext cx="620826" cy="338554"/>
          </a:xfrm>
          <a:prstGeom prst="rect">
            <a:avLst/>
          </a:prstGeom>
          <a:noFill/>
        </p:spPr>
        <p:txBody>
          <a:bodyPr wrap="square" rtlCol="0">
            <a:spAutoFit/>
          </a:bodyPr>
          <a:lstStyle/>
          <a:p>
            <a:pPr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p>
          <a:p>
            <a:pPr algn="ct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1.34</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8228700" y="5662309"/>
            <a:ext cx="915300" cy="338554"/>
          </a:xfrm>
          <a:prstGeom prst="rect">
            <a:avLst/>
          </a:prstGeom>
          <a:noFill/>
        </p:spPr>
        <p:txBody>
          <a:bodyPr wrap="square" rtlCol="0">
            <a:spAutoFit/>
          </a:bodyPr>
          <a:lstStyle/>
          <a:p>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年度は</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速報値で計算</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四角形吹き出し 32"/>
          <p:cNvSpPr/>
          <p:nvPr/>
        </p:nvSpPr>
        <p:spPr>
          <a:xfrm>
            <a:off x="2562147" y="2994682"/>
            <a:ext cx="1276399" cy="292572"/>
          </a:xfrm>
          <a:prstGeom prst="wedgeRectCallout">
            <a:avLst>
              <a:gd name="adj1" fmla="val 41789"/>
              <a:gd name="adj2" fmla="val 123240"/>
            </a:avLst>
          </a:prstGeom>
          <a:solidFill>
            <a:schemeClr val="accent1">
              <a:lumMod val="20000"/>
              <a:lumOff val="80000"/>
            </a:schemeClr>
          </a:solidFill>
          <a:ln w="6350" cmpd="sng">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r>
              <a:rPr lang="ja-JP" altLang="en-US" sz="700" dirty="0" smtClean="0">
                <a:solidFill>
                  <a:schemeClr val="tx1"/>
                </a:solidFill>
                <a:latin typeface="HGPｺﾞｼｯｸM" panose="020B0600000000000000" pitchFamily="50" charset="-128"/>
                <a:ea typeface="HGPｺﾞｼｯｸM" panose="020B0600000000000000" pitchFamily="50" charset="-128"/>
              </a:rPr>
              <a:t>百貨店、スーパー販売額も上向き基調で推移</a:t>
            </a:r>
            <a:endParaRPr lang="ja-JP" altLang="ja-JP" sz="700" dirty="0">
              <a:solidFill>
                <a:schemeClr val="tx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7447844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角丸四角形 62"/>
          <p:cNvSpPr/>
          <p:nvPr/>
        </p:nvSpPr>
        <p:spPr>
          <a:xfrm>
            <a:off x="35496" y="3140968"/>
            <a:ext cx="9001000" cy="3577044"/>
          </a:xfrm>
          <a:prstGeom prst="roundRect">
            <a:avLst>
              <a:gd name="adj" fmla="val 761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kumimoji="1" lang="ja-JP" altLang="en-US">
              <a:solidFill>
                <a:schemeClr val="tx1"/>
              </a:solidFill>
            </a:endParaRPr>
          </a:p>
        </p:txBody>
      </p:sp>
      <p:pic>
        <p:nvPicPr>
          <p:cNvPr id="3" name="図 2"/>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51520" y="3545962"/>
            <a:ext cx="2921262" cy="2227973"/>
          </a:xfrm>
          <a:prstGeom prst="rect">
            <a:avLst/>
          </a:prstGeom>
        </p:spPr>
      </p:pic>
      <p:sp>
        <p:nvSpPr>
          <p:cNvPr id="13" name="テキスト ボックス 12"/>
          <p:cNvSpPr txBox="1"/>
          <p:nvPr/>
        </p:nvSpPr>
        <p:spPr>
          <a:xfrm>
            <a:off x="107504" y="5879594"/>
            <a:ext cx="2895979" cy="600164"/>
          </a:xfrm>
          <a:prstGeom prst="rect">
            <a:avLst/>
          </a:prstGeom>
          <a:noFill/>
        </p:spPr>
        <p:txBody>
          <a:bodyPr wrap="square" rtlCol="0">
            <a:spAutoFit/>
          </a:bodyPr>
          <a:lstStyle/>
          <a:p>
            <a:r>
              <a:rPr kumimoji="1" lang="ja-JP" altLang="en-US" sz="1100" dirty="0" smtClean="0"/>
              <a:t>■所得格差の推移</a:t>
            </a:r>
            <a:endParaRPr kumimoji="1" lang="en-US" altLang="ja-JP" sz="1100" dirty="0" smtClean="0"/>
          </a:p>
          <a:p>
            <a:r>
              <a:rPr lang="ja-JP" altLang="en-US" sz="1100" dirty="0" smtClean="0"/>
              <a:t>当初所得格差は拡大するものの、</a:t>
            </a:r>
            <a:r>
              <a:rPr lang="en-US" altLang="ja-JP" sz="1100" dirty="0" smtClean="0"/>
              <a:t>2000</a:t>
            </a:r>
            <a:r>
              <a:rPr lang="ja-JP" altLang="en-US" sz="1100" dirty="0" smtClean="0"/>
              <a:t>年代</a:t>
            </a:r>
            <a:endParaRPr lang="en-US" altLang="ja-JP" sz="1100" dirty="0" smtClean="0"/>
          </a:p>
          <a:p>
            <a:r>
              <a:rPr lang="ja-JP" altLang="en-US" sz="1100" dirty="0" smtClean="0"/>
              <a:t>以降の再分配所得格差は横ばいの状況</a:t>
            </a:r>
            <a:endParaRPr lang="en-US" altLang="ja-JP" sz="1100" dirty="0" smtClean="0"/>
          </a:p>
        </p:txBody>
      </p:sp>
      <p:pic>
        <p:nvPicPr>
          <p:cNvPr id="5" name="図 4"/>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57482" y="3560424"/>
            <a:ext cx="5030706" cy="2213511"/>
          </a:xfrm>
          <a:prstGeom prst="rect">
            <a:avLst/>
          </a:prstGeom>
        </p:spPr>
      </p:pic>
      <p:sp>
        <p:nvSpPr>
          <p:cNvPr id="6" name="正方形/長方形 5"/>
          <p:cNvSpPr/>
          <p:nvPr/>
        </p:nvSpPr>
        <p:spPr>
          <a:xfrm>
            <a:off x="504004" y="4634676"/>
            <a:ext cx="792088" cy="360040"/>
          </a:xfrm>
          <a:prstGeom prst="rect">
            <a:avLst/>
          </a:prstGeom>
          <a:noFill/>
          <a:ln>
            <a:solidFill>
              <a:schemeClr val="accent6">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テキスト ボックス 15"/>
          <p:cNvSpPr txBox="1"/>
          <p:nvPr/>
        </p:nvSpPr>
        <p:spPr>
          <a:xfrm>
            <a:off x="2771800" y="5831686"/>
            <a:ext cx="2895979" cy="769441"/>
          </a:xfrm>
          <a:prstGeom prst="rect">
            <a:avLst/>
          </a:prstGeom>
          <a:noFill/>
        </p:spPr>
        <p:txBody>
          <a:bodyPr wrap="square" rtlCol="0">
            <a:spAutoFit/>
          </a:bodyPr>
          <a:lstStyle/>
          <a:p>
            <a:r>
              <a:rPr kumimoji="1" lang="ja-JP" altLang="en-US" sz="1100" dirty="0" smtClean="0"/>
              <a:t>■相対的貧困率と貧困ラインの推移</a:t>
            </a:r>
            <a:endParaRPr kumimoji="1" lang="en-US" altLang="ja-JP" sz="1100" dirty="0" smtClean="0"/>
          </a:p>
          <a:p>
            <a:r>
              <a:rPr kumimoji="1" lang="ja-JP" altLang="en-US" sz="1100" dirty="0" smtClean="0"/>
              <a:t>日本の相対的貧困率（可処分所得が中央値の半分未満の人の割合）は、</a:t>
            </a:r>
            <a:r>
              <a:rPr kumimoji="1" lang="en-US" altLang="ja-JP" sz="1100" dirty="0" smtClean="0"/>
              <a:t>1985</a:t>
            </a:r>
            <a:r>
              <a:rPr kumimoji="1" lang="ja-JP" altLang="en-US" sz="1100" dirty="0" smtClean="0"/>
              <a:t>年の</a:t>
            </a:r>
            <a:r>
              <a:rPr kumimoji="1" lang="en-US" altLang="ja-JP" sz="1100" dirty="0" smtClean="0"/>
              <a:t>12.0</a:t>
            </a:r>
            <a:r>
              <a:rPr kumimoji="1" lang="ja-JP" altLang="en-US" sz="1100" dirty="0" smtClean="0"/>
              <a:t>％から</a:t>
            </a:r>
            <a:r>
              <a:rPr kumimoji="1" lang="en-US" altLang="ja-JP" sz="1100" dirty="0" smtClean="0"/>
              <a:t>2012</a:t>
            </a:r>
            <a:r>
              <a:rPr kumimoji="1" lang="ja-JP" altLang="en-US" sz="1100" dirty="0" smtClean="0"/>
              <a:t>年の</a:t>
            </a:r>
            <a:r>
              <a:rPr kumimoji="1" lang="en-US" altLang="ja-JP" sz="1100" dirty="0" smtClean="0"/>
              <a:t>16.1</a:t>
            </a:r>
            <a:r>
              <a:rPr kumimoji="1" lang="ja-JP" altLang="en-US" sz="1100" dirty="0" smtClean="0"/>
              <a:t>％に上昇</a:t>
            </a:r>
            <a:endParaRPr kumimoji="1" lang="en-US" altLang="ja-JP" sz="1100" dirty="0" smtClean="0"/>
          </a:p>
        </p:txBody>
      </p:sp>
      <p:sp>
        <p:nvSpPr>
          <p:cNvPr id="11" name="テキスト ボックス 10"/>
          <p:cNvSpPr txBox="1"/>
          <p:nvPr/>
        </p:nvSpPr>
        <p:spPr>
          <a:xfrm>
            <a:off x="5582831" y="5779293"/>
            <a:ext cx="3021617" cy="938719"/>
          </a:xfrm>
          <a:prstGeom prst="rect">
            <a:avLst/>
          </a:prstGeom>
          <a:noFill/>
        </p:spPr>
        <p:txBody>
          <a:bodyPr wrap="square" rtlCol="0">
            <a:spAutoFit/>
          </a:bodyPr>
          <a:lstStyle/>
          <a:p>
            <a:r>
              <a:rPr kumimoji="1" lang="ja-JP" altLang="en-US" sz="1100" dirty="0" smtClean="0"/>
              <a:t>■世帯類型別にみた生活保護の被保護率</a:t>
            </a:r>
            <a:endParaRPr kumimoji="1" lang="en-US" altLang="ja-JP" sz="1100" dirty="0" smtClean="0"/>
          </a:p>
          <a:p>
            <a:r>
              <a:rPr kumimoji="1" lang="ja-JP" altLang="en-US" sz="1100" dirty="0" smtClean="0"/>
              <a:t>生活保護を受ける世帯の割合（被保護率）は母子世帯やその他の世帯（主に勤労世代）で上昇し、高齢世代については、年金制度の充実により低下していたが、</a:t>
            </a:r>
            <a:r>
              <a:rPr kumimoji="1" lang="en-US" altLang="ja-JP" sz="1100" dirty="0" smtClean="0"/>
              <a:t>2000</a:t>
            </a:r>
            <a:r>
              <a:rPr kumimoji="1" lang="ja-JP" altLang="en-US" sz="1100" dirty="0" smtClean="0"/>
              <a:t>年以降は緩やかに上昇</a:t>
            </a:r>
            <a:endParaRPr kumimoji="1" lang="en-US" altLang="ja-JP" sz="1100" dirty="0" smtClean="0"/>
          </a:p>
        </p:txBody>
      </p:sp>
      <p:sp>
        <p:nvSpPr>
          <p:cNvPr id="4" name="正方形/長方形 3"/>
          <p:cNvSpPr/>
          <p:nvPr/>
        </p:nvSpPr>
        <p:spPr>
          <a:xfrm>
            <a:off x="71500" y="71336"/>
            <a:ext cx="2492990" cy="369332"/>
          </a:xfrm>
          <a:prstGeom prst="rect">
            <a:avLst/>
          </a:prstGeom>
        </p:spPr>
        <p:txBody>
          <a:bodyPr wrap="none">
            <a:spAutoFit/>
          </a:bodyPr>
          <a:lstStyle/>
          <a:p>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所得</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・資産格差の</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現状</a:t>
            </a: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テキスト ボックス 16"/>
          <p:cNvSpPr txBox="1"/>
          <p:nvPr/>
        </p:nvSpPr>
        <p:spPr>
          <a:xfrm>
            <a:off x="68155" y="348915"/>
            <a:ext cx="4647861" cy="477054"/>
          </a:xfrm>
          <a:prstGeom prst="rect">
            <a:avLst/>
          </a:prstGeom>
          <a:noFill/>
        </p:spPr>
        <p:txBody>
          <a:bodyPr wrap="square" rtlCol="0">
            <a:spAutoFit/>
          </a:bodyPr>
          <a:lstStyle/>
          <a:p>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■全国のジニ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係数（</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総務省統計局「全国消費実態調査（</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年）」より作成</a:t>
            </a:r>
          </a:p>
        </p:txBody>
      </p:sp>
      <p:sp>
        <p:nvSpPr>
          <p:cNvPr id="42" name="テキスト ボックス 41"/>
          <p:cNvSpPr txBox="1"/>
          <p:nvPr/>
        </p:nvSpPr>
        <p:spPr>
          <a:xfrm>
            <a:off x="176168" y="3265820"/>
            <a:ext cx="3425396" cy="261610"/>
          </a:xfrm>
          <a:prstGeom prst="rect">
            <a:avLst/>
          </a:prstGeom>
          <a:noFill/>
        </p:spPr>
        <p:txBody>
          <a:bodyPr wrap="square" rtlCol="0">
            <a:spAutoFit/>
          </a:bodyPr>
          <a:lstStyle/>
          <a:p>
            <a:r>
              <a:rPr lang="ja-JP" altLang="en-US" sz="1100" dirty="0" smtClean="0"/>
              <a:t>出典：みずほ総合研究所</a:t>
            </a:r>
            <a:r>
              <a:rPr lang="ja-JP" altLang="en-US" sz="1100" dirty="0"/>
              <a:t>「</a:t>
            </a:r>
            <a:r>
              <a:rPr lang="ja-JP" altLang="en-US" sz="1100" dirty="0" smtClean="0"/>
              <a:t>日本</a:t>
            </a:r>
            <a:r>
              <a:rPr lang="ja-JP" altLang="en-US" sz="1100" dirty="0"/>
              <a:t>の格差に関する</a:t>
            </a:r>
            <a:r>
              <a:rPr lang="ja-JP" altLang="en-US" sz="1100" dirty="0" smtClean="0"/>
              <a:t>現状」</a:t>
            </a:r>
            <a:endParaRPr lang="ja-JP" altLang="en-US" sz="1100" dirty="0"/>
          </a:p>
        </p:txBody>
      </p:sp>
      <p:graphicFrame>
        <p:nvGraphicFramePr>
          <p:cNvPr id="52" name="表 51"/>
          <p:cNvGraphicFramePr>
            <a:graphicFrameLocks noGrp="1"/>
          </p:cNvGraphicFramePr>
          <p:nvPr>
            <p:extLst>
              <p:ext uri="{D42A27DB-BD31-4B8C-83A1-F6EECF244321}">
                <p14:modId xmlns:p14="http://schemas.microsoft.com/office/powerpoint/2010/main" val="1231287779"/>
              </p:ext>
            </p:extLst>
          </p:nvPr>
        </p:nvGraphicFramePr>
        <p:xfrm>
          <a:off x="3474122" y="1268760"/>
          <a:ext cx="3106790" cy="1613319"/>
        </p:xfrm>
        <a:graphic>
          <a:graphicData uri="http://schemas.openxmlformats.org/drawingml/2006/table">
            <a:tbl>
              <a:tblPr>
                <a:tableStyleId>{35758FB7-9AC5-4552-8A53-C91805E547FA}</a:tableStyleId>
              </a:tblPr>
              <a:tblGrid>
                <a:gridCol w="343257"/>
                <a:gridCol w="542103"/>
                <a:gridCol w="1429343"/>
                <a:gridCol w="792087"/>
              </a:tblGrid>
              <a:tr h="136746">
                <a:tc gridSpan="2">
                  <a:txBody>
                    <a:bodyPr/>
                    <a:lstStyle/>
                    <a:p>
                      <a:pPr algn="ctr" fontAlgn="ctr"/>
                      <a:r>
                        <a:rPr lang="ja-JP" altLang="en-US" sz="1100" u="none" strike="noStrike" dirty="0" smtClean="0">
                          <a:effectLst/>
                        </a:rPr>
                        <a:t>総世帯</a:t>
                      </a:r>
                    </a:p>
                  </a:txBody>
                  <a:tcPr marL="9525" marR="9525" marT="9525" marB="0" anchor="ctr"/>
                </a:tc>
                <a:tc hMerge="1">
                  <a:txBody>
                    <a:bodyPr/>
                    <a:lstStyle/>
                    <a:p>
                      <a:endParaRPr kumimoji="1" lang="ja-JP" altLang="en-US"/>
                    </a:p>
                  </a:txBody>
                  <a:tcPr/>
                </a:tc>
                <a:tc>
                  <a:txBody>
                    <a:bodyPr/>
                    <a:lstStyle/>
                    <a:p>
                      <a:pPr algn="ctr" fontAlgn="ctr"/>
                      <a:r>
                        <a:rPr lang="ja-JP" altLang="en-US" sz="1100" u="none" strike="noStrike" dirty="0" smtClean="0">
                          <a:effectLst/>
                        </a:rPr>
                        <a:t>世帯員２人以上の世帯</a:t>
                      </a:r>
                    </a:p>
                  </a:txBody>
                  <a:tcPr marL="9525" marR="9525" marT="9525" marB="0" anchor="ctr"/>
                </a:tc>
                <a:tc>
                  <a:txBody>
                    <a:bodyPr/>
                    <a:lstStyle/>
                    <a:p>
                      <a:pPr algn="ctr" fontAlgn="ctr"/>
                      <a:r>
                        <a:rPr lang="ja-JP" altLang="en-US" sz="1100" u="none" strike="noStrike" dirty="0" smtClean="0">
                          <a:effectLst/>
                        </a:rPr>
                        <a:t>単身世帯</a:t>
                      </a:r>
                    </a:p>
                  </a:txBody>
                  <a:tcPr marL="9525" marR="9525" marT="9525" marB="0" anchor="ctr"/>
                </a:tc>
              </a:tr>
              <a:tr h="239359">
                <a:tc>
                  <a:txBody>
                    <a:bodyPr/>
                    <a:lstStyle/>
                    <a:p>
                      <a:pPr algn="l" fontAlgn="ctr"/>
                      <a:r>
                        <a:rPr lang="ja-JP" altLang="en-US" sz="1100" u="none" strike="noStrike" dirty="0">
                          <a:effectLst/>
                        </a:rPr>
                        <a:t>全国</a:t>
                      </a:r>
                      <a:endParaRPr lang="ja-JP" altLang="en-US"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0.359</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0.314</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dirty="0">
                          <a:solidFill>
                            <a:srgbClr val="000000"/>
                          </a:solidFill>
                          <a:effectLst/>
                          <a:latin typeface="ＭＳ Ｐゴシック"/>
                        </a:rPr>
                        <a:t>0.346</a:t>
                      </a:r>
                    </a:p>
                  </a:txBody>
                  <a:tcPr marL="9525" marR="9525" marT="9525" marB="0" anchor="ctr"/>
                </a:tc>
              </a:tr>
              <a:tr h="239359">
                <a:tc>
                  <a:txBody>
                    <a:bodyPr/>
                    <a:lstStyle/>
                    <a:p>
                      <a:pPr algn="l" fontAlgn="ctr"/>
                      <a:r>
                        <a:rPr lang="ja-JP" altLang="en-US" sz="1100" u="none" strike="noStrike" dirty="0">
                          <a:effectLst/>
                        </a:rPr>
                        <a:t>大阪</a:t>
                      </a:r>
                      <a:endParaRPr lang="ja-JP" altLang="en-US" sz="1100" b="0" i="0" u="none" strike="noStrike" dirty="0">
                        <a:solidFill>
                          <a:srgbClr val="000000"/>
                        </a:solidFill>
                        <a:effectLst/>
                        <a:latin typeface="ＭＳ Ｐゴシック"/>
                      </a:endParaRPr>
                    </a:p>
                  </a:txBody>
                  <a:tcPr marL="9525" marR="9525" marT="9525" marB="0" anchor="ctr">
                    <a:solidFill>
                      <a:srgbClr val="FFC000"/>
                    </a:solidFill>
                  </a:tcPr>
                </a:tc>
                <a:tc>
                  <a:txBody>
                    <a:bodyPr/>
                    <a:lstStyle/>
                    <a:p>
                      <a:pPr algn="r" fontAlgn="ctr"/>
                      <a:r>
                        <a:rPr lang="en-US" altLang="ja-JP" sz="1100" b="0" i="0" u="none" strike="noStrike" dirty="0" smtClean="0">
                          <a:solidFill>
                            <a:srgbClr val="000000"/>
                          </a:solidFill>
                          <a:effectLst/>
                          <a:latin typeface="ＭＳ Ｐゴシック"/>
                        </a:rPr>
                        <a:t>0.372</a:t>
                      </a:r>
                      <a:endParaRPr lang="en-US" altLang="ja-JP" sz="1100" b="0" i="0" u="none" strike="noStrike" dirty="0">
                        <a:solidFill>
                          <a:srgbClr val="000000"/>
                        </a:solidFill>
                        <a:effectLst/>
                        <a:latin typeface="ＭＳ Ｐゴシック"/>
                      </a:endParaRPr>
                    </a:p>
                  </a:txBody>
                  <a:tcPr marL="9525" marR="9525" marT="9525" marB="0" anchor="ctr">
                    <a:solidFill>
                      <a:srgbClr val="FFC000"/>
                    </a:solidFill>
                  </a:tcPr>
                </a:tc>
                <a:tc>
                  <a:txBody>
                    <a:bodyPr/>
                    <a:lstStyle/>
                    <a:p>
                      <a:pPr algn="r" fontAlgn="ctr"/>
                      <a:r>
                        <a:rPr lang="en-US" altLang="ja-JP" sz="1100" u="none" strike="noStrike" dirty="0">
                          <a:effectLst/>
                          <a:latin typeface="+mn-ea"/>
                          <a:ea typeface="+mn-ea"/>
                        </a:rPr>
                        <a:t>0.315</a:t>
                      </a:r>
                      <a:endParaRPr lang="en-US" altLang="ja-JP" sz="1100" b="0" i="0" u="none" strike="noStrike" dirty="0">
                        <a:solidFill>
                          <a:srgbClr val="000000"/>
                        </a:solidFill>
                        <a:effectLst/>
                        <a:latin typeface="+mn-ea"/>
                        <a:ea typeface="+mn-ea"/>
                      </a:endParaRPr>
                    </a:p>
                  </a:txBody>
                  <a:tcPr marL="9525" marR="9525" marT="9525" marB="0" anchor="ctr">
                    <a:solidFill>
                      <a:srgbClr val="FFC000"/>
                    </a:solidFill>
                  </a:tcPr>
                </a:tc>
                <a:tc>
                  <a:txBody>
                    <a:bodyPr/>
                    <a:lstStyle/>
                    <a:p>
                      <a:pPr algn="r" rtl="0" fontAlgn="ctr"/>
                      <a:r>
                        <a:rPr lang="en-US" altLang="ja-JP" sz="1100" b="0" i="0" u="none" strike="noStrike" dirty="0">
                          <a:solidFill>
                            <a:srgbClr val="000000"/>
                          </a:solidFill>
                          <a:effectLst/>
                          <a:latin typeface="ＭＳ Ｐゴシック"/>
                        </a:rPr>
                        <a:t>0.369</a:t>
                      </a:r>
                    </a:p>
                  </a:txBody>
                  <a:tcPr marL="9525" marR="9525" marT="9525" marB="0" anchor="ctr">
                    <a:solidFill>
                      <a:srgbClr val="FFC000"/>
                    </a:solidFill>
                  </a:tcPr>
                </a:tc>
              </a:tr>
              <a:tr h="239359">
                <a:tc>
                  <a:txBody>
                    <a:bodyPr/>
                    <a:lstStyle/>
                    <a:p>
                      <a:pPr algn="l" fontAlgn="ctr"/>
                      <a:r>
                        <a:rPr lang="ja-JP" altLang="en-US" sz="1100" u="none" strike="noStrike">
                          <a:effectLst/>
                        </a:rPr>
                        <a:t>東京</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0.378</a:t>
                      </a:r>
                    </a:p>
                  </a:txBody>
                  <a:tcPr marL="9525" marR="9525" marT="9525" marB="0" anchor="ctr"/>
                </a:tc>
                <a:tc>
                  <a:txBody>
                    <a:bodyPr/>
                    <a:lstStyle/>
                    <a:p>
                      <a:pPr algn="r" fontAlgn="ctr"/>
                      <a:r>
                        <a:rPr lang="en-US" altLang="ja-JP" sz="1100" u="none" strike="noStrike" dirty="0">
                          <a:effectLst/>
                          <a:latin typeface="+mn-ea"/>
                          <a:ea typeface="+mn-ea"/>
                        </a:rPr>
                        <a:t>0.343</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a:solidFill>
                            <a:srgbClr val="000000"/>
                          </a:solidFill>
                          <a:effectLst/>
                          <a:latin typeface="ＭＳ Ｐゴシック"/>
                        </a:rPr>
                        <a:t>0.336</a:t>
                      </a:r>
                    </a:p>
                  </a:txBody>
                  <a:tcPr marL="9525" marR="9525" marT="9525" marB="0" anchor="ctr"/>
                </a:tc>
              </a:tr>
              <a:tr h="239359">
                <a:tc>
                  <a:txBody>
                    <a:bodyPr/>
                    <a:lstStyle/>
                    <a:p>
                      <a:pPr algn="l" fontAlgn="ctr"/>
                      <a:r>
                        <a:rPr lang="ja-JP" altLang="en-US" sz="1100" u="none" strike="noStrike">
                          <a:effectLst/>
                        </a:rPr>
                        <a:t>愛知</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0.350</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0.301</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a:solidFill>
                            <a:srgbClr val="000000"/>
                          </a:solidFill>
                          <a:effectLst/>
                          <a:latin typeface="ＭＳ Ｐゴシック"/>
                        </a:rPr>
                        <a:t>0.310</a:t>
                      </a:r>
                    </a:p>
                  </a:txBody>
                  <a:tcPr marL="9525" marR="9525" marT="9525" marB="0" anchor="ctr"/>
                </a:tc>
              </a:tr>
              <a:tr h="239359">
                <a:tc>
                  <a:txBody>
                    <a:bodyPr/>
                    <a:lstStyle/>
                    <a:p>
                      <a:pPr algn="l" fontAlgn="ctr"/>
                      <a:r>
                        <a:rPr lang="ja-JP" altLang="en-US" sz="1100" u="none" strike="noStrike">
                          <a:effectLst/>
                        </a:rPr>
                        <a:t>京都</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0.362</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0.308</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a:solidFill>
                            <a:srgbClr val="000000"/>
                          </a:solidFill>
                          <a:effectLst/>
                          <a:latin typeface="ＭＳ Ｐゴシック"/>
                        </a:rPr>
                        <a:t>0.342</a:t>
                      </a:r>
                    </a:p>
                  </a:txBody>
                  <a:tcPr marL="9525" marR="9525" marT="9525" marB="0" anchor="ctr"/>
                </a:tc>
              </a:tr>
              <a:tr h="239359">
                <a:tc>
                  <a:txBody>
                    <a:bodyPr/>
                    <a:lstStyle/>
                    <a:p>
                      <a:pPr algn="l" fontAlgn="ctr"/>
                      <a:r>
                        <a:rPr lang="ja-JP" altLang="en-US" sz="1100" u="none" strike="noStrike">
                          <a:effectLst/>
                        </a:rPr>
                        <a:t>兵庫</a:t>
                      </a:r>
                      <a:endParaRPr lang="ja-JP" altLang="en-US" sz="11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100" b="0" i="0" u="none" strike="noStrike" dirty="0" smtClean="0">
                          <a:solidFill>
                            <a:srgbClr val="000000"/>
                          </a:solidFill>
                          <a:effectLst/>
                          <a:latin typeface="ＭＳ Ｐゴシック"/>
                        </a:rPr>
                        <a:t>0.346</a:t>
                      </a:r>
                      <a:endParaRPr lang="en-US" altLang="ja-JP" sz="11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100" u="none" strike="noStrike" dirty="0">
                          <a:effectLst/>
                          <a:latin typeface="+mn-ea"/>
                          <a:ea typeface="+mn-ea"/>
                        </a:rPr>
                        <a:t>0.303</a:t>
                      </a:r>
                      <a:endParaRPr lang="en-US" altLang="ja-JP" sz="1100" b="0" i="0" u="none" strike="noStrike" dirty="0">
                        <a:solidFill>
                          <a:srgbClr val="000000"/>
                        </a:solidFill>
                        <a:effectLst/>
                        <a:latin typeface="+mn-ea"/>
                        <a:ea typeface="+mn-ea"/>
                      </a:endParaRPr>
                    </a:p>
                  </a:txBody>
                  <a:tcPr marL="9525" marR="9525" marT="9525" marB="0" anchor="ctr"/>
                </a:tc>
                <a:tc>
                  <a:txBody>
                    <a:bodyPr/>
                    <a:lstStyle/>
                    <a:p>
                      <a:pPr algn="r" rtl="0" fontAlgn="ctr"/>
                      <a:r>
                        <a:rPr lang="en-US" altLang="ja-JP" sz="1100" b="0" i="0" u="none" strike="noStrike" dirty="0">
                          <a:solidFill>
                            <a:srgbClr val="000000"/>
                          </a:solidFill>
                          <a:effectLst/>
                          <a:latin typeface="ＭＳ Ｐゴシック"/>
                        </a:rPr>
                        <a:t>0.336</a:t>
                      </a:r>
                    </a:p>
                  </a:txBody>
                  <a:tcPr marL="9525" marR="9525" marT="9525" marB="0" anchor="ctr"/>
                </a:tc>
              </a:tr>
            </a:tbl>
          </a:graphicData>
        </a:graphic>
      </p:graphicFrame>
      <p:graphicFrame>
        <p:nvGraphicFramePr>
          <p:cNvPr id="58" name="グラフ 57"/>
          <p:cNvGraphicFramePr>
            <a:graphicFrameLocks/>
          </p:cNvGraphicFramePr>
          <p:nvPr>
            <p:extLst>
              <p:ext uri="{D42A27DB-BD31-4B8C-83A1-F6EECF244321}">
                <p14:modId xmlns:p14="http://schemas.microsoft.com/office/powerpoint/2010/main" val="3325831397"/>
              </p:ext>
            </p:extLst>
          </p:nvPr>
        </p:nvGraphicFramePr>
        <p:xfrm>
          <a:off x="264121" y="1026314"/>
          <a:ext cx="3429756" cy="2035643"/>
        </p:xfrm>
        <a:graphic>
          <a:graphicData uri="http://schemas.openxmlformats.org/drawingml/2006/chart">
            <c:chart xmlns:c="http://schemas.openxmlformats.org/drawingml/2006/chart" xmlns:r="http://schemas.openxmlformats.org/officeDocument/2006/relationships" r:id="rId6"/>
          </a:graphicData>
        </a:graphic>
      </p:graphicFrame>
      <p:sp>
        <p:nvSpPr>
          <p:cNvPr id="64" name="テキスト ボックス 63"/>
          <p:cNvSpPr txBox="1"/>
          <p:nvPr/>
        </p:nvSpPr>
        <p:spPr>
          <a:xfrm>
            <a:off x="176168" y="776933"/>
            <a:ext cx="2374554" cy="261610"/>
          </a:xfrm>
          <a:prstGeom prst="rect">
            <a:avLst/>
          </a:prstGeom>
          <a:noFill/>
        </p:spPr>
        <p:txBody>
          <a:bodyPr wrap="square" rtlCol="0">
            <a:spAutoFit/>
          </a:bodyPr>
          <a:lstStyle/>
          <a:p>
            <a:r>
              <a:rPr lang="en-US" altLang="ja-JP" sz="1100" b="1" dirty="0" smtClean="0"/>
              <a:t>2014</a:t>
            </a:r>
            <a:r>
              <a:rPr lang="ja-JP" altLang="en-US" sz="1100" b="1" dirty="0" smtClean="0"/>
              <a:t>年　全国のジニ係数（総世帯）</a:t>
            </a:r>
            <a:endParaRPr lang="en-US" altLang="ja-JP" sz="1100" b="1" dirty="0" smtClean="0"/>
          </a:p>
        </p:txBody>
      </p:sp>
      <p:sp>
        <p:nvSpPr>
          <p:cNvPr id="30" name="テキスト ボックス 29"/>
          <p:cNvSpPr txBox="1"/>
          <p:nvPr/>
        </p:nvSpPr>
        <p:spPr>
          <a:xfrm>
            <a:off x="3347864" y="980728"/>
            <a:ext cx="2086522" cy="261610"/>
          </a:xfrm>
          <a:prstGeom prst="rect">
            <a:avLst/>
          </a:prstGeom>
          <a:noFill/>
        </p:spPr>
        <p:txBody>
          <a:bodyPr wrap="square" rtlCol="0">
            <a:spAutoFit/>
          </a:bodyPr>
          <a:lstStyle/>
          <a:p>
            <a:r>
              <a:rPr lang="en-US" altLang="ja-JP" sz="1100" dirty="0" smtClean="0"/>
              <a:t>※</a:t>
            </a:r>
            <a:r>
              <a:rPr lang="ja-JP" altLang="en-US" sz="1100" dirty="0" smtClean="0"/>
              <a:t>世帯員状況別のジニ係数</a:t>
            </a:r>
            <a:endParaRPr lang="en-US" altLang="ja-JP" sz="1100" dirty="0" smtClean="0"/>
          </a:p>
        </p:txBody>
      </p:sp>
      <p:sp>
        <p:nvSpPr>
          <p:cNvPr id="31" name="テキスト ボックス 30"/>
          <p:cNvSpPr txBox="1"/>
          <p:nvPr/>
        </p:nvSpPr>
        <p:spPr>
          <a:xfrm>
            <a:off x="6702052" y="1242338"/>
            <a:ext cx="1929780" cy="938719"/>
          </a:xfrm>
          <a:prstGeom prst="rect">
            <a:avLst/>
          </a:prstGeom>
          <a:noFill/>
        </p:spPr>
        <p:txBody>
          <a:bodyPr wrap="square" rtlCol="0">
            <a:spAutoFit/>
          </a:bodyPr>
          <a:lstStyle/>
          <a:p>
            <a:r>
              <a:rPr lang="en-US" altLang="ja-JP" sz="1100" dirty="0" smtClean="0"/>
              <a:t>※</a:t>
            </a:r>
            <a:r>
              <a:rPr lang="ja-JP" altLang="en-US" sz="1100" dirty="0" smtClean="0"/>
              <a:t>ジニ係数</a:t>
            </a:r>
            <a:endParaRPr lang="en-US" altLang="ja-JP" sz="1100" dirty="0" smtClean="0"/>
          </a:p>
          <a:p>
            <a:r>
              <a:rPr lang="ja-JP" altLang="en-US" sz="1100" dirty="0" smtClean="0"/>
              <a:t>　所得等の分布の均等度を示す指標の１つで、ゼロに近いほど格差が小さく、１に近いほど格差が大きい</a:t>
            </a:r>
            <a:endParaRPr lang="en-US" altLang="ja-JP" sz="1100" dirty="0" smtClean="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39</a:t>
            </a:fld>
            <a:endParaRPr kumimoji="1" lang="ja-JP" altLang="en-US"/>
          </a:p>
        </p:txBody>
      </p:sp>
    </p:spTree>
    <p:extLst>
      <p:ext uri="{BB962C8B-B14F-4D97-AF65-F5344CB8AC3E}">
        <p14:creationId xmlns:p14="http://schemas.microsoft.com/office/powerpoint/2010/main" val="73722143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29300074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14736"/>
            <a:ext cx="9001000" cy="3420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180000" rtlCol="0" anchor="ctr"/>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○子育て期の世代の女性の非労働力化など潜在労働力を活かしきれていない。</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99871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1772816"/>
            <a:ext cx="9001000" cy="97210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OSAKA</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しごとフィールド等就業支援施設を軸とする就業支援、ワンストップ相談会の開催</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○保育施設の整備支援など、子育て世代が働くための環境整備。</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○働く女性を支援する企業の登録・認証・表彰制度。</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○再就職を希望する女性の就業支援。</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155679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570916"/>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女性や高齢者の就業</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2892413"/>
            <a:ext cx="9001000" cy="3884959"/>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の就業率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46.8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％へ上昇傾向にあるが、年齢階級別の有業率でみると、子育て期で下降する、いわゆるＭ字カーブの度合いが全国平均に比べ大きい。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字</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カーブの谷（概ね</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代から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代</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）では、潜在的有業率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（有業者数＋就職希望者数</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人口</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業率の差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大きく、働く意思がありながら就業できていない人が多い傾向。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○女性の就業率は、全国</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位（下位から３番目）と低い。また、</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代の大卒以上女性に占める無業者</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比率も高い状況。</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○希望職種として「事務的職種」に偏りがみられるなどミスマッチが生じている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○主に「卸売業・小売業」、「医療・福祉」での女性就業者が多く、増加傾向にある。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○高齢者（</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歳以上）の就業率は、全国では上昇傾向にあるが、大阪府では全国より低調な伸びで推移しており、全国よりも低い。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女性の就業率は上昇傾向が見られるが、潜在労働力が活かされる支援施策は引き続き課題。</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○女性等に幅広い職種志向</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を働きかけるための取組みや、企業における働き方改革を推進し、魅力ある職場環境の整備に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向けた取組</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が考えられる。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意欲のある高齢者が長年培ったノウハウなどを発揮して、働き続けることのできる環境づくりが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生涯現役社会の実現</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274492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41</a:t>
            </a:fld>
            <a:endParaRPr kumimoji="1" lang="ja-JP" altLang="en-US"/>
          </a:p>
        </p:txBody>
      </p:sp>
    </p:spTree>
    <p:extLst>
      <p:ext uri="{BB962C8B-B14F-4D97-AF65-F5344CB8AC3E}">
        <p14:creationId xmlns:p14="http://schemas.microsoft.com/office/powerpoint/2010/main" val="21543566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正方形/長方形 4"/>
          <p:cNvSpPr>
            <a:spLocks noChangeArrowheads="1"/>
          </p:cNvSpPr>
          <p:nvPr/>
        </p:nvSpPr>
        <p:spPr bwMode="auto">
          <a:xfrm>
            <a:off x="0" y="37202"/>
            <a:ext cx="4105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１５歳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以上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の女性の就業率の推移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n-ea"/>
              </a:rPr>
              <a:t>　</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統計局</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労働力調査</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及び</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統計課「労働力調査地方集計結果（年平均</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133540" y="2852936"/>
            <a:ext cx="653933"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179512" y="6093296"/>
            <a:ext cx="653933" cy="230832"/>
          </a:xfrm>
          <a:prstGeom prst="rect">
            <a:avLst/>
          </a:prstGeom>
          <a:noFill/>
        </p:spPr>
        <p:txBody>
          <a:bodyPr wrap="square" rtlCol="0">
            <a:spAutoFit/>
          </a:bodyPr>
          <a:lstStyle/>
          <a:p>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4"/>
          <p:cNvSpPr>
            <a:spLocks noChangeArrowheads="1"/>
          </p:cNvSpPr>
          <p:nvPr/>
        </p:nvSpPr>
        <p:spPr bwMode="auto">
          <a:xfrm>
            <a:off x="14908" y="3284984"/>
            <a:ext cx="410558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６５歳</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以上</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の就業率の推移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n-ea"/>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統計局</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労働力調査</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及び</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統計課「労働力調査地方集計結果（年平均</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1879518683"/>
              </p:ext>
            </p:extLst>
          </p:nvPr>
        </p:nvGraphicFramePr>
        <p:xfrm>
          <a:off x="184844" y="745088"/>
          <a:ext cx="4495168" cy="26505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p:cNvGraphicFramePr>
            <a:graphicFrameLocks/>
          </p:cNvGraphicFramePr>
          <p:nvPr>
            <p:extLst>
              <p:ext uri="{D42A27DB-BD31-4B8C-83A1-F6EECF244321}">
                <p14:modId xmlns:p14="http://schemas.microsoft.com/office/powerpoint/2010/main" val="3536179683"/>
              </p:ext>
            </p:extLst>
          </p:nvPr>
        </p:nvGraphicFramePr>
        <p:xfrm>
          <a:off x="179512" y="3992870"/>
          <a:ext cx="4536799" cy="2678182"/>
        </p:xfrm>
        <a:graphic>
          <a:graphicData uri="http://schemas.openxmlformats.org/drawingml/2006/chart">
            <c:chart xmlns:c="http://schemas.openxmlformats.org/drawingml/2006/chart" xmlns:r="http://schemas.openxmlformats.org/officeDocument/2006/relationships" r:id="rId3"/>
          </a:graphicData>
        </a:graphic>
      </p:graphicFrame>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42</a:t>
            </a:fld>
            <a:endParaRPr kumimoji="1" lang="ja-JP" altLang="en-US"/>
          </a:p>
        </p:txBody>
      </p:sp>
    </p:spTree>
    <p:extLst>
      <p:ext uri="{BB962C8B-B14F-4D97-AF65-F5344CB8AC3E}">
        <p14:creationId xmlns:p14="http://schemas.microsoft.com/office/powerpoint/2010/main" val="12030858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正方形/長方形 4"/>
          <p:cNvSpPr>
            <a:spLocks noChangeArrowheads="1"/>
          </p:cNvSpPr>
          <p:nvPr/>
        </p:nvSpPr>
        <p:spPr bwMode="auto">
          <a:xfrm>
            <a:off x="0" y="37202"/>
            <a:ext cx="4638784" cy="423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年齢階級</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別女性の有業率、潜在的</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有業率</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1400" dirty="0">
                <a:latin typeface="+mj-ea"/>
                <a:ea typeface="+mj-ea"/>
              </a:rPr>
              <a:t>　</a:t>
            </a:r>
            <a:r>
              <a:rPr lang="ja-JP" altLang="en-US" sz="1000" dirty="0" smtClean="0">
                <a:latin typeface="+mj-ea"/>
                <a:ea typeface="+mj-ea"/>
              </a:rPr>
              <a:t>出典：</a:t>
            </a:r>
            <a:r>
              <a:rPr lang="en-US" altLang="ja-JP" sz="1000" dirty="0"/>
              <a:t>2012</a:t>
            </a:r>
            <a:r>
              <a:rPr lang="ja-JP" altLang="en-US" sz="1000" dirty="0" smtClean="0"/>
              <a:t>年</a:t>
            </a:r>
            <a:r>
              <a:rPr lang="ja-JP" altLang="en-US" sz="1000" dirty="0"/>
              <a:t>　総務省「就業構造基本調査</a:t>
            </a:r>
            <a:r>
              <a:rPr lang="ja-JP" altLang="en-US" sz="1000" dirty="0" smtClean="0"/>
              <a:t>」</a:t>
            </a:r>
            <a:endParaRPr lang="ja-JP" altLang="en-US" sz="800" dirty="0">
              <a:latin typeface="+mj-ea"/>
              <a:ea typeface="+mj-ea"/>
            </a:endParaRPr>
          </a:p>
        </p:txBody>
      </p:sp>
      <p:sp>
        <p:nvSpPr>
          <p:cNvPr id="11" name="正方形/長方形 4"/>
          <p:cNvSpPr>
            <a:spLocks noChangeArrowheads="1"/>
          </p:cNvSpPr>
          <p:nvPr/>
        </p:nvSpPr>
        <p:spPr bwMode="auto">
          <a:xfrm>
            <a:off x="5076056" y="780485"/>
            <a:ext cx="296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400" dirty="0" smtClean="0">
                <a:latin typeface="+mj-ea"/>
                <a:ea typeface="+mj-ea"/>
              </a:rPr>
              <a:t>%</a:t>
            </a:r>
            <a:endParaRPr lang="ja-JP" altLang="en-US" sz="1400" dirty="0">
              <a:latin typeface="+mj-ea"/>
              <a:ea typeface="+mj-ea"/>
            </a:endParaRPr>
          </a:p>
        </p:txBody>
      </p:sp>
      <p:graphicFrame>
        <p:nvGraphicFramePr>
          <p:cNvPr id="15" name="コンテンツ プレースホルダー 9"/>
          <p:cNvGraphicFramePr>
            <a:graphicFrameLocks/>
          </p:cNvGraphicFramePr>
          <p:nvPr>
            <p:extLst>
              <p:ext uri="{D42A27DB-BD31-4B8C-83A1-F6EECF244321}">
                <p14:modId xmlns:p14="http://schemas.microsoft.com/office/powerpoint/2010/main" val="1670521204"/>
              </p:ext>
            </p:extLst>
          </p:nvPr>
        </p:nvGraphicFramePr>
        <p:xfrm>
          <a:off x="251520" y="404664"/>
          <a:ext cx="8496944" cy="2832037"/>
        </p:xfrm>
        <a:graphic>
          <a:graphicData uri="http://schemas.openxmlformats.org/drawingml/2006/chart">
            <c:chart xmlns:c="http://schemas.openxmlformats.org/drawingml/2006/chart" xmlns:r="http://schemas.openxmlformats.org/officeDocument/2006/relationships" r:id="rId2"/>
          </a:graphicData>
        </a:graphic>
      </p:graphicFrame>
      <p:sp>
        <p:nvSpPr>
          <p:cNvPr id="17" name="正方形/長方形 4"/>
          <p:cNvSpPr>
            <a:spLocks noChangeArrowheads="1"/>
          </p:cNvSpPr>
          <p:nvPr/>
        </p:nvSpPr>
        <p:spPr bwMode="auto">
          <a:xfrm>
            <a:off x="5228456" y="932885"/>
            <a:ext cx="296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400" dirty="0" smtClean="0">
                <a:latin typeface="+mj-ea"/>
                <a:ea typeface="+mj-ea"/>
              </a:rPr>
              <a:t>%</a:t>
            </a:r>
            <a:endParaRPr lang="ja-JP" altLang="en-US" sz="1400" dirty="0">
              <a:latin typeface="+mj-ea"/>
              <a:ea typeface="+mj-ea"/>
            </a:endParaRPr>
          </a:p>
        </p:txBody>
      </p:sp>
      <p:pic>
        <p:nvPicPr>
          <p:cNvPr id="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1521" y="3501008"/>
            <a:ext cx="4824535" cy="3312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正方形/長方形 4"/>
          <p:cNvSpPr>
            <a:spLocks noChangeArrowheads="1"/>
          </p:cNvSpPr>
          <p:nvPr/>
        </p:nvSpPr>
        <p:spPr bwMode="auto">
          <a:xfrm>
            <a:off x="-35754" y="3080835"/>
            <a:ext cx="5290884" cy="43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都道府県別女性の就業率等</a:t>
            </a:r>
            <a:endParaRPr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0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出典：大阪府女性</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の就業機会拡大プロジェクトチーム「</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女性の就業機会拡大に関する調査」報告書</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_2014.2</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5738" y="4076492"/>
            <a:ext cx="3700373" cy="2345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テキスト ボックス 21"/>
          <p:cNvSpPr txBox="1"/>
          <p:nvPr/>
        </p:nvSpPr>
        <p:spPr>
          <a:xfrm>
            <a:off x="5004048" y="3140968"/>
            <a:ext cx="3932063" cy="615553"/>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■若年層の女性の無業者比率</a:t>
            </a:r>
            <a:endParaRPr lang="en-US" altLang="ja-JP" sz="8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n-ea"/>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：大阪府女性の就業機会拡大</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プロジェクトチーム</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女性の就業機会拡大に関する調査」報告書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_2014.2</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201364" y="3861048"/>
            <a:ext cx="3338696" cy="215444"/>
          </a:xfrm>
          <a:prstGeom prst="rect">
            <a:avLst/>
          </a:prstGeom>
          <a:noFill/>
        </p:spPr>
        <p:txBody>
          <a:bodyPr wrap="square">
            <a:spAutoFit/>
          </a:bodyPr>
          <a:lstStyle/>
          <a:p>
            <a:pPr fontAlgn="auto">
              <a:spcBef>
                <a:spcPts val="0"/>
              </a:spcBef>
              <a:spcAft>
                <a:spcPts val="0"/>
              </a:spcAft>
              <a:defRPr/>
            </a:pPr>
            <a:r>
              <a:rPr lang="en-US" altLang="ja-JP" sz="800" dirty="0" smtClean="0">
                <a:latin typeface="+mn-lt"/>
                <a:ea typeface="+mn-ea"/>
              </a:rPr>
              <a:t>※20</a:t>
            </a:r>
            <a:r>
              <a:rPr lang="ja-JP" altLang="en-US" sz="800" dirty="0">
                <a:latin typeface="+mn-lt"/>
                <a:ea typeface="+mn-ea"/>
              </a:rPr>
              <a:t>代大卒以上とは</a:t>
            </a:r>
            <a:r>
              <a:rPr lang="ja-JP" altLang="en-US" sz="800" dirty="0" smtClean="0">
                <a:latin typeface="+mn-lt"/>
                <a:ea typeface="+mn-ea"/>
              </a:rPr>
              <a:t>、</a:t>
            </a:r>
            <a:r>
              <a:rPr lang="en-US" altLang="ja-JP" sz="800" dirty="0" smtClean="0">
                <a:latin typeface="+mn-lt"/>
                <a:ea typeface="+mn-ea"/>
              </a:rPr>
              <a:t>2003</a:t>
            </a:r>
            <a:r>
              <a:rPr lang="ja-JP" altLang="en-US" sz="800" dirty="0" smtClean="0">
                <a:latin typeface="+mn-lt"/>
                <a:ea typeface="+mn-ea"/>
              </a:rPr>
              <a:t>年以降</a:t>
            </a:r>
            <a:r>
              <a:rPr lang="ja-JP" altLang="en-US" sz="800" dirty="0">
                <a:latin typeface="+mn-lt"/>
                <a:ea typeface="+mn-ea"/>
              </a:rPr>
              <a:t>の大学・大学院卒業者</a:t>
            </a:r>
            <a:endParaRPr lang="en-US" altLang="ja-JP" sz="800" dirty="0">
              <a:latin typeface="+mn-lt"/>
              <a:ea typeface="+mn-ea"/>
            </a:endParaRPr>
          </a:p>
        </p:txBody>
      </p:sp>
      <p:sp>
        <p:nvSpPr>
          <p:cNvPr id="12" name="テキスト ボックス 11"/>
          <p:cNvSpPr txBox="1"/>
          <p:nvPr/>
        </p:nvSpPr>
        <p:spPr>
          <a:xfrm>
            <a:off x="5255130" y="6421717"/>
            <a:ext cx="3338696" cy="338554"/>
          </a:xfrm>
          <a:prstGeom prst="rect">
            <a:avLst/>
          </a:prstGeom>
          <a:noFill/>
        </p:spPr>
        <p:txBody>
          <a:bodyPr wrap="square">
            <a:spAutoFit/>
          </a:bodyPr>
          <a:lstStyle/>
          <a:p>
            <a:pPr fontAlgn="auto">
              <a:spcBef>
                <a:spcPts val="0"/>
              </a:spcBef>
              <a:spcAft>
                <a:spcPts val="0"/>
              </a:spcAft>
              <a:defRPr/>
            </a:pPr>
            <a:r>
              <a:rPr lang="ja-JP" altLang="en-US" sz="800" dirty="0" smtClean="0">
                <a:latin typeface="+mn-lt"/>
                <a:ea typeface="+mn-ea"/>
              </a:rPr>
              <a:t>大阪府の女性無業者のうち、就職を希望しない人の割合は</a:t>
            </a:r>
            <a:r>
              <a:rPr lang="en-US" altLang="ja-JP" sz="800" dirty="0" smtClean="0">
                <a:latin typeface="+mn-lt"/>
                <a:ea typeface="+mn-ea"/>
              </a:rPr>
              <a:t>38</a:t>
            </a:r>
            <a:r>
              <a:rPr lang="ja-JP" altLang="en-US" sz="800" dirty="0" smtClean="0">
                <a:latin typeface="+mn-lt"/>
                <a:ea typeface="+mn-ea"/>
              </a:rPr>
              <a:t>％と、東京都や全国平均値と比べると高い値となる。</a:t>
            </a:r>
            <a:endParaRPr lang="en-US" altLang="ja-JP" sz="800" dirty="0">
              <a:latin typeface="+mn-lt"/>
              <a:ea typeface="+mn-ea"/>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43</a:t>
            </a:fld>
            <a:endParaRPr kumimoji="1" lang="ja-JP" altLang="en-US"/>
          </a:p>
        </p:txBody>
      </p:sp>
    </p:spTree>
    <p:extLst>
      <p:ext uri="{BB962C8B-B14F-4D97-AF65-F5344CB8AC3E}">
        <p14:creationId xmlns:p14="http://schemas.microsoft.com/office/powerpoint/2010/main" val="41489519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テキスト ボックス 12"/>
          <p:cNvSpPr txBox="1"/>
          <p:nvPr/>
        </p:nvSpPr>
        <p:spPr>
          <a:xfrm>
            <a:off x="153833" y="4296369"/>
            <a:ext cx="8362331"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大阪府の女性が応募している職種</a:t>
            </a: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（新規求職申し込み件数（女性のみ））出典：大阪労働局</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労働</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市場月報</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年４月度</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1" name="グラフ 10"/>
          <p:cNvGraphicFramePr>
            <a:graphicFrameLocks/>
          </p:cNvGraphicFramePr>
          <p:nvPr>
            <p:extLst>
              <p:ext uri="{D42A27DB-BD31-4B8C-83A1-F6EECF244321}">
                <p14:modId xmlns:p14="http://schemas.microsoft.com/office/powerpoint/2010/main" val="2609819845"/>
              </p:ext>
            </p:extLst>
          </p:nvPr>
        </p:nvGraphicFramePr>
        <p:xfrm>
          <a:off x="149641" y="336123"/>
          <a:ext cx="9102418" cy="2064841"/>
        </p:xfrm>
        <a:graphic>
          <a:graphicData uri="http://schemas.openxmlformats.org/drawingml/2006/chart">
            <c:chart xmlns:c="http://schemas.openxmlformats.org/drawingml/2006/chart" xmlns:r="http://schemas.openxmlformats.org/officeDocument/2006/relationships" r:id="rId2"/>
          </a:graphicData>
        </a:graphic>
      </p:graphicFrame>
      <p:sp>
        <p:nvSpPr>
          <p:cNvPr id="12" name="テキスト ボックス 11"/>
          <p:cNvSpPr txBox="1"/>
          <p:nvPr/>
        </p:nvSpPr>
        <p:spPr>
          <a:xfrm>
            <a:off x="86814" y="59124"/>
            <a:ext cx="8789271"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の女性就業者の推移（主な</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産業別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非農林業</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214354" y="236211"/>
            <a:ext cx="3275198"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調査地方集計結果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平均</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円/楕円 15"/>
          <p:cNvSpPr/>
          <p:nvPr/>
        </p:nvSpPr>
        <p:spPr>
          <a:xfrm rot="20113357">
            <a:off x="6687817" y="786203"/>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円/楕円 16"/>
          <p:cNvSpPr/>
          <p:nvPr/>
        </p:nvSpPr>
        <p:spPr>
          <a:xfrm rot="20113357">
            <a:off x="4778443" y="1043667"/>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円/楕円 17"/>
          <p:cNvSpPr/>
          <p:nvPr/>
        </p:nvSpPr>
        <p:spPr>
          <a:xfrm rot="20113357">
            <a:off x="4146562" y="1043667"/>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円/楕円 23"/>
          <p:cNvSpPr/>
          <p:nvPr/>
        </p:nvSpPr>
        <p:spPr>
          <a:xfrm rot="20113357">
            <a:off x="7861397" y="899651"/>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円/楕円 24"/>
          <p:cNvSpPr/>
          <p:nvPr/>
        </p:nvSpPr>
        <p:spPr>
          <a:xfrm rot="20113357">
            <a:off x="2906235" y="323587"/>
            <a:ext cx="691686" cy="3859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円/楕円 25"/>
          <p:cNvSpPr/>
          <p:nvPr/>
        </p:nvSpPr>
        <p:spPr>
          <a:xfrm rot="20113357">
            <a:off x="7273370" y="240670"/>
            <a:ext cx="691686" cy="454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20" name="グラフ 19"/>
          <p:cNvGraphicFramePr>
            <a:graphicFrameLocks/>
          </p:cNvGraphicFramePr>
          <p:nvPr>
            <p:extLst>
              <p:ext uri="{D42A27DB-BD31-4B8C-83A1-F6EECF244321}">
                <p14:modId xmlns:p14="http://schemas.microsoft.com/office/powerpoint/2010/main" val="2241164534"/>
              </p:ext>
            </p:extLst>
          </p:nvPr>
        </p:nvGraphicFramePr>
        <p:xfrm>
          <a:off x="148596" y="4578676"/>
          <a:ext cx="8372804" cy="2125399"/>
        </p:xfrm>
        <a:graphic>
          <a:graphicData uri="http://schemas.openxmlformats.org/drawingml/2006/chart">
            <c:chart xmlns:c="http://schemas.openxmlformats.org/drawingml/2006/chart" xmlns:r="http://schemas.openxmlformats.org/officeDocument/2006/relationships" r:id="rId3"/>
          </a:graphicData>
        </a:graphic>
      </p:graphicFrame>
      <p:sp>
        <p:nvSpPr>
          <p:cNvPr id="2" name="角丸四角形 1"/>
          <p:cNvSpPr/>
          <p:nvPr/>
        </p:nvSpPr>
        <p:spPr>
          <a:xfrm>
            <a:off x="2195736" y="4653136"/>
            <a:ext cx="720080" cy="2016224"/>
          </a:xfrm>
          <a:prstGeom prst="roundRect">
            <a:avLst>
              <a:gd name="adj" fmla="val 10053"/>
            </a:avLst>
          </a:prstGeom>
          <a:noFill/>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graphicFrame>
        <p:nvGraphicFramePr>
          <p:cNvPr id="19" name="グラフ 18"/>
          <p:cNvGraphicFramePr>
            <a:graphicFrameLocks/>
          </p:cNvGraphicFramePr>
          <p:nvPr>
            <p:extLst>
              <p:ext uri="{D42A27DB-BD31-4B8C-83A1-F6EECF244321}">
                <p14:modId xmlns:p14="http://schemas.microsoft.com/office/powerpoint/2010/main" val="238596968"/>
              </p:ext>
            </p:extLst>
          </p:nvPr>
        </p:nvGraphicFramePr>
        <p:xfrm>
          <a:off x="153832" y="2415558"/>
          <a:ext cx="8911531" cy="2019310"/>
        </p:xfrm>
        <a:graphic>
          <a:graphicData uri="http://schemas.openxmlformats.org/drawingml/2006/chart">
            <c:chart xmlns:c="http://schemas.openxmlformats.org/drawingml/2006/chart" xmlns:r="http://schemas.openxmlformats.org/officeDocument/2006/relationships" r:id="rId4"/>
          </a:graphicData>
        </a:graphic>
      </p:graphicFrame>
      <p:sp>
        <p:nvSpPr>
          <p:cNvPr id="21" name="テキスト ボックス 20"/>
          <p:cNvSpPr txBox="1"/>
          <p:nvPr/>
        </p:nvSpPr>
        <p:spPr>
          <a:xfrm>
            <a:off x="66951" y="1999873"/>
            <a:ext cx="4721073" cy="276999"/>
          </a:xfrm>
          <a:prstGeom prst="rect">
            <a:avLst/>
          </a:prstGeom>
          <a:noFill/>
        </p:spPr>
        <p:txBody>
          <a:bodyPr wrap="square" rtlCol="0">
            <a:spAutoFit/>
          </a:bodyPr>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歳以上の就業者</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の推移（主な</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産業別 </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非農林業</a:t>
            </a: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74827" y="2204864"/>
            <a:ext cx="3275198"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労働力</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調査地方集計結果</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zh-TW" altLang="en-US" sz="800" dirty="0">
                <a:latin typeface="Meiryo UI" panose="020B0604030504040204" pitchFamily="50" charset="-128"/>
                <a:ea typeface="Meiryo UI" panose="020B0604030504040204" pitchFamily="50" charset="-128"/>
                <a:cs typeface="Meiryo UI" panose="020B0604030504040204" pitchFamily="50" charset="-128"/>
              </a:rPr>
              <a:t>平均</a:t>
            </a:r>
            <a:r>
              <a:rPr lang="zh-TW"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44</a:t>
            </a:fld>
            <a:endParaRPr kumimoji="1" lang="ja-JP" altLang="en-US"/>
          </a:p>
        </p:txBody>
      </p:sp>
    </p:spTree>
    <p:extLst>
      <p:ext uri="{BB962C8B-B14F-4D97-AF65-F5344CB8AC3E}">
        <p14:creationId xmlns:p14="http://schemas.microsoft.com/office/powerpoint/2010/main" val="331393201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各論②</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人材</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25000"/>
            <a:ext cx="9001000" cy="962735"/>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○厳しい在留資格が外国からの高度専門人材の流入を阻害。</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大阪・関西は外国人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の児童・生徒を対象とする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インターナショナルスクール</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など、外国人に選ばれる環境整備に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遅れ。</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469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4685" y="2392988"/>
            <a:ext cx="9001000" cy="63996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○国家</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戦略特</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区制度等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を活用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、外国人高度専門人材の受入。</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○海外での留学プロモーション、外国人留学生を対象としたインターンシップ事業。</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23497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1692188"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外国人材</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48130" y="3231132"/>
            <a:ext cx="9001000" cy="3510235"/>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○高度な外国専門人材の受入促進に向けて、在留資格の拡大が図られてきている（高度人材ポイント制の導入</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外国人技能実習制度の見直しなど）。</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○戦略策定時に比べ在留外国人数は増加しているが、大阪の伸び率は全国平均を下回る状況（</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:206,951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:217,656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伸び率５</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（全国平均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）特にベトナム人やネパール人が増えている。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○留学生も増加傾向にあるが、東京の伸びに比べると少ない（大阪「</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:10,791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:18,411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人（増加率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:45,617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:92,534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人（増加率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」）。一方、大阪で就職する留学生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の伸び率は東京を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上回る（</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:694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:1,989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人</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伸び率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186.6%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140.6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平成</a:t>
            </a:r>
            <a:r>
              <a:rPr lang="en-US" altLang="ja-JP"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26</a:t>
            </a: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年度より高等教育機関及び日本語教育機関における外国人留学生を</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含む</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○在留目的で見ると「経営・管理」の外国人の伸び率は東京を上回る傾向が見られるが、全体として外国人高度専門人材が東京一極に集中する状況。</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○ハイエンドな外国人高度専門人材を呼び込むための環境整備。</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定の能力を有する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外国人高度専門人材</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が活躍できる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仕組みづくり。</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800"/>
              </a:lnSpc>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06896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45</a:t>
            </a:fld>
            <a:endParaRPr kumimoji="1" lang="ja-JP" altLang="en-US"/>
          </a:p>
        </p:txBody>
      </p:sp>
    </p:spTree>
    <p:extLst>
      <p:ext uri="{BB962C8B-B14F-4D97-AF65-F5344CB8AC3E}">
        <p14:creationId xmlns:p14="http://schemas.microsoft.com/office/powerpoint/2010/main" val="186791145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角丸四角形 2"/>
          <p:cNvSpPr/>
          <p:nvPr/>
        </p:nvSpPr>
        <p:spPr>
          <a:xfrm>
            <a:off x="58022" y="93228"/>
            <a:ext cx="3772615" cy="4682438"/>
          </a:xfrm>
          <a:prstGeom prst="roundRect">
            <a:avLst>
              <a:gd name="adj" fmla="val 4188"/>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ja-JP" altLang="en-US"/>
          </a:p>
        </p:txBody>
      </p:sp>
      <p:sp>
        <p:nvSpPr>
          <p:cNvPr id="11" name="正方形/長方形 10"/>
          <p:cNvSpPr/>
          <p:nvPr/>
        </p:nvSpPr>
        <p:spPr>
          <a:xfrm>
            <a:off x="-1" y="116632"/>
            <a:ext cx="2411761" cy="276999"/>
          </a:xfrm>
          <a:prstGeom prst="rect">
            <a:avLst/>
          </a:prstGeom>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　在留外国</a:t>
            </a:r>
            <a:r>
              <a:rPr lang="zh-CN"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人数</a:t>
            </a:r>
            <a:endParaRPr lang="en-US" altLang="zh-CN"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1328027851"/>
              </p:ext>
            </p:extLst>
          </p:nvPr>
        </p:nvGraphicFramePr>
        <p:xfrm>
          <a:off x="229749" y="351343"/>
          <a:ext cx="3478155" cy="1709505"/>
        </p:xfrm>
        <a:graphic>
          <a:graphicData uri="http://schemas.openxmlformats.org/drawingml/2006/table">
            <a:tbl>
              <a:tblPr firstRow="1" firstCol="1" bandRow="1">
                <a:tableStyleId>{5C22544A-7EE6-4342-B048-85BDC9FD1C3A}</a:tableStyleId>
              </a:tblPr>
              <a:tblGrid>
                <a:gridCol w="453819"/>
                <a:gridCol w="1224136"/>
                <a:gridCol w="1167030"/>
                <a:gridCol w="633170"/>
              </a:tblGrid>
              <a:tr h="244215">
                <a:tc>
                  <a:txBody>
                    <a:bodyPr/>
                    <a:lstStyle/>
                    <a:p>
                      <a:pPr algn="just">
                        <a:spcAft>
                          <a:spcPts val="0"/>
                        </a:spcAft>
                      </a:pPr>
                      <a:r>
                        <a:rPr lang="en-US" sz="1000" kern="100" dirty="0">
                          <a:effectLst/>
                        </a:rPr>
                        <a:t> </a:t>
                      </a:r>
                      <a:endParaRPr lang="ja-JP" sz="1000" kern="100" dirty="0">
                        <a:effectLst/>
                        <a:latin typeface="Century"/>
                        <a:ea typeface="ＭＳ 明朝"/>
                        <a:cs typeface="Times New Roman"/>
                      </a:endParaRPr>
                    </a:p>
                  </a:txBody>
                  <a:tcPr marL="68580" marR="68580" marT="0" marB="0"/>
                </a:tc>
                <a:tc>
                  <a:txBody>
                    <a:bodyPr/>
                    <a:lstStyle/>
                    <a:p>
                      <a:pPr algn="ctr">
                        <a:spcAft>
                          <a:spcPts val="0"/>
                        </a:spcAft>
                      </a:pPr>
                      <a:r>
                        <a:rPr lang="en-US" altLang="ja-JP" sz="1000" kern="100" dirty="0" smtClean="0">
                          <a:effectLst/>
                          <a:latin typeface="Calibri 本文"/>
                        </a:rPr>
                        <a:t>2010</a:t>
                      </a:r>
                      <a:r>
                        <a:rPr lang="ja-JP" sz="1000" kern="100" dirty="0" smtClean="0">
                          <a:effectLst/>
                          <a:latin typeface="Calibri 本文"/>
                        </a:rPr>
                        <a:t>年</a:t>
                      </a:r>
                      <a:r>
                        <a:rPr lang="en-US" sz="1000" kern="100" dirty="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c>
                  <a:txBody>
                    <a:bodyPr/>
                    <a:lstStyle/>
                    <a:p>
                      <a:pPr algn="ctr">
                        <a:spcAft>
                          <a:spcPts val="0"/>
                        </a:spcAft>
                      </a:pPr>
                      <a:r>
                        <a:rPr lang="en-US" altLang="ja-JP" sz="1000" kern="100" dirty="0" smtClean="0">
                          <a:effectLst/>
                          <a:latin typeface="Calibri 本文"/>
                        </a:rPr>
                        <a:t>2016</a:t>
                      </a:r>
                      <a:r>
                        <a:rPr lang="ja-JP" sz="1000" kern="100" dirty="0" smtClean="0">
                          <a:effectLst/>
                          <a:latin typeface="Calibri 本文"/>
                        </a:rPr>
                        <a:t>年</a:t>
                      </a:r>
                      <a:r>
                        <a:rPr lang="en-US" sz="1000" kern="100" dirty="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ja-JP" sz="1000" kern="0" dirty="0" smtClean="0">
                          <a:effectLst/>
                          <a:latin typeface="Calibri 本文"/>
                        </a:rPr>
                        <a:t>伸び率</a:t>
                      </a:r>
                      <a:endParaRPr lang="ja-JP" altLang="ja-JP" sz="1050" kern="100" dirty="0" smtClean="0">
                        <a:effectLst/>
                        <a:latin typeface="Calibri 本文"/>
                        <a:ea typeface="ＭＳ 明朝"/>
                        <a:cs typeface="Times New Roman"/>
                      </a:endParaRPr>
                    </a:p>
                  </a:txBody>
                  <a:tcPr marL="68580" marR="68580" marT="0" marB="0" anchor="ctr" anchorCtr="1"/>
                </a:tc>
              </a:tr>
              <a:tr h="244215">
                <a:tc>
                  <a:txBody>
                    <a:bodyPr/>
                    <a:lstStyle/>
                    <a:p>
                      <a:pPr algn="just">
                        <a:spcAft>
                          <a:spcPts val="0"/>
                        </a:spcAft>
                      </a:pPr>
                      <a:r>
                        <a:rPr lang="ja-JP" altLang="en-US" sz="1000" kern="100" dirty="0" smtClean="0">
                          <a:effectLst/>
                          <a:latin typeface="+mn-lt"/>
                          <a:ea typeface="+mn-ea"/>
                          <a:cs typeface="+mn-cs"/>
                        </a:rPr>
                        <a:t>全国</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altLang="ja-JP" sz="1200" kern="100" dirty="0" smtClean="0">
                          <a:effectLst/>
                          <a:latin typeface="Calibri" panose="020F0502020204030204" pitchFamily="34" charset="0"/>
                          <a:ea typeface="ＭＳ 明朝"/>
                          <a:cs typeface="Times New Roman"/>
                        </a:rPr>
                        <a:t>2,134,151</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rPr>
                        <a:t>2,382,822</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11.7%</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東京</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418,012</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500,874</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19.8%</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愛知</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204,836</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ea typeface="+mn-ea"/>
                          <a:cs typeface="+mn-cs"/>
                        </a:rPr>
                        <a:t>224,424</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9.6%</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京都</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52,742</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55,111</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4.5%</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大阪</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206,951</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rPr>
                        <a:t>217,656</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5.2%</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r h="244215">
                <a:tc>
                  <a:txBody>
                    <a:bodyPr/>
                    <a:lstStyle/>
                    <a:p>
                      <a:pPr algn="just">
                        <a:spcAft>
                          <a:spcPts val="0"/>
                        </a:spcAft>
                      </a:pPr>
                      <a:r>
                        <a:rPr lang="ja-JP" sz="1000" kern="100" dirty="0" smtClean="0">
                          <a:effectLst/>
                        </a:rPr>
                        <a:t>兵庫</a:t>
                      </a:r>
                      <a:endParaRPr lang="ja-JP" sz="1000" kern="100" dirty="0">
                        <a:effectLst/>
                        <a:latin typeface="Century"/>
                        <a:ea typeface="ＭＳ 明朝"/>
                        <a:cs typeface="Times New Roman"/>
                      </a:endParaRPr>
                    </a:p>
                  </a:txBody>
                  <a:tcPr marL="68580" marR="68580" marT="0" marB="0" anchor="ctr" anchorCtr="1"/>
                </a:tc>
                <a:tc>
                  <a:txBody>
                    <a:bodyPr/>
                    <a:lstStyle/>
                    <a:p>
                      <a:pPr algn="ctr">
                        <a:spcAft>
                          <a:spcPts val="0"/>
                        </a:spcAft>
                      </a:pPr>
                      <a:r>
                        <a:rPr lang="en-US" sz="1200" kern="100" dirty="0" smtClean="0">
                          <a:effectLst/>
                          <a:latin typeface="Calibri" panose="020F0502020204030204" pitchFamily="34" charset="0"/>
                        </a:rPr>
                        <a:t>     </a:t>
                      </a:r>
                      <a:r>
                        <a:rPr lang="en-US" altLang="ja-JP" sz="1200" kern="100" dirty="0" smtClean="0">
                          <a:effectLst/>
                          <a:latin typeface="Calibri" panose="020F0502020204030204" pitchFamily="34" charset="0"/>
                        </a:rPr>
                        <a:t>100,387</a:t>
                      </a:r>
                      <a:endParaRPr lang="ja-JP" sz="1200" kern="100" dirty="0">
                        <a:effectLst/>
                        <a:latin typeface="Calibri" panose="020F0502020204030204" pitchFamily="34" charset="0"/>
                        <a:ea typeface="ＭＳ 明朝"/>
                        <a:cs typeface="Times New Roman"/>
                      </a:endParaRPr>
                    </a:p>
                  </a:txBody>
                  <a:tcPr marL="68580" marR="68580" marT="0" marB="0" anchor="ctr"/>
                </a:tc>
                <a:tc>
                  <a:txBody>
                    <a:bodyPr/>
                    <a:lstStyle/>
                    <a:p>
                      <a:pPr algn="ctr">
                        <a:spcAft>
                          <a:spcPts val="0"/>
                        </a:spcAft>
                      </a:pPr>
                      <a:r>
                        <a:rPr lang="en-US" altLang="ja-JP" sz="1200" kern="100" dirty="0" smtClean="0">
                          <a:effectLst/>
                          <a:latin typeface="Calibri" panose="020F0502020204030204" pitchFamily="34" charset="0"/>
                        </a:rPr>
                        <a:t>101,562</a:t>
                      </a:r>
                      <a:endParaRPr lang="ja-JP" sz="1200" kern="100" dirty="0">
                        <a:effectLst/>
                        <a:latin typeface="Calibri" panose="020F0502020204030204" pitchFamily="34" charset="0"/>
                        <a:ea typeface="ＭＳ 明朝"/>
                        <a:cs typeface="Times New Roman"/>
                      </a:endParaRPr>
                    </a:p>
                  </a:txBody>
                  <a:tcPr marL="68580" marR="68580" marT="0" marB="0" anchor="ctr" anchorCtr="1"/>
                </a:tc>
                <a:tc>
                  <a:txBody>
                    <a:bodyPr/>
                    <a:lstStyle/>
                    <a:p>
                      <a:pPr algn="ctr" fontAlgn="ctr"/>
                      <a:r>
                        <a:rPr lang="en-US" altLang="ja-JP" sz="1100" b="0" i="0" u="none" strike="noStrike" dirty="0" smtClean="0">
                          <a:solidFill>
                            <a:srgbClr val="000000"/>
                          </a:solidFill>
                          <a:effectLst/>
                          <a:latin typeface="Calibri" panose="020F0502020204030204" pitchFamily="34" charset="0"/>
                        </a:rPr>
                        <a:t>1.2%</a:t>
                      </a:r>
                      <a:endParaRPr lang="en-US" altLang="ja-JP" sz="1100" b="0" i="0" u="none" strike="noStrike" dirty="0">
                        <a:solidFill>
                          <a:srgbClr val="000000"/>
                        </a:solidFill>
                        <a:effectLst/>
                        <a:latin typeface="Calibri" panose="020F0502020204030204" pitchFamily="34" charset="0"/>
                      </a:endParaRPr>
                    </a:p>
                  </a:txBody>
                  <a:tcPr marL="9525" marR="9525" marT="9525" marB="0" anchor="ctr"/>
                </a:tc>
              </a:tr>
            </a:tbl>
          </a:graphicData>
        </a:graphic>
      </p:graphicFrame>
      <p:sp>
        <p:nvSpPr>
          <p:cNvPr id="14" name="正方形/長方形 13"/>
          <p:cNvSpPr/>
          <p:nvPr/>
        </p:nvSpPr>
        <p:spPr>
          <a:xfrm>
            <a:off x="-36512" y="4766933"/>
            <a:ext cx="2672003" cy="276999"/>
          </a:xfrm>
          <a:prstGeom prst="rect">
            <a:avLst/>
          </a:prstGeom>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　</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外国人留学生</a:t>
            </a:r>
            <a:r>
              <a:rPr lang="zh-CN"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数</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83224" y="4437112"/>
            <a:ext cx="3375248" cy="338554"/>
          </a:xfrm>
          <a:prstGeom prst="rect">
            <a:avLst/>
          </a:prstGeom>
        </p:spPr>
        <p:txBody>
          <a:bodyPr wrap="square">
            <a:spAutoFit/>
          </a:bodyPr>
          <a:lstStyle/>
          <a:p>
            <a:r>
              <a:rPr lang="ja-JP" altLang="en-US" sz="800" dirty="0" smtClean="0"/>
              <a:t>資料</a:t>
            </a:r>
            <a:r>
              <a:rPr lang="ja-JP" altLang="ja-JP" sz="800" dirty="0" smtClean="0"/>
              <a:t>：</a:t>
            </a:r>
            <a:r>
              <a:rPr lang="ja-JP" altLang="ja-JP" sz="800" dirty="0"/>
              <a:t>法務省「在留外国人統計（旧登録外国人統計）統計表</a:t>
            </a:r>
            <a:r>
              <a:rPr lang="ja-JP" altLang="ja-JP" sz="800" dirty="0" smtClean="0"/>
              <a:t>」</a:t>
            </a:r>
            <a:r>
              <a:rPr lang="ja-JP" altLang="en-US" sz="800" dirty="0" smtClean="0"/>
              <a:t>より作成</a:t>
            </a:r>
            <a:endParaRPr lang="ja-JP" altLang="ja-JP" sz="800" dirty="0"/>
          </a:p>
          <a:p>
            <a:r>
              <a:rPr lang="ja-JP" altLang="ja-JP" sz="800" dirty="0"/>
              <a:t>※人数は各年</a:t>
            </a:r>
            <a:r>
              <a:rPr lang="en-US" altLang="ja-JP" sz="800" dirty="0"/>
              <a:t>12</a:t>
            </a:r>
            <a:r>
              <a:rPr lang="ja-JP" altLang="ja-JP" sz="800" dirty="0"/>
              <a:t>月末の値</a:t>
            </a:r>
          </a:p>
        </p:txBody>
      </p:sp>
      <p:graphicFrame>
        <p:nvGraphicFramePr>
          <p:cNvPr id="17" name="表 16"/>
          <p:cNvGraphicFramePr>
            <a:graphicFrameLocks noGrp="1"/>
          </p:cNvGraphicFramePr>
          <p:nvPr>
            <p:extLst>
              <p:ext uri="{D42A27DB-BD31-4B8C-83A1-F6EECF244321}">
                <p14:modId xmlns:p14="http://schemas.microsoft.com/office/powerpoint/2010/main" val="2415688772"/>
              </p:ext>
            </p:extLst>
          </p:nvPr>
        </p:nvGraphicFramePr>
        <p:xfrm>
          <a:off x="205869" y="2492896"/>
          <a:ext cx="3502033" cy="1933944"/>
        </p:xfrm>
        <a:graphic>
          <a:graphicData uri="http://schemas.openxmlformats.org/drawingml/2006/table">
            <a:tbl>
              <a:tblPr firstRow="1" firstCol="1" bandRow="1">
                <a:tableStyleId>{5C22544A-7EE6-4342-B048-85BDC9FD1C3A}</a:tableStyleId>
              </a:tblPr>
              <a:tblGrid>
                <a:gridCol w="491833"/>
                <a:gridCol w="633937"/>
                <a:gridCol w="538271"/>
                <a:gridCol w="613856"/>
                <a:gridCol w="576064"/>
                <a:gridCol w="648072"/>
              </a:tblGrid>
              <a:tr h="213303">
                <a:tc>
                  <a:txBody>
                    <a:bodyPr/>
                    <a:lstStyle/>
                    <a:p>
                      <a:pPr algn="ctr">
                        <a:lnSpc>
                          <a:spcPts val="1500"/>
                        </a:lnSpc>
                        <a:spcAft>
                          <a:spcPts val="0"/>
                        </a:spcAft>
                      </a:pPr>
                      <a:r>
                        <a:rPr lang="ja-JP" sz="1000" kern="0" dirty="0">
                          <a:effectLst/>
                        </a:rPr>
                        <a:t>　</a:t>
                      </a:r>
                      <a:endParaRPr lang="ja-JP" sz="1050" kern="100" dirty="0">
                        <a:effectLst/>
                        <a:latin typeface="Century"/>
                        <a:ea typeface="ＭＳ 明朝"/>
                        <a:cs typeface="Times New Roman"/>
                      </a:endParaRPr>
                    </a:p>
                  </a:txBody>
                  <a:tcPr marL="62865" marR="62865" marT="0" marB="0" anchor="ctr"/>
                </a:tc>
                <a:tc gridSpan="2">
                  <a:txBody>
                    <a:bodyPr/>
                    <a:lstStyle/>
                    <a:p>
                      <a:pPr algn="ctr">
                        <a:lnSpc>
                          <a:spcPts val="1500"/>
                        </a:lnSpc>
                        <a:spcAft>
                          <a:spcPts val="0"/>
                        </a:spcAft>
                      </a:pPr>
                      <a:r>
                        <a:rPr lang="en-US" altLang="ja-JP" sz="1000" kern="100" dirty="0" smtClean="0">
                          <a:effectLst/>
                          <a:latin typeface="Calibri 本文"/>
                        </a:rPr>
                        <a:t>2010</a:t>
                      </a:r>
                      <a:r>
                        <a:rPr lang="ja-JP" sz="1000" kern="0" dirty="0" smtClean="0">
                          <a:effectLst/>
                          <a:latin typeface="Calibri 本文"/>
                        </a:rPr>
                        <a:t>年</a:t>
                      </a:r>
                      <a:r>
                        <a:rPr lang="en-US" sz="1000" kern="0" dirty="0">
                          <a:effectLst/>
                          <a:latin typeface="Calibri 本文"/>
                        </a:rPr>
                        <a:t>12</a:t>
                      </a:r>
                      <a:r>
                        <a:rPr lang="ja-JP" sz="1000" kern="0" dirty="0">
                          <a:effectLst/>
                          <a:latin typeface="Calibri 本文"/>
                        </a:rPr>
                        <a:t>月末</a:t>
                      </a:r>
                      <a:endParaRPr lang="ja-JP" sz="1050" kern="100" dirty="0">
                        <a:effectLst/>
                        <a:latin typeface="Calibri 本文"/>
                        <a:ea typeface="ＭＳ 明朝"/>
                        <a:cs typeface="Times New Roman"/>
                      </a:endParaRPr>
                    </a:p>
                  </a:txBody>
                  <a:tcPr marL="62865" marR="62865" marT="0" marB="0" anchor="ctr" anchorCtr="1"/>
                </a:tc>
                <a:tc hMerge="1">
                  <a:txBody>
                    <a:bodyPr/>
                    <a:lstStyle/>
                    <a:p>
                      <a:endParaRPr kumimoji="1" lang="ja-JP" altLang="en-US"/>
                    </a:p>
                  </a:txBody>
                  <a:tcPr/>
                </a:tc>
                <a:tc gridSpan="2">
                  <a:txBody>
                    <a:bodyPr/>
                    <a:lstStyle/>
                    <a:p>
                      <a:pPr algn="ctr">
                        <a:lnSpc>
                          <a:spcPts val="1500"/>
                        </a:lnSpc>
                        <a:spcAft>
                          <a:spcPts val="0"/>
                        </a:spcAft>
                      </a:pPr>
                      <a:r>
                        <a:rPr lang="en-US" altLang="ja-JP" sz="1000" kern="100" dirty="0" smtClean="0">
                          <a:effectLst/>
                          <a:latin typeface="Calibri 本文"/>
                        </a:rPr>
                        <a:t>2016</a:t>
                      </a:r>
                      <a:r>
                        <a:rPr lang="ja-JP" altLang="ja-JP" sz="1000" kern="100" dirty="0" smtClean="0">
                          <a:effectLst/>
                          <a:latin typeface="Calibri 本文"/>
                        </a:rPr>
                        <a:t>年</a:t>
                      </a:r>
                      <a:r>
                        <a:rPr lang="en-US" altLang="ja-JP" sz="1000" kern="0" dirty="0" smtClean="0">
                          <a:effectLst/>
                          <a:latin typeface="Calibri 本文"/>
                        </a:rPr>
                        <a:t>12</a:t>
                      </a:r>
                      <a:r>
                        <a:rPr lang="ja-JP" sz="1000" kern="0" dirty="0" smtClean="0">
                          <a:effectLst/>
                          <a:latin typeface="Calibri 本文"/>
                        </a:rPr>
                        <a:t>月</a:t>
                      </a:r>
                      <a:r>
                        <a:rPr lang="ja-JP" sz="1000" kern="0" dirty="0">
                          <a:effectLst/>
                          <a:latin typeface="Calibri 本文"/>
                        </a:rPr>
                        <a:t>末</a:t>
                      </a:r>
                      <a:endParaRPr lang="ja-JP" sz="1050" kern="100" dirty="0">
                        <a:effectLst/>
                        <a:latin typeface="Calibri 本文"/>
                        <a:ea typeface="ＭＳ 明朝"/>
                        <a:cs typeface="Times New Roman"/>
                      </a:endParaRPr>
                    </a:p>
                  </a:txBody>
                  <a:tcPr marL="62865" marR="62865" marT="0" marB="0" anchor="ctr" anchorCtr="1"/>
                </a:tc>
                <a:tc hMerge="1">
                  <a:txBody>
                    <a:bodyPr/>
                    <a:lstStyle/>
                    <a:p>
                      <a:endParaRPr kumimoji="1" lang="ja-JP" altLang="en-US"/>
                    </a:p>
                  </a:txBody>
                  <a:tcPr/>
                </a:tc>
                <a:tc rowSpan="2">
                  <a:txBody>
                    <a:bodyPr/>
                    <a:lstStyle/>
                    <a:p>
                      <a:pPr algn="ctr">
                        <a:lnSpc>
                          <a:spcPts val="1500"/>
                        </a:lnSpc>
                        <a:spcAft>
                          <a:spcPts val="0"/>
                        </a:spcAft>
                      </a:pPr>
                      <a:r>
                        <a:rPr lang="ja-JP" sz="1000" kern="0" dirty="0">
                          <a:effectLst/>
                          <a:latin typeface="Calibri 本文"/>
                        </a:rPr>
                        <a:t>伸び率</a:t>
                      </a:r>
                      <a:endParaRPr lang="ja-JP" sz="1050" kern="100" dirty="0">
                        <a:effectLst/>
                        <a:latin typeface="Calibri 本文"/>
                        <a:ea typeface="ＭＳ 明朝"/>
                        <a:cs typeface="Times New Roman"/>
                      </a:endParaRPr>
                    </a:p>
                  </a:txBody>
                  <a:tcPr marL="62865" marR="62865" marT="0" marB="0" anchor="ctr" anchorCtr="1"/>
                </a:tc>
              </a:tr>
              <a:tr h="213303">
                <a:tc>
                  <a:txBody>
                    <a:bodyPr/>
                    <a:lstStyle/>
                    <a:p>
                      <a:pPr algn="ctr">
                        <a:lnSpc>
                          <a:spcPts val="1500"/>
                        </a:lnSpc>
                        <a:spcAft>
                          <a:spcPts val="0"/>
                        </a:spcAft>
                      </a:pPr>
                      <a:r>
                        <a:rPr lang="ja-JP" sz="1000" kern="0" dirty="0">
                          <a:effectLst/>
                        </a:rPr>
                        <a:t>　</a:t>
                      </a:r>
                      <a:endParaRPr lang="ja-JP" sz="1050" kern="100" dirty="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dirty="0">
                          <a:effectLst/>
                        </a:rPr>
                        <a:t>数</a:t>
                      </a:r>
                      <a:endParaRPr lang="ja-JP" sz="1050" kern="100" dirty="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a:effectLst/>
                        </a:rPr>
                        <a:t>対全国</a:t>
                      </a:r>
                      <a:endParaRPr lang="ja-JP" sz="1050" kern="10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a:effectLst/>
                        </a:rPr>
                        <a:t>数</a:t>
                      </a:r>
                      <a:endParaRPr lang="ja-JP" sz="1050" kern="100">
                        <a:effectLst/>
                        <a:latin typeface="Century"/>
                        <a:ea typeface="ＭＳ 明朝"/>
                        <a:cs typeface="Times New Roman"/>
                      </a:endParaRPr>
                    </a:p>
                  </a:txBody>
                  <a:tcPr marL="62865" marR="62865" marT="0" marB="0" anchor="ctr"/>
                </a:tc>
                <a:tc>
                  <a:txBody>
                    <a:bodyPr/>
                    <a:lstStyle/>
                    <a:p>
                      <a:pPr algn="ctr">
                        <a:lnSpc>
                          <a:spcPts val="1500"/>
                        </a:lnSpc>
                        <a:spcAft>
                          <a:spcPts val="0"/>
                        </a:spcAft>
                      </a:pPr>
                      <a:r>
                        <a:rPr lang="ja-JP" sz="1000" kern="0" dirty="0">
                          <a:effectLst/>
                        </a:rPr>
                        <a:t>対全国</a:t>
                      </a:r>
                      <a:endParaRPr lang="ja-JP" sz="1050" kern="100" dirty="0">
                        <a:effectLst/>
                        <a:latin typeface="Century"/>
                        <a:ea typeface="ＭＳ 明朝"/>
                        <a:cs typeface="Times New Roman"/>
                      </a:endParaRPr>
                    </a:p>
                  </a:txBody>
                  <a:tcPr marL="62865" marR="62865" marT="0" marB="0" anchor="ctr"/>
                </a:tc>
                <a:tc vMerge="1">
                  <a:txBody>
                    <a:bodyPr/>
                    <a:lstStyle/>
                    <a:p>
                      <a:endParaRPr kumimoji="1" lang="ja-JP" altLang="en-US"/>
                    </a:p>
                  </a:txBody>
                  <a:tcPr/>
                </a:tc>
              </a:tr>
              <a:tr h="258807">
                <a:tc>
                  <a:txBody>
                    <a:bodyPr/>
                    <a:lstStyle/>
                    <a:p>
                      <a:pPr algn="ctr">
                        <a:lnSpc>
                          <a:spcPts val="1500"/>
                        </a:lnSpc>
                        <a:spcAft>
                          <a:spcPts val="0"/>
                        </a:spcAft>
                      </a:pPr>
                      <a:r>
                        <a:rPr lang="ja-JP" sz="1000" kern="0" dirty="0">
                          <a:effectLst/>
                        </a:rPr>
                        <a:t>全国　</a:t>
                      </a:r>
                      <a:endParaRPr lang="ja-JP" sz="105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10,908</a:t>
                      </a:r>
                    </a:p>
                  </a:txBody>
                  <a:tcPr marL="62865" marR="62865" marT="0" marB="0" anchor="ctr"/>
                </a:tc>
                <a:tc>
                  <a:txBody>
                    <a:bodyPr/>
                    <a:lstStyle/>
                    <a:p>
                      <a:pPr algn="r">
                        <a:lnSpc>
                          <a:spcPts val="1500"/>
                        </a:lnSpc>
                        <a:spcAft>
                          <a:spcPts val="0"/>
                        </a:spcAft>
                      </a:pPr>
                      <a:r>
                        <a:rPr lang="ja-JP" altLang="en-US" sz="1200" kern="0" dirty="0" smtClean="0">
                          <a:effectLst/>
                        </a:rPr>
                        <a:t>－</a:t>
                      </a:r>
                      <a:r>
                        <a:rPr lang="ja-JP" sz="1200" kern="0" dirty="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effectLst/>
                        </a:rPr>
                        <a:t> </a:t>
                      </a:r>
                      <a:r>
                        <a:rPr lang="en-US" altLang="ja-JP" sz="1200" kern="0" dirty="0" smtClean="0">
                          <a:effectLst/>
                        </a:rPr>
                        <a:t>21,877</a:t>
                      </a:r>
                      <a:r>
                        <a:rPr lang="en-US" sz="1200" kern="0" dirty="0" smtClean="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ja-JP" altLang="en-US" sz="1200" kern="0" dirty="0" smtClean="0">
                          <a:effectLst/>
                        </a:rPr>
                        <a:t>－</a:t>
                      </a:r>
                      <a:r>
                        <a:rPr lang="ja-JP" sz="1200" kern="0" dirty="0">
                          <a:effectLst/>
                        </a:rPr>
                        <a:t>　</a:t>
                      </a:r>
                      <a:endParaRPr lang="ja-JP" sz="1200" kern="100" dirty="0">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effectLst/>
                        </a:rPr>
                        <a:t>100</a:t>
                      </a:r>
                      <a:r>
                        <a:rPr lang="en-US" sz="1200" kern="0" dirty="0" smtClean="0">
                          <a:effectLst/>
                        </a:rPr>
                        <a:t>.</a:t>
                      </a:r>
                      <a:r>
                        <a:rPr lang="en-US" altLang="ja-JP" sz="1200" kern="0" dirty="0" smtClean="0">
                          <a:effectLst/>
                        </a:rPr>
                        <a:t>6</a:t>
                      </a:r>
                      <a:r>
                        <a:rPr lang="en-US" sz="1200" kern="0" dirty="0" smtClean="0">
                          <a:effectLst/>
                        </a:rPr>
                        <a:t>%</a:t>
                      </a:r>
                      <a:endParaRPr lang="ja-JP" sz="1200" kern="100" dirty="0">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dirty="0">
                          <a:effectLst/>
                        </a:rPr>
                        <a:t>東京</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dirty="0">
                          <a:solidFill>
                            <a:schemeClr val="tx1"/>
                          </a:solidFill>
                          <a:effectLst/>
                          <a:latin typeface="Calibri"/>
                        </a:rPr>
                        <a:t>5,797</a:t>
                      </a:r>
                    </a:p>
                  </a:txBody>
                  <a:tcPr marL="9525" marR="9525" marT="9525" marB="0" anchor="ctr"/>
                </a:tc>
                <a:tc>
                  <a:txBody>
                    <a:bodyPr/>
                    <a:lstStyle/>
                    <a:p>
                      <a:pPr algn="r">
                        <a:lnSpc>
                          <a:spcPts val="1500"/>
                        </a:lnSpc>
                        <a:spcAft>
                          <a:spcPts val="0"/>
                        </a:spcAft>
                      </a:pPr>
                      <a:r>
                        <a:rPr lang="en-US" altLang="ja-JP" sz="1200" kern="0" dirty="0" smtClean="0">
                          <a:solidFill>
                            <a:schemeClr val="tx1"/>
                          </a:solidFill>
                          <a:effectLst/>
                        </a:rPr>
                        <a:t>53</a:t>
                      </a:r>
                      <a:r>
                        <a:rPr lang="en-US" sz="1200" kern="0" dirty="0" smtClean="0">
                          <a:solidFill>
                            <a:schemeClr val="tx1"/>
                          </a:solidFill>
                          <a:effectLst/>
                        </a:rPr>
                        <a:t>.1%</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9,242</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42.2%</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59.4</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r h="213303">
                <a:tc>
                  <a:txBody>
                    <a:bodyPr/>
                    <a:lstStyle/>
                    <a:p>
                      <a:pPr algn="ctr">
                        <a:lnSpc>
                          <a:spcPts val="1500"/>
                        </a:lnSpc>
                        <a:spcAft>
                          <a:spcPts val="0"/>
                        </a:spcAft>
                      </a:pPr>
                      <a:r>
                        <a:rPr lang="ja-JP" sz="1000" kern="0" dirty="0">
                          <a:effectLst/>
                        </a:rPr>
                        <a:t>愛知</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dirty="0">
                          <a:solidFill>
                            <a:schemeClr val="tx1"/>
                          </a:solidFill>
                          <a:effectLst/>
                          <a:latin typeface="Calibri"/>
                        </a:rPr>
                        <a:t>337</a:t>
                      </a:r>
                    </a:p>
                  </a:txBody>
                  <a:tcPr marL="9525" marR="9525" marT="9525" marB="0" anchor="ctr"/>
                </a:tc>
                <a:tc>
                  <a:txBody>
                    <a:bodyPr/>
                    <a:lstStyle/>
                    <a:p>
                      <a:pPr algn="r">
                        <a:lnSpc>
                          <a:spcPts val="1500"/>
                        </a:lnSpc>
                        <a:spcAft>
                          <a:spcPts val="0"/>
                        </a:spcAft>
                      </a:pPr>
                      <a:r>
                        <a:rPr lang="en-US" sz="1200" kern="0" dirty="0" smtClean="0">
                          <a:solidFill>
                            <a:schemeClr val="tx1"/>
                          </a:solidFill>
                          <a:effectLst/>
                        </a:rPr>
                        <a:t>3.1%</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643</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2.9%</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90.8</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dirty="0">
                          <a:effectLst/>
                        </a:rPr>
                        <a:t>京都</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a:solidFill>
                            <a:schemeClr val="tx1"/>
                          </a:solidFill>
                          <a:effectLst/>
                          <a:latin typeface="Calibri"/>
                        </a:rPr>
                        <a:t>67</a:t>
                      </a:r>
                    </a:p>
                  </a:txBody>
                  <a:tcPr marL="9525" marR="9525" marT="9525" marB="0" anchor="ctr"/>
                </a:tc>
                <a:tc>
                  <a:txBody>
                    <a:bodyPr/>
                    <a:lstStyle/>
                    <a:p>
                      <a:pPr algn="r">
                        <a:lnSpc>
                          <a:spcPts val="1500"/>
                        </a:lnSpc>
                        <a:spcAft>
                          <a:spcPts val="0"/>
                        </a:spcAft>
                      </a:pPr>
                      <a:r>
                        <a:rPr lang="en-US" sz="1200" kern="0" dirty="0" smtClean="0">
                          <a:solidFill>
                            <a:schemeClr val="tx1"/>
                          </a:solidFill>
                          <a:effectLst/>
                        </a:rPr>
                        <a:t>0.6%</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252</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1.2%</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276.1</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dirty="0">
                          <a:effectLst/>
                        </a:rPr>
                        <a:t>大阪</a:t>
                      </a:r>
                      <a:endParaRPr lang="ja-JP" sz="1050" kern="100" dirty="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a:solidFill>
                            <a:schemeClr val="tx1"/>
                          </a:solidFill>
                          <a:effectLst/>
                          <a:latin typeface="Calibri"/>
                        </a:rPr>
                        <a:t>625</a:t>
                      </a:r>
                    </a:p>
                  </a:txBody>
                  <a:tcPr marL="9525" marR="9525" marT="9525" marB="0" anchor="ctr"/>
                </a:tc>
                <a:tc>
                  <a:txBody>
                    <a:bodyPr/>
                    <a:lstStyle/>
                    <a:p>
                      <a:pPr algn="r">
                        <a:lnSpc>
                          <a:spcPts val="1500"/>
                        </a:lnSpc>
                        <a:spcAft>
                          <a:spcPts val="0"/>
                        </a:spcAft>
                      </a:pPr>
                      <a:r>
                        <a:rPr lang="en-US" sz="1200" kern="0" dirty="0" smtClean="0">
                          <a:solidFill>
                            <a:schemeClr val="tx1"/>
                          </a:solidFill>
                          <a:effectLst/>
                        </a:rPr>
                        <a:t>5.7%</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1,681</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7.7%</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169.0</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r h="258807">
                <a:tc>
                  <a:txBody>
                    <a:bodyPr/>
                    <a:lstStyle/>
                    <a:p>
                      <a:pPr algn="ctr">
                        <a:lnSpc>
                          <a:spcPts val="1500"/>
                        </a:lnSpc>
                        <a:spcAft>
                          <a:spcPts val="0"/>
                        </a:spcAft>
                      </a:pPr>
                      <a:r>
                        <a:rPr lang="ja-JP" sz="1000" kern="0">
                          <a:effectLst/>
                        </a:rPr>
                        <a:t>兵庫</a:t>
                      </a:r>
                      <a:endParaRPr lang="ja-JP" sz="1050" kern="100">
                        <a:effectLst/>
                        <a:latin typeface="Century"/>
                        <a:ea typeface="ＭＳ 明朝"/>
                        <a:cs typeface="Times New Roman"/>
                      </a:endParaRPr>
                    </a:p>
                  </a:txBody>
                  <a:tcPr marL="62865" marR="62865" marT="0" marB="0" anchor="ctr"/>
                </a:tc>
                <a:tc>
                  <a:txBody>
                    <a:bodyPr/>
                    <a:lstStyle/>
                    <a:p>
                      <a:pPr algn="r" rtl="0" fontAlgn="ctr"/>
                      <a:r>
                        <a:rPr lang="en-US" altLang="ja-JP" sz="1200" b="0" i="0" u="none" strike="noStrike" dirty="0">
                          <a:solidFill>
                            <a:schemeClr val="tx1"/>
                          </a:solidFill>
                          <a:effectLst/>
                          <a:latin typeface="Calibri"/>
                        </a:rPr>
                        <a:t>344</a:t>
                      </a:r>
                    </a:p>
                  </a:txBody>
                  <a:tcPr marL="9525" marR="9525" marT="9525" marB="0" anchor="ctr"/>
                </a:tc>
                <a:tc>
                  <a:txBody>
                    <a:bodyPr/>
                    <a:lstStyle/>
                    <a:p>
                      <a:pPr algn="r">
                        <a:lnSpc>
                          <a:spcPts val="1500"/>
                        </a:lnSpc>
                        <a:spcAft>
                          <a:spcPts val="0"/>
                        </a:spcAft>
                      </a:pPr>
                      <a:r>
                        <a:rPr lang="en-US" sz="1200" kern="0" dirty="0" smtClean="0">
                          <a:solidFill>
                            <a:schemeClr val="tx1"/>
                          </a:solidFill>
                          <a:effectLst/>
                        </a:rPr>
                        <a:t>3.2%</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a:solidFill>
                            <a:schemeClr val="tx1"/>
                          </a:solidFill>
                          <a:effectLst/>
                        </a:rPr>
                        <a:t>       </a:t>
                      </a:r>
                      <a:r>
                        <a:rPr lang="en-US" altLang="ja-JP" sz="1200" kern="0" dirty="0" smtClean="0">
                          <a:solidFill>
                            <a:schemeClr val="tx1"/>
                          </a:solidFill>
                          <a:effectLst/>
                        </a:rPr>
                        <a:t>494</a:t>
                      </a:r>
                      <a:r>
                        <a:rPr lang="en-US" sz="1200" kern="0" dirty="0" smtClean="0">
                          <a:solidFill>
                            <a:schemeClr val="tx1"/>
                          </a:solidFill>
                          <a:effectLst/>
                        </a:rPr>
                        <a:t> </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sz="1200" kern="0" dirty="0" smtClean="0">
                          <a:solidFill>
                            <a:schemeClr val="tx1"/>
                          </a:solidFill>
                          <a:effectLst/>
                        </a:rPr>
                        <a:t>2.3%</a:t>
                      </a:r>
                      <a:endParaRPr lang="ja-JP" sz="1200" kern="100" dirty="0">
                        <a:solidFill>
                          <a:schemeClr val="tx1"/>
                        </a:solidFill>
                        <a:effectLst/>
                        <a:latin typeface="Century"/>
                        <a:ea typeface="ＭＳ 明朝"/>
                        <a:cs typeface="Times New Roman"/>
                      </a:endParaRPr>
                    </a:p>
                  </a:txBody>
                  <a:tcPr marL="62865" marR="62865" marT="0" marB="0" anchor="ctr"/>
                </a:tc>
                <a:tc>
                  <a:txBody>
                    <a:bodyPr/>
                    <a:lstStyle/>
                    <a:p>
                      <a:pPr algn="r">
                        <a:lnSpc>
                          <a:spcPts val="1500"/>
                        </a:lnSpc>
                        <a:spcAft>
                          <a:spcPts val="0"/>
                        </a:spcAft>
                      </a:pPr>
                      <a:r>
                        <a:rPr lang="en-US" altLang="ja-JP" sz="1200" kern="0" dirty="0" smtClean="0">
                          <a:solidFill>
                            <a:schemeClr val="tx1"/>
                          </a:solidFill>
                          <a:effectLst/>
                        </a:rPr>
                        <a:t>43.6</a:t>
                      </a:r>
                      <a:r>
                        <a:rPr lang="en-US" sz="1200" kern="0" dirty="0" smtClean="0">
                          <a:solidFill>
                            <a:schemeClr val="tx1"/>
                          </a:solidFill>
                          <a:effectLst/>
                        </a:rPr>
                        <a:t>%</a:t>
                      </a:r>
                      <a:endParaRPr lang="ja-JP" sz="1200" kern="100" dirty="0">
                        <a:solidFill>
                          <a:schemeClr val="tx1"/>
                        </a:solidFill>
                        <a:effectLst/>
                        <a:latin typeface="Century"/>
                        <a:ea typeface="ＭＳ 明朝"/>
                        <a:cs typeface="Times New Roman"/>
                      </a:endParaRPr>
                    </a:p>
                  </a:txBody>
                  <a:tcPr marL="62865" marR="62865" marT="0" marB="0" anchor="ctr"/>
                </a:tc>
              </a:tr>
            </a:tbl>
          </a:graphicData>
        </a:graphic>
      </p:graphicFrame>
      <p:sp>
        <p:nvSpPr>
          <p:cNvPr id="18" name="正方形/長方形 17"/>
          <p:cNvSpPr/>
          <p:nvPr/>
        </p:nvSpPr>
        <p:spPr>
          <a:xfrm>
            <a:off x="3887924" y="80628"/>
            <a:ext cx="5004556" cy="276999"/>
          </a:xfrm>
          <a:prstGeom prst="rect">
            <a:avLst/>
          </a:prstGeom>
          <a:noFill/>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国籍別</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登録者数　</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ja-JP" sz="800" b="1" dirty="0">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latin typeface="Meiryo UI" panose="020B0604030504040204" pitchFamily="50" charset="-128"/>
                <a:ea typeface="Meiryo UI" panose="020B0604030504040204" pitchFamily="50" charset="-128"/>
                <a:cs typeface="Meiryo UI" panose="020B0604030504040204" pitchFamily="50" charset="-128"/>
              </a:rPr>
              <a:t>法務省「在留外国人統計」</a:t>
            </a:r>
            <a:r>
              <a:rPr lang="ja-JP" altLang="en-US" sz="800" b="1" dirty="0" err="1">
                <a:latin typeface="Meiryo UI" panose="020B0604030504040204" pitchFamily="50" charset="-128"/>
                <a:ea typeface="Meiryo UI" panose="020B0604030504040204" pitchFamily="50" charset="-128"/>
                <a:cs typeface="Meiryo UI" panose="020B0604030504040204" pitchFamily="50" charset="-128"/>
              </a:rPr>
              <a:t>、</a:t>
            </a:r>
            <a:r>
              <a:rPr lang="zh-TW" altLang="en-US" sz="800" b="1" dirty="0">
                <a:latin typeface="Meiryo UI" panose="020B0604030504040204" pitchFamily="50" charset="-128"/>
                <a:ea typeface="Meiryo UI" panose="020B0604030504040204" pitchFamily="50" charset="-128"/>
                <a:cs typeface="Meiryo UI" panose="020B0604030504040204" pitchFamily="50" charset="-128"/>
              </a:rPr>
              <a:t>「登録外国人統計</a:t>
            </a:r>
            <a:r>
              <a:rPr lang="zh-TW" altLang="en-US" sz="8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zh-TW" sz="8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35496" y="2060848"/>
            <a:ext cx="3096344" cy="461665"/>
          </a:xfrm>
          <a:prstGeom prst="rect">
            <a:avLst/>
          </a:prstGeom>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在留資格（経営・管理）でみる</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都道府県別外国人数</a:t>
            </a:r>
            <a:endParaRPr lang="en-US" altLang="zh-TW"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2843808" y="166419"/>
            <a:ext cx="964304" cy="215444"/>
          </a:xfrm>
          <a:prstGeom prst="rect">
            <a:avLst/>
          </a:prstGeom>
        </p:spPr>
        <p:txBody>
          <a:bodyPr wrap="square">
            <a:spAutoFit/>
          </a:bodyPr>
          <a:lstStyle/>
          <a:p>
            <a:pPr marL="177800" indent="-177800"/>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4031940" y="3212976"/>
            <a:ext cx="4207702" cy="215444"/>
          </a:xfrm>
          <a:prstGeom prst="rect">
            <a:avLst/>
          </a:prstGeom>
        </p:spPr>
        <p:txBody>
          <a:bodyPr wrap="square">
            <a:spAutoFit/>
          </a:bodyPr>
          <a:lstStyle/>
          <a:p>
            <a:pPr marL="177800" indent="-177800"/>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戦略策</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定時（</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H22</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）から全体として微増となる中、ベトナム人が増加↑</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3939576" y="3549743"/>
            <a:ext cx="2672003" cy="276999"/>
          </a:xfrm>
          <a:prstGeom prst="rect">
            <a:avLst/>
          </a:prstGeom>
        </p:spPr>
        <p:txBody>
          <a:bodyPr wrap="square">
            <a:spAutoFit/>
          </a:bodyPr>
          <a:lstStyle/>
          <a:p>
            <a:pPr marL="177800" indent="-177800"/>
            <a:r>
              <a:rPr lang="ja-JP"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大阪府の外国人留学生出身地域</a:t>
            </a:r>
            <a:r>
              <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zh-TW"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6611182" y="3581294"/>
            <a:ext cx="2418886"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外国人留学生でもベトナム人が増加している↓</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016207" y="4827908"/>
            <a:ext cx="964304" cy="215444"/>
          </a:xfrm>
          <a:prstGeom prst="rect">
            <a:avLst/>
          </a:prstGeom>
        </p:spPr>
        <p:txBody>
          <a:bodyPr wrap="square">
            <a:spAutoFit/>
          </a:bodyPr>
          <a:lstStyle/>
          <a:p>
            <a:pPr marL="177800" indent="-177800"/>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2887615" y="2310735"/>
            <a:ext cx="964304" cy="215444"/>
          </a:xfrm>
          <a:prstGeom prst="rect">
            <a:avLst/>
          </a:prstGeom>
        </p:spPr>
        <p:txBody>
          <a:bodyPr wrap="square">
            <a:spAutoFit/>
          </a:bodyPr>
          <a:lstStyle/>
          <a:p>
            <a:pPr marL="177800" indent="-177800"/>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2016</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2" name="グループ化 21"/>
          <p:cNvGrpSpPr/>
          <p:nvPr/>
        </p:nvGrpSpPr>
        <p:grpSpPr>
          <a:xfrm>
            <a:off x="3651498" y="3501008"/>
            <a:ext cx="3152750" cy="2880320"/>
            <a:chOff x="432525" y="1445158"/>
            <a:chExt cx="3924300" cy="3838576"/>
          </a:xfrm>
        </p:grpSpPr>
        <p:graphicFrame>
          <p:nvGraphicFramePr>
            <p:cNvPr id="23" name="グラフ 22"/>
            <p:cNvGraphicFramePr/>
            <p:nvPr>
              <p:extLst>
                <p:ext uri="{D42A27DB-BD31-4B8C-83A1-F6EECF244321}">
                  <p14:modId xmlns:p14="http://schemas.microsoft.com/office/powerpoint/2010/main" val="255040593"/>
                </p:ext>
              </p:extLst>
            </p:nvPr>
          </p:nvGraphicFramePr>
          <p:xfrm>
            <a:off x="432525" y="1445158"/>
            <a:ext cx="3924300" cy="3838576"/>
          </p:xfrm>
          <a:graphic>
            <a:graphicData uri="http://schemas.openxmlformats.org/drawingml/2006/chart">
              <c:chart xmlns:c="http://schemas.openxmlformats.org/drawingml/2006/chart" xmlns:r="http://schemas.openxmlformats.org/officeDocument/2006/relationships" r:id="rId3"/>
            </a:graphicData>
          </a:graphic>
        </p:graphicFrame>
        <p:sp>
          <p:nvSpPr>
            <p:cNvPr id="26" name="正方形/長方形 25"/>
            <p:cNvSpPr/>
            <p:nvPr/>
          </p:nvSpPr>
          <p:spPr>
            <a:xfrm>
              <a:off x="1807760" y="3066294"/>
              <a:ext cx="1238250" cy="4953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900" dirty="0" smtClean="0">
                  <a:latin typeface="+mn-ea"/>
                  <a:ea typeface="+mn-ea"/>
                </a:rPr>
                <a:t>2010</a:t>
              </a:r>
              <a:r>
                <a:rPr kumimoji="1" lang="ja-JP" altLang="en-US" sz="900" dirty="0" smtClean="0">
                  <a:latin typeface="+mn-ea"/>
                  <a:ea typeface="+mn-ea"/>
                </a:rPr>
                <a:t>年</a:t>
              </a:r>
              <a:endParaRPr kumimoji="1" lang="en-US" altLang="ja-JP" sz="900" dirty="0">
                <a:latin typeface="+mn-ea"/>
                <a:ea typeface="+mn-ea"/>
              </a:endParaRPr>
            </a:p>
            <a:p>
              <a:pPr algn="ctr"/>
              <a:r>
                <a:rPr kumimoji="1" lang="ja-JP" altLang="en-US" sz="900" dirty="0">
                  <a:latin typeface="+mn-ea"/>
                  <a:ea typeface="+mn-ea"/>
                </a:rPr>
                <a:t>合計　</a:t>
              </a:r>
              <a:r>
                <a:rPr kumimoji="1" lang="en-US" altLang="ja-JP" sz="900" dirty="0">
                  <a:latin typeface="+mn-ea"/>
                  <a:ea typeface="+mn-ea"/>
                </a:rPr>
                <a:t>10,791</a:t>
              </a:r>
              <a:r>
                <a:rPr kumimoji="1" lang="ja-JP" altLang="en-US" sz="900" dirty="0">
                  <a:latin typeface="+mn-ea"/>
                  <a:ea typeface="+mn-ea"/>
                </a:rPr>
                <a:t>人</a:t>
              </a:r>
            </a:p>
          </p:txBody>
        </p:sp>
      </p:grpSp>
      <p:graphicFrame>
        <p:nvGraphicFramePr>
          <p:cNvPr id="34" name="グラフ 33"/>
          <p:cNvGraphicFramePr>
            <a:graphicFrameLocks/>
          </p:cNvGraphicFramePr>
          <p:nvPr>
            <p:extLst>
              <p:ext uri="{D42A27DB-BD31-4B8C-83A1-F6EECF244321}">
                <p14:modId xmlns:p14="http://schemas.microsoft.com/office/powerpoint/2010/main" val="3897508077"/>
              </p:ext>
            </p:extLst>
          </p:nvPr>
        </p:nvGraphicFramePr>
        <p:xfrm>
          <a:off x="6171745" y="3501008"/>
          <a:ext cx="2952328" cy="2836091"/>
        </p:xfrm>
        <a:graphic>
          <a:graphicData uri="http://schemas.openxmlformats.org/drawingml/2006/chart">
            <c:chart xmlns:c="http://schemas.openxmlformats.org/drawingml/2006/chart" xmlns:r="http://schemas.openxmlformats.org/officeDocument/2006/relationships" r:id="rId4"/>
          </a:graphicData>
        </a:graphic>
      </p:graphicFrame>
      <p:sp>
        <p:nvSpPr>
          <p:cNvPr id="35" name="正方形/長方形 34"/>
          <p:cNvSpPr/>
          <p:nvPr/>
        </p:nvSpPr>
        <p:spPr>
          <a:xfrm>
            <a:off x="7164288" y="4733076"/>
            <a:ext cx="1008112" cy="3686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en-US" altLang="ja-JP" sz="900" dirty="0" smtClean="0">
                <a:latin typeface="+mn-ea"/>
                <a:ea typeface="+mn-ea"/>
              </a:rPr>
              <a:t>2016</a:t>
            </a:r>
            <a:r>
              <a:rPr kumimoji="1" lang="ja-JP" altLang="en-US" sz="900" dirty="0" smtClean="0">
                <a:latin typeface="+mn-ea"/>
                <a:ea typeface="+mn-ea"/>
              </a:rPr>
              <a:t>年</a:t>
            </a:r>
            <a:endParaRPr kumimoji="1" lang="en-US" altLang="ja-JP" sz="900" dirty="0">
              <a:latin typeface="+mn-ea"/>
              <a:ea typeface="+mn-ea"/>
            </a:endParaRPr>
          </a:p>
          <a:p>
            <a:pPr algn="ctr"/>
            <a:r>
              <a:rPr kumimoji="1" lang="ja-JP" altLang="en-US" sz="900" dirty="0">
                <a:latin typeface="+mn-ea"/>
                <a:ea typeface="+mn-ea"/>
              </a:rPr>
              <a:t>合計　</a:t>
            </a:r>
            <a:r>
              <a:rPr kumimoji="1" lang="en-US" altLang="ja-JP" sz="900" dirty="0">
                <a:latin typeface="+mn-ea"/>
                <a:ea typeface="+mn-ea"/>
              </a:rPr>
              <a:t>18,411</a:t>
            </a:r>
            <a:r>
              <a:rPr kumimoji="1" lang="ja-JP" altLang="en-US" sz="900" dirty="0">
                <a:latin typeface="+mn-ea"/>
                <a:ea typeface="+mn-ea"/>
              </a:rPr>
              <a:t>人</a:t>
            </a:r>
          </a:p>
        </p:txBody>
      </p:sp>
      <p:sp>
        <p:nvSpPr>
          <p:cNvPr id="36" name="正方形/長方形 35"/>
          <p:cNvSpPr/>
          <p:nvPr/>
        </p:nvSpPr>
        <p:spPr>
          <a:xfrm>
            <a:off x="3975939" y="6114782"/>
            <a:ext cx="3844685" cy="338554"/>
          </a:xfrm>
          <a:prstGeom prst="rect">
            <a:avLst/>
          </a:prstGeom>
        </p:spPr>
        <p:txBody>
          <a:bodyPr wrap="square">
            <a:spAutoFit/>
          </a:bodyPr>
          <a:lstStyle/>
          <a:p>
            <a:r>
              <a:rPr lang="ja-JP" altLang="en-US" sz="800" dirty="0" smtClean="0"/>
              <a:t>資料</a:t>
            </a:r>
            <a:r>
              <a:rPr lang="ja-JP" altLang="ja-JP" sz="800" dirty="0" smtClean="0"/>
              <a:t>：</a:t>
            </a:r>
            <a:r>
              <a:rPr lang="ja-JP" altLang="en-US" sz="800" dirty="0" smtClean="0"/>
              <a:t>大阪府</a:t>
            </a:r>
            <a:r>
              <a:rPr lang="ja-JP" altLang="ja-JP" sz="800" dirty="0" smtClean="0"/>
              <a:t>「</a:t>
            </a:r>
            <a:r>
              <a:rPr lang="ja-JP" altLang="en-US" sz="800" dirty="0" smtClean="0"/>
              <a:t>府内留学生数等</a:t>
            </a:r>
            <a:r>
              <a:rPr lang="ja-JP" altLang="ja-JP" sz="800" dirty="0" smtClean="0"/>
              <a:t>調査結果</a:t>
            </a:r>
            <a:r>
              <a:rPr lang="ja-JP" altLang="en-US" sz="800" dirty="0" smtClean="0"/>
              <a:t>（平成</a:t>
            </a:r>
            <a:r>
              <a:rPr lang="en-US" altLang="ja-JP" sz="800" dirty="0" smtClean="0"/>
              <a:t>22</a:t>
            </a:r>
            <a:r>
              <a:rPr lang="ja-JP" altLang="en-US" sz="800" dirty="0" smtClean="0"/>
              <a:t>年度及び平成</a:t>
            </a:r>
            <a:r>
              <a:rPr lang="en-US" altLang="ja-JP" sz="800" dirty="0" smtClean="0"/>
              <a:t>28</a:t>
            </a:r>
            <a:r>
              <a:rPr lang="ja-JP" altLang="en-US" sz="800" dirty="0" smtClean="0"/>
              <a:t>年度）</a:t>
            </a:r>
            <a:r>
              <a:rPr lang="ja-JP" altLang="ja-JP" sz="800" dirty="0" smtClean="0"/>
              <a:t>」</a:t>
            </a:r>
            <a:r>
              <a:rPr lang="ja-JP" altLang="en-US" sz="800" dirty="0" smtClean="0"/>
              <a:t>より作成</a:t>
            </a:r>
            <a:endParaRPr lang="ja-JP" altLang="ja-JP" sz="800" dirty="0"/>
          </a:p>
          <a:p>
            <a:r>
              <a:rPr lang="ja-JP" altLang="ja-JP" sz="800" dirty="0" smtClean="0"/>
              <a:t>※</a:t>
            </a:r>
            <a:r>
              <a:rPr lang="ja-JP" altLang="en-US" sz="800" dirty="0" smtClean="0"/>
              <a:t>平成</a:t>
            </a:r>
            <a:r>
              <a:rPr lang="en-US" altLang="ja-JP" sz="800" dirty="0" smtClean="0"/>
              <a:t>26</a:t>
            </a:r>
            <a:r>
              <a:rPr lang="ja-JP" altLang="en-US" sz="800" dirty="0" smtClean="0"/>
              <a:t>年度より高等教育機関及び</a:t>
            </a:r>
            <a:r>
              <a:rPr lang="ja-JP" altLang="ja-JP" sz="800" dirty="0" smtClean="0"/>
              <a:t>日本語</a:t>
            </a:r>
            <a:r>
              <a:rPr lang="ja-JP" altLang="ja-JP" sz="800" dirty="0"/>
              <a:t>教育機関における外国人留学生を含む。</a:t>
            </a:r>
          </a:p>
        </p:txBody>
      </p:sp>
      <p:graphicFrame>
        <p:nvGraphicFramePr>
          <p:cNvPr id="28" name="表 27"/>
          <p:cNvGraphicFramePr>
            <a:graphicFrameLocks noGrp="1"/>
          </p:cNvGraphicFramePr>
          <p:nvPr>
            <p:extLst>
              <p:ext uri="{D42A27DB-BD31-4B8C-83A1-F6EECF244321}">
                <p14:modId xmlns:p14="http://schemas.microsoft.com/office/powerpoint/2010/main" val="25590969"/>
              </p:ext>
            </p:extLst>
          </p:nvPr>
        </p:nvGraphicFramePr>
        <p:xfrm>
          <a:off x="107504" y="5043352"/>
          <a:ext cx="3685183" cy="1373980"/>
        </p:xfrm>
        <a:graphic>
          <a:graphicData uri="http://schemas.openxmlformats.org/drawingml/2006/table">
            <a:tbl>
              <a:tblPr firstRow="1" firstCol="1" bandRow="1">
                <a:tableStyleId>{5C22544A-7EE6-4342-B048-85BDC9FD1C3A}</a:tableStyleId>
              </a:tblPr>
              <a:tblGrid>
                <a:gridCol w="595067"/>
                <a:gridCol w="1591878"/>
                <a:gridCol w="1498238"/>
              </a:tblGrid>
              <a:tr h="245956">
                <a:tc>
                  <a:txBody>
                    <a:bodyPr/>
                    <a:lstStyle/>
                    <a:p>
                      <a:pPr algn="l">
                        <a:spcAft>
                          <a:spcPts val="0"/>
                        </a:spcAft>
                      </a:pPr>
                      <a:endParaRPr lang="ja-JP" sz="1000" kern="100" dirty="0">
                        <a:effectLst/>
                        <a:latin typeface="Century"/>
                        <a:ea typeface="ＭＳ 明朝"/>
                        <a:cs typeface="Times New Roman"/>
                      </a:endParaRPr>
                    </a:p>
                  </a:txBody>
                  <a:tcPr marL="62865" marR="62865" marT="0" marB="0" anchor="ctr"/>
                </a:tc>
                <a:tc>
                  <a:txBody>
                    <a:bodyPr/>
                    <a:lstStyle/>
                    <a:p>
                      <a:pPr algn="ctr">
                        <a:spcAft>
                          <a:spcPts val="0"/>
                        </a:spcAft>
                      </a:pPr>
                      <a:r>
                        <a:rPr lang="en-US" altLang="ja-JP" sz="1000" kern="100" dirty="0" smtClean="0">
                          <a:effectLst/>
                          <a:latin typeface="Calibri 本文"/>
                        </a:rPr>
                        <a:t>2010</a:t>
                      </a:r>
                      <a:r>
                        <a:rPr lang="ja-JP" sz="1000" kern="100" dirty="0" smtClean="0">
                          <a:effectLst/>
                          <a:latin typeface="Calibri 本文"/>
                        </a:rPr>
                        <a:t>年</a:t>
                      </a:r>
                      <a:r>
                        <a:rPr lang="en-US" sz="1000" kern="100" dirty="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c>
                  <a:txBody>
                    <a:bodyPr/>
                    <a:lstStyle/>
                    <a:p>
                      <a:pPr algn="ctr">
                        <a:spcAft>
                          <a:spcPts val="0"/>
                        </a:spcAft>
                      </a:pPr>
                      <a:r>
                        <a:rPr lang="en-US" altLang="ja-JP" sz="1000" kern="100" dirty="0" smtClean="0">
                          <a:effectLst/>
                          <a:latin typeface="Calibri 本文"/>
                        </a:rPr>
                        <a:t>2016</a:t>
                      </a:r>
                      <a:r>
                        <a:rPr lang="ja-JP" altLang="ja-JP" sz="1000" kern="100" dirty="0" smtClean="0">
                          <a:effectLst/>
                          <a:latin typeface="Calibri 本文"/>
                        </a:rPr>
                        <a:t>年</a:t>
                      </a:r>
                      <a:r>
                        <a:rPr lang="en-US" sz="1000" kern="100" dirty="0" smtClean="0">
                          <a:effectLst/>
                          <a:latin typeface="Calibri 本文"/>
                        </a:rPr>
                        <a:t>(</a:t>
                      </a:r>
                      <a:r>
                        <a:rPr lang="ja-JP" sz="1000" kern="100" dirty="0">
                          <a:effectLst/>
                          <a:latin typeface="Calibri 本文"/>
                        </a:rPr>
                        <a:t>人</a:t>
                      </a:r>
                      <a:r>
                        <a:rPr lang="en-US" sz="1000" kern="100" dirty="0">
                          <a:effectLst/>
                          <a:latin typeface="Calibri 本文"/>
                        </a:rPr>
                        <a:t>)</a:t>
                      </a:r>
                      <a:endParaRPr lang="ja-JP" sz="1000" kern="100" dirty="0">
                        <a:effectLst/>
                        <a:latin typeface="Calibri 本文"/>
                        <a:ea typeface="ＭＳ 明朝"/>
                        <a:cs typeface="Times New Roman"/>
                      </a:endParaRPr>
                    </a:p>
                  </a:txBody>
                  <a:tcPr marL="68580" marR="68580" marT="0" marB="0" anchor="ctr" anchorCtr="1"/>
                </a:tc>
              </a:tr>
              <a:tr h="188004">
                <a:tc>
                  <a:txBody>
                    <a:bodyPr/>
                    <a:lstStyle/>
                    <a:p>
                      <a:pPr algn="ctr">
                        <a:spcAft>
                          <a:spcPts val="0"/>
                        </a:spcAft>
                      </a:pPr>
                      <a:r>
                        <a:rPr lang="ja-JP" altLang="en-US" sz="1000" kern="0" dirty="0" smtClean="0">
                          <a:effectLst/>
                          <a:latin typeface="+mn-lt"/>
                          <a:ea typeface="+mn-ea"/>
                          <a:cs typeface="+mn-cs"/>
                        </a:rPr>
                        <a:t>全国</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141,774</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239,287</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東京</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45,617</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92,534</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愛知</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6,773</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8,641</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京都</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5,896</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0" dirty="0" smtClean="0">
                          <a:solidFill>
                            <a:schemeClr val="tx1"/>
                          </a:solidFill>
                          <a:effectLst/>
                          <a:latin typeface="Calibri" panose="020F0502020204030204" pitchFamily="34" charset="0"/>
                        </a:rPr>
                        <a:t>10,553</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大阪</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10,791</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100" dirty="0" smtClean="0">
                          <a:solidFill>
                            <a:schemeClr val="tx1"/>
                          </a:solidFill>
                          <a:effectLst/>
                          <a:latin typeface="Calibri" panose="020F0502020204030204" pitchFamily="34" charset="0"/>
                          <a:ea typeface="ＭＳ 明朝"/>
                          <a:cs typeface="Times New Roman"/>
                        </a:rPr>
                        <a:t>18,411</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r h="188004">
                <a:tc>
                  <a:txBody>
                    <a:bodyPr/>
                    <a:lstStyle/>
                    <a:p>
                      <a:pPr algn="ctr">
                        <a:spcAft>
                          <a:spcPts val="0"/>
                        </a:spcAft>
                      </a:pPr>
                      <a:r>
                        <a:rPr lang="ja-JP" sz="1000" kern="0" dirty="0">
                          <a:effectLst/>
                        </a:rPr>
                        <a:t>兵庫</a:t>
                      </a:r>
                      <a:endParaRPr lang="ja-JP" sz="1000" kern="100" dirty="0">
                        <a:effectLst/>
                        <a:latin typeface="Century"/>
                        <a:ea typeface="ＭＳ 明朝"/>
                        <a:cs typeface="Times New Roman"/>
                      </a:endParaRPr>
                    </a:p>
                  </a:txBody>
                  <a:tcPr marL="62865" marR="62865" marT="0" marB="0" anchor="ctr"/>
                </a:tc>
                <a:tc>
                  <a:txBody>
                    <a:bodyPr/>
                    <a:lstStyle/>
                    <a:p>
                      <a:pPr algn="r">
                        <a:spcAft>
                          <a:spcPts val="0"/>
                        </a:spcAft>
                      </a:pPr>
                      <a:r>
                        <a:rPr lang="en-US" sz="1200" b="0" kern="0" dirty="0">
                          <a:solidFill>
                            <a:schemeClr val="tx1"/>
                          </a:solidFill>
                          <a:effectLst/>
                          <a:latin typeface="Calibri" panose="020F0502020204030204" pitchFamily="34" charset="0"/>
                        </a:rPr>
                        <a:t>          </a:t>
                      </a:r>
                      <a:r>
                        <a:rPr lang="en-US" altLang="ja-JP" sz="1200" b="0" kern="0" dirty="0" smtClean="0">
                          <a:solidFill>
                            <a:schemeClr val="tx1"/>
                          </a:solidFill>
                          <a:effectLst/>
                          <a:latin typeface="Calibri" panose="020F0502020204030204" pitchFamily="34" charset="0"/>
                        </a:rPr>
                        <a:t>4,637</a:t>
                      </a:r>
                      <a:r>
                        <a:rPr lang="en-US" sz="1200" b="0" kern="0" dirty="0" smtClean="0">
                          <a:solidFill>
                            <a:schemeClr val="tx1"/>
                          </a:solidFill>
                          <a:effectLst/>
                          <a:latin typeface="Calibri" panose="020F0502020204030204" pitchFamily="34" charset="0"/>
                        </a:rPr>
                        <a:t> </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c>
                  <a:txBody>
                    <a:bodyPr/>
                    <a:lstStyle/>
                    <a:p>
                      <a:pPr algn="r">
                        <a:spcAft>
                          <a:spcPts val="0"/>
                        </a:spcAft>
                      </a:pPr>
                      <a:r>
                        <a:rPr lang="en-US" altLang="ja-JP" sz="1200" b="0" kern="100" dirty="0" smtClean="0">
                          <a:solidFill>
                            <a:schemeClr val="tx1"/>
                          </a:solidFill>
                          <a:effectLst/>
                          <a:latin typeface="Calibri" panose="020F0502020204030204" pitchFamily="34" charset="0"/>
                          <a:ea typeface="ＭＳ 明朝"/>
                          <a:cs typeface="Times New Roman"/>
                        </a:rPr>
                        <a:t>8,485</a:t>
                      </a:r>
                      <a:endParaRPr lang="ja-JP" sz="1200" b="0" kern="100" dirty="0">
                        <a:solidFill>
                          <a:schemeClr val="tx1"/>
                        </a:solidFill>
                        <a:effectLst/>
                        <a:latin typeface="Calibri" panose="020F0502020204030204" pitchFamily="34" charset="0"/>
                        <a:ea typeface="ＭＳ 明朝"/>
                        <a:cs typeface="Times New Roman"/>
                      </a:endParaRPr>
                    </a:p>
                  </a:txBody>
                  <a:tcPr marL="62865" marR="62865" marT="0" marB="0" anchor="ctr"/>
                </a:tc>
              </a:tr>
            </a:tbl>
          </a:graphicData>
        </a:graphic>
      </p:graphicFrame>
      <p:sp>
        <p:nvSpPr>
          <p:cNvPr id="37" name="正方形/長方形 36"/>
          <p:cNvSpPr/>
          <p:nvPr/>
        </p:nvSpPr>
        <p:spPr>
          <a:xfrm>
            <a:off x="79244" y="6381328"/>
            <a:ext cx="3952696" cy="461665"/>
          </a:xfrm>
          <a:prstGeom prst="rect">
            <a:avLst/>
          </a:prstGeom>
        </p:spPr>
        <p:txBody>
          <a:bodyPr wrap="square">
            <a:spAutoFit/>
          </a:bodyPr>
          <a:lstStyle/>
          <a:p>
            <a:r>
              <a:rPr lang="ja-JP" altLang="en-US" sz="800" dirty="0" smtClean="0"/>
              <a:t>出典</a:t>
            </a:r>
            <a:r>
              <a:rPr lang="ja-JP" altLang="ja-JP" sz="800" dirty="0" smtClean="0"/>
              <a:t>：</a:t>
            </a:r>
            <a:r>
              <a:rPr lang="ja-JP" altLang="en-US" sz="800" dirty="0" smtClean="0"/>
              <a:t>独立行政法人日本学生支援機構</a:t>
            </a:r>
            <a:r>
              <a:rPr lang="ja-JP" altLang="ja-JP" sz="800" dirty="0" smtClean="0"/>
              <a:t>「</a:t>
            </a:r>
            <a:r>
              <a:rPr lang="ja-JP" altLang="en-US" sz="800" dirty="0" smtClean="0"/>
              <a:t>外国人留学生在籍状況調査結果</a:t>
            </a:r>
            <a:endParaRPr lang="en-US" altLang="ja-JP" sz="800" dirty="0"/>
          </a:p>
          <a:p>
            <a:r>
              <a:rPr lang="ja-JP" altLang="en-US" sz="800" dirty="0" smtClean="0"/>
              <a:t>（平成</a:t>
            </a:r>
            <a:r>
              <a:rPr lang="en-US" altLang="ja-JP" sz="800" dirty="0" smtClean="0"/>
              <a:t>22</a:t>
            </a:r>
            <a:r>
              <a:rPr lang="ja-JP" altLang="en-US" sz="800" dirty="0" smtClean="0"/>
              <a:t>年度及び平成</a:t>
            </a:r>
            <a:r>
              <a:rPr lang="en-US" altLang="ja-JP" sz="800" dirty="0" smtClean="0"/>
              <a:t>28</a:t>
            </a:r>
            <a:r>
              <a:rPr lang="ja-JP" altLang="en-US" sz="800" dirty="0" smtClean="0"/>
              <a:t>年度）</a:t>
            </a:r>
            <a:r>
              <a:rPr lang="ja-JP" altLang="ja-JP" sz="800" dirty="0" smtClean="0"/>
              <a:t>」</a:t>
            </a:r>
            <a:r>
              <a:rPr lang="ja-JP" altLang="en-US" sz="800" dirty="0" smtClean="0"/>
              <a:t>より作成</a:t>
            </a:r>
            <a:endParaRPr lang="ja-JP" altLang="ja-JP" sz="800" dirty="0"/>
          </a:p>
          <a:p>
            <a:r>
              <a:rPr lang="ja-JP" altLang="ja-JP" sz="800" dirty="0" smtClean="0"/>
              <a:t>※</a:t>
            </a:r>
            <a:r>
              <a:rPr lang="ja-JP" altLang="en-US" sz="800" dirty="0" smtClean="0"/>
              <a:t>平成</a:t>
            </a:r>
            <a:r>
              <a:rPr lang="en-US" altLang="ja-JP" sz="800" dirty="0" smtClean="0"/>
              <a:t>26</a:t>
            </a:r>
            <a:r>
              <a:rPr lang="ja-JP" altLang="en-US" sz="800" dirty="0" smtClean="0"/>
              <a:t>年度より高等教育機関及び</a:t>
            </a:r>
            <a:r>
              <a:rPr lang="ja-JP" altLang="ja-JP" sz="800" dirty="0" smtClean="0"/>
              <a:t>日本語</a:t>
            </a:r>
            <a:r>
              <a:rPr lang="ja-JP" altLang="ja-JP" sz="800" dirty="0"/>
              <a:t>教育機関における外国人留学生を含む。</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46</a:t>
            </a:fld>
            <a:endParaRPr kumimoji="1" lang="ja-JP" altLang="en-US"/>
          </a:p>
        </p:txBody>
      </p:sp>
      <p:graphicFrame>
        <p:nvGraphicFramePr>
          <p:cNvPr id="6" name="オブジェクト 5"/>
          <p:cNvGraphicFramePr>
            <a:graphicFrameLocks noChangeAspect="1"/>
          </p:cNvGraphicFramePr>
          <p:nvPr>
            <p:extLst>
              <p:ext uri="{D42A27DB-BD31-4B8C-83A1-F6EECF244321}">
                <p14:modId xmlns:p14="http://schemas.microsoft.com/office/powerpoint/2010/main" val="354475652"/>
              </p:ext>
            </p:extLst>
          </p:nvPr>
        </p:nvGraphicFramePr>
        <p:xfrm>
          <a:off x="3939576" y="425493"/>
          <a:ext cx="5056184" cy="2643467"/>
        </p:xfrm>
        <a:graphic>
          <a:graphicData uri="http://schemas.openxmlformats.org/presentationml/2006/ole">
            <mc:AlternateContent xmlns:mc="http://schemas.openxmlformats.org/markup-compatibility/2006">
              <mc:Choice xmlns:v="urn:schemas-microsoft-com:vml" Requires="v">
                <p:oleObj spid="_x0000_s2266" name="ワークシート" r:id="rId6" imgW="7515154" imgH="3171720" progId="Excel.Sheet.12">
                  <p:embed/>
                </p:oleObj>
              </mc:Choice>
              <mc:Fallback>
                <p:oleObj name="ワークシート" r:id="rId6" imgW="7515154" imgH="3171720" progId="Excel.Sheet.12">
                  <p:embed/>
                  <p:pic>
                    <p:nvPicPr>
                      <p:cNvPr id="0" name=""/>
                      <p:cNvPicPr/>
                      <p:nvPr/>
                    </p:nvPicPr>
                    <p:blipFill>
                      <a:blip r:embed="rId7"/>
                      <a:stretch>
                        <a:fillRect/>
                      </a:stretch>
                    </p:blipFill>
                    <p:spPr>
                      <a:xfrm>
                        <a:off x="3939576" y="425493"/>
                        <a:ext cx="5056184" cy="2643467"/>
                      </a:xfrm>
                      <a:prstGeom prst="rect">
                        <a:avLst/>
                      </a:prstGeom>
                    </p:spPr>
                  </p:pic>
                </p:oleObj>
              </mc:Fallback>
            </mc:AlternateContent>
          </a:graphicData>
        </a:graphic>
      </p:graphicFrame>
    </p:spTree>
    <p:extLst>
      <p:ext uri="{BB962C8B-B14F-4D97-AF65-F5344CB8AC3E}">
        <p14:creationId xmlns:p14="http://schemas.microsoft.com/office/powerpoint/2010/main" val="20512512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正方形/長方形 26"/>
          <p:cNvSpPr/>
          <p:nvPr/>
        </p:nvSpPr>
        <p:spPr>
          <a:xfrm>
            <a:off x="97979" y="53594"/>
            <a:ext cx="4834061" cy="461665"/>
          </a:xfrm>
          <a:prstGeom prst="rect">
            <a:avLst/>
          </a:prstGeom>
        </p:spPr>
        <p:txBody>
          <a:bodyPr wrap="square">
            <a:spAutoFit/>
          </a:bodyPr>
          <a:lstStyle/>
          <a:p>
            <a:pPr marL="177800" indent="-177800"/>
            <a:r>
              <a:rPr lang="ja-JP"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在留資格で</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みる外国</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人材の都道府県</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比較</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出</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法務省「在留外国人統計（旧登録外国人統計</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月末時点</a:t>
            </a:r>
            <a:endParaRPr lang="ja-JP"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132647" y="3249560"/>
            <a:ext cx="3647265"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高度人材ポイント制の高度専門職について、大阪は東京に比べ圧倒的に少ない</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031940" y="3291371"/>
            <a:ext cx="5184576" cy="461665"/>
          </a:xfrm>
          <a:prstGeom prst="rect">
            <a:avLst/>
          </a:prstGeom>
        </p:spPr>
        <p:txBody>
          <a:bodyPr wrap="square">
            <a:spAutoFit/>
          </a:bodyPr>
          <a:lstStyle/>
          <a:p>
            <a:pPr marL="177800" indent="-177800"/>
            <a:r>
              <a:rPr lang="ja-JP"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新たな外国人技能実習制度（技能実習制度の見直し）について</a:t>
            </a:r>
            <a:endParaRPr lang="en-US" altLang="ja-JP" sz="12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法務省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、厚生労働省ホームページより転記</a:t>
            </a:r>
            <a:endParaRPr lang="ja-JP"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221431" y="3753747"/>
            <a:ext cx="5184576" cy="415498"/>
          </a:xfrm>
          <a:prstGeom prst="rect">
            <a:avLst/>
          </a:prstGeom>
        </p:spPr>
        <p:txBody>
          <a:bodyPr wrap="square">
            <a:spAutoFit/>
          </a:bodyPr>
          <a:lstStyle/>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「外国人の技能実習の適正な実施及び技能実習生の保護に関する法律</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（技能実習法）</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2017</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日施行予定）　</a:t>
            </a:r>
            <a:endParaRPr lang="ja-JP"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4265277" y="4153261"/>
            <a:ext cx="4778789" cy="2502403"/>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endParaRPr lang="ja-JP" altLang="en-US" sz="105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正方形/長方形 16"/>
          <p:cNvSpPr/>
          <p:nvPr/>
        </p:nvSpPr>
        <p:spPr>
          <a:xfrm>
            <a:off x="4292679" y="4174732"/>
            <a:ext cx="4354974" cy="1208023"/>
          </a:xfrm>
          <a:prstGeom prst="rect">
            <a:avLst/>
          </a:prstGeom>
        </p:spPr>
        <p:txBody>
          <a:bodyPr wrap="square">
            <a:spAutoFit/>
          </a:bodyPr>
          <a:lstStyle/>
          <a:p>
            <a:pPr algn="just">
              <a:lnSpc>
                <a:spcPts val="1400"/>
              </a:lnSpc>
            </a:pP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主な技能実習法の主な概要</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just">
              <a:lnSpc>
                <a:spcPts val="1400"/>
              </a:lnSpc>
              <a:spcBef>
                <a:spcPts val="300"/>
              </a:spcBef>
            </a:pP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優良</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な実習実施者・管理団体に限定して４～５年目の技能実習の</a:t>
            </a:r>
          </a:p>
          <a:p>
            <a:pPr algn="just">
              <a:lnSpc>
                <a:spcPts val="14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実施を可能とする</a:t>
            </a:r>
          </a:p>
          <a:p>
            <a:pPr algn="just">
              <a:lnSpc>
                <a:spcPts val="1400"/>
              </a:lnSpc>
            </a:pP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○技能実習生の「技能実習計画」に認定及び、管理団体の許可制度</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4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を設け、これらに関する事務を行うための「</a:t>
            </a: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外国人技能実習機構</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05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400"/>
              </a:lnSpc>
            </a:pPr>
            <a:r>
              <a:rPr lang="ja-JP" altLang="en-US" sz="105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050" dirty="0" smtClean="0">
                <a:latin typeface="メイリオ" panose="020B0604030504040204" pitchFamily="50" charset="-128"/>
                <a:ea typeface="メイリオ" panose="020B0604030504040204" pitchFamily="50" charset="-128"/>
                <a:cs typeface="メイリオ" panose="020B0604030504040204" pitchFamily="50" charset="-128"/>
              </a:rPr>
              <a:t>を新設</a:t>
            </a:r>
            <a:endParaRPr lang="en-US" altLang="ja-JP" sz="105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4357380" y="5399641"/>
            <a:ext cx="4324578" cy="1138773"/>
          </a:xfrm>
          <a:prstGeom prst="rect">
            <a:avLst/>
          </a:prstGeom>
          <a:ln>
            <a:solidFill>
              <a:schemeClr val="accent1">
                <a:shade val="50000"/>
              </a:schemeClr>
            </a:solidFill>
            <a:prstDash val="sysDash"/>
          </a:ln>
        </p:spPr>
        <p:txBody>
          <a:bodyPr wrap="square">
            <a:spAutoFit/>
          </a:bodyPr>
          <a:lstStyle/>
          <a:p>
            <a:pPr marL="177800" indent="-177800"/>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技能実習法の施行と同時に、「介護職種」が追加される予定</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⇒現在は、農業、漁業、建設、食品製造、繊維・衣服、機械・金属などの</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分野で７４職種１３３作業が技能実習の対象となっている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この</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ほか、平成</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27</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月から、</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建設分野の技能実習修了者について</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特定</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活動の在留資格により、最大２年以内で建設業務に従事</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緊急措置が実施されている（</a:t>
            </a:r>
            <a:r>
              <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2020</a:t>
            </a:r>
            <a:r>
              <a:rPr lang="ja-JP" altLang="en-US" sz="105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年まで</a:t>
            </a:r>
            <a:r>
              <a:rPr lang="ja-JP" altLang="en-US"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の時限措置）</a:t>
            </a:r>
            <a:endParaRPr lang="en-US" altLang="ja-JP" sz="105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419791154"/>
              </p:ext>
            </p:extLst>
          </p:nvPr>
        </p:nvGraphicFramePr>
        <p:xfrm>
          <a:off x="122641" y="586386"/>
          <a:ext cx="8808597" cy="2615255"/>
        </p:xfrm>
        <a:graphic>
          <a:graphicData uri="http://schemas.openxmlformats.org/drawingml/2006/table">
            <a:tbl>
              <a:tblPr>
                <a:tableStyleId>{E8B1032C-EA38-4F05-BA0D-38AFFFC7BED3}</a:tableStyleId>
              </a:tblPr>
              <a:tblGrid>
                <a:gridCol w="871261"/>
                <a:gridCol w="492238"/>
                <a:gridCol w="393790"/>
                <a:gridCol w="492238"/>
                <a:gridCol w="393790"/>
                <a:gridCol w="649754"/>
                <a:gridCol w="649754"/>
                <a:gridCol w="649754"/>
                <a:gridCol w="649754"/>
                <a:gridCol w="590685"/>
                <a:gridCol w="531617"/>
                <a:gridCol w="492238"/>
                <a:gridCol w="492238"/>
                <a:gridCol w="553768"/>
                <a:gridCol w="905718"/>
              </a:tblGrid>
              <a:tr h="599829">
                <a:tc>
                  <a:txBody>
                    <a:bodyPr/>
                    <a:lstStyle/>
                    <a:p>
                      <a:pPr algn="dist" fontAlgn="ctr"/>
                      <a:r>
                        <a:rPr lang="ja-JP" altLang="en-US" sz="1000" u="none" strike="noStrike" dirty="0">
                          <a:effectLst/>
                        </a:rPr>
                        <a:t>　</a:t>
                      </a:r>
                      <a:endParaRPr lang="ja-JP" altLang="en-US" sz="1000" b="0"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教授</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芸術</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a:effectLst/>
                        </a:rPr>
                        <a:t>宗教</a:t>
                      </a:r>
                      <a:endParaRPr lang="ja-JP" altLang="en-US" sz="1000" b="0" i="0" u="none" strike="noStrike">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報道</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１号イ</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１号ロ</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高度専門職</a:t>
                      </a:r>
                      <a:br>
                        <a:rPr lang="ja-JP" altLang="en-US" sz="1000" u="none" strike="noStrike" dirty="0">
                          <a:effectLst/>
                        </a:rPr>
                      </a:br>
                      <a:r>
                        <a:rPr lang="ja-JP" altLang="en-US" sz="1000" u="none" strike="noStrike" dirty="0">
                          <a:effectLst/>
                        </a:rPr>
                        <a:t>１号ハ</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smtClean="0">
                          <a:effectLst/>
                        </a:rPr>
                        <a:t>高度専門職</a:t>
                      </a:r>
                      <a:br>
                        <a:rPr lang="ja-JP" altLang="en-US" sz="1000" u="none" strike="noStrike" dirty="0" smtClean="0">
                          <a:effectLst/>
                        </a:rPr>
                      </a:br>
                      <a:r>
                        <a:rPr lang="ja-JP" altLang="en-US" sz="1000" u="none" strike="noStrike" dirty="0" smtClean="0">
                          <a:effectLst/>
                        </a:rPr>
                        <a:t>２号</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経営・管理</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法律・</a:t>
                      </a:r>
                      <a:br>
                        <a:rPr lang="ja-JP" altLang="en-US" sz="1000" u="none" strike="noStrike" dirty="0">
                          <a:effectLst/>
                        </a:rPr>
                      </a:br>
                      <a:r>
                        <a:rPr lang="ja-JP" altLang="en-US" sz="1000" u="none" strike="noStrike" dirty="0">
                          <a:effectLst/>
                        </a:rPr>
                        <a:t>会計業務</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医療</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研究</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教育</a:t>
                      </a:r>
                      <a:endParaRPr lang="ja-JP" altLang="en-US" sz="1000" b="0" i="0" u="none" strike="noStrike" dirty="0">
                        <a:solidFill>
                          <a:srgbClr val="000000"/>
                        </a:solidFill>
                        <a:effectLst/>
                        <a:latin typeface="ＭＳ Ｐ明朝"/>
                      </a:endParaRPr>
                    </a:p>
                  </a:txBody>
                  <a:tcPr marL="6904" marR="6904" marT="6904" marB="0" anchor="ctr">
                    <a:lnT w="12700" cap="flat" cmpd="sng" algn="ctr">
                      <a:solidFill>
                        <a:schemeClr val="tx1"/>
                      </a:solidFill>
                      <a:prstDash val="solid"/>
                      <a:round/>
                      <a:headEnd type="none" w="med" len="med"/>
                      <a:tailEnd type="none" w="med" len="med"/>
                    </a:lnT>
                    <a:solidFill>
                      <a:srgbClr val="FFFF99"/>
                    </a:solidFill>
                  </a:tcPr>
                </a:tc>
                <a:tc>
                  <a:txBody>
                    <a:bodyPr/>
                    <a:lstStyle/>
                    <a:p>
                      <a:pPr algn="dist" fontAlgn="ctr"/>
                      <a:r>
                        <a:rPr lang="ja-JP" altLang="en-US" sz="1000" u="none" strike="noStrike" dirty="0">
                          <a:effectLst/>
                        </a:rPr>
                        <a:t>技術・人文知識・</a:t>
                      </a:r>
                      <a:br>
                        <a:rPr lang="ja-JP" altLang="en-US" sz="1000" u="none" strike="noStrike" dirty="0">
                          <a:effectLst/>
                        </a:rPr>
                      </a:br>
                      <a:r>
                        <a:rPr lang="ja-JP" altLang="en-US" sz="1000" u="none" strike="noStrike" dirty="0">
                          <a:effectLst/>
                        </a:rPr>
                        <a:t>国際業務</a:t>
                      </a:r>
                      <a:endParaRPr lang="ja-JP" altLang="en-US" sz="1000" b="0"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FF99"/>
                    </a:solidFill>
                  </a:tcPr>
                </a:tc>
              </a:tr>
              <a:tr h="287918">
                <a:tc>
                  <a:txBody>
                    <a:bodyPr/>
                    <a:lstStyle/>
                    <a:p>
                      <a:pPr algn="dist" fontAlgn="ctr"/>
                      <a:r>
                        <a:rPr lang="ja-JP" altLang="en-US" sz="1050" u="none" strike="noStrike">
                          <a:effectLst/>
                        </a:rPr>
                        <a:t>全国</a:t>
                      </a:r>
                      <a:endParaRPr lang="ja-JP" altLang="en-US" sz="1050" b="1" i="0" u="none" strike="noStrike">
                        <a:solidFill>
                          <a:srgbClr val="000000"/>
                        </a:solidFill>
                        <a:effectLst/>
                        <a:latin typeface="ＭＳ Ｐゴシック"/>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dirty="0">
                          <a:effectLst/>
                        </a:rPr>
                        <a:t>  </a:t>
                      </a:r>
                      <a:r>
                        <a:rPr lang="en-US" altLang="ja-JP" sz="1200" u="none" strike="noStrike" dirty="0">
                          <a:effectLst/>
                        </a:rPr>
                        <a:t>7,463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438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4,428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246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731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2,813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132 </a:t>
                      </a:r>
                      <a:endParaRPr lang="en-US" altLang="ja-JP" sz="1200" b="1" i="0" u="none" strike="noStrike" dirty="0">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63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21,877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148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1,342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1,609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11,159 </a:t>
                      </a:r>
                      <a:endParaRPr lang="en-US" altLang="ja-JP" sz="1200" b="1" i="0" u="none" strike="noStrike">
                        <a:solidFill>
                          <a:srgbClr val="000000"/>
                        </a:solidFill>
                        <a:effectLst/>
                        <a:latin typeface="ＭＳ Ｐゴシック"/>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161,124 </a:t>
                      </a:r>
                      <a:endParaRPr lang="en-US" altLang="ja-JP" sz="1200" b="1" i="0" u="none" strike="noStrike">
                        <a:solidFill>
                          <a:srgbClr val="000000"/>
                        </a:solidFill>
                        <a:effectLst/>
                        <a:latin typeface="ＭＳ Ｐゴシック"/>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b="1" u="none" strike="noStrike" dirty="0">
                          <a:effectLst/>
                        </a:rPr>
                        <a:t>東京</a:t>
                      </a:r>
                      <a:endParaRPr lang="ja-JP" altLang="en-US" sz="1050" b="1"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1,865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245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1,131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220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151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1,618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112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33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9,242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139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240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363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1,811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61,367 </a:t>
                      </a:r>
                      <a:endParaRPr lang="en-US" altLang="ja-JP" sz="1200" b="1"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solidFill>
                      <a:srgbClr val="ACC8EA"/>
                    </a:solidFill>
                  </a:tcPr>
                </a:tc>
              </a:tr>
              <a:tr h="287918">
                <a:tc>
                  <a:txBody>
                    <a:bodyPr/>
                    <a:lstStyle/>
                    <a:p>
                      <a:pPr algn="dist" fontAlgn="ctr"/>
                      <a:r>
                        <a:rPr lang="ja-JP" altLang="en-US" sz="1050" b="1" u="none" strike="noStrike" dirty="0">
                          <a:effectLst/>
                        </a:rPr>
                        <a:t>大阪</a:t>
                      </a:r>
                      <a:endParaRPr lang="ja-JP" altLang="en-US" sz="1050" b="1" i="0" u="none" strike="noStrike" dirty="0">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546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a:effectLst/>
                        </a:rPr>
                        <a:t>     </a:t>
                      </a:r>
                      <a:r>
                        <a:rPr lang="en-US" altLang="ja-JP" sz="1200" b="1" u="none" strike="noStrike">
                          <a:effectLst/>
                        </a:rPr>
                        <a:t>25 </a:t>
                      </a:r>
                      <a:endParaRPr lang="en-US" altLang="ja-JP" sz="1200" b="1" i="0" u="none" strike="noStrike">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336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99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1,681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215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72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576 </a:t>
                      </a:r>
                      <a:endParaRPr lang="en-US" altLang="ja-JP" sz="1200" b="1" i="0" u="none" strike="noStrike" dirty="0">
                        <a:solidFill>
                          <a:srgbClr val="000000"/>
                        </a:solidFill>
                        <a:effectLst/>
                        <a:latin typeface="ＭＳ Ｐ明朝"/>
                      </a:endParaRPr>
                    </a:p>
                  </a:txBody>
                  <a:tcPr marL="6904" marR="6904" marT="6904" marB="0" anchor="ctr">
                    <a:solidFill>
                      <a:srgbClr val="ACC8EA"/>
                    </a:solidFill>
                  </a:tcPr>
                </a:tc>
                <a:tc>
                  <a:txBody>
                    <a:bodyPr/>
                    <a:lstStyle/>
                    <a:p>
                      <a:pPr algn="r" fontAlgn="ctr"/>
                      <a:r>
                        <a:rPr lang="ja-JP" altLang="en-US" sz="1200" b="1" u="none" strike="noStrike" dirty="0">
                          <a:effectLst/>
                        </a:rPr>
                        <a:t>             </a:t>
                      </a:r>
                      <a:r>
                        <a:rPr lang="en-US" altLang="ja-JP" sz="1200" b="1" u="none" strike="noStrike" dirty="0">
                          <a:effectLst/>
                        </a:rPr>
                        <a:t>12,516 </a:t>
                      </a:r>
                      <a:endParaRPr lang="en-US" altLang="ja-JP" sz="1200" b="1"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solidFill>
                      <a:srgbClr val="ACC8EA"/>
                    </a:solidFill>
                  </a:tcPr>
                </a:tc>
              </a:tr>
              <a:tr h="287918">
                <a:tc>
                  <a:txBody>
                    <a:bodyPr/>
                    <a:lstStyle/>
                    <a:p>
                      <a:pPr algn="dist" fontAlgn="ctr"/>
                      <a:r>
                        <a:rPr lang="ja-JP" altLang="en-US" sz="1050" u="none" strike="noStrike">
                          <a:effectLst/>
                        </a:rPr>
                        <a:t>神奈川</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a:effectLst/>
                        </a:rPr>
                        <a:t>      </a:t>
                      </a:r>
                      <a:r>
                        <a:rPr lang="en-US" altLang="ja-JP" sz="1200" u="none" strike="noStrike">
                          <a:effectLst/>
                        </a:rPr>
                        <a:t>342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17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210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6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55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465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6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1,703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169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222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727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17,826 </a:t>
                      </a:r>
                      <a:endParaRPr lang="en-US" altLang="ja-JP" sz="1200" b="0"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u="none" strike="noStrike">
                          <a:effectLst/>
                        </a:rPr>
                        <a:t>愛知</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a:effectLst/>
                        </a:rPr>
                        <a:t>      </a:t>
                      </a:r>
                      <a:r>
                        <a:rPr lang="en-US" altLang="ja-JP" sz="1200" u="none" strike="noStrike">
                          <a:effectLst/>
                        </a:rPr>
                        <a:t>540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24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321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67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2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1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643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25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42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334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9,714 </a:t>
                      </a:r>
                      <a:endParaRPr lang="en-US" altLang="ja-JP" sz="1200" b="0"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u="none" strike="noStrike">
                          <a:effectLst/>
                        </a:rPr>
                        <a:t>京都</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tcPr>
                </a:tc>
                <a:tc>
                  <a:txBody>
                    <a:bodyPr/>
                    <a:lstStyle/>
                    <a:p>
                      <a:pPr algn="r" fontAlgn="ctr"/>
                      <a:r>
                        <a:rPr lang="ja-JP" altLang="en-US" sz="1200" u="none" strike="noStrike">
                          <a:effectLst/>
                        </a:rPr>
                        <a:t>      </a:t>
                      </a:r>
                      <a:r>
                        <a:rPr lang="en-US" altLang="ja-JP" sz="1200" u="none" strike="noStrike">
                          <a:effectLst/>
                        </a:rPr>
                        <a:t>655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18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83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41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25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252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102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30 </a:t>
                      </a:r>
                      <a:endParaRPr lang="en-US" altLang="ja-JP" sz="1200" b="0" i="0" u="none" strike="noStrike">
                        <a:solidFill>
                          <a:srgbClr val="000000"/>
                        </a:solidFill>
                        <a:effectLst/>
                        <a:latin typeface="ＭＳ Ｐ明朝"/>
                      </a:endParaRPr>
                    </a:p>
                  </a:txBody>
                  <a:tcPr marL="6904" marR="6904" marT="6904" marB="0" anchor="ctr"/>
                </a:tc>
                <a:tc>
                  <a:txBody>
                    <a:bodyPr/>
                    <a:lstStyle/>
                    <a:p>
                      <a:pPr algn="r" fontAlgn="ctr"/>
                      <a:r>
                        <a:rPr lang="ja-JP" altLang="en-US" sz="1200" u="none" strike="noStrike" dirty="0">
                          <a:effectLst/>
                        </a:rPr>
                        <a:t>        </a:t>
                      </a:r>
                      <a:r>
                        <a:rPr lang="en-US" altLang="ja-JP" sz="1200" u="none" strike="noStrike" dirty="0">
                          <a:effectLst/>
                        </a:rPr>
                        <a:t>234 </a:t>
                      </a:r>
                      <a:endParaRPr lang="en-US" altLang="ja-JP" sz="1200" b="0" i="0" u="none" strike="noStrike" dirty="0">
                        <a:solidFill>
                          <a:srgbClr val="000000"/>
                        </a:solidFill>
                        <a:effectLst/>
                        <a:latin typeface="ＭＳ Ｐ明朝"/>
                      </a:endParaRPr>
                    </a:p>
                  </a:txBody>
                  <a:tcPr marL="6904" marR="6904" marT="6904" marB="0" anchor="ctr"/>
                </a:tc>
                <a:tc>
                  <a:txBody>
                    <a:bodyPr/>
                    <a:lstStyle/>
                    <a:p>
                      <a:pPr algn="r" fontAlgn="ctr"/>
                      <a:r>
                        <a:rPr lang="ja-JP" altLang="en-US" sz="1200" u="none" strike="noStrike">
                          <a:effectLst/>
                        </a:rPr>
                        <a:t>               </a:t>
                      </a:r>
                      <a:r>
                        <a:rPr lang="en-US" altLang="ja-JP" sz="1200" u="none" strike="noStrike">
                          <a:effectLst/>
                        </a:rPr>
                        <a:t>2,196 </a:t>
                      </a:r>
                      <a:endParaRPr lang="en-US" altLang="ja-JP" sz="1200" b="0" i="0" u="none" strike="noStrike">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tcPr>
                </a:tc>
              </a:tr>
              <a:tr h="287918">
                <a:tc>
                  <a:txBody>
                    <a:bodyPr/>
                    <a:lstStyle/>
                    <a:p>
                      <a:pPr algn="dist" fontAlgn="ctr"/>
                      <a:r>
                        <a:rPr lang="ja-JP" altLang="en-US" sz="1050" u="none" strike="noStrike">
                          <a:effectLst/>
                        </a:rPr>
                        <a:t>兵庫</a:t>
                      </a:r>
                      <a:endParaRPr lang="ja-JP" altLang="en-US" sz="1050" b="0" i="0" u="none" strike="noStrike">
                        <a:solidFill>
                          <a:srgbClr val="000000"/>
                        </a:solidFill>
                        <a:effectLst/>
                        <a:latin typeface="ＭＳ Ｐ明朝"/>
                      </a:endParaRPr>
                    </a:p>
                  </a:txBody>
                  <a:tcPr marL="6904" marR="6904" marT="6904"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231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4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342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21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36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2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1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494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a:effectLst/>
                        </a:rPr>
                        <a:t>          </a:t>
                      </a:r>
                      <a:r>
                        <a:rPr lang="en-US" altLang="ja-JP" sz="1200" u="none" strike="noStrike">
                          <a:effectLst/>
                        </a:rPr>
                        <a:t>- </a:t>
                      </a:r>
                      <a:endParaRPr lang="en-US" altLang="ja-JP" sz="1200" b="0" i="0" u="none" strike="noStrike">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43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68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577 </a:t>
                      </a:r>
                      <a:endParaRPr lang="en-US" altLang="ja-JP" sz="1200" b="0" i="0" u="none" strike="noStrike" dirty="0">
                        <a:solidFill>
                          <a:srgbClr val="000000"/>
                        </a:solidFill>
                        <a:effectLst/>
                        <a:latin typeface="ＭＳ Ｐ明朝"/>
                      </a:endParaRPr>
                    </a:p>
                  </a:txBody>
                  <a:tcPr marL="6904" marR="6904" marT="6904" marB="0" anchor="ctr">
                    <a:lnB w="12700" cap="flat" cmpd="sng" algn="ctr">
                      <a:solidFill>
                        <a:schemeClr val="tx1"/>
                      </a:solidFill>
                      <a:prstDash val="solid"/>
                      <a:round/>
                      <a:headEnd type="none" w="med" len="med"/>
                      <a:tailEnd type="none" w="med" len="med"/>
                    </a:lnB>
                  </a:tcPr>
                </a:tc>
                <a:tc>
                  <a:txBody>
                    <a:bodyPr/>
                    <a:lstStyle/>
                    <a:p>
                      <a:pPr algn="r" fontAlgn="ctr"/>
                      <a:r>
                        <a:rPr lang="ja-JP" altLang="en-US" sz="1200" u="none" strike="noStrike" dirty="0">
                          <a:effectLst/>
                        </a:rPr>
                        <a:t>               </a:t>
                      </a:r>
                      <a:r>
                        <a:rPr lang="en-US" altLang="ja-JP" sz="1200" u="none" strike="noStrike" dirty="0">
                          <a:effectLst/>
                        </a:rPr>
                        <a:t>3,706 </a:t>
                      </a:r>
                      <a:endParaRPr lang="en-US" altLang="ja-JP" sz="1200" b="0" i="0" u="none" strike="noStrike" dirty="0">
                        <a:solidFill>
                          <a:srgbClr val="000000"/>
                        </a:solidFill>
                        <a:effectLst/>
                        <a:latin typeface="ＭＳ Ｐ明朝"/>
                      </a:endParaRPr>
                    </a:p>
                  </a:txBody>
                  <a:tcPr marL="6904" marR="6904" marT="6904"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graphicFrame>
        <p:nvGraphicFramePr>
          <p:cNvPr id="21" name="表 20"/>
          <p:cNvGraphicFramePr>
            <a:graphicFrameLocks noGrp="1"/>
          </p:cNvGraphicFramePr>
          <p:nvPr>
            <p:extLst>
              <p:ext uri="{D42A27DB-BD31-4B8C-83A1-F6EECF244321}">
                <p14:modId xmlns:p14="http://schemas.microsoft.com/office/powerpoint/2010/main" val="721473615"/>
              </p:ext>
            </p:extLst>
          </p:nvPr>
        </p:nvGraphicFramePr>
        <p:xfrm>
          <a:off x="285920" y="4042510"/>
          <a:ext cx="3610129" cy="2235250"/>
        </p:xfrm>
        <a:graphic>
          <a:graphicData uri="http://schemas.openxmlformats.org/drawingml/2006/table">
            <a:tbl>
              <a:tblPr firstRow="1" firstCol="1" bandRow="1">
                <a:tableStyleId>{5C22544A-7EE6-4342-B048-85BDC9FD1C3A}</a:tableStyleId>
              </a:tblPr>
              <a:tblGrid>
                <a:gridCol w="2156893"/>
                <a:gridCol w="726618"/>
                <a:gridCol w="726618"/>
              </a:tblGrid>
              <a:tr h="223525">
                <a:tc>
                  <a:txBody>
                    <a:bodyPr/>
                    <a:lstStyle/>
                    <a:p>
                      <a:pPr algn="ctr">
                        <a:lnSpc>
                          <a:spcPts val="1200"/>
                        </a:lnSpc>
                        <a:spcAft>
                          <a:spcPts val="0"/>
                        </a:spcAft>
                      </a:pPr>
                      <a:r>
                        <a:rPr lang="ja-JP" sz="900" kern="0" dirty="0">
                          <a:effectLst/>
                          <a:latin typeface="Calibri 本文"/>
                        </a:rPr>
                        <a:t>地域</a:t>
                      </a:r>
                      <a:endParaRPr lang="ja-JP" sz="1050" kern="100" dirty="0">
                        <a:effectLst/>
                        <a:latin typeface="Calibri 本文"/>
                        <a:ea typeface="ＭＳ 明朝"/>
                        <a:cs typeface="Times New Roman"/>
                      </a:endParaRPr>
                    </a:p>
                  </a:txBody>
                  <a:tcPr marL="62865" marR="62865" marT="0" marB="0" anchor="ctr" anchorCtr="1"/>
                </a:tc>
                <a:tc>
                  <a:txBody>
                    <a:bodyPr/>
                    <a:lstStyle/>
                    <a:p>
                      <a:pPr algn="ctr">
                        <a:lnSpc>
                          <a:spcPts val="1200"/>
                        </a:lnSpc>
                        <a:spcAft>
                          <a:spcPts val="0"/>
                        </a:spcAft>
                      </a:pPr>
                      <a:r>
                        <a:rPr lang="en-US" sz="900" kern="0" dirty="0">
                          <a:effectLst/>
                          <a:latin typeface="Calibri 本文"/>
                        </a:rPr>
                        <a:t>2012</a:t>
                      </a:r>
                      <a:endParaRPr lang="ja-JP" sz="1050" kern="100" dirty="0">
                        <a:effectLst/>
                        <a:latin typeface="Calibri 本文"/>
                        <a:ea typeface="ＭＳ 明朝"/>
                        <a:cs typeface="Times New Roman"/>
                      </a:endParaRPr>
                    </a:p>
                  </a:txBody>
                  <a:tcPr marL="62865" marR="62865" marT="0" marB="0" anchor="ctr" anchorCtr="1"/>
                </a:tc>
                <a:tc>
                  <a:txBody>
                    <a:bodyPr/>
                    <a:lstStyle/>
                    <a:p>
                      <a:pPr algn="ctr">
                        <a:lnSpc>
                          <a:spcPts val="1200"/>
                        </a:lnSpc>
                        <a:spcAft>
                          <a:spcPts val="0"/>
                        </a:spcAft>
                      </a:pPr>
                      <a:r>
                        <a:rPr lang="en-US" sz="900" kern="0" dirty="0">
                          <a:effectLst/>
                          <a:latin typeface="Calibri 本文"/>
                        </a:rPr>
                        <a:t>2017</a:t>
                      </a:r>
                      <a:endParaRPr lang="ja-JP" sz="1050" kern="100" dirty="0">
                        <a:effectLst/>
                        <a:latin typeface="Calibri 本文"/>
                        <a:ea typeface="ＭＳ 明朝"/>
                        <a:cs typeface="Times New Roman"/>
                      </a:endParaRPr>
                    </a:p>
                  </a:txBody>
                  <a:tcPr marL="62865" marR="62865" marT="0" marB="0" anchor="ctr" anchorCtr="1"/>
                </a:tc>
              </a:tr>
              <a:tr h="223525">
                <a:tc>
                  <a:txBody>
                    <a:bodyPr/>
                    <a:lstStyle/>
                    <a:p>
                      <a:pPr algn="l">
                        <a:lnSpc>
                          <a:spcPts val="1200"/>
                        </a:lnSpc>
                        <a:spcAft>
                          <a:spcPts val="0"/>
                        </a:spcAft>
                      </a:pPr>
                      <a:r>
                        <a:rPr lang="ja-JP" sz="900" kern="0">
                          <a:effectLst/>
                        </a:rPr>
                        <a:t>北海道・東北</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0</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dirty="0">
                          <a:effectLst/>
                        </a:rPr>
                        <a:t>東京都</a:t>
                      </a:r>
                      <a:endParaRPr lang="ja-JP" sz="105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7</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17</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dirty="0">
                          <a:effectLst/>
                        </a:rPr>
                        <a:t>東京都を除く関東</a:t>
                      </a:r>
                      <a:endParaRPr lang="ja-JP" sz="105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5</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dirty="0">
                          <a:effectLst/>
                        </a:rPr>
                        <a:t>東海・甲信越・北陸</a:t>
                      </a:r>
                      <a:endParaRPr lang="ja-JP" sz="105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大阪府</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京都府</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3</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兵庫県</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2</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5</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奈良県</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0</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1</a:t>
                      </a:r>
                      <a:endParaRPr lang="ja-JP" sz="1200" kern="100" dirty="0">
                        <a:effectLst/>
                        <a:latin typeface="Century"/>
                        <a:ea typeface="ＭＳ 明朝"/>
                        <a:cs typeface="Times New Roman"/>
                      </a:endParaRPr>
                    </a:p>
                  </a:txBody>
                  <a:tcPr marL="62865" marR="62865" marT="0" marB="0" anchor="ctr"/>
                </a:tc>
              </a:tr>
              <a:tr h="223525">
                <a:tc>
                  <a:txBody>
                    <a:bodyPr/>
                    <a:lstStyle/>
                    <a:p>
                      <a:pPr algn="l">
                        <a:lnSpc>
                          <a:spcPts val="1200"/>
                        </a:lnSpc>
                        <a:spcAft>
                          <a:spcPts val="0"/>
                        </a:spcAft>
                      </a:pPr>
                      <a:r>
                        <a:rPr lang="ja-JP" sz="900" kern="0">
                          <a:effectLst/>
                        </a:rPr>
                        <a:t>中国・四国・九州・沖縄</a:t>
                      </a:r>
                      <a:endParaRPr lang="ja-JP" sz="1050" kern="10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c>
                  <a:txBody>
                    <a:bodyPr/>
                    <a:lstStyle/>
                    <a:p>
                      <a:pPr algn="r">
                        <a:lnSpc>
                          <a:spcPts val="1200"/>
                        </a:lnSpc>
                        <a:spcAft>
                          <a:spcPts val="0"/>
                        </a:spcAft>
                      </a:pPr>
                      <a:r>
                        <a:rPr lang="en-US" sz="1200" kern="0" dirty="0">
                          <a:effectLst/>
                        </a:rPr>
                        <a:t>4</a:t>
                      </a:r>
                      <a:endParaRPr lang="ja-JP" sz="1200" kern="100" dirty="0">
                        <a:effectLst/>
                        <a:latin typeface="Century"/>
                        <a:ea typeface="ＭＳ 明朝"/>
                        <a:cs typeface="Times New Roman"/>
                      </a:endParaRPr>
                    </a:p>
                  </a:txBody>
                  <a:tcPr marL="62865" marR="62865" marT="0" marB="0" anchor="ctr"/>
                </a:tc>
              </a:tr>
            </a:tbl>
          </a:graphicData>
        </a:graphic>
      </p:graphicFrame>
      <p:sp>
        <p:nvSpPr>
          <p:cNvPr id="22" name="正方形/長方形 21"/>
          <p:cNvSpPr/>
          <p:nvPr/>
        </p:nvSpPr>
        <p:spPr>
          <a:xfrm>
            <a:off x="97979" y="3517038"/>
            <a:ext cx="2889845" cy="492443"/>
          </a:xfrm>
          <a:prstGeom prst="rect">
            <a:avLst/>
          </a:prstGeom>
        </p:spPr>
        <p:txBody>
          <a:bodyPr wrap="square">
            <a:spAutoFit/>
          </a:bodyPr>
          <a:lstStyle/>
          <a:p>
            <a:pPr marL="177800" indent="-177800"/>
            <a:r>
              <a:rPr lang="ja-JP"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インターナショナル</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スクール数</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t>：</a:t>
            </a:r>
            <a:r>
              <a:rPr lang="ja-JP" altLang="en-US" sz="1000" dirty="0"/>
              <a:t>インターナショナル・スクール情報</a:t>
            </a:r>
            <a:r>
              <a:rPr lang="ja-JP" altLang="en-US" sz="1000" dirty="0" smtClean="0"/>
              <a:t>ナビ</a:t>
            </a:r>
            <a:endParaRPr lang="en-US" altLang="zh-TW"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324789" y="6423712"/>
            <a:ext cx="3036490"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東京に比べると</a:t>
            </a:r>
            <a:r>
              <a:rPr lang="ja-JP" altLang="en-US" sz="8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少ない</a:t>
            </a:r>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が、関西広域では選択肢が広がっている</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8460432" y="253648"/>
            <a:ext cx="504056" cy="215444"/>
          </a:xfrm>
          <a:prstGeom prst="rect">
            <a:avLst/>
          </a:prstGeom>
        </p:spPr>
        <p:txBody>
          <a:bodyPr wrap="square">
            <a:spAutoFit/>
          </a:bodyPr>
          <a:lstStyle/>
          <a:p>
            <a:pPr marL="177800" indent="-177800"/>
            <a:r>
              <a:rPr lang="ja-JP" altLang="en-US"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（人）</a:t>
            </a:r>
            <a:endParaRPr lang="en-US" altLang="zh-TW" sz="8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47</a:t>
            </a:fld>
            <a:endParaRPr kumimoji="1" lang="ja-JP" altLang="en-US"/>
          </a:p>
        </p:txBody>
      </p:sp>
    </p:spTree>
    <p:extLst>
      <p:ext uri="{BB962C8B-B14F-4D97-AF65-F5344CB8AC3E}">
        <p14:creationId xmlns:p14="http://schemas.microsoft.com/office/powerpoint/2010/main" val="37685097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正方形/長方形 4"/>
          <p:cNvSpPr>
            <a:spLocks noChangeArrowheads="1"/>
          </p:cNvSpPr>
          <p:nvPr/>
        </p:nvSpPr>
        <p:spPr bwMode="auto">
          <a:xfrm>
            <a:off x="106373" y="116632"/>
            <a:ext cx="69138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外国人留学生の就職先企業等所在地別許可人数（都道府県別比較）</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a:latin typeface="+mn-ea"/>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出典</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法務省</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留学生等の日本企業等への就職状況について」より作成</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4"/>
          <p:cNvSpPr>
            <a:spLocks noChangeArrowheads="1"/>
          </p:cNvSpPr>
          <p:nvPr/>
        </p:nvSpPr>
        <p:spPr bwMode="auto">
          <a:xfrm>
            <a:off x="6516216" y="3471372"/>
            <a:ext cx="24664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en-US" sz="1100" dirty="0" smtClean="0">
                <a:latin typeface="+mn-ea"/>
              </a:rPr>
              <a:t>外国人留学生の就職先企業等</a:t>
            </a:r>
            <a:endParaRPr lang="en-US" altLang="ja-JP" sz="1100" dirty="0" smtClean="0">
              <a:latin typeface="+mn-ea"/>
            </a:endParaRPr>
          </a:p>
          <a:p>
            <a:pPr marL="177800" indent="-177800"/>
            <a:r>
              <a:rPr lang="ja-JP" altLang="en-US" sz="1100" dirty="0" smtClean="0">
                <a:latin typeface="+mn-ea"/>
              </a:rPr>
              <a:t>所在地別許可人数の構成比（</a:t>
            </a:r>
            <a:r>
              <a:rPr lang="en-US" altLang="ja-JP" sz="1100" dirty="0" smtClean="0">
                <a:latin typeface="+mn-ea"/>
              </a:rPr>
              <a:t>2016</a:t>
            </a:r>
            <a:r>
              <a:rPr lang="ja-JP" altLang="en-US" sz="1100" dirty="0" smtClean="0">
                <a:latin typeface="+mn-ea"/>
              </a:rPr>
              <a:t>年）</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4"/>
          <p:cNvSpPr>
            <a:spLocks noChangeArrowheads="1"/>
          </p:cNvSpPr>
          <p:nvPr/>
        </p:nvSpPr>
        <p:spPr bwMode="auto">
          <a:xfrm>
            <a:off x="5724910" y="5997478"/>
            <a:ext cx="34190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年中の外国人留学生の就職先として、東京都の</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9,265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人に次いで、</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1,989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人が大阪府の企業等を選択。</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一方で</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年までの就業者数の伸び率</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は、大阪府が</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186.6%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と東京都の</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140.6%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を大きく上回る。</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48</a:t>
            </a:fld>
            <a:endParaRPr kumimoji="1" lang="ja-JP" altLang="en-US"/>
          </a:p>
        </p:txBody>
      </p:sp>
      <p:pic>
        <p:nvPicPr>
          <p:cNvPr id="6" name="図 5"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896" y="3897052"/>
            <a:ext cx="2836560" cy="2131899"/>
          </a:xfrm>
          <a:prstGeom prst="rect">
            <a:avLst/>
          </a:prstGeom>
        </p:spPr>
      </p:pic>
      <p:graphicFrame>
        <p:nvGraphicFramePr>
          <p:cNvPr id="12" name="グラフ 11"/>
          <p:cNvGraphicFramePr>
            <a:graphicFrameLocks/>
          </p:cNvGraphicFramePr>
          <p:nvPr>
            <p:extLst>
              <p:ext uri="{D42A27DB-BD31-4B8C-83A1-F6EECF244321}">
                <p14:modId xmlns:p14="http://schemas.microsoft.com/office/powerpoint/2010/main" val="892642288"/>
              </p:ext>
            </p:extLst>
          </p:nvPr>
        </p:nvGraphicFramePr>
        <p:xfrm>
          <a:off x="179512" y="4068476"/>
          <a:ext cx="5364596" cy="2779971"/>
        </p:xfrm>
        <a:graphic>
          <a:graphicData uri="http://schemas.openxmlformats.org/drawingml/2006/chart">
            <c:chart xmlns:c="http://schemas.openxmlformats.org/drawingml/2006/chart" xmlns:r="http://schemas.openxmlformats.org/officeDocument/2006/relationships" r:id="rId4"/>
          </a:graphicData>
        </a:graphic>
      </p:graphicFrame>
      <p:sp>
        <p:nvSpPr>
          <p:cNvPr id="4" name="正方形/長方形 3"/>
          <p:cNvSpPr/>
          <p:nvPr/>
        </p:nvSpPr>
        <p:spPr>
          <a:xfrm>
            <a:off x="359532" y="4096026"/>
            <a:ext cx="504056" cy="25969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kumimoji="1" lang="ja-JP" altLang="en-US" sz="1000" dirty="0" smtClean="0">
                <a:solidFill>
                  <a:schemeClr val="tx1"/>
                </a:solidFill>
              </a:rPr>
              <a:t>（人）</a:t>
            </a:r>
            <a:endParaRPr kumimoji="1" lang="ja-JP" altLang="en-US" sz="1000" dirty="0">
              <a:solidFill>
                <a:schemeClr val="tx1"/>
              </a:solidFill>
            </a:endParaRPr>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3598758144"/>
              </p:ext>
            </p:extLst>
          </p:nvPr>
        </p:nvGraphicFramePr>
        <p:xfrm>
          <a:off x="359532" y="670109"/>
          <a:ext cx="6096000" cy="3232150"/>
        </p:xfrm>
        <a:graphic>
          <a:graphicData uri="http://schemas.openxmlformats.org/presentationml/2006/ole">
            <mc:AlternateContent xmlns:mc="http://schemas.openxmlformats.org/markup-compatibility/2006">
              <mc:Choice xmlns:v="urn:schemas-microsoft-com:vml" Requires="v">
                <p:oleObj spid="_x0000_s5327" name="ワークシート" r:id="rId6" imgW="10563326" imgH="5600582" progId="Excel.Sheet.12">
                  <p:embed/>
                </p:oleObj>
              </mc:Choice>
              <mc:Fallback>
                <p:oleObj name="ワークシート" r:id="rId6" imgW="10563326" imgH="5600582" progId="Excel.Sheet.12">
                  <p:embed/>
                  <p:pic>
                    <p:nvPicPr>
                      <p:cNvPr id="0" name=""/>
                      <p:cNvPicPr/>
                      <p:nvPr/>
                    </p:nvPicPr>
                    <p:blipFill>
                      <a:blip r:embed="rId7"/>
                      <a:stretch>
                        <a:fillRect/>
                      </a:stretch>
                    </p:blipFill>
                    <p:spPr>
                      <a:xfrm>
                        <a:off x="359532" y="670109"/>
                        <a:ext cx="6096000" cy="3232150"/>
                      </a:xfrm>
                      <a:prstGeom prst="rect">
                        <a:avLst/>
                      </a:prstGeom>
                    </p:spPr>
                  </p:pic>
                </p:oleObj>
              </mc:Fallback>
            </mc:AlternateContent>
          </a:graphicData>
        </a:graphic>
      </p:graphicFrame>
    </p:spTree>
    <p:extLst>
      <p:ext uri="{BB962C8B-B14F-4D97-AF65-F5344CB8AC3E}">
        <p14:creationId xmlns:p14="http://schemas.microsoft.com/office/powerpoint/2010/main" val="8698188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テキスト ボックス 4"/>
          <p:cNvSpPr txBox="1"/>
          <p:nvPr/>
        </p:nvSpPr>
        <p:spPr>
          <a:xfrm>
            <a:off x="179512" y="43533"/>
            <a:ext cx="8712968" cy="830997"/>
          </a:xfrm>
          <a:prstGeom prst="rect">
            <a:avLst/>
          </a:prstGeom>
          <a:noFill/>
        </p:spPr>
        <p:txBody>
          <a:bodyPr wrap="square" rtlCol="0">
            <a:spAutoFit/>
          </a:bodyPr>
          <a:lstStyle/>
          <a:p>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平成</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月に、これまでの長期低迷を脱し、日本の成長エンジンとして再生するための方向性を取りまとめた「大阪の成長戦略」について、策定時以降の総括（社会経済環境の変化を含む）と検証をおこなうため、各種データ等を用いて分析を行った</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595137" y="828092"/>
            <a:ext cx="1172007" cy="400110"/>
          </a:xfrm>
          <a:prstGeom prst="rect">
            <a:avLst/>
          </a:prstGeom>
          <a:noFill/>
        </p:spPr>
        <p:txBody>
          <a:bodyPr wrap="square" rtlCol="0">
            <a:spAutoFit/>
          </a:bodyPr>
          <a:lstStyle/>
          <a:p>
            <a:r>
              <a:rPr kumimoji="1"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目次</a:t>
            </a:r>
            <a:r>
              <a:rPr kumimoji="1"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4</a:t>
            </a:fld>
            <a:endParaRPr kumimoji="1" lang="ja-JP" altLang="en-US"/>
          </a:p>
        </p:txBody>
      </p:sp>
      <p:sp>
        <p:nvSpPr>
          <p:cNvPr id="13" name="正方形/長方形 12"/>
          <p:cNvSpPr/>
          <p:nvPr/>
        </p:nvSpPr>
        <p:spPr>
          <a:xfrm>
            <a:off x="595137" y="864096"/>
            <a:ext cx="8064896" cy="573325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 name="テキスト ボックス 7"/>
          <p:cNvSpPr txBox="1"/>
          <p:nvPr/>
        </p:nvSpPr>
        <p:spPr>
          <a:xfrm>
            <a:off x="683568" y="1052736"/>
            <a:ext cx="7976465" cy="5735348"/>
          </a:xfrm>
          <a:prstGeom prst="rect">
            <a:avLst/>
          </a:prstGeom>
          <a:noFill/>
        </p:spPr>
        <p:txBody>
          <a:bodyPr wrap="square" bIns="36000" rtlCol="0">
            <a:spAutoFit/>
          </a:bodyPr>
          <a:lstStyle/>
          <a:p>
            <a:r>
              <a:rPr kumimoji="1" lang="ja-JP" altLang="en-US" b="1" dirty="0" smtClean="0">
                <a:latin typeface="Meiryo UI" panose="020B0604030504040204" pitchFamily="50" charset="-128"/>
                <a:ea typeface="Meiryo UI" panose="020B0604030504040204" pitchFamily="50" charset="-128"/>
                <a:cs typeface="Meiryo UI" panose="020B0604030504040204" pitchFamily="50" charset="-128"/>
              </a:rPr>
              <a:t>１．総　論</a:t>
            </a:r>
            <a:r>
              <a:rPr kumimoji="1"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成長戦略の目標値である「</a:t>
            </a:r>
            <a:r>
              <a:rPr lang="zh-CN" altLang="en-US" sz="1300" dirty="0">
                <a:latin typeface="Meiryo UI" panose="020B0604030504040204" pitchFamily="50" charset="-128"/>
                <a:ea typeface="Meiryo UI" panose="020B0604030504040204" pitchFamily="50" charset="-128"/>
                <a:cs typeface="Meiryo UI" panose="020B0604030504040204" pitchFamily="50" charset="-128"/>
              </a:rPr>
              <a:t>来阪外国人</a:t>
            </a:r>
            <a:r>
              <a:rPr lang="zh-CN" altLang="en-US" sz="1300" dirty="0" smtClean="0">
                <a:latin typeface="Meiryo UI" panose="020B0604030504040204" pitchFamily="50" charset="-128"/>
                <a:ea typeface="Meiryo UI" panose="020B0604030504040204" pitchFamily="50" charset="-128"/>
                <a:cs typeface="Meiryo UI" panose="020B0604030504040204" pitchFamily="50" charset="-128"/>
              </a:rPr>
              <a:t>旅行者</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」と「貨物取扱量」については、各論において言及</a:t>
            </a:r>
            <a:endPar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①成長率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②雇用創出</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２０</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２．各　論（５源泉別の動向分析）</a:t>
            </a:r>
            <a:endParaRPr lang="en-US" altLang="ja-JP"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①集客　         －　 インバウンド・観光</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２７</a:t>
            </a:r>
            <a:endPar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②人材　         －　 人材流出（人口動態）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ｐ  　３１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　 所得構造</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３７</a:t>
            </a:r>
            <a:endParaRPr lang="en-US" altLang="ja-JP" sz="1400" kern="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女性や高齢者の就業</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４１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　 外国人材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４５</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③産業</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健康医療・介護分野</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５１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企業等の立地</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５５</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生産性・設備投資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５７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開廃業・イノベーション</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６１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貿易・海外展開</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６７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対内投資</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７３</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大阪の中小企業（現状・課題）</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７７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④インフラ</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空港・港湾</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８７</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その他インフラ（鉄道、道路など）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９１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⑤都市再生　   －　 その他都市魅力（環境、文化、居住など）</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ｐ  　９５</a:t>
            </a:r>
            <a:endPar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３．新たな課題に関する分析</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①第４次産業革命関係</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１０１</a:t>
            </a:r>
            <a:endPar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②人材・人手不足関係</a:t>
            </a:r>
            <a:r>
              <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ｐ １１５</a:t>
            </a:r>
            <a:endPar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600"/>
              </a:lnSpc>
            </a:pP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③人口動態</a:t>
            </a:r>
            <a:r>
              <a:rPr lang="en-US" altLang="ja-JP"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１３１</a:t>
            </a:r>
            <a:endParaRPr lang="en-US" altLang="ja-JP" sz="1400" kern="0" dirty="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４．諸外国都市との比較</a:t>
            </a:r>
            <a:r>
              <a:rPr lang="en-US" altLang="ja-JP"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kern="0" dirty="0">
                <a:latin typeface="Meiryo UI" panose="020B0604030504040204" pitchFamily="50" charset="-128"/>
                <a:ea typeface="Meiryo UI" panose="020B0604030504040204" pitchFamily="50" charset="-128"/>
                <a:cs typeface="Meiryo UI" panose="020B0604030504040204" pitchFamily="50" charset="-128"/>
              </a:rPr>
              <a:t>・・・　ｐ </a:t>
            </a:r>
            <a:r>
              <a:rPr lang="ja-JP" altLang="en-US" sz="1400" kern="0" dirty="0" smtClean="0">
                <a:latin typeface="Meiryo UI" panose="020B0604030504040204" pitchFamily="50" charset="-128"/>
                <a:ea typeface="Meiryo UI" panose="020B0604030504040204" pitchFamily="50" charset="-128"/>
                <a:cs typeface="Meiryo UI" panose="020B0604030504040204" pitchFamily="50" charset="-128"/>
              </a:rPr>
              <a:t>１４３</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457798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024102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③産業</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50</a:t>
            </a:fld>
            <a:endParaRPr lang="ja-JP" altLang="en-US" dirty="0"/>
          </a:p>
        </p:txBody>
      </p:sp>
    </p:spTree>
    <p:extLst>
      <p:ext uri="{BB962C8B-B14F-4D97-AF65-F5344CB8AC3E}">
        <p14:creationId xmlns:p14="http://schemas.microsoft.com/office/powerpoint/2010/main" val="12572230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87521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○医薬品、医療機器産業の国際競争力を阻害するドラッグ・ラグ、デバイス・ラグなどが課題。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・介護を産業として見た場合には、自動車産業に匹敵する巨大市場であり、雇用吸収力も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高いが、急増する</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需要に対応するには</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、我が国の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医療・介護関連産業は、サービス供給体制、労働</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生産性など</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に課題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72369"/>
            <a:ext cx="2736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420888"/>
            <a:ext cx="9001000" cy="133205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ctr"/>
          <a:lstStyle/>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○ライフサイエンス関連産業にかかる拠点形成</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・彩都・健都・未来医療国際拠点プロジェクトの推進</a:t>
            </a:r>
            <a:endParaRPr lang="en-US" altLang="ja-JP" sz="14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○医薬品・医療機器等の開発に向けた必要な支援・環境の整備</a:t>
            </a:r>
            <a:endParaRPr lang="en-US" altLang="ja-JP" sz="14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・国家戦略特区制度、総合特区制度等を活用した取組み（特区医療機器薬事戦略相談、革新的医薬品の迅速化など）</a:t>
            </a:r>
            <a:endParaRPr lang="en-US" altLang="ja-JP" sz="1400" strike="sngStrike"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PMDA</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関西支部（</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PMDA</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：独立行政法人　医薬品医療機器総合機構）の設置実現、機能拡充</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240900"/>
            <a:ext cx="2736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健康医療・介護分野</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66475" y="3897052"/>
            <a:ext cx="8970021" cy="291632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○国の「健康・医療戦略」の推進等により我が国の創薬環境は大きく改善</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○大阪では特区での取組みをはじめライフサイエンス関連産業の集積やイノベーション促進の取組みが進みつつある。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○「老人福祉・介護事業」や「病院」が大阪で多くの従業員を抱える業種となっているが、人材確保難であり、パート等非正規雇用への依存度が高くなっている。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○革新的創薬や再生医療など、世界的なライフサイエンスクラスターの形成に向けた更なる取組みの推進。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療現場以外を含めて、健康予防や介護福祉の関連産業については、市場拡大が予測されており、健康寿命延伸産業、介護福祉関連産業について、高齢者と医療・介護現場のニーズをとらえながら、大阪でいち早く創出していく必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○今後、医療・介護分野への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導入やロボット導入による生産性向上、人の重労働負担の軽減に向けた取り組みが進めば</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、生産性が高くかつ</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雇用吸収が高い分野へと変化を遂げる可能性を秘めている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789040"/>
            <a:ext cx="2736000"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51</a:t>
            </a:fld>
            <a:endParaRPr kumimoji="1" lang="ja-JP" altLang="en-US"/>
          </a:p>
        </p:txBody>
      </p:sp>
    </p:spTree>
    <p:extLst>
      <p:ext uri="{BB962C8B-B14F-4D97-AF65-F5344CB8AC3E}">
        <p14:creationId xmlns:p14="http://schemas.microsoft.com/office/powerpoint/2010/main" val="30365105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4463988" y="46365"/>
            <a:ext cx="4934862" cy="646331"/>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再生医療にかかわる世界トップレベルの早期承認制度の導入（</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endParaRPr lang="en-US" altLang="ja-JP" sz="10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出典：国立医薬品食品衛生研究所「再生医療・細胞規制治療に関する国際比較</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JETRO</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616" y="98372"/>
            <a:ext cx="4759895" cy="492443"/>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医薬品製造業は付加価値の非常に高い産業</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（大阪でも一人当たり付加価値額が大きく、従業者数も多い産業である）</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6094"/>
          <a:stretch/>
        </p:blipFill>
        <p:spPr bwMode="auto">
          <a:xfrm>
            <a:off x="126953" y="974626"/>
            <a:ext cx="4520927" cy="2101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図 31"/>
          <p:cNvPicPr/>
          <p:nvPr/>
        </p:nvPicPr>
        <p:blipFill rotWithShape="1">
          <a:blip r:embed="rId3" cstate="print">
            <a:extLst>
              <a:ext uri="{28A0092B-C50C-407E-A947-70E740481C1C}">
                <a14:useLocalDpi xmlns:a14="http://schemas.microsoft.com/office/drawing/2010/main" val="0"/>
              </a:ext>
            </a:extLst>
          </a:blip>
          <a:srcRect b="6476"/>
          <a:stretch/>
        </p:blipFill>
        <p:spPr bwMode="auto">
          <a:xfrm>
            <a:off x="4931849" y="680486"/>
            <a:ext cx="3745459" cy="1478396"/>
          </a:xfrm>
          <a:prstGeom prst="rect">
            <a:avLst/>
          </a:prstGeom>
          <a:noFill/>
          <a:ln>
            <a:noFill/>
          </a:ln>
        </p:spPr>
      </p:pic>
      <p:pic>
        <p:nvPicPr>
          <p:cNvPr id="33" name="Picture 2"/>
          <p:cNvPicPr>
            <a:picLocks noChangeAspect="1" noChangeArrowheads="1"/>
          </p:cNvPicPr>
          <p:nvPr/>
        </p:nvPicPr>
        <p:blipFill rotWithShape="1">
          <a:blip r:embed="rId4"/>
          <a:srcRect b="12635"/>
          <a:stretch/>
        </p:blipFill>
        <p:spPr bwMode="auto">
          <a:xfrm>
            <a:off x="279349" y="4142022"/>
            <a:ext cx="1937551" cy="2263201"/>
          </a:xfrm>
          <a:prstGeom prst="rect">
            <a:avLst/>
          </a:prstGeom>
          <a:noFill/>
          <a:ln w="9525">
            <a:noFill/>
            <a:miter lim="800000"/>
            <a:headEnd/>
            <a:tailEnd/>
          </a:ln>
        </p:spPr>
      </p:pic>
      <p:pic>
        <p:nvPicPr>
          <p:cNvPr id="34" name="Picture 3"/>
          <p:cNvPicPr>
            <a:picLocks noChangeAspect="1" noChangeArrowheads="1"/>
          </p:cNvPicPr>
          <p:nvPr/>
        </p:nvPicPr>
        <p:blipFill rotWithShape="1">
          <a:blip r:embed="rId5"/>
          <a:srcRect b="12670"/>
          <a:stretch/>
        </p:blipFill>
        <p:spPr bwMode="auto">
          <a:xfrm>
            <a:off x="2539812" y="4149080"/>
            <a:ext cx="1981173" cy="2256143"/>
          </a:xfrm>
          <a:prstGeom prst="rect">
            <a:avLst/>
          </a:prstGeom>
          <a:noFill/>
          <a:ln w="9525">
            <a:noFill/>
            <a:miter lim="800000"/>
            <a:headEnd/>
            <a:tailEnd/>
          </a:ln>
        </p:spPr>
      </p:pic>
      <p:sp>
        <p:nvSpPr>
          <p:cNvPr id="30" name="正方形/長方形 29"/>
          <p:cNvSpPr/>
          <p:nvPr/>
        </p:nvSpPr>
        <p:spPr>
          <a:xfrm>
            <a:off x="11212" y="3290778"/>
            <a:ext cx="3095837" cy="523220"/>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大阪の医薬品事業所数は全国</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位、医療機器事業所数は</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位</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8" name="Picture 4"/>
          <p:cNvPicPr>
            <a:picLocks noChangeAspect="1" noChangeArrowheads="1"/>
          </p:cNvPicPr>
          <p:nvPr/>
        </p:nvPicPr>
        <p:blipFill rotWithShape="1">
          <a:blip r:embed="rId6">
            <a:extLst>
              <a:ext uri="{28A0092B-C50C-407E-A947-70E740481C1C}">
                <a14:useLocalDpi xmlns:a14="http://schemas.microsoft.com/office/drawing/2010/main" val="0"/>
              </a:ext>
            </a:extLst>
          </a:blip>
          <a:srcRect b="7346"/>
          <a:stretch/>
        </p:blipFill>
        <p:spPr bwMode="auto">
          <a:xfrm>
            <a:off x="4703450" y="2996952"/>
            <a:ext cx="4333046" cy="1729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正方形/長方形 36"/>
          <p:cNvSpPr/>
          <p:nvPr/>
        </p:nvSpPr>
        <p:spPr>
          <a:xfrm>
            <a:off x="4647880" y="2133364"/>
            <a:ext cx="4284476" cy="523220"/>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大阪・関西のライフサイエンスの高いポテンシャルを活用し産学連携の取組みが活発化</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559796" y="4750626"/>
            <a:ext cx="4584204"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健康関連産業の今後見込まれる市場規模</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（日本再興戦略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H25.6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2125550822"/>
              </p:ext>
            </p:extLst>
          </p:nvPr>
        </p:nvGraphicFramePr>
        <p:xfrm>
          <a:off x="4785604" y="5299158"/>
          <a:ext cx="3857268" cy="1478214"/>
        </p:xfrm>
        <a:graphic>
          <a:graphicData uri="http://schemas.openxmlformats.org/drawingml/2006/table">
            <a:tbl>
              <a:tblPr firstRow="1" firstCol="1" bandRow="1">
                <a:tableStyleId>{BC89EF96-8CEA-46FF-86C4-4CE0E7609802}</a:tableStyleId>
              </a:tblPr>
              <a:tblGrid>
                <a:gridCol w="1486535"/>
                <a:gridCol w="2370733"/>
              </a:tblGrid>
              <a:tr h="267089">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該当分野、構成要素等</a:t>
                      </a:r>
                    </a:p>
                  </a:txBody>
                  <a:tcPr marL="68580" marR="68580" marT="0" marB="0" anchor="ctr"/>
                </a:tc>
                <a:tc>
                  <a:txBody>
                    <a:bodyPr/>
                    <a:lstStyle/>
                    <a:p>
                      <a:pPr algn="ctr">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市場規模予測</a:t>
                      </a:r>
                    </a:p>
                  </a:txBody>
                  <a:tcPr marL="68580" marR="68580" marT="0" marB="0" anchor="ctr"/>
                </a:tc>
              </a:tr>
              <a:tr h="1211125">
                <a:tc>
                  <a:txBody>
                    <a:bodyPr/>
                    <a:lstStyle/>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健康増進・予防サービス</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生活支援サービス</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医薬品・医療機器</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高齢者向け住宅等</a:t>
                      </a:r>
                    </a:p>
                  </a:txBody>
                  <a:tcPr marL="68580" marR="68580" marT="0" marB="0" anchor="ctr"/>
                </a:tc>
                <a:tc>
                  <a:txBody>
                    <a:bodyPr/>
                    <a:lstStyle/>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【市場規模】</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・国内  </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26</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indent="533400" algn="just">
                        <a:spcAft>
                          <a:spcPts val="0"/>
                        </a:spcAft>
                      </a:pP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37</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2030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・海外</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 311</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indent="466725" algn="just">
                        <a:spcAft>
                          <a:spcPts val="0"/>
                        </a:spcAft>
                      </a:pP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525</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兆円（</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2030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algn="just">
                        <a:spcAft>
                          <a:spcPts val="0"/>
                        </a:spcAft>
                      </a:pP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・雇用規模</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 160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2020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p>
                      <a:pPr indent="733425" algn="just">
                        <a:spcAft>
                          <a:spcPts val="0"/>
                        </a:spcAft>
                      </a:pP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223</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万人（</a:t>
                      </a:r>
                      <a:r>
                        <a:rPr lang="en-US" sz="1050" kern="100" dirty="0">
                          <a:effectLst/>
                          <a:latin typeface="Meiryo UI" panose="020B0604030504040204" pitchFamily="50" charset="-128"/>
                          <a:ea typeface="Meiryo UI" panose="020B0604030504040204" pitchFamily="50" charset="-128"/>
                          <a:cs typeface="Meiryo UI" panose="020B0604030504040204" pitchFamily="50" charset="-128"/>
                        </a:rPr>
                        <a:t>2030</a:t>
                      </a:r>
                      <a:r>
                        <a:rPr lang="ja-JP" sz="1050" kern="100" dirty="0">
                          <a:effectLst/>
                          <a:latin typeface="Meiryo UI" panose="020B0604030504040204" pitchFamily="50" charset="-128"/>
                          <a:ea typeface="Meiryo UI" panose="020B0604030504040204" pitchFamily="50" charset="-128"/>
                          <a:cs typeface="Meiryo UI" panose="020B0604030504040204" pitchFamily="50" charset="-128"/>
                        </a:rPr>
                        <a:t>年）</a:t>
                      </a:r>
                    </a:p>
                  </a:txBody>
                  <a:tcPr marL="68580" marR="68580" marT="0" marB="0" anchor="ctr"/>
                </a:tc>
              </a:tr>
            </a:tbl>
          </a:graphicData>
        </a:graphic>
      </p:graphicFrame>
      <p:sp>
        <p:nvSpPr>
          <p:cNvPr id="14" name="Text Box 3"/>
          <p:cNvSpPr txBox="1">
            <a:spLocks noChangeArrowheads="1"/>
          </p:cNvSpPr>
          <p:nvPr/>
        </p:nvSpPr>
        <p:spPr bwMode="auto">
          <a:xfrm>
            <a:off x="4678152" y="5095391"/>
            <a:ext cx="4289056"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出典：首相官邸　新たな成長戦略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「日本再興戦略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-JAPAN is BACK-</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戦略ビジョン創造プラン</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3"/>
          <p:cNvSpPr txBox="1">
            <a:spLocks noChangeArrowheads="1"/>
          </p:cNvSpPr>
          <p:nvPr/>
        </p:nvSpPr>
        <p:spPr bwMode="auto">
          <a:xfrm>
            <a:off x="126953" y="609954"/>
            <a:ext cx="4544415"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出典：経済産業省　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年工業統計表「産業細分類別統計表データより作成</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3"/>
          <p:cNvSpPr txBox="1">
            <a:spLocks noChangeArrowheads="1"/>
          </p:cNvSpPr>
          <p:nvPr/>
        </p:nvSpPr>
        <p:spPr bwMode="auto">
          <a:xfrm>
            <a:off x="193977" y="3919581"/>
            <a:ext cx="2834929" cy="1164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出典：総務省「平成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年経済センサスｰ活動調査」より作成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Text Box 3"/>
          <p:cNvSpPr txBox="1">
            <a:spLocks noChangeArrowheads="1"/>
          </p:cNvSpPr>
          <p:nvPr/>
        </p:nvSpPr>
        <p:spPr bwMode="auto">
          <a:xfrm>
            <a:off x="4823417" y="2736989"/>
            <a:ext cx="3420991"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出典：アジア太平洋研究所「関西経済白書</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52</a:t>
            </a:fld>
            <a:endParaRPr kumimoji="1" lang="ja-JP" altLang="en-US"/>
          </a:p>
        </p:txBody>
      </p:sp>
    </p:spTree>
    <p:extLst>
      <p:ext uri="{BB962C8B-B14F-4D97-AF65-F5344CB8AC3E}">
        <p14:creationId xmlns:p14="http://schemas.microsoft.com/office/powerpoint/2010/main" val="418650911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p:cNvSpPr txBox="1"/>
          <p:nvPr/>
        </p:nvSpPr>
        <p:spPr>
          <a:xfrm>
            <a:off x="179511" y="354142"/>
            <a:ext cx="4900051" cy="246221"/>
          </a:xfrm>
          <a:prstGeom prst="rect">
            <a:avLst/>
          </a:prstGeom>
          <a:noFill/>
        </p:spPr>
        <p:txBody>
          <a:bodyPr wrap="square" rtlCol="0">
            <a:spAutoFit/>
          </a:bodyPr>
          <a:lstStyle/>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出典：厚生労働省「薬事工業生産動態統計調査（平成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143508" y="85585"/>
            <a:ext cx="3816424"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大阪府の医薬品生産額・全国シェアの推移</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8" name="グラフ 7"/>
          <p:cNvGraphicFramePr>
            <a:graphicFrameLocks/>
          </p:cNvGraphicFramePr>
          <p:nvPr>
            <p:extLst>
              <p:ext uri="{D42A27DB-BD31-4B8C-83A1-F6EECF244321}">
                <p14:modId xmlns:p14="http://schemas.microsoft.com/office/powerpoint/2010/main" val="1944294812"/>
              </p:ext>
            </p:extLst>
          </p:nvPr>
        </p:nvGraphicFramePr>
        <p:xfrm>
          <a:off x="323528" y="615037"/>
          <a:ext cx="4428492" cy="274195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グラフ 8"/>
          <p:cNvGraphicFramePr>
            <a:graphicFrameLocks/>
          </p:cNvGraphicFramePr>
          <p:nvPr>
            <p:extLst>
              <p:ext uri="{D42A27DB-BD31-4B8C-83A1-F6EECF244321}">
                <p14:modId xmlns:p14="http://schemas.microsoft.com/office/powerpoint/2010/main" val="617327163"/>
              </p:ext>
            </p:extLst>
          </p:nvPr>
        </p:nvGraphicFramePr>
        <p:xfrm>
          <a:off x="395536" y="3840993"/>
          <a:ext cx="4428492" cy="2952328"/>
        </p:xfrm>
        <a:graphic>
          <a:graphicData uri="http://schemas.openxmlformats.org/drawingml/2006/chart">
            <c:chart xmlns:c="http://schemas.openxmlformats.org/drawingml/2006/chart" xmlns:r="http://schemas.openxmlformats.org/officeDocument/2006/relationships" r:id="rId3"/>
          </a:graphicData>
        </a:graphic>
      </p:graphicFrame>
      <p:sp>
        <p:nvSpPr>
          <p:cNvPr id="10" name="テキスト ボックス 9"/>
          <p:cNvSpPr txBox="1"/>
          <p:nvPr/>
        </p:nvSpPr>
        <p:spPr>
          <a:xfrm>
            <a:off x="222783" y="3625549"/>
            <a:ext cx="4900051" cy="246221"/>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：厚生労働省「薬事工業生産動態統計調査（平成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p:nvPr/>
        </p:nvSpPr>
        <p:spPr>
          <a:xfrm>
            <a:off x="186780" y="3356992"/>
            <a:ext cx="3816424"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大阪府の医療機器生産額・全国シェアの推移</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17216" y="2852936"/>
            <a:ext cx="87040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317216" y="6309320"/>
            <a:ext cx="870408" cy="215444"/>
          </a:xfrm>
          <a:prstGeom prst="rect">
            <a:avLst/>
          </a:prstGeom>
          <a:noFill/>
        </p:spPr>
        <p:txBody>
          <a:bodyPr wrap="square" rtlCol="0">
            <a:spAutoFit/>
          </a:bodyPr>
          <a:lstStyle/>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（億円）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4846038" y="80628"/>
            <a:ext cx="3692973"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関西での健康医療関連産業の拡大</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3"/>
          <p:cNvSpPr txBox="1">
            <a:spLocks noChangeArrowheads="1"/>
          </p:cNvSpPr>
          <p:nvPr/>
        </p:nvSpPr>
        <p:spPr bwMode="auto">
          <a:xfrm>
            <a:off x="5079563" y="399041"/>
            <a:ext cx="3941164" cy="1410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cmpd="dbl" algn="ctr">
                <a:solidFill>
                  <a:srgbClr val="7030A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74295" tIns="8890" rIns="74295" bIns="8890" numCol="1" anchor="t" anchorCtr="0" compatLnSpc="1">
            <a:prstTxWarp prst="textNoShape">
              <a:avLst/>
            </a:prstTxWarp>
            <a:spAutoFit/>
          </a:bodyPr>
          <a:lstStyle/>
          <a:p>
            <a:pPr marL="266700" lvl="1" indent="-266700" algn="just" fontAlgn="base">
              <a:lnSpc>
                <a:spcPct val="80000"/>
              </a:lnSpc>
              <a:spcBef>
                <a:spcPct val="0"/>
              </a:spcBef>
              <a:spcAft>
                <a:spcPct val="0"/>
              </a:spcAft>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APIR</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作成資料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9563" y="553246"/>
            <a:ext cx="3956933" cy="582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スライド番号プレースホルダー 1"/>
          <p:cNvSpPr txBox="1">
            <a:spLocks/>
          </p:cNvSpPr>
          <p:nvPr/>
        </p:nvSpPr>
        <p:spPr>
          <a:xfrm>
            <a:off x="7010400" y="6520259"/>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FA3047F3-2FCF-4527-9259-7229A3906898}" type="slidenum">
              <a:rPr lang="ja-JP" altLang="en-US" smtClean="0"/>
              <a:pPr>
                <a:defRPr/>
              </a:pPr>
              <a:t>53</a:t>
            </a:fld>
            <a:endParaRPr lang="ja-JP" altLang="en-US" dirty="0"/>
          </a:p>
        </p:txBody>
      </p:sp>
    </p:spTree>
    <p:extLst>
      <p:ext uri="{BB962C8B-B14F-4D97-AF65-F5344CB8AC3E}">
        <p14:creationId xmlns:p14="http://schemas.microsoft.com/office/powerpoint/2010/main" val="184311925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4500364" y="3429000"/>
            <a:ext cx="4284476"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介護関連の有効求人倍率は高く、人手不足が続く</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107529" y="82510"/>
            <a:ext cx="6264671" cy="307777"/>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大阪で最も従業者が多く増加も多いのは老人福祉・介護事業、２番目に病院</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9" name="グラフ 38"/>
          <p:cNvGraphicFramePr>
            <a:graphicFrameLocks/>
          </p:cNvGraphicFramePr>
          <p:nvPr>
            <p:extLst>
              <p:ext uri="{D42A27DB-BD31-4B8C-83A1-F6EECF244321}">
                <p14:modId xmlns:p14="http://schemas.microsoft.com/office/powerpoint/2010/main" val="2010005493"/>
              </p:ext>
            </p:extLst>
          </p:nvPr>
        </p:nvGraphicFramePr>
        <p:xfrm>
          <a:off x="312422" y="370569"/>
          <a:ext cx="6329808" cy="303722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グラフ 12"/>
          <p:cNvGraphicFramePr>
            <a:graphicFrameLocks/>
          </p:cNvGraphicFramePr>
          <p:nvPr>
            <p:extLst>
              <p:ext uri="{D42A27DB-BD31-4B8C-83A1-F6EECF244321}">
                <p14:modId xmlns:p14="http://schemas.microsoft.com/office/powerpoint/2010/main" val="3420600910"/>
              </p:ext>
            </p:extLst>
          </p:nvPr>
        </p:nvGraphicFramePr>
        <p:xfrm>
          <a:off x="349366" y="4113609"/>
          <a:ext cx="3982883" cy="2123703"/>
        </p:xfrm>
        <a:graphic>
          <a:graphicData uri="http://schemas.openxmlformats.org/drawingml/2006/chart">
            <c:chart xmlns:c="http://schemas.openxmlformats.org/drawingml/2006/chart" xmlns:r="http://schemas.openxmlformats.org/officeDocument/2006/relationships" r:id="rId3"/>
          </a:graphicData>
        </a:graphic>
      </p:graphicFrame>
      <p:sp>
        <p:nvSpPr>
          <p:cNvPr id="2" name="テキスト ボックス 1"/>
          <p:cNvSpPr txBox="1"/>
          <p:nvPr/>
        </p:nvSpPr>
        <p:spPr>
          <a:xfrm>
            <a:off x="233788" y="3645024"/>
            <a:ext cx="4212468" cy="400110"/>
          </a:xfrm>
          <a:prstGeom prst="rect">
            <a:avLst/>
          </a:prstGeom>
          <a:noFill/>
        </p:spPr>
        <p:txBody>
          <a:bodyPr wrap="square" rtlCol="0">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：厚生労働省　</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年に向けた介護人材にかかる需給推計について</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（確定値）より作成</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34036" y="3429000"/>
            <a:ext cx="4284476"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介護人材の需給ギャップは今後都市部で深刻化</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円/楕円 3"/>
          <p:cNvSpPr/>
          <p:nvPr/>
        </p:nvSpPr>
        <p:spPr>
          <a:xfrm rot="2580777">
            <a:off x="713426" y="1997746"/>
            <a:ext cx="303305" cy="10786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円/楕円 13"/>
          <p:cNvSpPr/>
          <p:nvPr/>
        </p:nvSpPr>
        <p:spPr>
          <a:xfrm rot="2580777">
            <a:off x="1275686" y="2060754"/>
            <a:ext cx="258510" cy="49913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正方形/長方形 19"/>
          <p:cNvSpPr/>
          <p:nvPr/>
        </p:nvSpPr>
        <p:spPr>
          <a:xfrm>
            <a:off x="265777" y="307847"/>
            <a:ext cx="4918291" cy="246221"/>
          </a:xfrm>
          <a:prstGeom prst="rect">
            <a:avLst/>
          </a:prstGeom>
          <a:ln w="3175">
            <a:noFill/>
          </a:ln>
        </p:spPr>
        <p:txBody>
          <a:bodyPr wrap="square">
            <a:spAutoFit/>
          </a:bodyPr>
          <a:lstStyle/>
          <a:p>
            <a:pPr marL="177800" indent="-177800"/>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：総務省　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21</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年及び平成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年経済センサス・基礎調査より作成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234036" y="5913809"/>
            <a:ext cx="535459" cy="215444"/>
          </a:xfrm>
          <a:prstGeom prst="rect">
            <a:avLst/>
          </a:prstGeom>
          <a:ln w="3175">
            <a:noFill/>
          </a:ln>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13655" y="2202597"/>
            <a:ext cx="535459" cy="215444"/>
          </a:xfrm>
          <a:prstGeom prst="rect">
            <a:avLst/>
          </a:prstGeom>
          <a:ln w="3175">
            <a:noFill/>
          </a:ln>
        </p:spPr>
        <p:txBody>
          <a:bodyPr wrap="square">
            <a:spAutoFit/>
          </a:bodyPr>
          <a:lstStyle/>
          <a:p>
            <a:pPr marL="177800" indent="-1778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588" y1="2938" x2="588" y2="98041"/>
                        <a14:foregroundMark x1="588" y1="98041" x2="99673" y2="98694"/>
                        <a14:foregroundMark x1="99020" y1="97388" x2="99020" y2="0"/>
                        <a14:foregroundMark x1="98628" y1="326" x2="196" y2="979"/>
                        <a14:foregroundMark x1="2221" y1="3917" x2="98432" y2="95756"/>
                        <a14:foregroundMark x1="1633" y1="98041" x2="98824" y2="653"/>
                        <a14:foregroundMark x1="7381" y1="22524" x2="89876" y2="21545"/>
                        <a14:foregroundMark x1="6597" y1="23613" x2="8426" y2="93689"/>
                        <a14:foregroundMark x1="8426" y1="93689" x2="97845" y2="96409"/>
                        <a14:foregroundMark x1="21359" y1="10881" x2="81254" y2="13928"/>
                        <a14:foregroundMark x1="27760" y1="5550" x2="81646" y2="5985"/>
                        <a14:foregroundMark x1="47551" y1="10555" x2="91248" y2="3264"/>
                        <a14:foregroundMark x1="65905" y1="12622" x2="90268" y2="11208"/>
                        <a14:foregroundMark x1="94056" y1="6638" x2="95820" y2="83787"/>
                        <a14:foregroundMark x1="53494" y1="19913" x2="78511" y2="17628"/>
                        <a14:foregroundMark x1="85696" y1="6964" x2="64337" y2="14255"/>
                        <a14:foregroundMark x1="849" y1="36888" x2="92489" y2="35909"/>
                        <a14:foregroundMark x1="5029" y1="50816" x2="89484" y2="49184"/>
                        <a14:foregroundMark x1="6793" y1="75408" x2="91835" y2="63765"/>
                        <a14:foregroundMark x1="13194" y1="43199" x2="45330" y2="43852"/>
                        <a14:foregroundMark x1="38145" y1="27203" x2="94644" y2="30250"/>
                        <a14:foregroundMark x1="57740" y1="45811" x2="99869" y2="44831"/>
                        <a14:foregroundMark x1="3201" y1="66812" x2="91052" y2="51143"/>
                        <a14:foregroundMark x1="3005" y1="55495" x2="90268" y2="55495"/>
                        <a14:foregroundMark x1="3005" y1="66485" x2="94056" y2="60174"/>
                        <a14:foregroundMark x1="50098" y1="3917" x2="61528" y2="4570"/>
                        <a14:foregroundMark x1="3984" y1="82481" x2="99869" y2="75734"/>
                        <a14:foregroundMark x1="95428" y1="66159" x2="72502" y2="69097"/>
                        <a14:foregroundMark x1="1633" y1="89445" x2="92031" y2="87051"/>
                        <a14:foregroundMark x1="44938" y1="75734" x2="75310" y2="72144"/>
                        <a14:foregroundMark x1="61528" y1="84440" x2="77662" y2="82481"/>
                        <a14:foregroundMark x1="25604" y1="9902" x2="25604" y2="0"/>
                        <a14:backgroundMark x1="17962" y1="3264" x2="24951" y2="3917"/>
                        <a14:backgroundMark x1="17570" y1="1959" x2="25147" y2="2612"/>
                      </a14:backgroundRemoval>
                    </a14:imgEffect>
                  </a14:imgLayer>
                </a14:imgProps>
              </a:ext>
              <a:ext uri="{28A0092B-C50C-407E-A947-70E740481C1C}">
                <a14:useLocalDpi xmlns:a14="http://schemas.microsoft.com/office/drawing/2010/main" val="0"/>
              </a:ext>
            </a:extLst>
          </a:blip>
          <a:srcRect/>
          <a:stretch>
            <a:fillRect/>
          </a:stretch>
        </p:blipFill>
        <p:spPr bwMode="auto">
          <a:xfrm>
            <a:off x="4572001" y="3933056"/>
            <a:ext cx="4212839" cy="2543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円/楕円 23"/>
          <p:cNvSpPr/>
          <p:nvPr/>
        </p:nvSpPr>
        <p:spPr>
          <a:xfrm>
            <a:off x="8068634" y="4199157"/>
            <a:ext cx="716205" cy="172761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5" name="正方形/長方形 24"/>
          <p:cNvSpPr/>
          <p:nvPr/>
        </p:nvSpPr>
        <p:spPr>
          <a:xfrm>
            <a:off x="4592587" y="3697557"/>
            <a:ext cx="4767945" cy="246221"/>
          </a:xfrm>
          <a:prstGeom prst="rect">
            <a:avLst/>
          </a:prstGeom>
          <a:ln w="3175">
            <a:noFill/>
          </a:ln>
        </p:spPr>
        <p:txBody>
          <a:bodyPr wrap="square">
            <a:spAutoFit/>
          </a:bodyPr>
          <a:lstStyle/>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出典：大阪労働局　大阪労働市場ニュース（平成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29</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年３月分及び平成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年度分）</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5"/>
          <p:cNvSpPr>
            <a:spLocks noGrp="1"/>
          </p:cNvSpPr>
          <p:nvPr>
            <p:ph type="sldNum" sz="quarter" idx="12"/>
          </p:nvPr>
        </p:nvSpPr>
        <p:spPr/>
        <p:txBody>
          <a:bodyPr/>
          <a:lstStyle/>
          <a:p>
            <a:fld id="{D2D8002D-B5B0-4BAC-B1F6-782DDCCE6D9C}" type="slidenum">
              <a:rPr kumimoji="1" lang="ja-JP" altLang="en-US" smtClean="0"/>
              <a:t>54</a:t>
            </a:fld>
            <a:endParaRPr kumimoji="1" lang="ja-JP" altLang="en-US"/>
          </a:p>
        </p:txBody>
      </p:sp>
    </p:spTree>
    <p:extLst>
      <p:ext uri="{BB962C8B-B14F-4D97-AF65-F5344CB8AC3E}">
        <p14:creationId xmlns:p14="http://schemas.microsoft.com/office/powerpoint/2010/main" val="6839780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76856"/>
            <a:ext cx="9001000" cy="90001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○大阪府内産業拠点の契約率が約９０％となり、特に工場立地が可能な用地の不足が顕著に。</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廃止された工場等制限法など約</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年間にわたった立地規制により、大規模工場や大学が都市部から流出（特に大阪では、大学等の周辺部への流出が顕著）。</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967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500726"/>
            <a:ext cx="9001000" cy="93956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○総合特区制度等を活用した企業集積促進の取組み。</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○ものづくり中小企業等の再投資の促進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○国内外の大学誘致。</a:t>
            </a:r>
          </a:p>
        </p:txBody>
      </p:sp>
      <p:sp>
        <p:nvSpPr>
          <p:cNvPr id="14" name="正方形/長方形 13"/>
          <p:cNvSpPr/>
          <p:nvPr/>
        </p:nvSpPr>
        <p:spPr>
          <a:xfrm>
            <a:off x="107504" y="23488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企業等の立地</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665490"/>
            <a:ext cx="9001000" cy="257182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○大阪の工場新規立地件数は戦略策定時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は、残っていた大阪府内産業拠点への立地もあり、増加。以後は契約できる工場用地は少なく</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、やや減少</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傾向。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件」）また、</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大阪府内での工場適地の減少から府外への工場等の移転も増加しており、府内での工場適地の減少や住工近接など操業環境の問題も課題になっている（</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○大学については、立命館大学茨木キャンパス（</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）や関西大学高槻キャンパス（</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）、同梅田キャンパス（</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）、大和大学の新設（吹田市</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_2014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）、大阪工業大学梅田キャンパス（</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）など大学（社会人向け大学院などを含む）の府内進出、都心回帰の動きが見られ関西の他府県に比べても学生数が増加傾向。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○産業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用地の確保、再投資の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促進。</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○大学・研究機関等との連携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など</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50100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55</a:t>
            </a:fld>
            <a:endParaRPr kumimoji="1" lang="ja-JP" altLang="en-US"/>
          </a:p>
        </p:txBody>
      </p:sp>
    </p:spTree>
    <p:extLst>
      <p:ext uri="{BB962C8B-B14F-4D97-AF65-F5344CB8AC3E}">
        <p14:creationId xmlns:p14="http://schemas.microsoft.com/office/powerpoint/2010/main" val="30272227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角丸四角形 41"/>
          <p:cNvSpPr/>
          <p:nvPr/>
        </p:nvSpPr>
        <p:spPr>
          <a:xfrm>
            <a:off x="5292080" y="4114541"/>
            <a:ext cx="3744416" cy="2448528"/>
          </a:xfrm>
          <a:prstGeom prst="roundRect">
            <a:avLst>
              <a:gd name="adj" fmla="val 51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
        <p:nvSpPr>
          <p:cNvPr id="5" name="正方形/長方形 4"/>
          <p:cNvSpPr/>
          <p:nvPr/>
        </p:nvSpPr>
        <p:spPr>
          <a:xfrm>
            <a:off x="35496" y="97160"/>
            <a:ext cx="3025874" cy="24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工場</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新規</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立地</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件数</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正方形/長方形 1"/>
          <p:cNvSpPr/>
          <p:nvPr/>
        </p:nvSpPr>
        <p:spPr>
          <a:xfrm>
            <a:off x="88434" y="344974"/>
            <a:ext cx="3079410"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経済</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工業</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立地動向</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331722" y="79236"/>
            <a:ext cx="3516642" cy="24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■移転立地企業の府県外への移転数</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70699" y="3861048"/>
            <a:ext cx="2520280" cy="2478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CN"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a:t>
            </a:r>
            <a:r>
              <a:rPr lang="zh-CN"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別大学在</a:t>
            </a:r>
            <a:r>
              <a:rPr lang="zh-CN"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学者数</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38"/>
          <p:cNvSpPr/>
          <p:nvPr/>
        </p:nvSpPr>
        <p:spPr>
          <a:xfrm>
            <a:off x="139290" y="4149080"/>
            <a:ext cx="3079410"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文部科学省「文部科学統計要覧</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5496" y="3356992"/>
            <a:ext cx="2906565" cy="276999"/>
          </a:xfrm>
          <a:prstGeom prst="rect">
            <a:avLst/>
          </a:prstGeom>
        </p:spPr>
        <p:txBody>
          <a:bodyPr wrap="none">
            <a:spAutoFit/>
          </a:bodyPr>
          <a:lstStyle/>
          <a:p>
            <a:r>
              <a:rPr lang="ja-JP" altLang="en-US" sz="1200" dirty="0" smtClean="0"/>
              <a:t>兵庫県では、工場立地が大きく伸びている</a:t>
            </a:r>
            <a:endParaRPr lang="ja-JP" altLang="en-US" sz="1200" dirty="0"/>
          </a:p>
        </p:txBody>
      </p:sp>
      <p:graphicFrame>
        <p:nvGraphicFramePr>
          <p:cNvPr id="8" name="表 7"/>
          <p:cNvGraphicFramePr>
            <a:graphicFrameLocks noGrp="1"/>
          </p:cNvGraphicFramePr>
          <p:nvPr>
            <p:extLst>
              <p:ext uri="{D42A27DB-BD31-4B8C-83A1-F6EECF244321}">
                <p14:modId xmlns:p14="http://schemas.microsoft.com/office/powerpoint/2010/main" val="3288924233"/>
              </p:ext>
            </p:extLst>
          </p:nvPr>
        </p:nvGraphicFramePr>
        <p:xfrm>
          <a:off x="4391980" y="1991481"/>
          <a:ext cx="4644516" cy="1879600"/>
        </p:xfrm>
        <a:graphic>
          <a:graphicData uri="http://schemas.openxmlformats.org/drawingml/2006/table">
            <a:tbl>
              <a:tblPr firstRow="1" bandRow="1">
                <a:tableStyleId>{3C2FFA5D-87B4-456A-9821-1D502468CF0F}</a:tableStyleId>
              </a:tblPr>
              <a:tblGrid>
                <a:gridCol w="1080120"/>
                <a:gridCol w="522017"/>
                <a:gridCol w="503401"/>
                <a:gridCol w="503401"/>
                <a:gridCol w="503401"/>
                <a:gridCol w="503401"/>
                <a:gridCol w="557858"/>
                <a:gridCol w="470917"/>
              </a:tblGrid>
              <a:tr h="104841">
                <a:tc>
                  <a:txBody>
                    <a:bodyPr/>
                    <a:lstStyle/>
                    <a:p>
                      <a:pPr algn="ctr">
                        <a:lnSpc>
                          <a:spcPts val="1100"/>
                        </a:lnSpc>
                      </a:pP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2010</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2011</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2012</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2013</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2014</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2015</a:t>
                      </a:r>
                      <a:r>
                        <a:rPr kumimoji="1" lang="ja-JP" altLang="en-US" sz="700" dirty="0" smtClean="0">
                          <a:latin typeface="+mj-lt"/>
                        </a:rPr>
                        <a:t>年</a:t>
                      </a:r>
                      <a:endParaRPr kumimoji="1" lang="ja-JP" altLang="en-US" sz="700" dirty="0">
                        <a:latin typeface="+mj-lt"/>
                        <a:ea typeface="+mj-ea"/>
                      </a:endParaRPr>
                    </a:p>
                  </a:txBody>
                  <a:tcPr marT="0" marB="0" anchor="ctr"/>
                </a:tc>
                <a:tc>
                  <a:txBody>
                    <a:bodyPr/>
                    <a:lstStyle/>
                    <a:p>
                      <a:pPr algn="ctr">
                        <a:lnSpc>
                          <a:spcPts val="1100"/>
                        </a:lnSpc>
                      </a:pPr>
                      <a:r>
                        <a:rPr kumimoji="1" lang="en-US" altLang="ja-JP" sz="700" dirty="0" smtClean="0">
                          <a:latin typeface="+mj-lt"/>
                        </a:rPr>
                        <a:t>2016</a:t>
                      </a:r>
                      <a:r>
                        <a:rPr kumimoji="1" lang="ja-JP" altLang="en-US" sz="700" dirty="0" smtClean="0">
                          <a:latin typeface="+mj-lt"/>
                        </a:rPr>
                        <a:t>年</a:t>
                      </a:r>
                      <a:endParaRPr kumimoji="1" lang="ja-JP" altLang="en-US" sz="700" dirty="0">
                        <a:latin typeface="+mj-lt"/>
                        <a:ea typeface="+mj-ea"/>
                      </a:endParaRPr>
                    </a:p>
                  </a:txBody>
                  <a:tcPr marT="0" marB="0" anchor="ctr"/>
                </a:tc>
              </a:tr>
              <a:tr h="97311">
                <a:tc>
                  <a:txBody>
                    <a:bodyPr/>
                    <a:lstStyle/>
                    <a:p>
                      <a:pPr algn="l">
                        <a:lnSpc>
                          <a:spcPts val="1100"/>
                        </a:lnSpc>
                      </a:pPr>
                      <a:r>
                        <a:rPr kumimoji="1" lang="ja-JP" altLang="en-US" sz="600" dirty="0" smtClean="0">
                          <a:latin typeface="+mj-lt"/>
                        </a:rPr>
                        <a:t>大阪（府県外移転総数）</a:t>
                      </a:r>
                      <a:endParaRPr kumimoji="1" lang="ja-JP" altLang="en-US" sz="600" dirty="0">
                        <a:latin typeface="+mj-lt"/>
                        <a:ea typeface="+mj-ea"/>
                      </a:endParaRPr>
                    </a:p>
                  </a:txBody>
                  <a:tcPr marT="0" marB="0" anchor="ctr"/>
                </a:tc>
                <a:tc>
                  <a:txBody>
                    <a:bodyPr/>
                    <a:lstStyle/>
                    <a:p>
                      <a:pPr algn="r">
                        <a:lnSpc>
                          <a:spcPts val="1100"/>
                        </a:lnSpc>
                      </a:pPr>
                      <a:r>
                        <a:rPr kumimoji="1" lang="ja-JP" altLang="en-US" sz="600" b="1" dirty="0" smtClean="0">
                          <a:latin typeface="+mj-lt"/>
                        </a:rPr>
                        <a:t>５</a:t>
                      </a:r>
                      <a:endParaRPr kumimoji="1" lang="ja-JP" altLang="en-US" sz="600" b="1" dirty="0">
                        <a:latin typeface="+mj-lt"/>
                        <a:ea typeface="+mj-ea"/>
                      </a:endParaRPr>
                    </a:p>
                  </a:txBody>
                  <a:tcPr marT="0" marB="0" anchor="ctr"/>
                </a:tc>
                <a:tc>
                  <a:txBody>
                    <a:bodyPr/>
                    <a:lstStyle/>
                    <a:p>
                      <a:pPr algn="r">
                        <a:lnSpc>
                          <a:spcPts val="1100"/>
                        </a:lnSpc>
                      </a:pPr>
                      <a:r>
                        <a:rPr kumimoji="1" lang="ja-JP" altLang="en-US" sz="600" b="1" dirty="0" smtClean="0">
                          <a:latin typeface="+mj-lt"/>
                        </a:rPr>
                        <a:t>８</a:t>
                      </a:r>
                      <a:endParaRPr kumimoji="1" lang="ja-JP" altLang="en-US" sz="600" b="1" dirty="0">
                        <a:latin typeface="+mj-lt"/>
                        <a:ea typeface="+mj-ea"/>
                      </a:endParaRPr>
                    </a:p>
                  </a:txBody>
                  <a:tcPr marT="0" marB="0" anchor="ctr"/>
                </a:tc>
                <a:tc>
                  <a:txBody>
                    <a:bodyPr/>
                    <a:lstStyle/>
                    <a:p>
                      <a:pPr algn="r">
                        <a:lnSpc>
                          <a:spcPts val="1100"/>
                        </a:lnSpc>
                      </a:pPr>
                      <a:r>
                        <a:rPr kumimoji="1" lang="ja-JP" altLang="en-US" sz="600" b="1" dirty="0" smtClean="0">
                          <a:latin typeface="+mj-lt"/>
                        </a:rPr>
                        <a:t>７</a:t>
                      </a:r>
                      <a:endParaRPr kumimoji="1" lang="ja-JP" altLang="en-US" sz="600" b="1" dirty="0">
                        <a:latin typeface="+mj-lt"/>
                        <a:ea typeface="+mj-ea"/>
                      </a:endParaRPr>
                    </a:p>
                  </a:txBody>
                  <a:tcPr marT="0" marB="0" anchor="ctr"/>
                </a:tc>
                <a:tc>
                  <a:txBody>
                    <a:bodyPr/>
                    <a:lstStyle/>
                    <a:p>
                      <a:pPr algn="r">
                        <a:lnSpc>
                          <a:spcPts val="1100"/>
                        </a:lnSpc>
                      </a:pPr>
                      <a:r>
                        <a:rPr kumimoji="1" lang="en-US" altLang="ja-JP" sz="600" b="1" dirty="0" smtClean="0">
                          <a:latin typeface="+mj-lt"/>
                        </a:rPr>
                        <a:t>10</a:t>
                      </a:r>
                      <a:endParaRPr kumimoji="1" lang="ja-JP" altLang="en-US" sz="600" b="1" dirty="0">
                        <a:latin typeface="+mj-lt"/>
                        <a:ea typeface="+mj-ea"/>
                      </a:endParaRPr>
                    </a:p>
                  </a:txBody>
                  <a:tcPr marT="0" marB="0" anchor="ctr"/>
                </a:tc>
                <a:tc>
                  <a:txBody>
                    <a:bodyPr/>
                    <a:lstStyle/>
                    <a:p>
                      <a:pPr algn="r">
                        <a:lnSpc>
                          <a:spcPts val="1100"/>
                        </a:lnSpc>
                      </a:pPr>
                      <a:r>
                        <a:rPr kumimoji="1" lang="ja-JP" altLang="en-US" sz="600" b="1" dirty="0" smtClean="0">
                          <a:latin typeface="+mj-lt"/>
                        </a:rPr>
                        <a:t>７</a:t>
                      </a:r>
                      <a:endParaRPr kumimoji="1" lang="ja-JP" altLang="en-US" sz="600" b="1" dirty="0">
                        <a:latin typeface="+mj-lt"/>
                        <a:ea typeface="+mj-ea"/>
                      </a:endParaRPr>
                    </a:p>
                  </a:txBody>
                  <a:tcPr marT="0" marB="0" anchor="ctr"/>
                </a:tc>
                <a:tc>
                  <a:txBody>
                    <a:bodyPr/>
                    <a:lstStyle/>
                    <a:p>
                      <a:pPr algn="r">
                        <a:lnSpc>
                          <a:spcPts val="1100"/>
                        </a:lnSpc>
                      </a:pPr>
                      <a:r>
                        <a:rPr kumimoji="1" lang="en-US" altLang="ja-JP" sz="600" b="1" dirty="0" smtClean="0">
                          <a:latin typeface="+mj-lt"/>
                        </a:rPr>
                        <a:t>11</a:t>
                      </a:r>
                      <a:endParaRPr kumimoji="1" lang="ja-JP" altLang="en-US" sz="600" b="1" dirty="0">
                        <a:latin typeface="+mj-lt"/>
                        <a:ea typeface="+mj-ea"/>
                      </a:endParaRPr>
                    </a:p>
                  </a:txBody>
                  <a:tcPr marT="0" marB="0" anchor="ctr"/>
                </a:tc>
                <a:tc>
                  <a:txBody>
                    <a:bodyPr/>
                    <a:lstStyle/>
                    <a:p>
                      <a:pPr algn="r">
                        <a:lnSpc>
                          <a:spcPts val="1100"/>
                        </a:lnSpc>
                      </a:pPr>
                      <a:r>
                        <a:rPr kumimoji="1" lang="en-US" altLang="ja-JP" sz="600" b="1" dirty="0" smtClean="0">
                          <a:latin typeface="+mj-lt"/>
                          <a:ea typeface="+mj-ea"/>
                        </a:rPr>
                        <a:t>9</a:t>
                      </a:r>
                      <a:endParaRPr kumimoji="1" lang="ja-JP" altLang="en-US" sz="600" b="1" dirty="0">
                        <a:latin typeface="+mj-lt"/>
                        <a:ea typeface="+mj-ea"/>
                      </a:endParaRPr>
                    </a:p>
                  </a:txBody>
                  <a:tcPr marT="0" marB="0" anchor="ctr"/>
                </a:tc>
              </a:tr>
              <a:tr h="600452">
                <a:tc>
                  <a:txBody>
                    <a:bodyPr/>
                    <a:lstStyle/>
                    <a:p>
                      <a:pPr algn="ctr">
                        <a:lnSpc>
                          <a:spcPts val="900"/>
                        </a:lnSpc>
                      </a:pPr>
                      <a:r>
                        <a:rPr kumimoji="1" lang="ja-JP" altLang="en-US" sz="600" dirty="0" smtClean="0">
                          <a:latin typeface="+mj-lt"/>
                          <a:ea typeface="+mj-ea"/>
                        </a:rPr>
                        <a:t>移転先の内訳</a:t>
                      </a:r>
                      <a:endParaRPr kumimoji="1" lang="en-US" altLang="ja-JP" sz="600" dirty="0" smtClean="0">
                        <a:latin typeface="+mj-lt"/>
                        <a:ea typeface="+mj-ea"/>
                      </a:endParaRPr>
                    </a:p>
                    <a:p>
                      <a:pPr algn="ctr">
                        <a:lnSpc>
                          <a:spcPts val="900"/>
                        </a:lnSpc>
                      </a:pPr>
                      <a:r>
                        <a:rPr kumimoji="1" lang="ja-JP" altLang="en-US" sz="600" dirty="0" smtClean="0">
                          <a:latin typeface="+mj-lt"/>
                          <a:ea typeface="+mj-ea"/>
                        </a:rPr>
                        <a:t>（都道府県別）</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ea typeface="+mj-ea"/>
                        </a:rPr>
                        <a:t>三重：１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奈良：２</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福井：１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京都：４</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和歌山：２</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滋賀：１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兵庫：４</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京都：１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兵庫：６</a:t>
                      </a:r>
                      <a:endParaRPr kumimoji="1" lang="en-US" altLang="ja-JP" sz="600" dirty="0" smtClean="0">
                        <a:latin typeface="+mj-lt"/>
                        <a:ea typeface="+mj-ea"/>
                      </a:endParaRPr>
                    </a:p>
                    <a:p>
                      <a:pPr algn="r">
                        <a:lnSpc>
                          <a:spcPts val="900"/>
                        </a:lnSpc>
                      </a:pPr>
                      <a:r>
                        <a:rPr kumimoji="1" lang="ja-JP" altLang="en-US" sz="600" dirty="0" smtClean="0">
                          <a:latin typeface="+mj-lt"/>
                          <a:ea typeface="+mj-ea"/>
                        </a:rPr>
                        <a:t>奈良：１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和歌山：２</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滋賀：２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和歌山：２</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三重：１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滋賀：１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京都：３</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兵庫：５</a:t>
                      </a:r>
                      <a:endParaRPr kumimoji="1" lang="en-US" altLang="ja-JP" sz="600" dirty="0" smtClean="0">
                        <a:latin typeface="+mj-lt"/>
                        <a:ea typeface="+mj-ea"/>
                      </a:endParaRPr>
                    </a:p>
                    <a:p>
                      <a:pPr algn="r">
                        <a:lnSpc>
                          <a:spcPts val="900"/>
                        </a:lnSpc>
                      </a:pPr>
                      <a:r>
                        <a:rPr kumimoji="1" lang="ja-JP" altLang="en-US" sz="600" dirty="0" smtClean="0">
                          <a:latin typeface="+mj-lt"/>
                          <a:ea typeface="+mj-ea"/>
                        </a:rPr>
                        <a:t>和歌山：１</a:t>
                      </a:r>
                      <a:endParaRPr kumimoji="1" lang="en-US" altLang="ja-JP" sz="600" dirty="0" smtClean="0">
                        <a:latin typeface="+mj-lt"/>
                        <a:ea typeface="+mj-ea"/>
                      </a:endParaRPr>
                    </a:p>
                  </a:txBody>
                  <a:tcPr marT="0" marB="0"/>
                </a:tc>
                <a:tc>
                  <a:txBody>
                    <a:bodyPr/>
                    <a:lstStyle/>
                    <a:p>
                      <a:pPr algn="r">
                        <a:lnSpc>
                          <a:spcPts val="900"/>
                        </a:lnSpc>
                      </a:pPr>
                      <a:r>
                        <a:rPr kumimoji="1" lang="ja-JP" altLang="en-US" sz="600" dirty="0" smtClean="0">
                          <a:latin typeface="+mj-lt"/>
                          <a:ea typeface="+mj-ea"/>
                        </a:rPr>
                        <a:t>静岡：１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三重：２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滋賀：１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京都：１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兵庫：１</a:t>
                      </a:r>
                      <a:endParaRPr kumimoji="1" lang="en-US" altLang="ja-JP" sz="600" dirty="0" smtClean="0">
                        <a:latin typeface="+mj-lt"/>
                        <a:ea typeface="+mj-ea"/>
                      </a:endParaRPr>
                    </a:p>
                    <a:p>
                      <a:pPr algn="r">
                        <a:lnSpc>
                          <a:spcPts val="900"/>
                        </a:lnSpc>
                      </a:pPr>
                      <a:r>
                        <a:rPr kumimoji="1" lang="ja-JP" altLang="en-US" sz="600" dirty="0" smtClean="0">
                          <a:latin typeface="+mj-lt"/>
                          <a:ea typeface="+mj-ea"/>
                        </a:rPr>
                        <a:t>奈良：２</a:t>
                      </a:r>
                      <a:endParaRPr kumimoji="1" lang="en-US" altLang="ja-JP" sz="600" dirty="0" smtClean="0">
                        <a:latin typeface="+mj-lt"/>
                        <a:ea typeface="+mj-ea"/>
                      </a:endParaRPr>
                    </a:p>
                    <a:p>
                      <a:pPr algn="r">
                        <a:lnSpc>
                          <a:spcPts val="900"/>
                        </a:lnSpc>
                      </a:pPr>
                      <a:r>
                        <a:rPr kumimoji="1" lang="ja-JP" altLang="en-US" sz="600" dirty="0" smtClean="0">
                          <a:latin typeface="+mj-lt"/>
                          <a:ea typeface="+mj-ea"/>
                        </a:rPr>
                        <a:t>岡山：１</a:t>
                      </a:r>
                      <a:endParaRPr kumimoji="1" lang="en-US" altLang="ja-JP" sz="600" dirty="0" smtClean="0">
                        <a:latin typeface="+mj-lt"/>
                        <a:ea typeface="+mj-ea"/>
                      </a:endParaRPr>
                    </a:p>
                  </a:txBody>
                  <a:tcPr marT="0" marB="0"/>
                </a:tc>
              </a:tr>
              <a:tr h="85779">
                <a:tc>
                  <a:txBody>
                    <a:bodyPr/>
                    <a:lstStyle/>
                    <a:p>
                      <a:pPr marL="0" marR="0" indent="0" algn="l" defTabSz="914400" rtl="0" eaLnBrk="1" fontAlgn="auto" latinLnBrk="0" hangingPunct="1">
                        <a:lnSpc>
                          <a:spcPts val="900"/>
                        </a:lnSpc>
                        <a:spcBef>
                          <a:spcPts val="0"/>
                        </a:spcBef>
                        <a:spcAft>
                          <a:spcPts val="0"/>
                        </a:spcAft>
                        <a:buClrTx/>
                        <a:buSzTx/>
                        <a:buFontTx/>
                        <a:buNone/>
                        <a:tabLst/>
                        <a:defRPr/>
                      </a:pPr>
                      <a:r>
                        <a:rPr kumimoji="1" lang="ja-JP" altLang="en-US" sz="600" dirty="0" smtClean="0">
                          <a:latin typeface="+mj-lt"/>
                        </a:rPr>
                        <a:t>京都</a:t>
                      </a:r>
                      <a:r>
                        <a:rPr kumimoji="1" lang="ja-JP" altLang="en-US" sz="600" kern="1200" dirty="0" smtClean="0">
                          <a:solidFill>
                            <a:schemeClr val="dk1"/>
                          </a:solidFill>
                          <a:latin typeface="+mj-lt"/>
                          <a:ea typeface="+mn-ea"/>
                          <a:cs typeface="+mn-cs"/>
                        </a:rPr>
                        <a:t>（府県外移転総数）</a:t>
                      </a:r>
                    </a:p>
                  </a:txBody>
                  <a:tcPr marT="0" marB="0" anchor="ctr"/>
                </a:tc>
                <a:tc>
                  <a:txBody>
                    <a:bodyPr/>
                    <a:lstStyle/>
                    <a:p>
                      <a:pPr algn="r">
                        <a:lnSpc>
                          <a:spcPts val="900"/>
                        </a:lnSpc>
                      </a:pPr>
                      <a:r>
                        <a:rPr kumimoji="1" lang="ja-JP" altLang="en-US" sz="600" dirty="0" smtClean="0">
                          <a:latin typeface="+mj-lt"/>
                        </a:rPr>
                        <a:t>１</a:t>
                      </a:r>
                      <a:endParaRPr kumimoji="1" lang="en-US" altLang="ja-JP" sz="600" dirty="0" smtClean="0">
                        <a:latin typeface="+mj-lt"/>
                        <a:ea typeface="+mj-ea"/>
                      </a:endParaRPr>
                    </a:p>
                  </a:txBody>
                  <a:tcPr marT="0" marB="0" anchor="ctr"/>
                </a:tc>
                <a:tc>
                  <a:txBody>
                    <a:bodyPr/>
                    <a:lstStyle/>
                    <a:p>
                      <a:pPr algn="r">
                        <a:lnSpc>
                          <a:spcPts val="900"/>
                        </a:lnSpc>
                      </a:pPr>
                      <a:r>
                        <a:rPr kumimoji="1" lang="ja-JP" altLang="en-US" sz="600" dirty="0" smtClean="0">
                          <a:latin typeface="+mj-lt"/>
                        </a:rPr>
                        <a:t>０</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０</a:t>
                      </a:r>
                      <a:endParaRPr kumimoji="1" lang="en-US" altLang="ja-JP" sz="600" dirty="0" smtClean="0">
                        <a:latin typeface="+mj-lt"/>
                        <a:ea typeface="+mj-ea"/>
                      </a:endParaRPr>
                    </a:p>
                  </a:txBody>
                  <a:tcPr marT="0" marB="0" anchor="ctr"/>
                </a:tc>
                <a:tc>
                  <a:txBody>
                    <a:bodyPr/>
                    <a:lstStyle/>
                    <a:p>
                      <a:pPr algn="r">
                        <a:lnSpc>
                          <a:spcPts val="900"/>
                        </a:lnSpc>
                      </a:pPr>
                      <a:r>
                        <a:rPr kumimoji="1" lang="ja-JP" altLang="en-US" sz="600" dirty="0" smtClean="0">
                          <a:latin typeface="+mj-lt"/>
                        </a:rPr>
                        <a:t>２</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０</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１</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ea typeface="+mj-ea"/>
                        </a:rPr>
                        <a:t>１</a:t>
                      </a:r>
                      <a:endParaRPr kumimoji="1" lang="ja-JP" altLang="en-US" sz="600" dirty="0">
                        <a:latin typeface="+mj-lt"/>
                        <a:ea typeface="+mj-ea"/>
                      </a:endParaRPr>
                    </a:p>
                  </a:txBody>
                  <a:tcPr marT="0" marB="0" anchor="ctr"/>
                </a:tc>
              </a:tr>
              <a:tr h="171558">
                <a:tc>
                  <a:txBody>
                    <a:bodyPr/>
                    <a:lstStyle/>
                    <a:p>
                      <a:pPr algn="ctr">
                        <a:lnSpc>
                          <a:spcPts val="900"/>
                        </a:lnSpc>
                      </a:pPr>
                      <a:r>
                        <a:rPr kumimoji="1" lang="ja-JP" altLang="en-US" sz="600" kern="1200" dirty="0" smtClean="0">
                          <a:solidFill>
                            <a:schemeClr val="dk1"/>
                          </a:solidFill>
                          <a:latin typeface="+mj-lt"/>
                          <a:ea typeface="+mn-ea"/>
                          <a:cs typeface="+mn-cs"/>
                        </a:rPr>
                        <a:t>移転先の内訳</a:t>
                      </a:r>
                      <a:endParaRPr kumimoji="1" lang="en-US" altLang="ja-JP" sz="600" kern="1200" dirty="0" smtClean="0">
                        <a:solidFill>
                          <a:schemeClr val="dk1"/>
                        </a:solidFill>
                        <a:latin typeface="+mj-lt"/>
                        <a:ea typeface="+mn-ea"/>
                        <a:cs typeface="+mn-cs"/>
                      </a:endParaRPr>
                    </a:p>
                    <a:p>
                      <a:pPr algn="ctr">
                        <a:lnSpc>
                          <a:spcPts val="900"/>
                        </a:lnSpc>
                      </a:pPr>
                      <a:r>
                        <a:rPr kumimoji="1" lang="ja-JP" altLang="en-US" sz="600" kern="1200" dirty="0" smtClean="0">
                          <a:solidFill>
                            <a:schemeClr val="dk1"/>
                          </a:solidFill>
                          <a:latin typeface="+mj-lt"/>
                          <a:ea typeface="+mn-ea"/>
                          <a:cs typeface="+mn-cs"/>
                        </a:rPr>
                        <a:t>（都道府県別）</a:t>
                      </a:r>
                      <a:endParaRPr kumimoji="1" lang="ja-JP" altLang="en-US" sz="600" kern="1200" dirty="0">
                        <a:solidFill>
                          <a:schemeClr val="dk1"/>
                        </a:solidFill>
                        <a:latin typeface="+mj-lt"/>
                        <a:ea typeface="+mn-ea"/>
                        <a:cs typeface="+mn-cs"/>
                      </a:endParaRPr>
                    </a:p>
                  </a:txBody>
                  <a:tcPr marT="0" marB="0" anchor="ctr"/>
                </a:tc>
                <a:tc>
                  <a:txBody>
                    <a:bodyPr/>
                    <a:lstStyle/>
                    <a:p>
                      <a:pPr algn="r">
                        <a:lnSpc>
                          <a:spcPts val="900"/>
                        </a:lnSpc>
                      </a:pPr>
                      <a:r>
                        <a:rPr kumimoji="1" lang="ja-JP" altLang="en-US" sz="600" dirty="0" smtClean="0">
                          <a:latin typeface="+mj-lt"/>
                        </a:rPr>
                        <a:t>兵庫：１</a:t>
                      </a:r>
                      <a:endParaRPr kumimoji="1" lang="en-US" altLang="ja-JP" sz="600" dirty="0" smtClean="0">
                        <a:latin typeface="+mj-lt"/>
                        <a:ea typeface="+mj-ea"/>
                      </a:endParaRPr>
                    </a:p>
                  </a:txBody>
                  <a:tcPr marT="0" marB="0"/>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600" kern="1200" dirty="0" smtClean="0">
                          <a:latin typeface="+mj-lt"/>
                        </a:rPr>
                        <a:t>－</a:t>
                      </a:r>
                      <a:endParaRPr kumimoji="1" lang="ja-JP" altLang="en-US" sz="600" kern="1200" dirty="0" smtClean="0">
                        <a:solidFill>
                          <a:schemeClr val="tx1"/>
                        </a:solidFill>
                        <a:latin typeface="+mj-lt"/>
                        <a:ea typeface="+mn-ea"/>
                        <a:cs typeface="+mn-cs"/>
                      </a:endParaRPr>
                    </a:p>
                  </a:txBody>
                  <a:tcPr marT="0" marB="0" anchor="ctr"/>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600" kern="1200" dirty="0" smtClean="0">
                          <a:latin typeface="+mj-lt"/>
                        </a:rPr>
                        <a:t>－</a:t>
                      </a:r>
                      <a:endParaRPr kumimoji="1" lang="ja-JP" altLang="en-US" sz="600" kern="1200" dirty="0" smtClean="0">
                        <a:solidFill>
                          <a:schemeClr val="tx1"/>
                        </a:solidFill>
                        <a:latin typeface="+mj-lt"/>
                        <a:ea typeface="+mn-ea"/>
                        <a:cs typeface="+mn-cs"/>
                      </a:endParaRPr>
                    </a:p>
                  </a:txBody>
                  <a:tcPr marT="0" marB="0" anchor="ctr"/>
                </a:tc>
                <a:tc>
                  <a:txBody>
                    <a:bodyPr/>
                    <a:lstStyle/>
                    <a:p>
                      <a:pPr algn="r">
                        <a:lnSpc>
                          <a:spcPts val="900"/>
                        </a:lnSpc>
                      </a:pPr>
                      <a:r>
                        <a:rPr kumimoji="1" lang="ja-JP" altLang="en-US" sz="600" dirty="0" smtClean="0">
                          <a:latin typeface="+mj-lt"/>
                        </a:rPr>
                        <a:t>滋賀：１</a:t>
                      </a:r>
                      <a:endParaRPr kumimoji="1" lang="en-US" altLang="ja-JP" sz="600" dirty="0" smtClean="0">
                        <a:latin typeface="+mj-lt"/>
                      </a:endParaRPr>
                    </a:p>
                    <a:p>
                      <a:pPr algn="r">
                        <a:lnSpc>
                          <a:spcPts val="900"/>
                        </a:lnSpc>
                      </a:pPr>
                      <a:r>
                        <a:rPr kumimoji="1" lang="ja-JP" altLang="en-US" sz="600" dirty="0" smtClean="0">
                          <a:latin typeface="+mj-lt"/>
                        </a:rPr>
                        <a:t>兵庫：１</a:t>
                      </a:r>
                      <a:endParaRPr kumimoji="1" lang="ja-JP" altLang="en-US" sz="600" dirty="0">
                        <a:latin typeface="+mj-lt"/>
                        <a:ea typeface="+mj-ea"/>
                      </a:endParaRPr>
                    </a:p>
                  </a:txBody>
                  <a:tcPr marT="0" marB="0"/>
                </a:tc>
                <a:tc>
                  <a:txBody>
                    <a:bodyPr/>
                    <a:lstStyle/>
                    <a:p>
                      <a:pPr algn="ctr">
                        <a:lnSpc>
                          <a:spcPts val="900"/>
                        </a:lnSpc>
                      </a:pPr>
                      <a:r>
                        <a:rPr kumimoji="1" lang="ja-JP" altLang="en-US" sz="600" dirty="0" smtClean="0">
                          <a:latin typeface="+mj-lt"/>
                        </a:rPr>
                        <a:t>－</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滋賀：１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ea typeface="+mj-ea"/>
                        </a:rPr>
                        <a:t>兵庫：１</a:t>
                      </a:r>
                      <a:endParaRPr kumimoji="1" lang="ja-JP" altLang="en-US" sz="600" dirty="0">
                        <a:latin typeface="+mj-lt"/>
                        <a:ea typeface="+mj-ea"/>
                      </a:endParaRPr>
                    </a:p>
                  </a:txBody>
                  <a:tcPr marT="0" marB="0"/>
                </a:tc>
              </a:tr>
              <a:tr h="85779">
                <a:tc>
                  <a:txBody>
                    <a:bodyPr/>
                    <a:lstStyle/>
                    <a:p>
                      <a:pPr marL="0" marR="0" indent="0" algn="l" defTabSz="914400" rtl="0" eaLnBrk="1" fontAlgn="auto" latinLnBrk="0" hangingPunct="1">
                        <a:lnSpc>
                          <a:spcPts val="900"/>
                        </a:lnSpc>
                        <a:spcBef>
                          <a:spcPts val="0"/>
                        </a:spcBef>
                        <a:spcAft>
                          <a:spcPts val="0"/>
                        </a:spcAft>
                        <a:buClrTx/>
                        <a:buSzTx/>
                        <a:buFontTx/>
                        <a:buNone/>
                        <a:tabLst/>
                        <a:defRPr/>
                      </a:pPr>
                      <a:r>
                        <a:rPr kumimoji="1" lang="ja-JP" altLang="en-US" sz="600" dirty="0" smtClean="0">
                          <a:latin typeface="+mj-lt"/>
                        </a:rPr>
                        <a:t>兵庫</a:t>
                      </a:r>
                      <a:r>
                        <a:rPr kumimoji="1" lang="ja-JP" altLang="en-US" sz="600" kern="1200" dirty="0" smtClean="0">
                          <a:solidFill>
                            <a:schemeClr val="dk1"/>
                          </a:solidFill>
                          <a:latin typeface="+mj-lt"/>
                          <a:ea typeface="+mn-ea"/>
                          <a:cs typeface="+mn-cs"/>
                        </a:rPr>
                        <a:t>（府県外移転総数）</a:t>
                      </a:r>
                    </a:p>
                  </a:txBody>
                  <a:tcPr marT="0" marB="0" anchor="ctr"/>
                </a:tc>
                <a:tc>
                  <a:txBody>
                    <a:bodyPr/>
                    <a:lstStyle/>
                    <a:p>
                      <a:pPr algn="r">
                        <a:lnSpc>
                          <a:spcPts val="900"/>
                        </a:lnSpc>
                      </a:pPr>
                      <a:r>
                        <a:rPr kumimoji="1" lang="ja-JP" altLang="en-US" sz="600" dirty="0" smtClean="0">
                          <a:latin typeface="+mj-lt"/>
                        </a:rPr>
                        <a:t>１</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３</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０</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１</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１</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rPr>
                        <a:t>２</a:t>
                      </a:r>
                      <a:endParaRPr kumimoji="1" lang="ja-JP" altLang="en-US" sz="600" dirty="0">
                        <a:latin typeface="+mj-lt"/>
                        <a:ea typeface="+mj-ea"/>
                      </a:endParaRPr>
                    </a:p>
                  </a:txBody>
                  <a:tcPr marT="0" marB="0" anchor="ctr"/>
                </a:tc>
                <a:tc>
                  <a:txBody>
                    <a:bodyPr/>
                    <a:lstStyle/>
                    <a:p>
                      <a:pPr algn="r">
                        <a:lnSpc>
                          <a:spcPts val="900"/>
                        </a:lnSpc>
                      </a:pPr>
                      <a:r>
                        <a:rPr kumimoji="1" lang="ja-JP" altLang="en-US" sz="600" dirty="0" smtClean="0">
                          <a:latin typeface="+mj-lt"/>
                          <a:ea typeface="+mj-ea"/>
                        </a:rPr>
                        <a:t>０</a:t>
                      </a:r>
                      <a:endParaRPr kumimoji="1" lang="ja-JP" altLang="en-US" sz="600" dirty="0">
                        <a:latin typeface="+mj-lt"/>
                        <a:ea typeface="+mj-ea"/>
                      </a:endParaRPr>
                    </a:p>
                  </a:txBody>
                  <a:tcPr marT="0" marB="0" anchor="ctr"/>
                </a:tc>
              </a:tr>
              <a:tr h="257337">
                <a:tc>
                  <a:txBody>
                    <a:bodyPr/>
                    <a:lstStyle/>
                    <a:p>
                      <a:pPr algn="ctr">
                        <a:lnSpc>
                          <a:spcPts val="900"/>
                        </a:lnSpc>
                      </a:pPr>
                      <a:r>
                        <a:rPr kumimoji="1" lang="ja-JP" altLang="en-US" sz="600" kern="1200" dirty="0" smtClean="0">
                          <a:solidFill>
                            <a:schemeClr val="dk1"/>
                          </a:solidFill>
                          <a:latin typeface="+mj-lt"/>
                          <a:ea typeface="+mn-ea"/>
                          <a:cs typeface="+mn-cs"/>
                        </a:rPr>
                        <a:t>移転先の内訳</a:t>
                      </a:r>
                      <a:endParaRPr kumimoji="1" lang="en-US" altLang="ja-JP" sz="600" kern="1200" dirty="0" smtClean="0">
                        <a:solidFill>
                          <a:schemeClr val="dk1"/>
                        </a:solidFill>
                        <a:latin typeface="+mj-lt"/>
                        <a:ea typeface="+mn-ea"/>
                        <a:cs typeface="+mn-cs"/>
                      </a:endParaRPr>
                    </a:p>
                    <a:p>
                      <a:pPr algn="ctr">
                        <a:lnSpc>
                          <a:spcPts val="900"/>
                        </a:lnSpc>
                      </a:pPr>
                      <a:r>
                        <a:rPr kumimoji="1" lang="ja-JP" altLang="en-US" sz="600" kern="1200" dirty="0" smtClean="0">
                          <a:solidFill>
                            <a:schemeClr val="dk1"/>
                          </a:solidFill>
                          <a:latin typeface="+mj-lt"/>
                          <a:ea typeface="+mn-ea"/>
                          <a:cs typeface="+mn-cs"/>
                        </a:rPr>
                        <a:t>（都道府県別）</a:t>
                      </a:r>
                      <a:endParaRPr kumimoji="1" lang="ja-JP" altLang="en-US" sz="600" kern="1200" dirty="0">
                        <a:solidFill>
                          <a:schemeClr val="dk1"/>
                        </a:solidFill>
                        <a:latin typeface="+mj-lt"/>
                        <a:ea typeface="+mn-ea"/>
                        <a:cs typeface="+mn-cs"/>
                      </a:endParaRPr>
                    </a:p>
                  </a:txBody>
                  <a:tcPr marT="0" marB="0" anchor="ctr"/>
                </a:tc>
                <a:tc>
                  <a:txBody>
                    <a:bodyPr/>
                    <a:lstStyle/>
                    <a:p>
                      <a:pPr algn="r">
                        <a:lnSpc>
                          <a:spcPts val="900"/>
                        </a:lnSpc>
                      </a:pPr>
                      <a:r>
                        <a:rPr kumimoji="1" lang="ja-JP" altLang="en-US" sz="600" dirty="0" smtClean="0">
                          <a:latin typeface="+mj-lt"/>
                        </a:rPr>
                        <a:t>京都：１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rPr>
                        <a:t>栃木：１</a:t>
                      </a:r>
                      <a:endParaRPr kumimoji="1" lang="en-US" altLang="ja-JP" sz="600" dirty="0" smtClean="0">
                        <a:latin typeface="+mj-lt"/>
                      </a:endParaRPr>
                    </a:p>
                    <a:p>
                      <a:pPr algn="r">
                        <a:lnSpc>
                          <a:spcPts val="900"/>
                        </a:lnSpc>
                      </a:pPr>
                      <a:r>
                        <a:rPr kumimoji="1" lang="ja-JP" altLang="en-US" sz="600" dirty="0" smtClean="0">
                          <a:latin typeface="+mj-lt"/>
                        </a:rPr>
                        <a:t>埼玉：１</a:t>
                      </a:r>
                      <a:endParaRPr kumimoji="1" lang="en-US" altLang="ja-JP" sz="600" dirty="0" smtClean="0">
                        <a:latin typeface="+mj-lt"/>
                      </a:endParaRPr>
                    </a:p>
                    <a:p>
                      <a:pPr algn="r">
                        <a:lnSpc>
                          <a:spcPts val="900"/>
                        </a:lnSpc>
                      </a:pPr>
                      <a:r>
                        <a:rPr kumimoji="1" lang="ja-JP" altLang="en-US" sz="600" dirty="0" smtClean="0">
                          <a:latin typeface="+mj-lt"/>
                        </a:rPr>
                        <a:t>奈良：１</a:t>
                      </a:r>
                      <a:endParaRPr kumimoji="1" lang="ja-JP" altLang="en-US" sz="600" dirty="0">
                        <a:latin typeface="+mj-lt"/>
                        <a:ea typeface="+mj-ea"/>
                      </a:endParaRPr>
                    </a:p>
                  </a:txBody>
                  <a:tcPr marT="0" marB="0"/>
                </a:tc>
                <a:tc>
                  <a:txBody>
                    <a:bodyPr/>
                    <a:lstStyle/>
                    <a:p>
                      <a:pPr marL="0" marR="0" indent="0" algn="ctr" defTabSz="914400" rtl="0" eaLnBrk="1" fontAlgn="auto" latinLnBrk="0" hangingPunct="1">
                        <a:lnSpc>
                          <a:spcPts val="900"/>
                        </a:lnSpc>
                        <a:spcBef>
                          <a:spcPts val="0"/>
                        </a:spcBef>
                        <a:spcAft>
                          <a:spcPts val="0"/>
                        </a:spcAft>
                        <a:buClrTx/>
                        <a:buSzTx/>
                        <a:buFontTx/>
                        <a:buNone/>
                        <a:tabLst/>
                        <a:defRPr/>
                      </a:pPr>
                      <a:r>
                        <a:rPr kumimoji="1" lang="ja-JP" altLang="en-US" sz="600" kern="1200" dirty="0" smtClean="0">
                          <a:latin typeface="+mj-lt"/>
                        </a:rPr>
                        <a:t>－</a:t>
                      </a:r>
                      <a:endParaRPr kumimoji="1" lang="ja-JP" altLang="en-US" sz="600" kern="1200" dirty="0" smtClean="0">
                        <a:solidFill>
                          <a:schemeClr val="tx1"/>
                        </a:solidFill>
                        <a:latin typeface="+mj-lt"/>
                        <a:ea typeface="+mn-ea"/>
                        <a:cs typeface="+mn-cs"/>
                      </a:endParaRPr>
                    </a:p>
                  </a:txBody>
                  <a:tcPr marT="0" marB="0" anchor="ctr"/>
                </a:tc>
                <a:tc>
                  <a:txBody>
                    <a:bodyPr/>
                    <a:lstStyle/>
                    <a:p>
                      <a:pPr algn="r">
                        <a:lnSpc>
                          <a:spcPts val="900"/>
                        </a:lnSpc>
                      </a:pPr>
                      <a:r>
                        <a:rPr kumimoji="1" lang="ja-JP" altLang="en-US" sz="600" dirty="0" smtClean="0">
                          <a:latin typeface="+mj-lt"/>
                        </a:rPr>
                        <a:t>大阪：１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rPr>
                        <a:t>岡山：１</a:t>
                      </a:r>
                      <a:endParaRPr kumimoji="1" lang="ja-JP" altLang="en-US" sz="600" dirty="0">
                        <a:latin typeface="+mj-lt"/>
                        <a:ea typeface="+mj-ea"/>
                      </a:endParaRPr>
                    </a:p>
                  </a:txBody>
                  <a:tcPr marT="0" marB="0"/>
                </a:tc>
                <a:tc>
                  <a:txBody>
                    <a:bodyPr/>
                    <a:lstStyle/>
                    <a:p>
                      <a:pPr algn="r">
                        <a:lnSpc>
                          <a:spcPts val="900"/>
                        </a:lnSpc>
                      </a:pPr>
                      <a:r>
                        <a:rPr kumimoji="1" lang="ja-JP" altLang="en-US" sz="600" dirty="0" smtClean="0">
                          <a:latin typeface="+mj-lt"/>
                        </a:rPr>
                        <a:t>岡山：２</a:t>
                      </a:r>
                      <a:endParaRPr kumimoji="1" lang="ja-JP" altLang="en-US" sz="600" dirty="0">
                        <a:latin typeface="+mj-lt"/>
                        <a:ea typeface="+mj-ea"/>
                      </a:endParaRPr>
                    </a:p>
                  </a:txBody>
                  <a:tcPr marT="0" marB="0"/>
                </a:tc>
                <a:tc>
                  <a:txBody>
                    <a:bodyPr/>
                    <a:lstStyle/>
                    <a:p>
                      <a:pPr algn="ctr">
                        <a:lnSpc>
                          <a:spcPts val="900"/>
                        </a:lnSpc>
                      </a:pPr>
                      <a:r>
                        <a:rPr kumimoji="1" lang="ja-JP" altLang="en-US" sz="600" dirty="0" smtClean="0">
                          <a:latin typeface="+mj-lt"/>
                          <a:ea typeface="+mj-ea"/>
                        </a:rPr>
                        <a:t>－</a:t>
                      </a:r>
                      <a:endParaRPr kumimoji="1" lang="ja-JP" altLang="en-US" sz="600" dirty="0">
                        <a:latin typeface="+mj-lt"/>
                        <a:ea typeface="+mj-ea"/>
                      </a:endParaRPr>
                    </a:p>
                  </a:txBody>
                  <a:tcPr marT="0" marB="0" anchor="ctr"/>
                </a:tc>
              </a:tr>
            </a:tbl>
          </a:graphicData>
        </a:graphic>
      </p:graphicFrame>
      <p:sp>
        <p:nvSpPr>
          <p:cNvPr id="24" name="正方形/長方形 23"/>
          <p:cNvSpPr>
            <a:spLocks noChangeArrowheads="1"/>
          </p:cNvSpPr>
          <p:nvPr/>
        </p:nvSpPr>
        <p:spPr bwMode="auto">
          <a:xfrm>
            <a:off x="2987824" y="3841303"/>
            <a:ext cx="307397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a:r>
              <a:rPr lang="ja-JP"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企業の大阪府からの本社転出状況</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4427984" y="289248"/>
            <a:ext cx="3079410"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経済</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産業省</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工業</a:t>
            </a:r>
            <a:r>
              <a:rPr lang="ja-JP" altLang="ja-JP" sz="1000" dirty="0">
                <a:latin typeface="Meiryo UI" panose="020B0604030504040204" pitchFamily="50" charset="-128"/>
                <a:ea typeface="Meiryo UI" panose="020B0604030504040204" pitchFamily="50" charset="-128"/>
                <a:cs typeface="Meiryo UI" panose="020B0604030504040204" pitchFamily="50" charset="-128"/>
              </a:rPr>
              <a:t>立地動向</a:t>
            </a:r>
            <a:r>
              <a:rPr lang="ja-JP" altLang="ja-JP" sz="1000" dirty="0" smtClean="0">
                <a:latin typeface="Meiryo UI" panose="020B0604030504040204" pitchFamily="50" charset="-128"/>
                <a:ea typeface="Meiryo UI" panose="020B0604030504040204" pitchFamily="50" charset="-128"/>
                <a:cs typeface="Meiryo UI" panose="020B0604030504040204" pitchFamily="50" charset="-128"/>
              </a:rPr>
              <a:t>調査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3529728792"/>
              </p:ext>
            </p:extLst>
          </p:nvPr>
        </p:nvGraphicFramePr>
        <p:xfrm>
          <a:off x="138227" y="4407746"/>
          <a:ext cx="3236213" cy="2101004"/>
        </p:xfrm>
        <a:graphic>
          <a:graphicData uri="http://schemas.openxmlformats.org/drawingml/2006/table">
            <a:tbl>
              <a:tblPr>
                <a:tableStyleId>{3C2FFA5D-87B4-456A-9821-1D502468CF0F}</a:tableStyleId>
              </a:tblPr>
              <a:tblGrid>
                <a:gridCol w="494303"/>
                <a:gridCol w="659363"/>
                <a:gridCol w="576392"/>
                <a:gridCol w="613635"/>
                <a:gridCol w="446260"/>
                <a:gridCol w="446260"/>
              </a:tblGrid>
              <a:tr h="594116">
                <a:tc>
                  <a:txBody>
                    <a:bodyPr/>
                    <a:lstStyle/>
                    <a:p>
                      <a:pPr algn="l" fontAlgn="ctr"/>
                      <a:r>
                        <a:rPr lang="ja-JP" altLang="en-US" sz="900" u="none" strike="noStrike" dirty="0">
                          <a:effectLst/>
                        </a:rPr>
                        <a:t>都道府県</a:t>
                      </a:r>
                      <a:endParaRPr lang="ja-JP" altLang="en-US" sz="900" b="0" i="0" u="none" strike="noStrike" dirty="0">
                        <a:solidFill>
                          <a:srgbClr val="000000"/>
                        </a:solidFill>
                        <a:effectLst/>
                        <a:latin typeface="ＭＳ Ｐゴシック"/>
                      </a:endParaRPr>
                    </a:p>
                  </a:txBody>
                  <a:tcPr marL="9525" marR="9525" marT="9525" marB="0" anchor="ctr"/>
                </a:tc>
                <a:tc>
                  <a:txBody>
                    <a:bodyPr/>
                    <a:lstStyle/>
                    <a:p>
                      <a:pPr algn="l" fontAlgn="ctr"/>
                      <a:r>
                        <a:rPr lang="en-US" altLang="zh-CN" sz="900" u="none" strike="noStrike" dirty="0">
                          <a:effectLst/>
                          <a:latin typeface="ＭＳ Ｐゴシック" panose="020B0600070205080204" pitchFamily="50" charset="-128"/>
                          <a:ea typeface="ＭＳ Ｐゴシック" panose="020B0600070205080204" pitchFamily="50" charset="-128"/>
                        </a:rPr>
                        <a:t>2010</a:t>
                      </a:r>
                      <a:r>
                        <a:rPr lang="zh-CN" altLang="en-US" sz="900" u="none" strike="noStrike" dirty="0">
                          <a:effectLst/>
                          <a:latin typeface="ＭＳ Ｐゴシック" panose="020B0600070205080204" pitchFamily="50" charset="-128"/>
                          <a:ea typeface="ＭＳ Ｐゴシック" panose="020B0600070205080204" pitchFamily="50" charset="-128"/>
                        </a:rPr>
                        <a:t>年度</a:t>
                      </a:r>
                      <a:br>
                        <a:rPr lang="zh-CN" altLang="en-US" sz="900" u="none" strike="noStrike" dirty="0">
                          <a:effectLst/>
                          <a:latin typeface="ＭＳ Ｐゴシック" panose="020B0600070205080204" pitchFamily="50" charset="-128"/>
                          <a:ea typeface="ＭＳ Ｐゴシック" panose="020B0600070205080204" pitchFamily="50" charset="-128"/>
                        </a:rPr>
                      </a:br>
                      <a:r>
                        <a:rPr lang="zh-CN" altLang="en-US" sz="900" u="none" strike="noStrike" dirty="0">
                          <a:effectLst/>
                          <a:latin typeface="ＭＳ Ｐゴシック" panose="020B0600070205080204" pitchFamily="50" charset="-128"/>
                          <a:ea typeface="ＭＳ Ｐゴシック" panose="020B0600070205080204" pitchFamily="50" charset="-128"/>
                        </a:rPr>
                        <a:t>大学在学者（人）</a:t>
                      </a:r>
                      <a:endPar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900" u="none" strike="noStrike" dirty="0">
                          <a:effectLst/>
                          <a:latin typeface="ＭＳ Ｐゴシック" panose="020B0600070205080204" pitchFamily="50" charset="-128"/>
                          <a:ea typeface="ＭＳ Ｐゴシック" panose="020B0600070205080204" pitchFamily="50" charset="-128"/>
                        </a:rPr>
                        <a:t>構成比</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zh-CN" sz="900" u="none" strike="noStrike" dirty="0">
                          <a:effectLst/>
                          <a:latin typeface="ＭＳ Ｐゴシック" panose="020B0600070205080204" pitchFamily="50" charset="-128"/>
                          <a:ea typeface="ＭＳ Ｐゴシック" panose="020B0600070205080204" pitchFamily="50" charset="-128"/>
                        </a:rPr>
                        <a:t>2016</a:t>
                      </a:r>
                      <a:r>
                        <a:rPr lang="zh-CN" altLang="en-US" sz="900" u="none" strike="noStrike" dirty="0">
                          <a:effectLst/>
                          <a:latin typeface="ＭＳ Ｐゴシック" panose="020B0600070205080204" pitchFamily="50" charset="-128"/>
                          <a:ea typeface="ＭＳ Ｐゴシック" panose="020B0600070205080204" pitchFamily="50" charset="-128"/>
                        </a:rPr>
                        <a:t>年度</a:t>
                      </a:r>
                      <a:br>
                        <a:rPr lang="zh-CN" altLang="en-US" sz="900" u="none" strike="noStrike" dirty="0">
                          <a:effectLst/>
                          <a:latin typeface="ＭＳ Ｐゴシック" panose="020B0600070205080204" pitchFamily="50" charset="-128"/>
                          <a:ea typeface="ＭＳ Ｐゴシック" panose="020B0600070205080204" pitchFamily="50" charset="-128"/>
                        </a:rPr>
                      </a:br>
                      <a:r>
                        <a:rPr lang="zh-CN" altLang="en-US" sz="900" u="none" strike="noStrike" dirty="0">
                          <a:effectLst/>
                          <a:latin typeface="ＭＳ Ｐゴシック" panose="020B0600070205080204" pitchFamily="50" charset="-128"/>
                          <a:ea typeface="ＭＳ Ｐゴシック" panose="020B0600070205080204" pitchFamily="50" charset="-128"/>
                        </a:rPr>
                        <a:t>大学在学者（人）</a:t>
                      </a:r>
                      <a:endParaRPr lang="zh-CN"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900" u="none" strike="noStrike">
                          <a:effectLst/>
                          <a:latin typeface="ＭＳ Ｐゴシック" panose="020B0600070205080204" pitchFamily="50" charset="-128"/>
                          <a:ea typeface="ＭＳ Ｐゴシック" panose="020B0600070205080204" pitchFamily="50" charset="-128"/>
                        </a:rPr>
                        <a:t>構成比</a:t>
                      </a:r>
                      <a:endParaRPr lang="ja-JP" altLang="en-US" sz="9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900" b="0" i="0" u="none" strike="noStrike" smtClean="0">
                          <a:solidFill>
                            <a:srgbClr val="000000"/>
                          </a:solidFill>
                          <a:effectLst/>
                          <a:latin typeface="ＭＳ Ｐゴシック" panose="020B0600070205080204" pitchFamily="50" charset="-128"/>
                          <a:ea typeface="ＭＳ Ｐゴシック" panose="020B0600070205080204" pitchFamily="50" charset="-128"/>
                        </a:rPr>
                        <a:t>増加数</a:t>
                      </a:r>
                      <a:endParaRPr lang="en-US" altLang="ja-JP" sz="9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東京都</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729422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25.3%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746397</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26.0%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16,975</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愛知県</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191342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191712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370</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京都府</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161212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5.6%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162975</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1,763</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大阪府</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228516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7.9%</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236922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8.2%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8,406</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兵庫県</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125689</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4.4%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123775</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4.3%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-1,914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251148">
                <a:tc>
                  <a:txBody>
                    <a:bodyPr/>
                    <a:lstStyle/>
                    <a:p>
                      <a:pPr algn="l" fontAlgn="ctr"/>
                      <a:r>
                        <a:rPr lang="ja-JP" altLang="en-US" sz="900" u="none" strike="noStrike">
                          <a:effectLst/>
                        </a:rPr>
                        <a:t>全国</a:t>
                      </a:r>
                      <a:endParaRPr lang="ja-JP" altLang="en-US" sz="9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2887414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2873624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l" fontAlgn="ctr"/>
                      <a:r>
                        <a:rPr lang="en-US" altLang="ja-JP" sz="105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-13,790</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graphicFrame>
        <p:nvGraphicFramePr>
          <p:cNvPr id="33" name="グラフ 32"/>
          <p:cNvGraphicFramePr>
            <a:graphicFrameLocks/>
          </p:cNvGraphicFramePr>
          <p:nvPr>
            <p:extLst>
              <p:ext uri="{D42A27DB-BD31-4B8C-83A1-F6EECF244321}">
                <p14:modId xmlns:p14="http://schemas.microsoft.com/office/powerpoint/2010/main" val="2946774599"/>
              </p:ext>
            </p:extLst>
          </p:nvPr>
        </p:nvGraphicFramePr>
        <p:xfrm>
          <a:off x="5317769" y="4254457"/>
          <a:ext cx="3826231" cy="2235671"/>
        </p:xfrm>
        <a:graphic>
          <a:graphicData uri="http://schemas.openxmlformats.org/drawingml/2006/chart">
            <c:chart xmlns:c="http://schemas.openxmlformats.org/drawingml/2006/chart" xmlns:r="http://schemas.openxmlformats.org/officeDocument/2006/relationships" r:id="rId2"/>
          </a:graphicData>
        </a:graphic>
      </p:graphicFrame>
      <p:sp>
        <p:nvSpPr>
          <p:cNvPr id="36" name="正方形/長方形 35"/>
          <p:cNvSpPr/>
          <p:nvPr/>
        </p:nvSpPr>
        <p:spPr>
          <a:xfrm>
            <a:off x="5364088" y="4137562"/>
            <a:ext cx="3096344" cy="323165"/>
          </a:xfrm>
          <a:prstGeom prst="rect">
            <a:avLst/>
          </a:prstGeom>
        </p:spPr>
        <p:txBody>
          <a:bodyPr wrap="square">
            <a:spAutoFit/>
          </a:bodyPr>
          <a:lstStyle/>
          <a:p>
            <a:pPr marL="177800" indent="-177800">
              <a:lnSpc>
                <a:spcPts val="900"/>
              </a:lnSpc>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1994</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おける大阪府から転出した企業の</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都市別・産業別属性の期間合計</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5332593" y="6563069"/>
            <a:ext cx="3745960" cy="207749"/>
          </a:xfrm>
          <a:prstGeom prst="rect">
            <a:avLst/>
          </a:prstGeom>
        </p:spPr>
        <p:txBody>
          <a:bodyPr wrap="square">
            <a:spAutoFit/>
          </a:bodyPr>
          <a:lstStyle/>
          <a:p>
            <a:pPr marL="177800" indent="-177800">
              <a:lnSpc>
                <a:spcPts val="9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：大阪府「大阪における本社の立地・移転の状況に関する調査研究」</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2"/>
          <p:cNvSpPr/>
          <p:nvPr/>
        </p:nvSpPr>
        <p:spPr>
          <a:xfrm>
            <a:off x="5868144" y="4566320"/>
            <a:ext cx="473206" cy="230832"/>
          </a:xfrm>
          <a:prstGeom prst="rect">
            <a:avLst/>
          </a:prstGeom>
        </p:spPr>
        <p:txBody>
          <a:bodyPr wrap="none">
            <a:spAutoFit/>
          </a:bodyPr>
          <a:lstStyle/>
          <a:p>
            <a:r>
              <a:rPr lang="en-US" altLang="ja-JP" sz="900" dirty="0" smtClean="0"/>
              <a:t>205</a:t>
            </a:r>
            <a:r>
              <a:rPr lang="ja-JP" altLang="en-US" sz="900" dirty="0" smtClean="0"/>
              <a:t>件</a:t>
            </a:r>
            <a:endParaRPr lang="ja-JP" altLang="en-US" sz="900" dirty="0"/>
          </a:p>
        </p:txBody>
      </p:sp>
      <p:sp>
        <p:nvSpPr>
          <p:cNvPr id="44" name="正方形/長方形 43"/>
          <p:cNvSpPr/>
          <p:nvPr/>
        </p:nvSpPr>
        <p:spPr>
          <a:xfrm>
            <a:off x="6675657" y="4797152"/>
            <a:ext cx="473206" cy="230832"/>
          </a:xfrm>
          <a:prstGeom prst="rect">
            <a:avLst/>
          </a:prstGeom>
        </p:spPr>
        <p:txBody>
          <a:bodyPr wrap="none">
            <a:spAutoFit/>
          </a:bodyPr>
          <a:lstStyle/>
          <a:p>
            <a:r>
              <a:rPr lang="en-US" altLang="ja-JP" sz="900" dirty="0" smtClean="0"/>
              <a:t>166</a:t>
            </a:r>
            <a:r>
              <a:rPr lang="ja-JP" altLang="en-US" sz="900" dirty="0" smtClean="0"/>
              <a:t>件</a:t>
            </a:r>
            <a:endParaRPr lang="ja-JP" altLang="en-US" sz="900" dirty="0"/>
          </a:p>
        </p:txBody>
      </p:sp>
      <p:sp>
        <p:nvSpPr>
          <p:cNvPr id="45" name="正方形/長方形 44"/>
          <p:cNvSpPr/>
          <p:nvPr/>
        </p:nvSpPr>
        <p:spPr>
          <a:xfrm>
            <a:off x="7483170" y="4993426"/>
            <a:ext cx="473206" cy="230832"/>
          </a:xfrm>
          <a:prstGeom prst="rect">
            <a:avLst/>
          </a:prstGeom>
        </p:spPr>
        <p:txBody>
          <a:bodyPr wrap="none">
            <a:spAutoFit/>
          </a:bodyPr>
          <a:lstStyle/>
          <a:p>
            <a:r>
              <a:rPr lang="en-US" altLang="ja-JP" sz="900" dirty="0" smtClean="0"/>
              <a:t>137</a:t>
            </a:r>
            <a:r>
              <a:rPr lang="ja-JP" altLang="en-US" sz="900" dirty="0" smtClean="0"/>
              <a:t>件</a:t>
            </a:r>
            <a:endParaRPr lang="ja-JP" altLang="en-US" sz="900" dirty="0"/>
          </a:p>
        </p:txBody>
      </p:sp>
      <p:sp>
        <p:nvSpPr>
          <p:cNvPr id="40" name="正方形/長方形 39"/>
          <p:cNvSpPr/>
          <p:nvPr/>
        </p:nvSpPr>
        <p:spPr>
          <a:xfrm>
            <a:off x="3885566" y="703381"/>
            <a:ext cx="542418" cy="230832"/>
          </a:xfrm>
          <a:prstGeom prst="rect">
            <a:avLst/>
          </a:prstGeom>
        </p:spPr>
        <p:txBody>
          <a:bodyPr wrap="square">
            <a:spAutoFit/>
          </a:bodyPr>
          <a:lstStyle/>
          <a:p>
            <a:r>
              <a:rPr lang="ja-JP" altLang="en-US" sz="900" dirty="0" smtClean="0"/>
              <a:t>（件）</a:t>
            </a:r>
            <a:endParaRPr lang="ja-JP" altLang="en-US" sz="900" dirty="0"/>
          </a:p>
        </p:txBody>
      </p:sp>
      <p:sp>
        <p:nvSpPr>
          <p:cNvPr id="46" name="正方形/長方形 45"/>
          <p:cNvSpPr/>
          <p:nvPr/>
        </p:nvSpPr>
        <p:spPr>
          <a:xfrm>
            <a:off x="5332593" y="6363692"/>
            <a:ext cx="3603798" cy="207749"/>
          </a:xfrm>
          <a:prstGeom prst="rect">
            <a:avLst/>
          </a:prstGeom>
        </p:spPr>
        <p:txBody>
          <a:bodyPr wrap="square">
            <a:spAutoFit/>
          </a:bodyPr>
          <a:lstStyle/>
          <a:p>
            <a:pPr marL="177800" indent="-177800">
              <a:lnSpc>
                <a:spcPts val="900"/>
              </a:lnSpc>
            </a:pPr>
            <a:r>
              <a:rPr lang="en-US" altLang="ja-JP" sz="800" dirty="0" smtClean="0">
                <a:latin typeface="+mn-ea"/>
                <a:ea typeface="Meiryo UI" panose="020B0604030504040204" pitchFamily="50" charset="-128"/>
                <a:cs typeface="Meiryo UI" panose="020B0604030504040204" pitchFamily="50" charset="-128"/>
              </a:rPr>
              <a:t>※</a:t>
            </a:r>
            <a:r>
              <a:rPr lang="ja-JP" altLang="en-US" sz="800" dirty="0" smtClean="0">
                <a:latin typeface="+mn-ea"/>
                <a:ea typeface="Meiryo UI" panose="020B0604030504040204" pitchFamily="50" charset="-128"/>
                <a:cs typeface="Meiryo UI" panose="020B0604030504040204" pitchFamily="50" charset="-128"/>
              </a:rPr>
              <a:t>対象企業：従業員</a:t>
            </a:r>
            <a:r>
              <a:rPr lang="en-US" altLang="ja-JP" sz="800" dirty="0" smtClean="0">
                <a:latin typeface="+mn-ea"/>
                <a:ea typeface="Meiryo UI" panose="020B0604030504040204" pitchFamily="50" charset="-128"/>
                <a:cs typeface="Meiryo UI" panose="020B0604030504040204" pitchFamily="50" charset="-128"/>
              </a:rPr>
              <a:t>50</a:t>
            </a:r>
            <a:r>
              <a:rPr lang="ja-JP" altLang="en-US" sz="800" dirty="0" smtClean="0">
                <a:latin typeface="+mn-ea"/>
                <a:ea typeface="Meiryo UI" panose="020B0604030504040204" pitchFamily="50" charset="-128"/>
                <a:cs typeface="Meiryo UI" panose="020B0604030504040204" pitchFamily="50" charset="-128"/>
              </a:rPr>
              <a:t>人以上かつ資本金額</a:t>
            </a:r>
            <a:r>
              <a:rPr lang="ja-JP" altLang="en-US" sz="800" dirty="0">
                <a:latin typeface="+mn-ea"/>
                <a:ea typeface="Meiryo UI" panose="020B0604030504040204" pitchFamily="50" charset="-128"/>
                <a:cs typeface="Meiryo UI" panose="020B0604030504040204" pitchFamily="50" charset="-128"/>
              </a:rPr>
              <a:t>又</a:t>
            </a:r>
            <a:r>
              <a:rPr lang="ja-JP" altLang="en-US" sz="800" dirty="0" smtClean="0">
                <a:latin typeface="+mn-ea"/>
                <a:ea typeface="Meiryo UI" panose="020B0604030504040204" pitchFamily="50" charset="-128"/>
                <a:cs typeface="Meiryo UI" panose="020B0604030504040204" pitchFamily="50" charset="-128"/>
              </a:rPr>
              <a:t>は出資金額</a:t>
            </a:r>
            <a:r>
              <a:rPr lang="en-US" altLang="ja-JP" sz="800" dirty="0" smtClean="0">
                <a:latin typeface="+mn-ea"/>
                <a:ea typeface="Meiryo UI" panose="020B0604030504040204" pitchFamily="50" charset="-128"/>
                <a:cs typeface="Meiryo UI" panose="020B0604030504040204" pitchFamily="50" charset="-128"/>
              </a:rPr>
              <a:t>3000</a:t>
            </a:r>
            <a:r>
              <a:rPr lang="ja-JP" altLang="en-US" sz="800" dirty="0" smtClean="0">
                <a:latin typeface="+mn-ea"/>
                <a:ea typeface="Meiryo UI" panose="020B0604030504040204" pitchFamily="50" charset="-128"/>
                <a:cs typeface="Meiryo UI" panose="020B0604030504040204" pitchFamily="50" charset="-128"/>
              </a:rPr>
              <a:t>万円以上の会社</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139290" y="6536377"/>
            <a:ext cx="2802771" cy="276999"/>
          </a:xfrm>
          <a:prstGeom prst="rect">
            <a:avLst/>
          </a:prstGeom>
          <a:noFill/>
        </p:spPr>
        <p:txBody>
          <a:bodyPr wrap="square" rtlCol="0">
            <a:spAutoFit/>
          </a:bodyPr>
          <a:lstStyle/>
          <a:p>
            <a:r>
              <a:rPr kumimoji="1" lang="ja-JP" altLang="en-US" sz="1200" dirty="0" smtClean="0"/>
              <a:t>大阪では大学在学者数が増加</a:t>
            </a:r>
            <a:endParaRPr kumimoji="1" lang="ja-JP" altLang="en-US" sz="1200" dirty="0"/>
          </a:p>
        </p:txBody>
      </p:sp>
      <p:sp>
        <p:nvSpPr>
          <p:cNvPr id="11" name="スライド番号プレースホルダー 10"/>
          <p:cNvSpPr>
            <a:spLocks noGrp="1"/>
          </p:cNvSpPr>
          <p:nvPr>
            <p:ph type="sldNum" sz="quarter" idx="12"/>
          </p:nvPr>
        </p:nvSpPr>
        <p:spPr/>
        <p:txBody>
          <a:bodyPr/>
          <a:lstStyle/>
          <a:p>
            <a:fld id="{D2D8002D-B5B0-4BAC-B1F6-782DDCCE6D9C}" type="slidenum">
              <a:rPr kumimoji="1" lang="ja-JP" altLang="en-US" smtClean="0"/>
              <a:t>56</a:t>
            </a:fld>
            <a:endParaRPr kumimoji="1" lang="ja-JP" altLang="en-US"/>
          </a:p>
        </p:txBody>
      </p:sp>
      <p:graphicFrame>
        <p:nvGraphicFramePr>
          <p:cNvPr id="31" name="グラフ 30"/>
          <p:cNvGraphicFramePr>
            <a:graphicFrameLocks/>
          </p:cNvGraphicFramePr>
          <p:nvPr>
            <p:extLst>
              <p:ext uri="{D42A27DB-BD31-4B8C-83A1-F6EECF244321}">
                <p14:modId xmlns:p14="http://schemas.microsoft.com/office/powerpoint/2010/main" val="1392905890"/>
              </p:ext>
            </p:extLst>
          </p:nvPr>
        </p:nvGraphicFramePr>
        <p:xfrm>
          <a:off x="4454788" y="457240"/>
          <a:ext cx="4558553" cy="15733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9" name="グラフ 28"/>
          <p:cNvGraphicFramePr>
            <a:graphicFrameLocks/>
          </p:cNvGraphicFramePr>
          <p:nvPr>
            <p:extLst>
              <p:ext uri="{D42A27DB-BD31-4B8C-83A1-F6EECF244321}">
                <p14:modId xmlns:p14="http://schemas.microsoft.com/office/powerpoint/2010/main" val="3506393839"/>
              </p:ext>
            </p:extLst>
          </p:nvPr>
        </p:nvGraphicFramePr>
        <p:xfrm>
          <a:off x="139290" y="703381"/>
          <a:ext cx="4108674" cy="2653611"/>
        </p:xfrm>
        <a:graphic>
          <a:graphicData uri="http://schemas.openxmlformats.org/drawingml/2006/chart">
            <c:chart xmlns:c="http://schemas.openxmlformats.org/drawingml/2006/chart" xmlns:r="http://schemas.openxmlformats.org/officeDocument/2006/relationships" r:id="rId4"/>
          </a:graphicData>
        </a:graphic>
      </p:graphicFrame>
      <p:sp>
        <p:nvSpPr>
          <p:cNvPr id="32" name="角丸四角形 31"/>
          <p:cNvSpPr/>
          <p:nvPr/>
        </p:nvSpPr>
        <p:spPr>
          <a:xfrm>
            <a:off x="3410445" y="4114541"/>
            <a:ext cx="1845631" cy="2421836"/>
          </a:xfrm>
          <a:prstGeom prst="roundRect">
            <a:avLst>
              <a:gd name="adj" fmla="val 5195"/>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solidFill>
                <a:schemeClr val="tx1"/>
              </a:solidFill>
            </a:endParaRPr>
          </a:p>
        </p:txBody>
      </p:sp>
      <p:sp>
        <p:nvSpPr>
          <p:cNvPr id="48" name="正方形/長方形 47"/>
          <p:cNvSpPr/>
          <p:nvPr/>
        </p:nvSpPr>
        <p:spPr>
          <a:xfrm>
            <a:off x="3374441" y="6562219"/>
            <a:ext cx="2121286" cy="323165"/>
          </a:xfrm>
          <a:prstGeom prst="rect">
            <a:avLst/>
          </a:prstGeom>
        </p:spPr>
        <p:txBody>
          <a:bodyPr wrap="square">
            <a:spAutoFit/>
          </a:bodyPr>
          <a:lstStyle/>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：大阪府「大阪における本社の立地</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移転</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の状況に関する調査研究」</a:t>
            </a:r>
          </a:p>
        </p:txBody>
      </p:sp>
      <p:sp>
        <p:nvSpPr>
          <p:cNvPr id="49" name="正方形/長方形 48"/>
          <p:cNvSpPr/>
          <p:nvPr/>
        </p:nvSpPr>
        <p:spPr>
          <a:xfrm>
            <a:off x="3410445" y="4149080"/>
            <a:ext cx="1845631" cy="323165"/>
          </a:xfrm>
          <a:prstGeom prst="rect">
            <a:avLst/>
          </a:prstGeom>
        </p:spPr>
        <p:txBody>
          <a:bodyPr wrap="square">
            <a:spAutoFit/>
          </a:bodyPr>
          <a:lstStyle/>
          <a:p>
            <a:pPr marL="177800" indent="-177800">
              <a:lnSpc>
                <a:spcPts val="9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1994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年から</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年における大阪府の</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転出企業移転先上位</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都道府県</a:t>
            </a:r>
          </a:p>
        </p:txBody>
      </p:sp>
      <p:graphicFrame>
        <p:nvGraphicFramePr>
          <p:cNvPr id="50" name="表 49"/>
          <p:cNvGraphicFramePr>
            <a:graphicFrameLocks noGrp="1"/>
          </p:cNvGraphicFramePr>
          <p:nvPr>
            <p:extLst>
              <p:ext uri="{D42A27DB-BD31-4B8C-83A1-F6EECF244321}">
                <p14:modId xmlns:p14="http://schemas.microsoft.com/office/powerpoint/2010/main" val="953251882"/>
              </p:ext>
            </p:extLst>
          </p:nvPr>
        </p:nvGraphicFramePr>
        <p:xfrm>
          <a:off x="3491880" y="4510776"/>
          <a:ext cx="1620180" cy="1690532"/>
        </p:xfrm>
        <a:graphic>
          <a:graphicData uri="http://schemas.openxmlformats.org/drawingml/2006/table">
            <a:tbl>
              <a:tblPr>
                <a:tableStyleId>{3C2FFA5D-87B4-456A-9821-1D502468CF0F}</a:tableStyleId>
              </a:tblPr>
              <a:tblGrid>
                <a:gridCol w="180020"/>
                <a:gridCol w="587656"/>
                <a:gridCol w="412912"/>
                <a:gridCol w="439592"/>
              </a:tblGrid>
              <a:tr h="180020">
                <a:tc>
                  <a:txBody>
                    <a:bodyPr/>
                    <a:lstStyle/>
                    <a:p>
                      <a:pPr algn="l" fontAlgn="ct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都道府県</a:t>
                      </a:r>
                      <a:endParaRPr lang="zh-CN"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件数</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構成比</a:t>
                      </a:r>
                      <a:endParaRPr lang="zh-CN"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4016">
                <a:tc>
                  <a:txBody>
                    <a:bodyPr/>
                    <a:lstStyle/>
                    <a:p>
                      <a:pPr algn="ctr" fontAlgn="ctr"/>
                      <a:r>
                        <a:rPr lang="en-US" altLang="ja-JP" sz="800" b="0" i="0" u="none" strike="noStrike" dirty="0" smtClean="0">
                          <a:solidFill>
                            <a:srgbClr val="000000"/>
                          </a:solidFill>
                          <a:effectLst/>
                          <a:latin typeface="ＭＳ Ｐゴシック"/>
                        </a:rPr>
                        <a:t>1</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東京都</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198</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39.0%</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4016">
                <a:tc>
                  <a:txBody>
                    <a:bodyPr/>
                    <a:lstStyle/>
                    <a:p>
                      <a:pPr algn="ctr" fontAlgn="ctr"/>
                      <a:r>
                        <a:rPr lang="en-US" altLang="ja-JP" sz="800" b="0" i="0" u="none" strike="noStrike" dirty="0" smtClean="0">
                          <a:solidFill>
                            <a:srgbClr val="000000"/>
                          </a:solidFill>
                          <a:effectLst/>
                          <a:latin typeface="ＭＳ Ｐゴシック"/>
                        </a:rPr>
                        <a:t>2</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兵庫県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121</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23.8%</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5778">
                <a:tc>
                  <a:txBody>
                    <a:bodyPr/>
                    <a:lstStyle/>
                    <a:p>
                      <a:pPr algn="ctr" fontAlgn="ctr"/>
                      <a:r>
                        <a:rPr lang="en-US" altLang="ja-JP" sz="800" b="0" i="0" u="none" strike="noStrike" dirty="0" smtClean="0">
                          <a:solidFill>
                            <a:srgbClr val="000000"/>
                          </a:solidFill>
                          <a:effectLst/>
                          <a:latin typeface="ＭＳ Ｐゴシック"/>
                        </a:rPr>
                        <a:t>3</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滋賀県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27</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5.3%</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4016">
                <a:tc>
                  <a:txBody>
                    <a:bodyPr/>
                    <a:lstStyle/>
                    <a:p>
                      <a:pPr algn="ctr" fontAlgn="ctr"/>
                      <a:r>
                        <a:rPr lang="en-US" altLang="ja-JP" sz="800" b="0" i="0" u="none" strike="noStrike" dirty="0" smtClean="0">
                          <a:solidFill>
                            <a:schemeClr val="dk1"/>
                          </a:solidFill>
                          <a:effectLst/>
                          <a:latin typeface="+mn-lt"/>
                        </a:rPr>
                        <a:t>3</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京都府</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27</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5.3%</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44016">
                <a:tc>
                  <a:txBody>
                    <a:bodyPr/>
                    <a:lstStyle/>
                    <a:p>
                      <a:pPr algn="ctr" fontAlgn="ctr"/>
                      <a:r>
                        <a:rPr lang="en-US" altLang="ja-JP" sz="800" b="0" i="0" u="none" strike="noStrike" dirty="0" smtClean="0">
                          <a:solidFill>
                            <a:schemeClr val="dk1"/>
                          </a:solidFill>
                          <a:effectLst/>
                          <a:latin typeface="+mn-lt"/>
                        </a:rPr>
                        <a:t>5</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奈良県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chemeClr val="dk1"/>
                          </a:solidFill>
                          <a:effectLst/>
                          <a:latin typeface="ＭＳ Ｐゴシック" panose="020B0600070205080204" pitchFamily="50" charset="-128"/>
                          <a:ea typeface="ＭＳ Ｐゴシック" panose="020B0600070205080204" pitchFamily="50" charset="-128"/>
                        </a:rPr>
                        <a:t>19</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3.7%</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08012">
                <a:tc>
                  <a:txBody>
                    <a:bodyPr/>
                    <a:lstStyle/>
                    <a:p>
                      <a:pPr algn="ctr" fontAlgn="ctr"/>
                      <a:r>
                        <a:rPr lang="en-US" altLang="ja-JP" sz="800" b="0" i="0" u="none" strike="noStrike" dirty="0" smtClean="0">
                          <a:solidFill>
                            <a:schemeClr val="dk1"/>
                          </a:solidFill>
                          <a:effectLst/>
                          <a:latin typeface="+mn-lt"/>
                        </a:rPr>
                        <a:t>6</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三重県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ja-JP" altLang="en-US" sz="800" u="none" strike="noStrike" dirty="0">
                          <a:effectLst/>
                          <a:latin typeface="ＭＳ Ｐゴシック" panose="020B0600070205080204" pitchFamily="50" charset="-128"/>
                          <a:ea typeface="ＭＳ Ｐゴシック" panose="020B0600070205080204" pitchFamily="50" charset="-128"/>
                        </a:rPr>
                        <a:t>　</a:t>
                      </a:r>
                      <a:r>
                        <a:rPr lang="en-US" altLang="ja-JP" sz="800" u="none" strike="noStrike" dirty="0" smtClean="0">
                          <a:effectLst/>
                          <a:latin typeface="ＭＳ Ｐゴシック" panose="020B0600070205080204" pitchFamily="50" charset="-128"/>
                          <a:ea typeface="ＭＳ Ｐゴシック" panose="020B0600070205080204" pitchFamily="50" charset="-128"/>
                        </a:rPr>
                        <a:t>15</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3.0%</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20583">
                <a:tc>
                  <a:txBody>
                    <a:bodyPr/>
                    <a:lstStyle/>
                    <a:p>
                      <a:pPr algn="ctr" fontAlgn="ctr"/>
                      <a:r>
                        <a:rPr lang="en-US" altLang="ja-JP" sz="800" b="0" i="0" u="none" strike="noStrike" dirty="0" smtClean="0">
                          <a:solidFill>
                            <a:srgbClr val="000000"/>
                          </a:solidFill>
                          <a:effectLst/>
                          <a:latin typeface="ＭＳ Ｐゴシック"/>
                        </a:rPr>
                        <a:t>7</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愛知県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13</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2.6%</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20583">
                <a:tc>
                  <a:txBody>
                    <a:bodyPr/>
                    <a:lstStyle/>
                    <a:p>
                      <a:pPr algn="ctr" fontAlgn="ctr"/>
                      <a:r>
                        <a:rPr lang="en-US" altLang="ja-JP" sz="800" b="0" i="0" u="none" strike="noStrike" dirty="0" smtClean="0">
                          <a:solidFill>
                            <a:srgbClr val="000000"/>
                          </a:solidFill>
                          <a:effectLst/>
                          <a:latin typeface="ＭＳ Ｐゴシック"/>
                        </a:rPr>
                        <a:t>8</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神奈川県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10</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2.0%</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09721">
                <a:tc>
                  <a:txBody>
                    <a:bodyPr/>
                    <a:lstStyle/>
                    <a:p>
                      <a:pPr algn="ctr" fontAlgn="ctr"/>
                      <a:r>
                        <a:rPr lang="en-US" altLang="ja-JP" sz="800" b="0" i="0" u="none" strike="noStrike" dirty="0" smtClean="0">
                          <a:solidFill>
                            <a:srgbClr val="000000"/>
                          </a:solidFill>
                          <a:effectLst/>
                          <a:latin typeface="ＭＳ Ｐゴシック"/>
                        </a:rPr>
                        <a:t>9</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千葉県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8</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1.6%</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22292">
                <a:tc>
                  <a:txBody>
                    <a:bodyPr/>
                    <a:lstStyle/>
                    <a:p>
                      <a:pPr algn="ctr" fontAlgn="ctr"/>
                      <a:r>
                        <a:rPr lang="en-US" altLang="ja-JP" sz="800" b="0" i="0" u="none" strike="noStrike" dirty="0" smtClean="0">
                          <a:solidFill>
                            <a:srgbClr val="000000"/>
                          </a:solidFill>
                          <a:effectLst/>
                          <a:latin typeface="ＭＳ Ｐゴシック"/>
                        </a:rPr>
                        <a:t>10</a:t>
                      </a: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静岡県</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6</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u="none" strike="noStrike" dirty="0" smtClean="0">
                          <a:effectLst/>
                          <a:latin typeface="ＭＳ Ｐゴシック" panose="020B0600070205080204" pitchFamily="50" charset="-128"/>
                          <a:ea typeface="ＭＳ Ｐゴシック" panose="020B0600070205080204" pitchFamily="50" charset="-128"/>
                        </a:rPr>
                        <a:t>1.2%</a:t>
                      </a:r>
                      <a:endPar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22292">
                <a:tc>
                  <a:txBody>
                    <a:bodyPr/>
                    <a:lstStyle/>
                    <a:p>
                      <a:pPr algn="l" fontAlgn="ctr"/>
                      <a:endParaRPr lang="ja-JP" altLang="en-US" sz="800" b="0" i="0" u="none" strike="noStrike" dirty="0">
                        <a:solidFill>
                          <a:srgbClr val="000000"/>
                        </a:solidFill>
                        <a:effectLst/>
                        <a:latin typeface="ＭＳ Ｐゴシック"/>
                      </a:endParaRPr>
                    </a:p>
                  </a:txBody>
                  <a:tcPr marL="9525" marR="9525" marT="9525" marB="0" anchor="ctr"/>
                </a:tc>
                <a:tc>
                  <a:txBody>
                    <a:bodyPr/>
                    <a:lstStyle/>
                    <a:p>
                      <a:pPr algn="l" fontAlgn="ctr"/>
                      <a:r>
                        <a:rPr lang="ja-JP" altLang="en-US"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全体</a:t>
                      </a:r>
                      <a:endParaRPr lang="en-US" altLang="ja-JP"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508</a:t>
                      </a:r>
                      <a:endParaRPr lang="ja-JP" altLang="en-US" sz="8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marL="0" marR="0" indent="0" algn="r" defTabSz="914400" rtl="0" eaLnBrk="1" fontAlgn="ctr" latinLnBrk="0" hangingPunct="1">
                        <a:lnSpc>
                          <a:spcPct val="100000"/>
                        </a:lnSpc>
                        <a:spcBef>
                          <a:spcPts val="0"/>
                        </a:spcBef>
                        <a:spcAft>
                          <a:spcPts val="0"/>
                        </a:spcAft>
                        <a:buClrTx/>
                        <a:buSzTx/>
                        <a:buFontTx/>
                        <a:buNone/>
                        <a:tabLst/>
                        <a:defRPr/>
                      </a:pPr>
                      <a:r>
                        <a:rPr lang="en-US" altLang="ja-JP" sz="8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a:t>
                      </a:r>
                    </a:p>
                  </a:txBody>
                  <a:tcPr marL="9525" marR="9525" marT="9525" marB="0" anchor="ctr"/>
                </a:tc>
              </a:tr>
            </a:tbl>
          </a:graphicData>
        </a:graphic>
      </p:graphicFrame>
      <p:sp>
        <p:nvSpPr>
          <p:cNvPr id="51" name="正方形/長方形 50"/>
          <p:cNvSpPr/>
          <p:nvPr/>
        </p:nvSpPr>
        <p:spPr>
          <a:xfrm>
            <a:off x="3383868" y="6237312"/>
            <a:ext cx="2052228" cy="323165"/>
          </a:xfrm>
          <a:prstGeom prst="rect">
            <a:avLst/>
          </a:prstGeom>
        </p:spPr>
        <p:txBody>
          <a:bodyPr wrap="square">
            <a:spAutoFit/>
          </a:bodyPr>
          <a:lstStyle/>
          <a:p>
            <a:pPr marL="177800" indent="-177800">
              <a:lnSpc>
                <a:spcPts val="900"/>
              </a:lnSpc>
            </a:pPr>
            <a:r>
              <a:rPr lang="en-US" altLang="ja-JP" sz="800" dirty="0" smtClean="0">
                <a:latin typeface="+mn-ea"/>
                <a:ea typeface="Meiryo UI" panose="020B0604030504040204" pitchFamily="50" charset="-128"/>
                <a:cs typeface="Meiryo UI" panose="020B0604030504040204" pitchFamily="50" charset="-128"/>
              </a:rPr>
              <a:t>※</a:t>
            </a:r>
            <a:r>
              <a:rPr lang="ja-JP" altLang="en-US" sz="800" dirty="0" smtClean="0">
                <a:latin typeface="+mn-ea"/>
                <a:ea typeface="Meiryo UI" panose="020B0604030504040204" pitchFamily="50" charset="-128"/>
                <a:cs typeface="Meiryo UI" panose="020B0604030504040204" pitchFamily="50" charset="-128"/>
              </a:rPr>
              <a:t>対象企業：従業員</a:t>
            </a:r>
            <a:r>
              <a:rPr lang="en-US" altLang="ja-JP" sz="800" dirty="0" smtClean="0">
                <a:latin typeface="+mn-ea"/>
                <a:ea typeface="Meiryo UI" panose="020B0604030504040204" pitchFamily="50" charset="-128"/>
                <a:cs typeface="Meiryo UI" panose="020B0604030504040204" pitchFamily="50" charset="-128"/>
              </a:rPr>
              <a:t>50</a:t>
            </a:r>
            <a:r>
              <a:rPr lang="ja-JP" altLang="en-US" sz="800" dirty="0" smtClean="0">
                <a:latin typeface="+mn-ea"/>
                <a:ea typeface="Meiryo UI" panose="020B0604030504040204" pitchFamily="50" charset="-128"/>
                <a:cs typeface="Meiryo UI" panose="020B0604030504040204" pitchFamily="50" charset="-128"/>
              </a:rPr>
              <a:t>人以上かつ資本</a:t>
            </a:r>
            <a:endParaRPr lang="en-US" altLang="ja-JP" sz="800" dirty="0" smtClean="0">
              <a:latin typeface="+mn-ea"/>
              <a:ea typeface="Meiryo UI" panose="020B0604030504040204" pitchFamily="50" charset="-128"/>
              <a:cs typeface="Meiryo UI" panose="020B0604030504040204" pitchFamily="50" charset="-128"/>
            </a:endParaRPr>
          </a:p>
          <a:p>
            <a:pPr marL="177800" indent="-177800">
              <a:lnSpc>
                <a:spcPts val="900"/>
              </a:lnSpc>
            </a:pPr>
            <a:r>
              <a:rPr lang="ja-JP" altLang="en-US" sz="800" dirty="0" smtClean="0">
                <a:latin typeface="+mn-ea"/>
                <a:ea typeface="Meiryo UI" panose="020B0604030504040204" pitchFamily="50" charset="-128"/>
                <a:cs typeface="Meiryo UI" panose="020B0604030504040204" pitchFamily="50" charset="-128"/>
              </a:rPr>
              <a:t>金額</a:t>
            </a:r>
            <a:r>
              <a:rPr lang="ja-JP" altLang="en-US" sz="800" dirty="0">
                <a:latin typeface="+mn-ea"/>
                <a:ea typeface="Meiryo UI" panose="020B0604030504040204" pitchFamily="50" charset="-128"/>
                <a:cs typeface="Meiryo UI" panose="020B0604030504040204" pitchFamily="50" charset="-128"/>
              </a:rPr>
              <a:t>又</a:t>
            </a:r>
            <a:r>
              <a:rPr lang="ja-JP" altLang="en-US" sz="800" dirty="0" smtClean="0">
                <a:latin typeface="+mn-ea"/>
                <a:ea typeface="Meiryo UI" panose="020B0604030504040204" pitchFamily="50" charset="-128"/>
                <a:cs typeface="Meiryo UI" panose="020B0604030504040204" pitchFamily="50" charset="-128"/>
              </a:rPr>
              <a:t>は出資金額</a:t>
            </a:r>
            <a:r>
              <a:rPr lang="en-US" altLang="ja-JP" sz="800" dirty="0" smtClean="0">
                <a:latin typeface="+mn-ea"/>
                <a:ea typeface="Meiryo UI" panose="020B0604030504040204" pitchFamily="50" charset="-128"/>
                <a:cs typeface="Meiryo UI" panose="020B0604030504040204" pitchFamily="50" charset="-128"/>
              </a:rPr>
              <a:t>3000</a:t>
            </a:r>
            <a:r>
              <a:rPr lang="ja-JP" altLang="en-US" sz="800" dirty="0" smtClean="0">
                <a:latin typeface="+mn-ea"/>
                <a:ea typeface="Meiryo UI" panose="020B0604030504040204" pitchFamily="50" charset="-128"/>
                <a:cs typeface="Meiryo UI" panose="020B0604030504040204" pitchFamily="50" charset="-128"/>
              </a:rPr>
              <a:t>万円以上の会社</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6032231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79208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○高付加価値型の産業構造への転換が課題。技術革新、設備投資などが進んでいない。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○特に大阪の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は事業利益率が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悪い。</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967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463373"/>
            <a:ext cx="9001000" cy="101923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○ライフサイエンス、新エネルギーなどの新産業の振興。</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○ものづくりビジネスセンター大阪（</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MOBIO</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）の取組み。</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○設備投資応援融資など金融面での支援。</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8000" y="23488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3744416"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生産性・設備投資</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66475" y="3863423"/>
            <a:ext cx="8970021" cy="1941841"/>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○大企業、中小企業ともに設備投資については持ち直しの傾向。背景に投資余力の増大、設備の老朽化、人手不足対応などが考えられる。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○労働生産性についてはリーマンショック以降上昇しており、従業者一人あたり付加価値では大阪は全国平均を上回る。産業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別でみると、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、建設業、金融・保険業は生産性の伸びが低い。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生産性向上に向けて</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ICT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やロボットの導入を促進（第</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次産業革命への対応</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○知的財産権の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活用など付加価値の高いものづくりの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促進。</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719407"/>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57</a:t>
            </a:fld>
            <a:endParaRPr kumimoji="1" lang="ja-JP" altLang="en-US"/>
          </a:p>
        </p:txBody>
      </p:sp>
    </p:spTree>
    <p:extLst>
      <p:ext uri="{BB962C8B-B14F-4D97-AF65-F5344CB8AC3E}">
        <p14:creationId xmlns:p14="http://schemas.microsoft.com/office/powerpoint/2010/main" val="11760129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正方形/長方形 4"/>
          <p:cNvSpPr/>
          <p:nvPr/>
        </p:nvSpPr>
        <p:spPr>
          <a:xfrm>
            <a:off x="78959" y="3262802"/>
            <a:ext cx="5164346" cy="307777"/>
          </a:xfrm>
          <a:prstGeom prst="rect">
            <a:avLst/>
          </a:prstGeom>
          <a:ln w="3175">
            <a:noFill/>
          </a:ln>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都道府県別労働生産性（就業者一人あたりの付加価値額）</a:t>
            </a:r>
            <a:endParaRPr lang="ja-JP" altLang="en-US" sz="11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182758" y="97531"/>
            <a:ext cx="3939113" cy="307777"/>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大阪府における建物着工面積（非居住）</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72008" y="0"/>
            <a:ext cx="4572000" cy="369332"/>
          </a:xfrm>
          <a:prstGeom prst="rect">
            <a:avLst/>
          </a:prstGeom>
        </p:spPr>
        <p:txBody>
          <a:bodyPr>
            <a:spAutoFit/>
          </a:bodyPr>
          <a:lstStyle/>
          <a:p>
            <a:pPr marL="177800" indent="-177800"/>
            <a:r>
              <a:rPr lang="ja-JP" altLang="ja-JP"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大阪・関西の設備投資は策定時以降持ち直し</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96231" y="716293"/>
            <a:ext cx="3527948" cy="243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0"/>
          <p:cNvPicPr/>
          <p:nvPr/>
        </p:nvPicPr>
        <p:blipFill>
          <a:blip r:embed="rId3" cstate="print"/>
          <a:srcRect/>
          <a:stretch>
            <a:fillRect/>
          </a:stretch>
        </p:blipFill>
        <p:spPr bwMode="auto">
          <a:xfrm>
            <a:off x="0" y="992947"/>
            <a:ext cx="2105706" cy="1823985"/>
          </a:xfrm>
          <a:prstGeom prst="rect">
            <a:avLst/>
          </a:prstGeom>
          <a:noFill/>
          <a:ln w="9525">
            <a:noFill/>
            <a:miter lim="800000"/>
            <a:headEnd/>
            <a:tailEnd/>
          </a:ln>
        </p:spPr>
      </p:pic>
      <p:sp>
        <p:nvSpPr>
          <p:cNvPr id="3" name="正方形/長方形 2"/>
          <p:cNvSpPr/>
          <p:nvPr/>
        </p:nvSpPr>
        <p:spPr>
          <a:xfrm>
            <a:off x="341181" y="738385"/>
            <a:ext cx="1736373" cy="261610"/>
          </a:xfrm>
          <a:prstGeom prst="rect">
            <a:avLst/>
          </a:prstGeom>
        </p:spPr>
        <p:txBody>
          <a:bodyPr wrap="none">
            <a:spAutoFit/>
          </a:bodyPr>
          <a:lstStyle/>
          <a:p>
            <a:r>
              <a:rPr lang="ja-JP" altLang="ja-JP" sz="1100" dirty="0"/>
              <a:t>名目設備投資指数（関西）</a:t>
            </a:r>
            <a:endParaRPr lang="ja-JP" altLang="en-US" sz="1100" dirty="0"/>
          </a:p>
        </p:txBody>
      </p:sp>
      <p:sp>
        <p:nvSpPr>
          <p:cNvPr id="4" name="正方形/長方形 3"/>
          <p:cNvSpPr/>
          <p:nvPr/>
        </p:nvSpPr>
        <p:spPr>
          <a:xfrm>
            <a:off x="51495" y="296652"/>
            <a:ext cx="2286000" cy="461665"/>
          </a:xfrm>
          <a:prstGeom prst="rect">
            <a:avLst/>
          </a:prstGeom>
        </p:spPr>
        <p:txBody>
          <a:bodyPr wrap="square">
            <a:spAutoFit/>
          </a:bodyPr>
          <a:lstStyle/>
          <a:p>
            <a:r>
              <a:rPr lang="ja-JP" altLang="en-US" sz="800" dirty="0" smtClean="0"/>
              <a:t>出典：</a:t>
            </a:r>
            <a:r>
              <a:rPr lang="ja-JP" altLang="ja-JP" sz="800" dirty="0" smtClean="0"/>
              <a:t>日本</a:t>
            </a:r>
            <a:r>
              <a:rPr lang="ja-JP" altLang="ja-JP" sz="800" dirty="0"/>
              <a:t>政策投資</a:t>
            </a:r>
            <a:r>
              <a:rPr lang="ja-JP" altLang="ja-JP" sz="800" dirty="0" smtClean="0"/>
              <a:t>銀行</a:t>
            </a:r>
            <a:endParaRPr lang="ja-JP" altLang="ja-JP" sz="800" dirty="0"/>
          </a:p>
          <a:p>
            <a:r>
              <a:rPr lang="ja-JP" altLang="ja-JP" sz="800" dirty="0"/>
              <a:t>（注</a:t>
            </a:r>
            <a:r>
              <a:rPr lang="ja-JP" altLang="ja-JP" sz="800" dirty="0" smtClean="0"/>
              <a:t>）</a:t>
            </a:r>
            <a:r>
              <a:rPr lang="en-US" altLang="ja-JP" sz="800" dirty="0" smtClean="0"/>
              <a:t>1990</a:t>
            </a:r>
            <a:r>
              <a:rPr lang="ja-JP" altLang="ja-JP" sz="800" dirty="0" smtClean="0"/>
              <a:t>年度</a:t>
            </a:r>
            <a:r>
              <a:rPr lang="ja-JP" altLang="ja-JP" sz="800" dirty="0"/>
              <a:t>を</a:t>
            </a:r>
            <a:r>
              <a:rPr lang="en-US" altLang="ja-JP" sz="800" dirty="0"/>
              <a:t>100</a:t>
            </a:r>
            <a:r>
              <a:rPr lang="ja-JP" altLang="ja-JP" sz="800" dirty="0"/>
              <a:t>として、対前年度</a:t>
            </a:r>
            <a:r>
              <a:rPr lang="ja-JP" altLang="ja-JP" sz="800" dirty="0" smtClean="0"/>
              <a:t>増加率</a:t>
            </a:r>
            <a:endParaRPr lang="en-US" altLang="ja-JP" sz="800" dirty="0" smtClean="0"/>
          </a:p>
          <a:p>
            <a:r>
              <a:rPr lang="ja-JP" altLang="ja-JP" sz="800" dirty="0" smtClean="0"/>
              <a:t>で</a:t>
            </a:r>
            <a:r>
              <a:rPr lang="ja-JP" altLang="ja-JP" sz="800" dirty="0"/>
              <a:t>指数化した数値</a:t>
            </a:r>
            <a:r>
              <a:rPr lang="ja-JP" altLang="ja-JP" sz="800" dirty="0" smtClean="0"/>
              <a:t>。</a:t>
            </a:r>
            <a:r>
              <a:rPr lang="en-US" altLang="ja-JP" sz="800" dirty="0"/>
              <a:t>2014</a:t>
            </a:r>
            <a:r>
              <a:rPr lang="ja-JP" altLang="ja-JP" sz="800" dirty="0" smtClean="0"/>
              <a:t>年度</a:t>
            </a:r>
            <a:r>
              <a:rPr lang="ja-JP" altLang="ja-JP" sz="800" dirty="0"/>
              <a:t>は計画。</a:t>
            </a:r>
          </a:p>
        </p:txBody>
      </p:sp>
      <p:sp>
        <p:nvSpPr>
          <p:cNvPr id="2" name="円/楕円 1"/>
          <p:cNvSpPr/>
          <p:nvPr/>
        </p:nvSpPr>
        <p:spPr>
          <a:xfrm>
            <a:off x="1443805" y="1182480"/>
            <a:ext cx="661902" cy="1296144"/>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9" name="図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47994" y="803511"/>
            <a:ext cx="2271797" cy="1964436"/>
          </a:xfrm>
          <a:prstGeom prst="rect">
            <a:avLst/>
          </a:prstGeom>
        </p:spPr>
      </p:pic>
      <p:sp>
        <p:nvSpPr>
          <p:cNvPr id="18" name="正方形/長方形 17"/>
          <p:cNvSpPr/>
          <p:nvPr/>
        </p:nvSpPr>
        <p:spPr>
          <a:xfrm>
            <a:off x="2303390" y="398277"/>
            <a:ext cx="1800558" cy="338554"/>
          </a:xfrm>
          <a:prstGeom prst="rect">
            <a:avLst/>
          </a:prstGeom>
        </p:spPr>
        <p:txBody>
          <a:bodyPr wrap="square">
            <a:spAutoFit/>
          </a:bodyPr>
          <a:lstStyle/>
          <a:p>
            <a:r>
              <a:rPr lang="ja-JP" altLang="en-US" sz="800" dirty="0" smtClean="0"/>
              <a:t>出典：大阪産業経済リサーチセンター</a:t>
            </a:r>
            <a:endParaRPr lang="en-US" altLang="ja-JP" sz="800" dirty="0" smtClean="0"/>
          </a:p>
          <a:p>
            <a:r>
              <a:rPr lang="ja-JP" altLang="en-US" sz="800" dirty="0"/>
              <a:t>　</a:t>
            </a:r>
            <a:r>
              <a:rPr lang="ja-JP" altLang="en-US" sz="800" dirty="0" smtClean="0"/>
              <a:t>　　　「大阪府景気観測調査」</a:t>
            </a:r>
            <a:endParaRPr lang="ja-JP" altLang="ja-JP" sz="800" dirty="0"/>
          </a:p>
        </p:txBody>
      </p:sp>
      <p:sp>
        <p:nvSpPr>
          <p:cNvPr id="19" name="正方形/長方形 18"/>
          <p:cNvSpPr/>
          <p:nvPr/>
        </p:nvSpPr>
        <p:spPr>
          <a:xfrm>
            <a:off x="261872" y="3491701"/>
            <a:ext cx="3338020" cy="261610"/>
          </a:xfrm>
          <a:prstGeom prst="rect">
            <a:avLst/>
          </a:prstGeom>
        </p:spPr>
        <p:txBody>
          <a:bodyPr wrap="square">
            <a:spAutoFit/>
          </a:bodyPr>
          <a:lstStyle/>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smtClean="0"/>
              <a:t>：内閣府「県民経済計算」より作成</a:t>
            </a:r>
            <a:endParaRPr lang="ja-JP" altLang="ja-JP" sz="1100" dirty="0"/>
          </a:p>
        </p:txBody>
      </p:sp>
      <p:graphicFrame>
        <p:nvGraphicFramePr>
          <p:cNvPr id="24" name="グラフ 23"/>
          <p:cNvGraphicFramePr>
            <a:graphicFrameLocks/>
          </p:cNvGraphicFramePr>
          <p:nvPr>
            <p:extLst>
              <p:ext uri="{D42A27DB-BD31-4B8C-83A1-F6EECF244321}">
                <p14:modId xmlns:p14="http://schemas.microsoft.com/office/powerpoint/2010/main" val="3066777922"/>
              </p:ext>
            </p:extLst>
          </p:nvPr>
        </p:nvGraphicFramePr>
        <p:xfrm>
          <a:off x="1007094" y="3711391"/>
          <a:ext cx="6122416" cy="2631899"/>
        </p:xfrm>
        <a:graphic>
          <a:graphicData uri="http://schemas.openxmlformats.org/drawingml/2006/chart">
            <c:chart xmlns:c="http://schemas.openxmlformats.org/drawingml/2006/chart" xmlns:r="http://schemas.openxmlformats.org/officeDocument/2006/relationships" r:id="rId5"/>
          </a:graphicData>
        </a:graphic>
      </p:graphicFrame>
      <p:sp>
        <p:nvSpPr>
          <p:cNvPr id="27" name="正方形/長方形 26"/>
          <p:cNvSpPr/>
          <p:nvPr/>
        </p:nvSpPr>
        <p:spPr>
          <a:xfrm>
            <a:off x="1203669" y="5789431"/>
            <a:ext cx="647924" cy="200055"/>
          </a:xfrm>
          <a:prstGeom prst="rect">
            <a:avLst/>
          </a:prstGeom>
        </p:spPr>
        <p:txBody>
          <a:bodyPr wrap="square">
            <a:spAutoFit/>
          </a:bodyPr>
          <a:lstStyle/>
          <a:p>
            <a:r>
              <a:rPr lang="ja-JP" altLang="en-US" sz="700" dirty="0" smtClean="0"/>
              <a:t>（百万円）</a:t>
            </a:r>
            <a:endParaRPr lang="ja-JP" altLang="ja-JP" sz="700" dirty="0"/>
          </a:p>
        </p:txBody>
      </p:sp>
      <p:sp>
        <p:nvSpPr>
          <p:cNvPr id="20" name="正方形/長方形 19"/>
          <p:cNvSpPr/>
          <p:nvPr/>
        </p:nvSpPr>
        <p:spPr>
          <a:xfrm>
            <a:off x="4502832" y="5421695"/>
            <a:ext cx="2406141" cy="215444"/>
          </a:xfrm>
          <a:prstGeom prst="rect">
            <a:avLst/>
          </a:prstGeom>
        </p:spPr>
        <p:txBody>
          <a:bodyPr wrap="square">
            <a:spAutoFit/>
          </a:bodyPr>
          <a:lstStyle/>
          <a:p>
            <a:r>
              <a:rPr lang="ja-JP" altLang="en-US" sz="800" dirty="0" smtClean="0"/>
              <a:t>付加価値は県内総生産実質連携方式を基に作成</a:t>
            </a:r>
            <a:endParaRPr lang="ja-JP" altLang="ja-JP" sz="800" dirty="0"/>
          </a:p>
        </p:txBody>
      </p:sp>
      <p:sp>
        <p:nvSpPr>
          <p:cNvPr id="49" name="テキスト ボックス 48"/>
          <p:cNvSpPr txBox="1"/>
          <p:nvPr/>
        </p:nvSpPr>
        <p:spPr>
          <a:xfrm>
            <a:off x="341181" y="6335742"/>
            <a:ext cx="5929553" cy="261610"/>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労働生産性の算出方法：都道府県内の総生産額</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都道府県内の就業者数</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スライド番号プレースホルダー 3"/>
          <p:cNvSpPr txBox="1">
            <a:spLocks/>
          </p:cNvSpPr>
          <p:nvPr/>
        </p:nvSpPr>
        <p:spPr>
          <a:xfrm>
            <a:off x="7010400" y="6484900"/>
            <a:ext cx="21336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600" b="1"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D2D8002D-B5B0-4BAC-B1F6-782DDCCE6D9C}" type="slidenum">
              <a:rPr lang="ja-JP" altLang="en-US" smtClean="0"/>
              <a:pPr/>
              <a:t>58</a:t>
            </a:fld>
            <a:endParaRPr lang="ja-JP" altLang="en-US" dirty="0"/>
          </a:p>
        </p:txBody>
      </p:sp>
      <p:sp>
        <p:nvSpPr>
          <p:cNvPr id="51" name="正方形/長方形 50"/>
          <p:cNvSpPr/>
          <p:nvPr/>
        </p:nvSpPr>
        <p:spPr>
          <a:xfrm>
            <a:off x="4338436" y="358207"/>
            <a:ext cx="3738764" cy="246221"/>
          </a:xfrm>
          <a:prstGeom prst="rect">
            <a:avLst/>
          </a:prstGeom>
        </p:spPr>
        <p:txBody>
          <a:bodyPr wrap="square">
            <a:spAutoFit/>
          </a:bodyPr>
          <a:lstStyle/>
          <a:p>
            <a:r>
              <a:rPr lang="ja-JP" altLang="en-US" sz="1000" dirty="0" smtClean="0"/>
              <a:t>出典：大阪産業経済リサーチセンター「経済情勢トピックス」</a:t>
            </a:r>
            <a:endParaRPr lang="ja-JP" altLang="ja-JP" sz="1000" dirty="0"/>
          </a:p>
        </p:txBody>
      </p:sp>
    </p:spTree>
    <p:extLst>
      <p:ext uri="{BB962C8B-B14F-4D97-AF65-F5344CB8AC3E}">
        <p14:creationId xmlns:p14="http://schemas.microsoft.com/office/powerpoint/2010/main" val="31361895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5</a:t>
            </a:fld>
            <a:endParaRPr lang="ja-JP" altLang="en-US"/>
          </a:p>
        </p:txBody>
      </p:sp>
    </p:spTree>
    <p:extLst>
      <p:ext uri="{BB962C8B-B14F-4D97-AF65-F5344CB8AC3E}">
        <p14:creationId xmlns:p14="http://schemas.microsoft.com/office/powerpoint/2010/main" val="348778448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D2D8002D-B5B0-4BAC-B1F6-782DDCCE6D9C}" type="slidenum">
              <a:rPr lang="ja-JP" altLang="en-US" smtClean="0"/>
              <a:pPr/>
              <a:t>59</a:t>
            </a:fld>
            <a:endParaRPr lang="ja-JP" altLang="en-US" dirty="0"/>
          </a:p>
        </p:txBody>
      </p:sp>
      <p:sp>
        <p:nvSpPr>
          <p:cNvPr id="5" name="正方形/長方形 4"/>
          <p:cNvSpPr/>
          <p:nvPr/>
        </p:nvSpPr>
        <p:spPr>
          <a:xfrm>
            <a:off x="35947" y="188640"/>
            <a:ext cx="4284476" cy="307777"/>
          </a:xfrm>
          <a:prstGeom prst="rect">
            <a:avLst/>
          </a:prstGeom>
          <a:ln w="3175">
            <a:noFill/>
          </a:ln>
        </p:spPr>
        <p:txBody>
          <a:bodyPr wrap="square">
            <a:spAutoFit/>
          </a:bodyPr>
          <a:lstStyle/>
          <a:p>
            <a:pPr>
              <a:defRPr/>
            </a:pP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府内の主な産業の労働生産性の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154635" y="496417"/>
            <a:ext cx="3024103" cy="261610"/>
          </a:xfrm>
          <a:prstGeom prst="rect">
            <a:avLst/>
          </a:prstGeom>
        </p:spPr>
        <p:txBody>
          <a:bodyPr wrap="square">
            <a:spAutoFit/>
          </a:bodyPr>
          <a:lstStyle/>
          <a:p>
            <a:r>
              <a:rPr lang="ja-JP" altLang="en-US" sz="1050" dirty="0" smtClean="0"/>
              <a:t>出典： </a:t>
            </a:r>
            <a:r>
              <a:rPr lang="en-US" altLang="ja-JP" sz="1050" dirty="0"/>
              <a:t>RIETI『R-JIP</a:t>
            </a:r>
            <a:r>
              <a:rPr lang="ja-JP" altLang="en-US" sz="1050" dirty="0"/>
              <a:t>データベース</a:t>
            </a:r>
            <a:r>
              <a:rPr lang="en-US" altLang="ja-JP" sz="1050" dirty="0"/>
              <a:t>2017』 </a:t>
            </a:r>
            <a:endParaRPr lang="ja-JP" altLang="ja-JP" sz="1050" dirty="0"/>
          </a:p>
        </p:txBody>
      </p:sp>
      <p:graphicFrame>
        <p:nvGraphicFramePr>
          <p:cNvPr id="27" name="グラフ 26"/>
          <p:cNvGraphicFramePr>
            <a:graphicFrameLocks/>
          </p:cNvGraphicFramePr>
          <p:nvPr>
            <p:extLst>
              <p:ext uri="{D42A27DB-BD31-4B8C-83A1-F6EECF244321}">
                <p14:modId xmlns:p14="http://schemas.microsoft.com/office/powerpoint/2010/main" val="2467677872"/>
              </p:ext>
            </p:extLst>
          </p:nvPr>
        </p:nvGraphicFramePr>
        <p:xfrm>
          <a:off x="441512" y="1001313"/>
          <a:ext cx="7899515" cy="4740843"/>
        </p:xfrm>
        <a:graphic>
          <a:graphicData uri="http://schemas.openxmlformats.org/drawingml/2006/chart">
            <c:chart xmlns:c="http://schemas.openxmlformats.org/drawingml/2006/chart" xmlns:r="http://schemas.openxmlformats.org/officeDocument/2006/relationships" r:id="rId2"/>
          </a:graphicData>
        </a:graphic>
      </p:graphicFrame>
      <p:sp>
        <p:nvSpPr>
          <p:cNvPr id="28" name="テキスト ボックス 27"/>
          <p:cNvSpPr txBox="1"/>
          <p:nvPr/>
        </p:nvSpPr>
        <p:spPr>
          <a:xfrm>
            <a:off x="6056255" y="1210071"/>
            <a:ext cx="1194320"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製造業</a:t>
            </a:r>
            <a:endParaRPr lang="en-US" altLang="ja-JP" sz="1200" dirty="0">
              <a:latin typeface="+mn-lt"/>
              <a:ea typeface="+mn-ea"/>
            </a:endParaRPr>
          </a:p>
        </p:txBody>
      </p:sp>
      <p:cxnSp>
        <p:nvCxnSpPr>
          <p:cNvPr id="29" name="直線コネクタ 28"/>
          <p:cNvCxnSpPr>
            <a:endCxn id="28" idx="2"/>
          </p:cNvCxnSpPr>
          <p:nvPr/>
        </p:nvCxnSpPr>
        <p:spPr>
          <a:xfrm>
            <a:off x="6056255" y="1487070"/>
            <a:ext cx="597160"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0" name="直線コネクタ 29"/>
          <p:cNvCxnSpPr/>
          <p:nvPr/>
        </p:nvCxnSpPr>
        <p:spPr>
          <a:xfrm flipH="1" flipV="1">
            <a:off x="6484822" y="1487071"/>
            <a:ext cx="332493" cy="285870"/>
          </a:xfrm>
          <a:prstGeom prst="line">
            <a:avLst/>
          </a:prstGeom>
        </p:spPr>
        <p:style>
          <a:lnRef idx="1">
            <a:schemeClr val="dk1"/>
          </a:lnRef>
          <a:fillRef idx="0">
            <a:schemeClr val="dk1"/>
          </a:fillRef>
          <a:effectRef idx="0">
            <a:schemeClr val="dk1"/>
          </a:effectRef>
          <a:fontRef idx="minor">
            <a:schemeClr val="tx1"/>
          </a:fontRef>
        </p:style>
      </p:cxnSp>
      <p:sp>
        <p:nvSpPr>
          <p:cNvPr id="31" name="テキスト ボックス 30"/>
          <p:cNvSpPr txBox="1"/>
          <p:nvPr/>
        </p:nvSpPr>
        <p:spPr>
          <a:xfrm>
            <a:off x="6020156" y="4765895"/>
            <a:ext cx="1678433"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金融・保険業</a:t>
            </a:r>
            <a:endParaRPr lang="en-US" altLang="ja-JP" sz="1200" dirty="0">
              <a:latin typeface="+mn-lt"/>
              <a:ea typeface="+mn-ea"/>
            </a:endParaRPr>
          </a:p>
        </p:txBody>
      </p:sp>
      <p:cxnSp>
        <p:nvCxnSpPr>
          <p:cNvPr id="32" name="直線コネクタ 31"/>
          <p:cNvCxnSpPr/>
          <p:nvPr/>
        </p:nvCxnSpPr>
        <p:spPr>
          <a:xfrm flipV="1">
            <a:off x="6962721" y="4404971"/>
            <a:ext cx="436127" cy="360923"/>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flipH="1">
            <a:off x="4993676" y="4404971"/>
            <a:ext cx="658413" cy="328773"/>
          </a:xfrm>
          <a:prstGeom prst="line">
            <a:avLst/>
          </a:prstGeom>
        </p:spPr>
        <p:style>
          <a:lnRef idx="1">
            <a:schemeClr val="dk1"/>
          </a:lnRef>
          <a:fillRef idx="0">
            <a:schemeClr val="dk1"/>
          </a:fillRef>
          <a:effectRef idx="0">
            <a:schemeClr val="dk1"/>
          </a:effectRef>
          <a:fontRef idx="minor">
            <a:schemeClr val="tx1"/>
          </a:fontRef>
        </p:style>
      </p:cxnSp>
      <p:sp>
        <p:nvSpPr>
          <p:cNvPr id="34" name="テキスト ボックス 33"/>
          <p:cNvSpPr txBox="1"/>
          <p:nvPr/>
        </p:nvSpPr>
        <p:spPr>
          <a:xfrm>
            <a:off x="4567559" y="4679724"/>
            <a:ext cx="1298059"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建設業</a:t>
            </a:r>
            <a:endParaRPr lang="en-US" altLang="ja-JP" sz="1200" dirty="0">
              <a:latin typeface="+mn-lt"/>
              <a:ea typeface="+mn-ea"/>
            </a:endParaRPr>
          </a:p>
        </p:txBody>
      </p:sp>
      <p:cxnSp>
        <p:nvCxnSpPr>
          <p:cNvPr id="35" name="直線コネクタ 34"/>
          <p:cNvCxnSpPr/>
          <p:nvPr/>
        </p:nvCxnSpPr>
        <p:spPr>
          <a:xfrm flipH="1" flipV="1">
            <a:off x="6920741" y="3594102"/>
            <a:ext cx="286935" cy="319672"/>
          </a:xfrm>
          <a:prstGeom prst="line">
            <a:avLst/>
          </a:prstGeom>
        </p:spPr>
        <p:style>
          <a:lnRef idx="1">
            <a:schemeClr val="dk1"/>
          </a:lnRef>
          <a:fillRef idx="0">
            <a:schemeClr val="dk1"/>
          </a:fillRef>
          <a:effectRef idx="0">
            <a:schemeClr val="dk1"/>
          </a:effectRef>
          <a:fontRef idx="minor">
            <a:schemeClr val="tx1"/>
          </a:fontRef>
        </p:style>
      </p:cxnSp>
      <p:cxnSp>
        <p:nvCxnSpPr>
          <p:cNvPr id="36" name="直線コネクタ 35"/>
          <p:cNvCxnSpPr/>
          <p:nvPr/>
        </p:nvCxnSpPr>
        <p:spPr>
          <a:xfrm flipV="1">
            <a:off x="7064208" y="2968368"/>
            <a:ext cx="120640" cy="313680"/>
          </a:xfrm>
          <a:prstGeom prst="line">
            <a:avLst/>
          </a:prstGeom>
        </p:spPr>
        <p:style>
          <a:lnRef idx="1">
            <a:schemeClr val="dk1"/>
          </a:lnRef>
          <a:fillRef idx="0">
            <a:schemeClr val="dk1"/>
          </a:fillRef>
          <a:effectRef idx="0">
            <a:schemeClr val="dk1"/>
          </a:effectRef>
          <a:fontRef idx="minor">
            <a:schemeClr val="tx1"/>
          </a:fontRef>
        </p:style>
      </p:cxnSp>
      <p:sp>
        <p:nvSpPr>
          <p:cNvPr id="37" name="テキスト ボックス 36"/>
          <p:cNvSpPr txBox="1"/>
          <p:nvPr/>
        </p:nvSpPr>
        <p:spPr>
          <a:xfrm>
            <a:off x="6821803" y="2712289"/>
            <a:ext cx="1332639"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産業合計</a:t>
            </a:r>
            <a:endParaRPr lang="en-US" altLang="ja-JP" sz="1200" dirty="0">
              <a:latin typeface="+mn-lt"/>
              <a:ea typeface="+mn-ea"/>
            </a:endParaRPr>
          </a:p>
        </p:txBody>
      </p:sp>
      <p:cxnSp>
        <p:nvCxnSpPr>
          <p:cNvPr id="38" name="直線コネクタ 37"/>
          <p:cNvCxnSpPr/>
          <p:nvPr/>
        </p:nvCxnSpPr>
        <p:spPr>
          <a:xfrm>
            <a:off x="7250575" y="4012388"/>
            <a:ext cx="1236881"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3753506" y="2286954"/>
            <a:ext cx="1569375" cy="276999"/>
          </a:xfrm>
          <a:prstGeom prst="rect">
            <a:avLst/>
          </a:prstGeom>
          <a:noFill/>
        </p:spPr>
        <p:txBody>
          <a:bodyPr>
            <a:spAutoFit/>
          </a:bodyPr>
          <a:lstStyle/>
          <a:p>
            <a:pPr fontAlgn="auto">
              <a:spcBef>
                <a:spcPts val="0"/>
              </a:spcBef>
              <a:spcAft>
                <a:spcPts val="0"/>
              </a:spcAft>
              <a:defRPr/>
            </a:pPr>
            <a:r>
              <a:rPr lang="ja-JP" altLang="en-US" sz="1200" dirty="0">
                <a:latin typeface="+mn-lt"/>
                <a:ea typeface="+mn-ea"/>
              </a:rPr>
              <a:t>卸売・小売業</a:t>
            </a:r>
            <a:endParaRPr lang="en-US" altLang="ja-JP" sz="1200" dirty="0">
              <a:latin typeface="+mn-lt"/>
              <a:ea typeface="+mn-ea"/>
            </a:endParaRPr>
          </a:p>
        </p:txBody>
      </p:sp>
      <p:cxnSp>
        <p:nvCxnSpPr>
          <p:cNvPr id="40" name="直線コネクタ 39"/>
          <p:cNvCxnSpPr/>
          <p:nvPr/>
        </p:nvCxnSpPr>
        <p:spPr>
          <a:xfrm>
            <a:off x="3875234" y="2562308"/>
            <a:ext cx="1021958" cy="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flipH="1" flipV="1">
            <a:off x="4993676" y="2454563"/>
            <a:ext cx="1927066" cy="1027604"/>
          </a:xfrm>
          <a:prstGeom prst="line">
            <a:avLst/>
          </a:prstGeom>
        </p:spPr>
        <p:style>
          <a:lnRef idx="1">
            <a:schemeClr val="dk1"/>
          </a:lnRef>
          <a:fillRef idx="0">
            <a:schemeClr val="dk1"/>
          </a:fillRef>
          <a:effectRef idx="0">
            <a:schemeClr val="dk1"/>
          </a:effectRef>
          <a:fontRef idx="minor">
            <a:schemeClr val="tx1"/>
          </a:fontRef>
        </p:style>
      </p:cxnSp>
      <p:cxnSp>
        <p:nvCxnSpPr>
          <p:cNvPr id="42" name="直線コネクタ 41"/>
          <p:cNvCxnSpPr/>
          <p:nvPr/>
        </p:nvCxnSpPr>
        <p:spPr>
          <a:xfrm flipH="1" flipV="1">
            <a:off x="7488105" y="2182375"/>
            <a:ext cx="155358" cy="104573"/>
          </a:xfrm>
          <a:prstGeom prst="line">
            <a:avLst/>
          </a:prstGeom>
        </p:spPr>
        <p:style>
          <a:lnRef idx="1">
            <a:schemeClr val="dk1"/>
          </a:lnRef>
          <a:fillRef idx="0">
            <a:schemeClr val="dk1"/>
          </a:fillRef>
          <a:effectRef idx="0">
            <a:schemeClr val="dk1"/>
          </a:effectRef>
          <a:fontRef idx="minor">
            <a:schemeClr val="tx1"/>
          </a:fontRef>
        </p:style>
      </p:cxnSp>
      <p:sp>
        <p:nvSpPr>
          <p:cNvPr id="44" name="テキスト ボックス 43"/>
          <p:cNvSpPr txBox="1"/>
          <p:nvPr/>
        </p:nvSpPr>
        <p:spPr>
          <a:xfrm>
            <a:off x="353148" y="5774042"/>
            <a:ext cx="6897428" cy="430887"/>
          </a:xfrm>
          <a:prstGeom prst="rect">
            <a:avLst/>
          </a:prstGeom>
          <a:noFill/>
        </p:spPr>
        <p:txBody>
          <a:bodyPr wrap="square" rtlCol="0">
            <a:spAutoFit/>
          </a:bodyPr>
          <a:lstStyle/>
          <a:p>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労働生産性の算出方法：実質付加価値額</a:t>
            </a:r>
            <a:r>
              <a:rPr kumimoji="1"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マンアワー（就業者数</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就業者</a:t>
            </a:r>
            <a:r>
              <a:rPr lang="en-US" altLang="ja-JP" sz="1100" dirty="0">
                <a:latin typeface="Meiryo UI" panose="020B0604030504040204" pitchFamily="50" charset="-128"/>
                <a:ea typeface="Meiryo UI" panose="020B0604030504040204" pitchFamily="50" charset="-128"/>
                <a:cs typeface="Meiryo UI" panose="020B0604030504040204" pitchFamily="50" charset="-128"/>
              </a:rPr>
              <a:t>1</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人あたり年間総労働</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時間）により</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時間当たりの生産額を算出し、</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1992</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年時点を</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として指数化した。</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7250575" y="3735389"/>
            <a:ext cx="1332639" cy="276999"/>
          </a:xfrm>
          <a:prstGeom prst="rect">
            <a:avLst/>
          </a:prstGeom>
          <a:noFill/>
        </p:spPr>
        <p:txBody>
          <a:bodyPr>
            <a:spAutoFit/>
          </a:bodyPr>
          <a:lstStyle/>
          <a:p>
            <a:pPr fontAlgn="auto">
              <a:spcBef>
                <a:spcPts val="0"/>
              </a:spcBef>
              <a:spcAft>
                <a:spcPts val="0"/>
              </a:spcAft>
              <a:defRPr/>
            </a:pPr>
            <a:r>
              <a:rPr lang="ja-JP" altLang="en-US" sz="1200" dirty="0" smtClean="0">
                <a:latin typeface="+mn-lt"/>
                <a:ea typeface="+mn-ea"/>
              </a:rPr>
              <a:t>サービス業</a:t>
            </a:r>
            <a:endParaRPr lang="en-US" altLang="ja-JP" sz="1200" dirty="0">
              <a:latin typeface="+mn-lt"/>
              <a:ea typeface="+mn-ea"/>
            </a:endParaRPr>
          </a:p>
        </p:txBody>
      </p:sp>
      <p:sp>
        <p:nvSpPr>
          <p:cNvPr id="46" name="テキスト ボックス 45"/>
          <p:cNvSpPr txBox="1"/>
          <p:nvPr/>
        </p:nvSpPr>
        <p:spPr>
          <a:xfrm>
            <a:off x="7451829" y="2285309"/>
            <a:ext cx="1332639" cy="276999"/>
          </a:xfrm>
          <a:prstGeom prst="rect">
            <a:avLst/>
          </a:prstGeom>
          <a:noFill/>
        </p:spPr>
        <p:txBody>
          <a:bodyPr>
            <a:spAutoFit/>
          </a:bodyPr>
          <a:lstStyle/>
          <a:p>
            <a:pPr fontAlgn="auto">
              <a:spcBef>
                <a:spcPts val="0"/>
              </a:spcBef>
              <a:spcAft>
                <a:spcPts val="0"/>
              </a:spcAft>
              <a:defRPr/>
            </a:pPr>
            <a:r>
              <a:rPr lang="ja-JP" altLang="en-US" sz="1200" dirty="0" smtClean="0">
                <a:latin typeface="+mn-lt"/>
                <a:ea typeface="+mn-ea"/>
              </a:rPr>
              <a:t>通信・運輸業</a:t>
            </a:r>
            <a:endParaRPr lang="en-US" altLang="ja-JP" sz="1200" dirty="0">
              <a:latin typeface="+mn-lt"/>
              <a:ea typeface="+mn-ea"/>
            </a:endParaRPr>
          </a:p>
        </p:txBody>
      </p:sp>
    </p:spTree>
    <p:extLst>
      <p:ext uri="{BB962C8B-B14F-4D97-AF65-F5344CB8AC3E}">
        <p14:creationId xmlns:p14="http://schemas.microsoft.com/office/powerpoint/2010/main" val="27201532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777273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484784"/>
            <a:ext cx="9001000" cy="5040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○企業</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の新陳代謝が進まない産業構造・環境が、生産性向上にとっても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マイナス。</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29099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276872"/>
            <a:ext cx="9001000" cy="1512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○金融機関提案型融資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の実施。</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○大阪起業家</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スタートアップ事業。</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○グローバルイノベーション創出支援事業。</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OIH</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シードアクセラレーションプログラム（</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OSAP</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zh-TW"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成長志向創業者支援事業（Ｂｏｏｍｉｎｇ！</a:t>
            </a:r>
            <a:r>
              <a:rPr lang="zh-TW"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○大阪市イノベーション拠点立地促進助成の実施。</a:t>
            </a:r>
          </a:p>
          <a:p>
            <a:pPr algn="just"/>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8000" y="213285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3312368"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000" b="1" dirty="0">
                <a:latin typeface="メイリオ" panose="020B0604030504040204" pitchFamily="50" charset="-128"/>
                <a:ea typeface="メイリオ" panose="020B0604030504040204" pitchFamily="50" charset="-128"/>
                <a:cs typeface="メイリオ" panose="020B0604030504040204" pitchFamily="50" charset="-128"/>
              </a:rPr>
              <a:t>開</a:t>
            </a: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廃業・イノベーション</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4077072"/>
            <a:ext cx="9001000" cy="237626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7800" indent="-177800"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○雇用保険事業年報等によると、大阪の開業事業所数は、 </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7,477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件から</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11,700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件へと大きく増加し、全国構成比も</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9.8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％へと上昇。</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○経済センサス基礎調査によると、開業数が多いのは飲食店、開業率が高いのは、医療・福祉分野。</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○上場ベンチャー企業は東京に集中しており、大阪のベンチャー企業は東京に比較し成長する力が弱い。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金融機関とのネットワーク強化、オープンイノベーションによる産学連携、支援機関相互の連携などを通じて、引き続き、資金・経営・技術面から、創業支援やイノベーションエコシステムの構築を図っていく</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○社会課題解決型のビジネスなど、多様なプレイヤーの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創出も図って</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いく必要。</a:t>
            </a:r>
          </a:p>
          <a:p>
            <a:pPr marL="173038" indent="-173038" algn="just"/>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91723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61</a:t>
            </a:fld>
            <a:endParaRPr kumimoji="1" lang="ja-JP" altLang="en-US"/>
          </a:p>
        </p:txBody>
      </p:sp>
    </p:spTree>
    <p:extLst>
      <p:ext uri="{BB962C8B-B14F-4D97-AF65-F5344CB8AC3E}">
        <p14:creationId xmlns:p14="http://schemas.microsoft.com/office/powerpoint/2010/main" val="322162677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8" name="グラフ 17"/>
          <p:cNvGraphicFramePr>
            <a:graphicFrameLocks/>
          </p:cNvGraphicFramePr>
          <p:nvPr>
            <p:extLst>
              <p:ext uri="{D42A27DB-BD31-4B8C-83A1-F6EECF244321}">
                <p14:modId xmlns:p14="http://schemas.microsoft.com/office/powerpoint/2010/main" val="937001867"/>
              </p:ext>
            </p:extLst>
          </p:nvPr>
        </p:nvGraphicFramePr>
        <p:xfrm>
          <a:off x="143508" y="2757183"/>
          <a:ext cx="4114204" cy="182394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9" name="グラフ 18"/>
          <p:cNvGraphicFramePr>
            <a:graphicFrameLocks/>
          </p:cNvGraphicFramePr>
          <p:nvPr>
            <p:extLst>
              <p:ext uri="{D42A27DB-BD31-4B8C-83A1-F6EECF244321}">
                <p14:modId xmlns:p14="http://schemas.microsoft.com/office/powerpoint/2010/main" val="3036699061"/>
              </p:ext>
            </p:extLst>
          </p:nvPr>
        </p:nvGraphicFramePr>
        <p:xfrm>
          <a:off x="122117" y="5085474"/>
          <a:ext cx="4211805" cy="176477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0" name="表 39"/>
          <p:cNvGraphicFramePr>
            <a:graphicFrameLocks noGrp="1"/>
          </p:cNvGraphicFramePr>
          <p:nvPr>
            <p:extLst>
              <p:ext uri="{D42A27DB-BD31-4B8C-83A1-F6EECF244321}">
                <p14:modId xmlns:p14="http://schemas.microsoft.com/office/powerpoint/2010/main" val="1735481584"/>
              </p:ext>
            </p:extLst>
          </p:nvPr>
        </p:nvGraphicFramePr>
        <p:xfrm>
          <a:off x="4382274" y="674954"/>
          <a:ext cx="4510206" cy="1275515"/>
        </p:xfrm>
        <a:graphic>
          <a:graphicData uri="http://schemas.openxmlformats.org/drawingml/2006/table">
            <a:tbl>
              <a:tblPr>
                <a:tableStyleId>{08FB837D-C827-4EFA-A057-4D05807E0F7C}</a:tableStyleId>
              </a:tblPr>
              <a:tblGrid>
                <a:gridCol w="1192612"/>
                <a:gridCol w="828370"/>
                <a:gridCol w="735873"/>
                <a:gridCol w="462490"/>
                <a:gridCol w="735873"/>
                <a:gridCol w="554988"/>
              </a:tblGrid>
              <a:tr h="255103">
                <a:tc>
                  <a:txBody>
                    <a:bodyPr/>
                    <a:lstStyle/>
                    <a:p>
                      <a:pPr algn="ctr"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ctr"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全国</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gridSpan="2">
                  <a:txBody>
                    <a:bodyPr/>
                    <a:lstStyle/>
                    <a:p>
                      <a:pPr algn="ctr"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大阪府</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c gridSpan="2">
                  <a:txBody>
                    <a:bodyPr/>
                    <a:lstStyle/>
                    <a:p>
                      <a:pPr algn="ctr" fontAlgn="ctr">
                        <a:lnSpc>
                          <a:spcPts val="900"/>
                        </a:lnSpc>
                      </a:pPr>
                      <a:r>
                        <a:rPr lang="ja-JP" altLang="en-US" sz="1200" u="none" strike="noStrike">
                          <a:effectLst/>
                          <a:latin typeface="Meiryo UI" panose="020B0604030504040204" pitchFamily="50" charset="-128"/>
                          <a:ea typeface="Meiryo UI" panose="020B0604030504040204" pitchFamily="50" charset="-128"/>
                          <a:cs typeface="Meiryo UI" panose="020B0604030504040204" pitchFamily="50" charset="-128"/>
                        </a:rPr>
                        <a:t>東京都</a:t>
                      </a:r>
                      <a:endParaRPr lang="ja-JP" altLang="en-US" sz="1200" b="0" i="0" u="none" strike="noStrike">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hMerge="1">
                  <a:txBody>
                    <a:bodyPr/>
                    <a:lstStyle/>
                    <a:p>
                      <a:endParaRPr kumimoji="1" lang="ja-JP" altLang="en-US"/>
                    </a:p>
                  </a:txBody>
                  <a:tcP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総生産</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514.3</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兆円</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37.9</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兆円</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7.4%</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94.9</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兆円</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18.5%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開業数</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2010</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91,300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7,477</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8.2%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15,065</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16.5%</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開業数</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2016</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119,780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11,700</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9.8%</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20,557</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件</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17.2%</a:t>
                      </a:r>
                      <a:endParaRPr lang="en-US" altLang="ja-JP"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r h="255103">
                <a:tc>
                  <a:txBody>
                    <a:bodyPr/>
                    <a:lstStyle/>
                    <a:p>
                      <a:pPr algn="l" fontAlgn="ctr">
                        <a:lnSpc>
                          <a:spcPts val="900"/>
                        </a:lnSpc>
                      </a:pP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上場数</a:t>
                      </a:r>
                      <a:r>
                        <a:rPr lang="ja-JP" alt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r>
                        <a:rPr lang="en-US" altLang="ja-JP"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2016</a:t>
                      </a:r>
                      <a:r>
                        <a:rPr lang="en-US" sz="12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86</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en-US" sz="12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7.0%</a:t>
                      </a: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55</a:t>
                      </a:r>
                      <a:r>
                        <a:rPr lang="ja-JP" altLang="en-US" sz="1200" u="none" strike="noStrike" dirty="0">
                          <a:effectLst/>
                          <a:latin typeface="Meiryo UI" panose="020B0604030504040204" pitchFamily="50" charset="-128"/>
                          <a:ea typeface="Meiryo UI" panose="020B0604030504040204" pitchFamily="50" charset="-128"/>
                          <a:cs typeface="Meiryo UI" panose="020B0604030504040204" pitchFamily="50" charset="-128"/>
                        </a:rPr>
                        <a:t>社</a:t>
                      </a:r>
                      <a:endParaRPr lang="ja-JP" altLang="en-US"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c>
                  <a:txBody>
                    <a:bodyPr/>
                    <a:lstStyle/>
                    <a:p>
                      <a:pPr algn="r" fontAlgn="ctr">
                        <a:lnSpc>
                          <a:spcPts val="900"/>
                        </a:lnSpc>
                      </a:pPr>
                      <a:r>
                        <a:rPr lang="en-US" altLang="ja-JP" sz="1200" u="none" strike="noStrike" dirty="0">
                          <a:effectLst/>
                          <a:latin typeface="Meiryo UI" panose="020B0604030504040204" pitchFamily="50" charset="-128"/>
                          <a:ea typeface="Meiryo UI" panose="020B0604030504040204" pitchFamily="50" charset="-128"/>
                          <a:cs typeface="Meiryo UI" panose="020B0604030504040204" pitchFamily="50" charset="-128"/>
                        </a:rPr>
                        <a:t>64.0%</a:t>
                      </a:r>
                      <a:endParaRPr lang="en-US" altLang="ja-JP" sz="1200" b="1"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tc>
              </a:tr>
            </a:tbl>
          </a:graphicData>
        </a:graphic>
      </p:graphicFrame>
      <p:sp>
        <p:nvSpPr>
          <p:cNvPr id="41" name="正方形/長方形 40"/>
          <p:cNvSpPr/>
          <p:nvPr/>
        </p:nvSpPr>
        <p:spPr>
          <a:xfrm>
            <a:off x="4139952" y="148680"/>
            <a:ext cx="2967995" cy="358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■域内総生産、開業数、上場数比較</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1"/>
          <p:cNvSpPr/>
          <p:nvPr/>
        </p:nvSpPr>
        <p:spPr>
          <a:xfrm>
            <a:off x="4463988" y="2024844"/>
            <a:ext cx="4598764" cy="374461"/>
          </a:xfrm>
          <a:prstGeom prst="rect">
            <a:avLst/>
          </a:prstGeom>
        </p:spPr>
        <p:txBody>
          <a:bodyPr wrap="square">
            <a:spAutoFit/>
          </a:bodyPr>
          <a:lstStyle/>
          <a:p>
            <a:pPr>
              <a:lnSpc>
                <a:spcPts val="11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新規上場企業数に</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おいて、経済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規模以上に東京と大きな</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開き。大阪の創業者は、</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11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東京と比較し成長する力が弱い</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27"/>
          <p:cNvSpPr/>
          <p:nvPr/>
        </p:nvSpPr>
        <p:spPr>
          <a:xfrm>
            <a:off x="4290939" y="439693"/>
            <a:ext cx="4889573" cy="230832"/>
          </a:xfrm>
          <a:prstGeom prst="rect">
            <a:avLst/>
          </a:prstGeom>
        </p:spPr>
        <p:txBody>
          <a:bodyPr wrap="square">
            <a:spAutoFit/>
          </a:bodyPr>
          <a:lstStyle/>
          <a:p>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出典：内閣府「平成</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年県民経済計算について」及び厚生労働省「雇用保険事業年報」より作成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9" name="グラフ 48"/>
          <p:cNvGraphicFramePr>
            <a:graphicFrameLocks/>
          </p:cNvGraphicFramePr>
          <p:nvPr>
            <p:extLst>
              <p:ext uri="{D42A27DB-BD31-4B8C-83A1-F6EECF244321}">
                <p14:modId xmlns:p14="http://schemas.microsoft.com/office/powerpoint/2010/main" val="2983966828"/>
              </p:ext>
            </p:extLst>
          </p:nvPr>
        </p:nvGraphicFramePr>
        <p:xfrm>
          <a:off x="126094" y="439694"/>
          <a:ext cx="4080663" cy="1793964"/>
        </p:xfrm>
        <a:graphic>
          <a:graphicData uri="http://schemas.openxmlformats.org/drawingml/2006/chart">
            <c:chart xmlns:c="http://schemas.openxmlformats.org/drawingml/2006/chart" xmlns:r="http://schemas.openxmlformats.org/officeDocument/2006/relationships" r:id="rId4"/>
          </a:graphicData>
        </a:graphic>
      </p:graphicFrame>
      <p:sp>
        <p:nvSpPr>
          <p:cNvPr id="50" name="正方形/長方形 49"/>
          <p:cNvSpPr/>
          <p:nvPr/>
        </p:nvSpPr>
        <p:spPr>
          <a:xfrm>
            <a:off x="179512" y="188640"/>
            <a:ext cx="3690504" cy="3749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400"/>
              </a:lnSpc>
              <a:spcBef>
                <a:spcPts val="0"/>
              </a:spcBef>
              <a:spcAft>
                <a:spcPts val="0"/>
              </a:spcAft>
              <a:defRPr/>
            </a:pPr>
            <a:r>
              <a:rPr lang="ja-JP" altLang="en-US" sz="1400" b="1" dirty="0" smtClean="0">
                <a:solidFill>
                  <a:schemeClr val="tx1"/>
                </a:solidFill>
                <a:latin typeface="ＭＳ Ｐゴシック 本文"/>
                <a:ea typeface="Meiryo UI" panose="020B0604030504040204" pitchFamily="50" charset="-128"/>
                <a:cs typeface="Meiryo UI" panose="020B0604030504040204" pitchFamily="50" charset="-128"/>
              </a:rPr>
              <a:t>■大阪</a:t>
            </a:r>
            <a:r>
              <a:rPr lang="ja-JP" altLang="en-US" sz="1400" b="1" dirty="0" smtClean="0">
                <a:solidFill>
                  <a:schemeClr val="tx1"/>
                </a:solidFill>
                <a:latin typeface="ＭＳ Ｐゴシック 本文"/>
                <a:ea typeface="Meiryo UI" panose="020B0604030504040204" pitchFamily="50" charset="-128"/>
                <a:cs typeface="Meiryo UI" panose="020B0604030504040204" pitchFamily="50" charset="-128"/>
              </a:rPr>
              <a:t>の開業数等の</a:t>
            </a:r>
            <a:r>
              <a:rPr lang="ja-JP" altLang="en-US" sz="1400" b="1" dirty="0" smtClean="0">
                <a:solidFill>
                  <a:schemeClr val="tx1"/>
                </a:solidFill>
                <a:latin typeface="ＭＳ Ｐゴシック 本文"/>
                <a:ea typeface="Meiryo UI" panose="020B0604030504040204" pitchFamily="50" charset="-128"/>
                <a:cs typeface="Meiryo UI" panose="020B0604030504040204" pitchFamily="50" charset="-128"/>
              </a:rPr>
              <a:t>推移</a:t>
            </a:r>
            <a:endParaRPr lang="en-US" altLang="ja-JP" sz="1400" b="1" dirty="0" smtClean="0">
              <a:solidFill>
                <a:schemeClr val="tx1"/>
              </a:solidFill>
              <a:latin typeface="ＭＳ Ｐゴシック 本文"/>
              <a:ea typeface="Meiryo UI" panose="020B0604030504040204" pitchFamily="50" charset="-128"/>
              <a:cs typeface="Meiryo UI" panose="020B0604030504040204" pitchFamily="50" charset="-128"/>
            </a:endParaRPr>
          </a:p>
        </p:txBody>
      </p:sp>
      <p:sp>
        <p:nvSpPr>
          <p:cNvPr id="51" name="正方形/長方形 50"/>
          <p:cNvSpPr/>
          <p:nvPr/>
        </p:nvSpPr>
        <p:spPr>
          <a:xfrm>
            <a:off x="323528" y="404664"/>
            <a:ext cx="3240359" cy="246221"/>
          </a:xfrm>
          <a:prstGeom prst="rect">
            <a:avLst/>
          </a:prstGeom>
        </p:spPr>
        <p:txBody>
          <a:bodyPr wrap="square">
            <a:spAutoFit/>
          </a:bodyPr>
          <a:lstStyle/>
          <a:p>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出典：厚生労働省「雇用保険事業年報」より作成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60"/>
          <p:cNvSpPr/>
          <p:nvPr/>
        </p:nvSpPr>
        <p:spPr>
          <a:xfrm>
            <a:off x="143508" y="2240868"/>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開業</a:t>
            </a:r>
            <a:r>
              <a:rPr lang="ja-JP"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事業所数比較</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107504" y="4545124"/>
            <a:ext cx="245665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廃業</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事業所数比較</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5" name="正方形/長方形 64"/>
          <p:cNvSpPr/>
          <p:nvPr/>
        </p:nvSpPr>
        <p:spPr>
          <a:xfrm>
            <a:off x="143508" y="2514092"/>
            <a:ext cx="4392488" cy="2308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a:latin typeface="ＭＳ ゴシック" panose="020B0609070205080204" pitchFamily="49" charset="-128"/>
                <a:ea typeface="ＭＳ ゴシック" panose="020B0609070205080204" pitchFamily="49" charset="-128"/>
              </a:rPr>
              <a:t>厚生労働省「雇用保険事業</a:t>
            </a:r>
            <a:r>
              <a:rPr lang="zh-TW" altLang="en-US" sz="900" dirty="0" smtClean="0">
                <a:latin typeface="ＭＳ ゴシック" panose="020B0609070205080204" pitchFamily="49" charset="-128"/>
                <a:ea typeface="ＭＳ ゴシック" panose="020B0609070205080204" pitchFamily="49" charset="-128"/>
              </a:rPr>
              <a:t>年報</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a:latin typeface="ＭＳ ゴシック" panose="020B0609070205080204" pitchFamily="49" charset="-128"/>
                <a:ea typeface="ＭＳ ゴシック" panose="020B0609070205080204" pitchFamily="49" charset="-128"/>
              </a:rPr>
              <a:t>都道府県労働局別適用状況</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smtClean="0">
                <a:latin typeface="ＭＳ ゴシック" panose="020B0609070205080204" pitchFamily="49" charset="-128"/>
                <a:ea typeface="ＭＳ ゴシック" panose="020B0609070205080204" pitchFamily="49" charset="-128"/>
              </a:rPr>
              <a:t>」</a:t>
            </a:r>
            <a:r>
              <a:rPr lang="ja-JP" altLang="en-US" sz="900" dirty="0" smtClean="0">
                <a:latin typeface="ＭＳ ゴシック" panose="020B0609070205080204" pitchFamily="49" charset="-128"/>
                <a:ea typeface="ＭＳ ゴシック" panose="020B0609070205080204" pitchFamily="49" charset="-128"/>
              </a:rPr>
              <a:t>より作成</a:t>
            </a:r>
            <a:endParaRPr lang="ja-JP" altLang="ja-JP" sz="900" dirty="0">
              <a:latin typeface="ＭＳ ゴシック" panose="020B0609070205080204" pitchFamily="49" charset="-128"/>
              <a:ea typeface="ＭＳ ゴシック" panose="020B0609070205080204" pitchFamily="49" charset="-128"/>
            </a:endParaRPr>
          </a:p>
        </p:txBody>
      </p:sp>
      <p:sp>
        <p:nvSpPr>
          <p:cNvPr id="67" name="正方形/長方形 66"/>
          <p:cNvSpPr/>
          <p:nvPr/>
        </p:nvSpPr>
        <p:spPr>
          <a:xfrm>
            <a:off x="359532" y="2650330"/>
            <a:ext cx="432048" cy="215444"/>
          </a:xfrm>
          <a:prstGeom prst="rect">
            <a:avLst/>
          </a:prstGeom>
        </p:spPr>
        <p:txBody>
          <a:bodyPr wrap="square">
            <a:spAutoFit/>
          </a:bodyPr>
          <a:lstStyle/>
          <a:p>
            <a:r>
              <a:rPr lang="en-US" altLang="ja-JP" sz="800" dirty="0" smtClean="0"/>
              <a:t>(</a:t>
            </a:r>
            <a:r>
              <a:rPr lang="ja-JP" altLang="en-US" sz="800" dirty="0" smtClean="0"/>
              <a:t>所</a:t>
            </a:r>
            <a:r>
              <a:rPr lang="en-US" altLang="ja-JP" sz="800" dirty="0" smtClean="0"/>
              <a:t>) </a:t>
            </a:r>
            <a:endParaRPr lang="ja-JP" altLang="ja-JP" sz="800" dirty="0"/>
          </a:p>
        </p:txBody>
      </p:sp>
      <p:sp>
        <p:nvSpPr>
          <p:cNvPr id="68" name="正方形/長方形 67"/>
          <p:cNvSpPr/>
          <p:nvPr/>
        </p:nvSpPr>
        <p:spPr>
          <a:xfrm>
            <a:off x="323528" y="4941168"/>
            <a:ext cx="432048" cy="215444"/>
          </a:xfrm>
          <a:prstGeom prst="rect">
            <a:avLst/>
          </a:prstGeom>
        </p:spPr>
        <p:txBody>
          <a:bodyPr wrap="square">
            <a:spAutoFit/>
          </a:bodyPr>
          <a:lstStyle/>
          <a:p>
            <a:r>
              <a:rPr lang="en-US" altLang="ja-JP" sz="800" dirty="0" smtClean="0"/>
              <a:t>(</a:t>
            </a:r>
            <a:r>
              <a:rPr lang="ja-JP" altLang="en-US" sz="800" dirty="0" smtClean="0"/>
              <a:t>所</a:t>
            </a:r>
            <a:r>
              <a:rPr lang="en-US" altLang="ja-JP" sz="800" dirty="0" smtClean="0"/>
              <a:t>) </a:t>
            </a:r>
            <a:endParaRPr lang="ja-JP" altLang="ja-JP" sz="8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62</a:t>
            </a:fld>
            <a:endParaRPr kumimoji="1" lang="ja-JP" altLang="en-US"/>
          </a:p>
        </p:txBody>
      </p:sp>
      <p:sp>
        <p:nvSpPr>
          <p:cNvPr id="20" name="正方形/長方形 19"/>
          <p:cNvSpPr/>
          <p:nvPr/>
        </p:nvSpPr>
        <p:spPr>
          <a:xfrm>
            <a:off x="215516" y="4818348"/>
            <a:ext cx="4463727" cy="2308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a:latin typeface="ＭＳ ゴシック" panose="020B0609070205080204" pitchFamily="49" charset="-128"/>
                <a:ea typeface="ＭＳ ゴシック" panose="020B0609070205080204" pitchFamily="49" charset="-128"/>
              </a:rPr>
              <a:t>厚生労働省「雇用保険事業</a:t>
            </a:r>
            <a:r>
              <a:rPr lang="zh-TW" altLang="en-US" sz="900" dirty="0" smtClean="0">
                <a:latin typeface="ＭＳ ゴシック" panose="020B0609070205080204" pitchFamily="49" charset="-128"/>
                <a:ea typeface="ＭＳ ゴシック" panose="020B0609070205080204" pitchFamily="49" charset="-128"/>
              </a:rPr>
              <a:t>年報</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a:latin typeface="ＭＳ ゴシック" panose="020B0609070205080204" pitchFamily="49" charset="-128"/>
                <a:ea typeface="ＭＳ ゴシック" panose="020B0609070205080204" pitchFamily="49" charset="-128"/>
              </a:rPr>
              <a:t>都道府県労働局別適用状況</a:t>
            </a:r>
            <a:r>
              <a:rPr lang="ja-JP" altLang="en-US" sz="900" dirty="0" smtClean="0">
                <a:latin typeface="ＭＳ ゴシック" panose="020B0609070205080204" pitchFamily="49" charset="-128"/>
                <a:ea typeface="ＭＳ ゴシック" panose="020B0609070205080204" pitchFamily="49" charset="-128"/>
              </a:rPr>
              <a:t>）</a:t>
            </a:r>
            <a:r>
              <a:rPr lang="zh-TW" altLang="en-US" sz="900" dirty="0" smtClean="0">
                <a:latin typeface="ＭＳ ゴシック" panose="020B0609070205080204" pitchFamily="49" charset="-128"/>
                <a:ea typeface="ＭＳ ゴシック" panose="020B0609070205080204" pitchFamily="49" charset="-128"/>
              </a:rPr>
              <a:t>」</a:t>
            </a:r>
            <a:r>
              <a:rPr lang="ja-JP" altLang="en-US" sz="900" dirty="0" smtClean="0">
                <a:latin typeface="ＭＳ ゴシック" panose="020B0609070205080204" pitchFamily="49" charset="-128"/>
                <a:ea typeface="ＭＳ ゴシック" panose="020B0609070205080204" pitchFamily="49" charset="-128"/>
              </a:rPr>
              <a:t>より作成</a:t>
            </a:r>
            <a:endParaRPr lang="ja-JP" altLang="ja-JP" sz="900" dirty="0">
              <a:latin typeface="ＭＳ ゴシック" panose="020B0609070205080204" pitchFamily="49" charset="-128"/>
              <a:ea typeface="ＭＳ ゴシック" panose="020B0609070205080204" pitchFamily="49" charset="-128"/>
            </a:endParaRPr>
          </a:p>
        </p:txBody>
      </p:sp>
      <p:cxnSp>
        <p:nvCxnSpPr>
          <p:cNvPr id="4" name="直線コネクタ 3"/>
          <p:cNvCxnSpPr/>
          <p:nvPr/>
        </p:nvCxnSpPr>
        <p:spPr>
          <a:xfrm>
            <a:off x="2087764" y="2204864"/>
            <a:ext cx="360000"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正方形/長方形 22"/>
          <p:cNvSpPr/>
          <p:nvPr/>
        </p:nvSpPr>
        <p:spPr>
          <a:xfrm>
            <a:off x="4400337" y="2636912"/>
            <a:ext cx="4013916"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大都道府県開業数</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・全国シェア</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比較</a:t>
            </a:r>
            <a:endParaRPr lang="en-US" altLang="zh-TW"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zh-TW"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a:t>
            </a:r>
            <a:r>
              <a:rPr lang="zh-TW"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：雇用保険統計年報（国基準）</a:t>
            </a:r>
            <a:endParaRPr kumimoji="1"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7097" y="3032956"/>
            <a:ext cx="4069251"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678269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6" name="グラフ 25"/>
          <p:cNvGraphicFramePr/>
          <p:nvPr>
            <p:extLst>
              <p:ext uri="{D42A27DB-BD31-4B8C-83A1-F6EECF244321}">
                <p14:modId xmlns:p14="http://schemas.microsoft.com/office/powerpoint/2010/main" val="530345913"/>
              </p:ext>
            </p:extLst>
          </p:nvPr>
        </p:nvGraphicFramePr>
        <p:xfrm>
          <a:off x="0" y="345620"/>
          <a:ext cx="4439073" cy="3161159"/>
        </p:xfrm>
        <a:graphic>
          <a:graphicData uri="http://schemas.openxmlformats.org/drawingml/2006/chart">
            <c:chart xmlns:c="http://schemas.openxmlformats.org/drawingml/2006/chart" xmlns:r="http://schemas.openxmlformats.org/officeDocument/2006/relationships" r:id="rId2"/>
          </a:graphicData>
        </a:graphic>
      </p:graphicFrame>
      <p:sp>
        <p:nvSpPr>
          <p:cNvPr id="29" name="正方形/長方形 28"/>
          <p:cNvSpPr/>
          <p:nvPr/>
        </p:nvSpPr>
        <p:spPr>
          <a:xfrm>
            <a:off x="24160" y="-28832"/>
            <a:ext cx="27363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zh-TW"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別開廃業率（大阪府）</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0" name="グラフ 29"/>
          <p:cNvGraphicFramePr/>
          <p:nvPr>
            <p:extLst>
              <p:ext uri="{D42A27DB-BD31-4B8C-83A1-F6EECF244321}">
                <p14:modId xmlns:p14="http://schemas.microsoft.com/office/powerpoint/2010/main" val="3347531127"/>
              </p:ext>
            </p:extLst>
          </p:nvPr>
        </p:nvGraphicFramePr>
        <p:xfrm>
          <a:off x="4686746" y="229608"/>
          <a:ext cx="4155124" cy="3036615"/>
        </p:xfrm>
        <a:graphic>
          <a:graphicData uri="http://schemas.openxmlformats.org/drawingml/2006/chart">
            <c:chart xmlns:c="http://schemas.openxmlformats.org/drawingml/2006/chart" xmlns:r="http://schemas.openxmlformats.org/officeDocument/2006/relationships" r:id="rId3"/>
          </a:graphicData>
        </a:graphic>
      </p:graphicFrame>
      <p:sp>
        <p:nvSpPr>
          <p:cNvPr id="31" name="正方形/長方形 30"/>
          <p:cNvSpPr/>
          <p:nvPr/>
        </p:nvSpPr>
        <p:spPr>
          <a:xfrm>
            <a:off x="3962028" y="229608"/>
            <a:ext cx="27363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1200" b="1" dirty="0" smtClean="0">
                <a:solidFill>
                  <a:schemeClr val="tx1"/>
                </a:solidFill>
                <a:latin typeface="ＭＳ Ｐゴシック" panose="020B0600070205080204" pitchFamily="50" charset="-128"/>
                <a:ea typeface="ＭＳ Ｐゴシック" panose="020B0600070205080204" pitchFamily="50" charset="-128"/>
              </a:rPr>
              <a:t>【</a:t>
            </a:r>
            <a:r>
              <a:rPr lang="en-US" altLang="ja-JP" sz="1200" b="1" dirty="0">
                <a:solidFill>
                  <a:schemeClr val="tx1"/>
                </a:solidFill>
                <a:latin typeface="ＭＳ Ｐゴシック" panose="020B0600070205080204" pitchFamily="50" charset="-128"/>
                <a:ea typeface="ＭＳ Ｐゴシック" panose="020B0600070205080204" pitchFamily="50" charset="-128"/>
              </a:rPr>
              <a:t>2012</a:t>
            </a:r>
            <a:r>
              <a:rPr lang="zh-TW" altLang="en-US" sz="1200" b="1"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sz="1200" b="1" dirty="0">
                <a:solidFill>
                  <a:schemeClr val="tx1"/>
                </a:solidFill>
                <a:latin typeface="ＭＳ Ｐゴシック" panose="020B0600070205080204" pitchFamily="50" charset="-128"/>
                <a:ea typeface="ＭＳ Ｐゴシック" panose="020B0600070205080204" pitchFamily="50" charset="-128"/>
              </a:rPr>
              <a:t>2014</a:t>
            </a:r>
            <a:r>
              <a:rPr lang="zh-TW" altLang="en-US" sz="1200" b="1" dirty="0" smtClean="0">
                <a:solidFill>
                  <a:schemeClr val="tx1"/>
                </a:solidFill>
                <a:latin typeface="ＭＳ Ｐゴシック" panose="020B0600070205080204" pitchFamily="50" charset="-128"/>
                <a:ea typeface="ＭＳ Ｐゴシック" panose="020B0600070205080204" pitchFamily="50" charset="-128"/>
              </a:rPr>
              <a:t>年</a:t>
            </a:r>
            <a:r>
              <a:rPr lang="zh-TW" altLang="en-US" sz="1200" b="1" dirty="0">
                <a:solidFill>
                  <a:schemeClr val="tx1"/>
                </a:solidFill>
                <a:latin typeface="ＭＳ Ｐゴシック" panose="020B0600070205080204" pitchFamily="50" charset="-128"/>
                <a:ea typeface="ＭＳ Ｐゴシック" panose="020B0600070205080204" pitchFamily="50" charset="-128"/>
              </a:rPr>
              <a:t>平均</a:t>
            </a:r>
            <a:r>
              <a:rPr lang="en-US" altLang="zh-TW" sz="1200" b="1"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200" b="1" dirty="0">
              <a:solidFill>
                <a:schemeClr val="tx1"/>
              </a:solidFill>
              <a:latin typeface="ＭＳ Ｐゴシック" panose="020B0600070205080204" pitchFamily="50" charset="-128"/>
              <a:ea typeface="ＭＳ Ｐゴシック" panose="020B0600070205080204" pitchFamily="50" charset="-128"/>
            </a:endParaRPr>
          </a:p>
        </p:txBody>
      </p:sp>
      <p:sp>
        <p:nvSpPr>
          <p:cNvPr id="33" name="正方形/長方形 32"/>
          <p:cNvSpPr/>
          <p:nvPr/>
        </p:nvSpPr>
        <p:spPr>
          <a:xfrm>
            <a:off x="62260" y="294820"/>
            <a:ext cx="273630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1050" b="1" dirty="0" smtClean="0">
                <a:solidFill>
                  <a:schemeClr val="tx1"/>
                </a:solidFill>
                <a:latin typeface="ＭＳ Ｐゴシック" panose="020B0600070205080204" pitchFamily="50" charset="-128"/>
                <a:ea typeface="ＭＳ Ｐゴシック" panose="020B0600070205080204" pitchFamily="50" charset="-128"/>
              </a:rPr>
              <a:t>【</a:t>
            </a:r>
            <a:r>
              <a:rPr lang="en-US" altLang="ja-JP" sz="1050" b="1" dirty="0">
                <a:solidFill>
                  <a:schemeClr val="tx1"/>
                </a:solidFill>
                <a:latin typeface="ＭＳ Ｐゴシック" panose="020B0600070205080204" pitchFamily="50" charset="-128"/>
                <a:ea typeface="ＭＳ Ｐゴシック" panose="020B0600070205080204" pitchFamily="50" charset="-128"/>
              </a:rPr>
              <a:t>2009</a:t>
            </a:r>
            <a:r>
              <a:rPr lang="zh-TW" altLang="en-US" sz="1050" b="1" dirty="0" smtClean="0">
                <a:solidFill>
                  <a:schemeClr val="tx1"/>
                </a:solidFill>
                <a:latin typeface="ＭＳ Ｐゴシック" panose="020B0600070205080204" pitchFamily="50" charset="-128"/>
                <a:ea typeface="ＭＳ Ｐゴシック" panose="020B0600070205080204" pitchFamily="50" charset="-128"/>
              </a:rPr>
              <a:t>年～</a:t>
            </a:r>
            <a:r>
              <a:rPr lang="en-US" altLang="ja-JP" sz="1050" b="1" dirty="0">
                <a:solidFill>
                  <a:schemeClr val="tx1"/>
                </a:solidFill>
                <a:latin typeface="ＭＳ Ｐゴシック" panose="020B0600070205080204" pitchFamily="50" charset="-128"/>
                <a:ea typeface="ＭＳ Ｐゴシック" panose="020B0600070205080204" pitchFamily="50" charset="-128"/>
              </a:rPr>
              <a:t>2012</a:t>
            </a:r>
            <a:r>
              <a:rPr lang="zh-TW" altLang="en-US" sz="1050" b="1" dirty="0" smtClean="0">
                <a:solidFill>
                  <a:schemeClr val="tx1"/>
                </a:solidFill>
                <a:latin typeface="ＭＳ Ｐゴシック" panose="020B0600070205080204" pitchFamily="50" charset="-128"/>
                <a:ea typeface="ＭＳ Ｐゴシック" panose="020B0600070205080204" pitchFamily="50" charset="-128"/>
              </a:rPr>
              <a:t>年</a:t>
            </a:r>
            <a:r>
              <a:rPr lang="zh-TW" altLang="en-US" sz="1050" b="1" dirty="0">
                <a:solidFill>
                  <a:schemeClr val="tx1"/>
                </a:solidFill>
                <a:latin typeface="ＭＳ Ｐゴシック" panose="020B0600070205080204" pitchFamily="50" charset="-128"/>
                <a:ea typeface="ＭＳ Ｐゴシック" panose="020B0600070205080204" pitchFamily="50" charset="-128"/>
              </a:rPr>
              <a:t>平均</a:t>
            </a:r>
            <a:r>
              <a:rPr lang="en-US" altLang="zh-TW" sz="1050" b="1" dirty="0">
                <a:solidFill>
                  <a:schemeClr val="tx1"/>
                </a:solidFill>
                <a:latin typeface="ＭＳ Ｐゴシック" panose="020B0600070205080204" pitchFamily="50" charset="-128"/>
                <a:ea typeface="ＭＳ Ｐゴシック" panose="020B0600070205080204" pitchFamily="50" charset="-128"/>
              </a:rPr>
              <a:t>】</a:t>
            </a:r>
            <a:endParaRPr kumimoji="1" lang="ja-JP" altLang="en-US" sz="1050" b="1" dirty="0">
              <a:solidFill>
                <a:schemeClr val="tx1"/>
              </a:solidFill>
              <a:latin typeface="ＭＳ Ｐゴシック" panose="020B0600070205080204" pitchFamily="50" charset="-128"/>
              <a:ea typeface="ＭＳ Ｐゴシック" panose="020B0600070205080204" pitchFamily="50" charset="-128"/>
            </a:endParaRPr>
          </a:p>
        </p:txBody>
      </p:sp>
      <p:sp>
        <p:nvSpPr>
          <p:cNvPr id="34" name="正方形/長方形 33"/>
          <p:cNvSpPr/>
          <p:nvPr/>
        </p:nvSpPr>
        <p:spPr>
          <a:xfrm>
            <a:off x="3482132" y="547138"/>
            <a:ext cx="576064" cy="215444"/>
          </a:xfrm>
          <a:prstGeom prst="rect">
            <a:avLst/>
          </a:prstGeom>
        </p:spPr>
        <p:txBody>
          <a:bodyPr wrap="square">
            <a:spAutoFit/>
          </a:bodyPr>
          <a:lstStyle/>
          <a:p>
            <a:r>
              <a:rPr lang="ja-JP" altLang="en-US" sz="800" dirty="0" smtClean="0"/>
              <a:t>（％）</a:t>
            </a:r>
            <a:endParaRPr lang="ja-JP" altLang="ja-JP" sz="800" dirty="0"/>
          </a:p>
        </p:txBody>
      </p:sp>
      <p:sp>
        <p:nvSpPr>
          <p:cNvPr id="35" name="正方形/長方形 34"/>
          <p:cNvSpPr/>
          <p:nvPr/>
        </p:nvSpPr>
        <p:spPr>
          <a:xfrm>
            <a:off x="8522692" y="588649"/>
            <a:ext cx="576064" cy="215444"/>
          </a:xfrm>
          <a:prstGeom prst="rect">
            <a:avLst/>
          </a:prstGeom>
        </p:spPr>
        <p:txBody>
          <a:bodyPr wrap="square">
            <a:spAutoFit/>
          </a:bodyPr>
          <a:lstStyle/>
          <a:p>
            <a:r>
              <a:rPr lang="ja-JP" altLang="en-US" sz="800" dirty="0" smtClean="0"/>
              <a:t>（％）</a:t>
            </a:r>
            <a:endParaRPr lang="ja-JP" altLang="ja-JP" sz="800" dirty="0"/>
          </a:p>
        </p:txBody>
      </p:sp>
      <p:sp>
        <p:nvSpPr>
          <p:cNvPr id="37" name="正方形/長方形 36"/>
          <p:cNvSpPr/>
          <p:nvPr/>
        </p:nvSpPr>
        <p:spPr>
          <a:xfrm>
            <a:off x="24160" y="3235385"/>
            <a:ext cx="3690504" cy="51897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400"/>
              </a:lnSpc>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別開業事業所数（産業大分類）</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defRPr/>
            </a:pP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8" name="表 37"/>
          <p:cNvGraphicFramePr>
            <a:graphicFrameLocks noGrp="1"/>
          </p:cNvGraphicFramePr>
          <p:nvPr>
            <p:extLst>
              <p:ext uri="{D42A27DB-BD31-4B8C-83A1-F6EECF244321}">
                <p14:modId xmlns:p14="http://schemas.microsoft.com/office/powerpoint/2010/main" val="1903767667"/>
              </p:ext>
            </p:extLst>
          </p:nvPr>
        </p:nvGraphicFramePr>
        <p:xfrm>
          <a:off x="4482064" y="3853763"/>
          <a:ext cx="4040628" cy="1062990"/>
        </p:xfrm>
        <a:graphic>
          <a:graphicData uri="http://schemas.openxmlformats.org/drawingml/2006/table">
            <a:tbl>
              <a:tblPr>
                <a:tableStyleId>{35758FB7-9AC5-4552-8A53-C91805E547FA}</a:tableStyleId>
              </a:tblPr>
              <a:tblGrid>
                <a:gridCol w="2716974"/>
                <a:gridCol w="1323654"/>
              </a:tblGrid>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飲食店</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9,437</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社会保険・社会福祉・介護事業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4,474</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医療業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4,187</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その他の小売業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3,867</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zh-TW"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飲食料小売業</a:t>
                      </a:r>
                      <a:endParaRPr lang="zh-TW"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3,329</a:t>
                      </a:r>
                      <a:endParaRPr lang="en-US" altLang="ja-JP" sz="1100" b="0" i="0" u="none" strike="noStrike" dirty="0">
                        <a:solidFill>
                          <a:srgbClr val="000000"/>
                        </a:solidFill>
                        <a:effectLst/>
                        <a:latin typeface="ＭＳ Ｐゴシック"/>
                      </a:endParaRPr>
                    </a:p>
                  </a:txBody>
                  <a:tcPr marL="9525" marR="9525" marT="9525" marB="0" anchor="ctr"/>
                </a:tc>
              </a:tr>
              <a:tr h="158391">
                <a:tc>
                  <a:txBody>
                    <a:bodyPr/>
                    <a:lstStyle/>
                    <a:p>
                      <a:pPr algn="l" fontAlgn="ctr">
                        <a:lnSpc>
                          <a:spcPts val="9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洗濯・理容・美容・浴場業</a:t>
                      </a:r>
                      <a:endParaRPr lang="ja-JP" altLang="en-US" sz="105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9525" marT="9525" marB="0" anchor="ctr"/>
                </a:tc>
                <a:tc>
                  <a:txBody>
                    <a:bodyPr/>
                    <a:lstStyle/>
                    <a:p>
                      <a:pPr algn="r" fontAlgn="ctr"/>
                      <a:r>
                        <a:rPr lang="en-US" altLang="ja-JP" sz="1100" b="0" i="0" u="none" strike="noStrike" dirty="0" smtClean="0">
                          <a:solidFill>
                            <a:srgbClr val="000000"/>
                          </a:solidFill>
                          <a:effectLst/>
                          <a:latin typeface="ＭＳ Ｐゴシック"/>
                        </a:rPr>
                        <a:t>3,053</a:t>
                      </a:r>
                      <a:endParaRPr lang="en-US" altLang="ja-JP" sz="1100" b="0" i="0" u="none" strike="noStrike" dirty="0">
                        <a:solidFill>
                          <a:srgbClr val="000000"/>
                        </a:solidFill>
                        <a:effectLst/>
                        <a:latin typeface="ＭＳ Ｐゴシック"/>
                      </a:endParaRPr>
                    </a:p>
                  </a:txBody>
                  <a:tcPr marL="9525" marR="9525" marT="9525" marB="0" anchor="ctr"/>
                </a:tc>
              </a:tr>
            </a:tbl>
          </a:graphicData>
        </a:graphic>
      </p:graphicFrame>
      <p:sp>
        <p:nvSpPr>
          <p:cNvPr id="39" name="正方形/長方形 38"/>
          <p:cNvSpPr/>
          <p:nvPr/>
        </p:nvSpPr>
        <p:spPr>
          <a:xfrm>
            <a:off x="4378350" y="3068960"/>
            <a:ext cx="3744416" cy="5133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lnSpc>
                <a:spcPts val="1400"/>
              </a:lnSpc>
              <a:spcBef>
                <a:spcPts val="0"/>
              </a:spcBef>
              <a:spcAft>
                <a:spcPts val="0"/>
              </a:spcAft>
              <a:defRPr/>
            </a:pP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別開業事業所数（産業中分類上位）</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fontAlgn="auto">
              <a:lnSpc>
                <a:spcPts val="1400"/>
              </a:lnSpc>
              <a:spcBef>
                <a:spcPts val="0"/>
              </a:spcBef>
              <a:spcAft>
                <a:spcPts val="0"/>
              </a:spcAft>
              <a:defRPr/>
            </a:pP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2012</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zh-TW"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3938342422"/>
              </p:ext>
            </p:extLst>
          </p:nvPr>
        </p:nvGraphicFramePr>
        <p:xfrm>
          <a:off x="279635" y="3861049"/>
          <a:ext cx="3753905" cy="2831824"/>
        </p:xfrm>
        <a:graphic>
          <a:graphicData uri="http://schemas.openxmlformats.org/drawingml/2006/table">
            <a:tbl>
              <a:tblPr>
                <a:tableStyleId>{69C7853C-536D-4A76-A0AE-DD22124D55A5}</a:tableStyleId>
              </a:tblPr>
              <a:tblGrid>
                <a:gridCol w="2932235"/>
                <a:gridCol w="821670"/>
              </a:tblGrid>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D</a:t>
                      </a:r>
                      <a:r>
                        <a:rPr lang="en-US" altLang="ja-JP" sz="1200" u="none" strike="noStrike" baseline="0" dirty="0" smtClean="0">
                          <a:effectLst/>
                          <a:latin typeface="ＭＳ Ｐゴシック" panose="020B0600070205080204" pitchFamily="50" charset="-128"/>
                          <a:ea typeface="ＭＳ Ｐゴシック" panose="020B0600070205080204" pitchFamily="50" charset="-128"/>
                        </a:rPr>
                        <a:t> </a:t>
                      </a:r>
                      <a:r>
                        <a:rPr lang="ja-JP" altLang="en-US" sz="1200" u="none" strike="noStrike" dirty="0" smtClean="0">
                          <a:effectLst/>
                          <a:latin typeface="ＭＳ Ｐゴシック" panose="020B0600070205080204" pitchFamily="50" charset="-128"/>
                          <a:ea typeface="ＭＳ Ｐゴシック" panose="020B0600070205080204" pitchFamily="50" charset="-128"/>
                        </a:rPr>
                        <a:t>建設業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3,625</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E </a:t>
                      </a:r>
                      <a:r>
                        <a:rPr lang="ja-JP" altLang="en-US" sz="1200" u="none" strike="noStrike" dirty="0" smtClean="0">
                          <a:effectLst/>
                          <a:latin typeface="ＭＳ Ｐゴシック" panose="020B0600070205080204" pitchFamily="50" charset="-128"/>
                          <a:ea typeface="ＭＳ Ｐゴシック" panose="020B0600070205080204" pitchFamily="50" charset="-128"/>
                        </a:rPr>
                        <a:t>製造業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3,908</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F </a:t>
                      </a:r>
                      <a:r>
                        <a:rPr lang="ja-JP" altLang="en-US" sz="1200" u="none" strike="noStrike" dirty="0" smtClean="0">
                          <a:effectLst/>
                          <a:latin typeface="ＭＳ Ｐゴシック" panose="020B0600070205080204" pitchFamily="50" charset="-128"/>
                          <a:ea typeface="ＭＳ Ｐゴシック" panose="020B0600070205080204" pitchFamily="50" charset="-128"/>
                        </a:rPr>
                        <a:t>電気</a:t>
                      </a:r>
                      <a:r>
                        <a:rPr lang="ja-JP" altLang="en-US" sz="1200" u="none" strike="noStrike" dirty="0">
                          <a:effectLst/>
                          <a:latin typeface="ＭＳ Ｐゴシック" panose="020B0600070205080204" pitchFamily="50" charset="-128"/>
                          <a:ea typeface="ＭＳ Ｐゴシック" panose="020B0600070205080204" pitchFamily="50" charset="-128"/>
                        </a:rPr>
                        <a:t>・ガス・熱供給・水道業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48</a:t>
                      </a:r>
                      <a:endParaRPr lang="en-US" altLang="ja-JP"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G </a:t>
                      </a:r>
                      <a:r>
                        <a:rPr lang="ja-JP" altLang="en-US" sz="1200" u="none" strike="noStrike" dirty="0" smtClean="0">
                          <a:effectLst/>
                          <a:latin typeface="ＭＳ Ｐゴシック" panose="020B0600070205080204" pitchFamily="50" charset="-128"/>
                          <a:ea typeface="ＭＳ Ｐゴシック" panose="020B0600070205080204" pitchFamily="50" charset="-128"/>
                        </a:rPr>
                        <a:t>情報</a:t>
                      </a:r>
                      <a:r>
                        <a:rPr lang="ja-JP" altLang="en-US" sz="1200" u="none" strike="noStrike" dirty="0">
                          <a:effectLst/>
                          <a:latin typeface="ＭＳ Ｐゴシック" panose="020B0600070205080204" pitchFamily="50" charset="-128"/>
                          <a:ea typeface="ＭＳ Ｐゴシック" panose="020B0600070205080204" pitchFamily="50" charset="-128"/>
                        </a:rPr>
                        <a:t>通信業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1,554</a:t>
                      </a:r>
                    </a:p>
                  </a:txBody>
                  <a:tcPr marL="6794" marR="36000" marT="6794" marB="0" anchor="ctr"/>
                </a:tc>
              </a:tr>
              <a:tr h="186908">
                <a:tc>
                  <a:txBody>
                    <a:bodyPr/>
                    <a:lstStyle/>
                    <a:p>
                      <a:pPr algn="l" fontAlgn="ctr">
                        <a:lnSpc>
                          <a:spcPts val="1400"/>
                        </a:lnSpc>
                      </a:pPr>
                      <a:r>
                        <a:rPr lang="en-US" altLang="zh-TW" sz="1200" u="none" strike="noStrike" dirty="0" smtClean="0">
                          <a:effectLst/>
                          <a:latin typeface="ＭＳ Ｐゴシック" panose="020B0600070205080204" pitchFamily="50" charset="-128"/>
                          <a:ea typeface="ＭＳ Ｐゴシック" panose="020B0600070205080204" pitchFamily="50" charset="-128"/>
                        </a:rPr>
                        <a:t>H </a:t>
                      </a:r>
                      <a:r>
                        <a:rPr lang="zh-TW" altLang="en-US" sz="1200" u="none" strike="noStrike" dirty="0" smtClean="0">
                          <a:effectLst/>
                          <a:latin typeface="ＭＳ Ｐゴシック" panose="020B0600070205080204" pitchFamily="50" charset="-128"/>
                          <a:ea typeface="ＭＳ Ｐゴシック" panose="020B0600070205080204" pitchFamily="50" charset="-128"/>
                        </a:rPr>
                        <a:t>運輸業</a:t>
                      </a:r>
                      <a:r>
                        <a:rPr lang="zh-TW" altLang="en-US" sz="1200" u="none" strike="noStrike" dirty="0">
                          <a:effectLst/>
                          <a:latin typeface="ＭＳ Ｐゴシック" panose="020B0600070205080204" pitchFamily="50" charset="-128"/>
                          <a:ea typeface="ＭＳ Ｐゴシック" panose="020B0600070205080204" pitchFamily="50" charset="-128"/>
                        </a:rPr>
                        <a:t>，郵便業</a:t>
                      </a:r>
                      <a:endParaRPr lang="zh-TW"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2,124</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I </a:t>
                      </a:r>
                      <a:r>
                        <a:rPr lang="ja-JP" altLang="en-US" sz="1200" u="none" strike="noStrike" dirty="0" smtClean="0">
                          <a:effectLst/>
                          <a:latin typeface="ＭＳ Ｐゴシック" panose="020B0600070205080204" pitchFamily="50" charset="-128"/>
                          <a:ea typeface="ＭＳ Ｐゴシック" panose="020B0600070205080204" pitchFamily="50" charset="-128"/>
                        </a:rPr>
                        <a:t>卸売業</a:t>
                      </a:r>
                      <a:r>
                        <a:rPr lang="ja-JP" altLang="en-US" sz="1200" u="none" strike="noStrike" dirty="0">
                          <a:effectLst/>
                          <a:latin typeface="ＭＳ Ｐゴシック" panose="020B0600070205080204" pitchFamily="50" charset="-128"/>
                          <a:ea typeface="ＭＳ Ｐゴシック" panose="020B0600070205080204" pitchFamily="50" charset="-128"/>
                        </a:rPr>
                        <a:t>，小売業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17,814</a:t>
                      </a:r>
                    </a:p>
                  </a:txBody>
                  <a:tcPr marL="6794" marR="36000" marT="6794" marB="0" anchor="ctr"/>
                </a:tc>
              </a:tr>
              <a:tr h="186908">
                <a:tc>
                  <a:txBody>
                    <a:bodyPr/>
                    <a:lstStyle/>
                    <a:p>
                      <a:pPr algn="l" fontAlgn="ctr">
                        <a:lnSpc>
                          <a:spcPts val="1400"/>
                        </a:lnSpc>
                      </a:pPr>
                      <a:r>
                        <a:rPr lang="en-US" altLang="zh-TW" sz="1200" u="none" strike="noStrike" dirty="0" smtClean="0">
                          <a:effectLst/>
                          <a:latin typeface="ＭＳ Ｐゴシック" panose="020B0600070205080204" pitchFamily="50" charset="-128"/>
                          <a:ea typeface="ＭＳ Ｐゴシック" panose="020B0600070205080204" pitchFamily="50" charset="-128"/>
                        </a:rPr>
                        <a:t>J </a:t>
                      </a:r>
                      <a:r>
                        <a:rPr lang="zh-TW" altLang="en-US" sz="1200" u="none" strike="noStrike" dirty="0" smtClean="0">
                          <a:effectLst/>
                          <a:latin typeface="ＭＳ Ｐゴシック" panose="020B0600070205080204" pitchFamily="50" charset="-128"/>
                          <a:ea typeface="ＭＳ Ｐゴシック" panose="020B0600070205080204" pitchFamily="50" charset="-128"/>
                        </a:rPr>
                        <a:t>金融業</a:t>
                      </a:r>
                      <a:r>
                        <a:rPr lang="zh-TW" altLang="en-US" sz="1200" u="none" strike="noStrike" dirty="0">
                          <a:effectLst/>
                          <a:latin typeface="ＭＳ Ｐゴシック" panose="020B0600070205080204" pitchFamily="50" charset="-128"/>
                          <a:ea typeface="ＭＳ Ｐゴシック" panose="020B0600070205080204" pitchFamily="50" charset="-128"/>
                        </a:rPr>
                        <a:t>，保険業</a:t>
                      </a:r>
                      <a:endParaRPr lang="zh-TW"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1,426</a:t>
                      </a:r>
                    </a:p>
                  </a:txBody>
                  <a:tcPr marL="6794" marR="36000" marT="6794" marB="0" anchor="ctr"/>
                </a:tc>
              </a:tr>
              <a:tr h="186908">
                <a:tc>
                  <a:txBody>
                    <a:bodyPr/>
                    <a:lstStyle/>
                    <a:p>
                      <a:pPr algn="l" fontAlgn="ctr">
                        <a:lnSpc>
                          <a:spcPts val="1400"/>
                        </a:lnSpc>
                      </a:pPr>
                      <a:r>
                        <a:rPr lang="en-US" altLang="zh-TW" sz="1200" u="none" strike="noStrike" dirty="0" smtClean="0">
                          <a:effectLst/>
                          <a:latin typeface="ＭＳ Ｐゴシック" panose="020B0600070205080204" pitchFamily="50" charset="-128"/>
                          <a:ea typeface="ＭＳ Ｐゴシック" panose="020B0600070205080204" pitchFamily="50" charset="-128"/>
                        </a:rPr>
                        <a:t>K </a:t>
                      </a:r>
                      <a:r>
                        <a:rPr lang="zh-TW" altLang="en-US" sz="1200" u="none" strike="noStrike" dirty="0" smtClean="0">
                          <a:effectLst/>
                          <a:latin typeface="ＭＳ Ｐゴシック" panose="020B0600070205080204" pitchFamily="50" charset="-128"/>
                          <a:ea typeface="ＭＳ Ｐゴシック" panose="020B0600070205080204" pitchFamily="50" charset="-128"/>
                        </a:rPr>
                        <a:t>不動</a:t>
                      </a:r>
                      <a:r>
                        <a:rPr lang="zh-TW" altLang="en-US" sz="1200" u="none" strike="noStrike" dirty="0">
                          <a:effectLst/>
                          <a:latin typeface="ＭＳ Ｐゴシック" panose="020B0600070205080204" pitchFamily="50" charset="-128"/>
                          <a:ea typeface="ＭＳ Ｐゴシック" panose="020B0600070205080204" pitchFamily="50" charset="-128"/>
                        </a:rPr>
                        <a:t>産業，物品賃貸業</a:t>
                      </a:r>
                      <a:endParaRPr lang="zh-TW"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4,575</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L </a:t>
                      </a:r>
                      <a:r>
                        <a:rPr lang="ja-JP" altLang="en-US" sz="1200" u="none" strike="noStrike" dirty="0" smtClean="0">
                          <a:effectLst/>
                          <a:latin typeface="ＭＳ Ｐゴシック" panose="020B0600070205080204" pitchFamily="50" charset="-128"/>
                          <a:ea typeface="ＭＳ Ｐゴシック" panose="020B0600070205080204" pitchFamily="50" charset="-128"/>
                        </a:rPr>
                        <a:t>学術</a:t>
                      </a:r>
                      <a:r>
                        <a:rPr lang="ja-JP" altLang="en-US" sz="1200" u="none" strike="noStrike" dirty="0">
                          <a:effectLst/>
                          <a:latin typeface="ＭＳ Ｐゴシック" panose="020B0600070205080204" pitchFamily="50" charset="-128"/>
                          <a:ea typeface="ＭＳ Ｐゴシック" panose="020B0600070205080204" pitchFamily="50" charset="-128"/>
                        </a:rPr>
                        <a:t>研究，専門・技術サービス業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3,528</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M </a:t>
                      </a:r>
                      <a:r>
                        <a:rPr lang="ja-JP" altLang="en-US" sz="1200" u="none" strike="noStrike" dirty="0" smtClean="0">
                          <a:effectLst/>
                          <a:latin typeface="ＭＳ Ｐゴシック" panose="020B0600070205080204" pitchFamily="50" charset="-128"/>
                          <a:ea typeface="ＭＳ Ｐゴシック" panose="020B0600070205080204" pitchFamily="50" charset="-128"/>
                        </a:rPr>
                        <a:t>宿泊業</a:t>
                      </a:r>
                      <a:r>
                        <a:rPr lang="ja-JP" altLang="en-US" sz="1200" u="none" strike="noStrike" dirty="0">
                          <a:effectLst/>
                          <a:latin typeface="ＭＳ Ｐゴシック" panose="020B0600070205080204" pitchFamily="50" charset="-128"/>
                          <a:ea typeface="ＭＳ Ｐゴシック" panose="020B0600070205080204" pitchFamily="50" charset="-128"/>
                        </a:rPr>
                        <a:t>，飲食サービス業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11,135</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N </a:t>
                      </a:r>
                      <a:r>
                        <a:rPr lang="ja-JP" altLang="en-US" sz="1200" u="none" strike="noStrike" dirty="0" smtClean="0">
                          <a:effectLst/>
                          <a:latin typeface="ＭＳ Ｐゴシック" panose="020B0600070205080204" pitchFamily="50" charset="-128"/>
                          <a:ea typeface="ＭＳ Ｐゴシック" panose="020B0600070205080204" pitchFamily="50" charset="-128"/>
                        </a:rPr>
                        <a:t>生活</a:t>
                      </a:r>
                      <a:r>
                        <a:rPr lang="ja-JP" altLang="en-US" sz="1200" u="none" strike="noStrike" dirty="0">
                          <a:effectLst/>
                          <a:latin typeface="ＭＳ Ｐゴシック" panose="020B0600070205080204" pitchFamily="50" charset="-128"/>
                          <a:ea typeface="ＭＳ Ｐゴシック" panose="020B0600070205080204" pitchFamily="50" charset="-128"/>
                        </a:rPr>
                        <a:t>関連サービス業，娯楽業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4,937</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O </a:t>
                      </a:r>
                      <a:r>
                        <a:rPr lang="ja-JP" altLang="en-US" sz="1200" u="none" strike="noStrike" dirty="0" smtClean="0">
                          <a:effectLst/>
                          <a:latin typeface="ＭＳ Ｐゴシック" panose="020B0600070205080204" pitchFamily="50" charset="-128"/>
                          <a:ea typeface="ＭＳ Ｐゴシック" panose="020B0600070205080204" pitchFamily="50" charset="-128"/>
                        </a:rPr>
                        <a:t>教育</a:t>
                      </a:r>
                      <a:r>
                        <a:rPr lang="ja-JP" altLang="en-US" sz="1200" u="none" strike="noStrike" dirty="0">
                          <a:effectLst/>
                          <a:latin typeface="ＭＳ Ｐゴシック" panose="020B0600070205080204" pitchFamily="50" charset="-128"/>
                          <a:ea typeface="ＭＳ Ｐゴシック" panose="020B0600070205080204" pitchFamily="50" charset="-128"/>
                        </a:rPr>
                        <a:t>，学習支援業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2,503</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P </a:t>
                      </a:r>
                      <a:r>
                        <a:rPr lang="ja-JP" altLang="en-US" sz="1200" u="none" strike="noStrike" dirty="0" smtClean="0">
                          <a:effectLst/>
                          <a:latin typeface="ＭＳ Ｐゴシック" panose="020B0600070205080204" pitchFamily="50" charset="-128"/>
                          <a:ea typeface="ＭＳ Ｐゴシック" panose="020B0600070205080204" pitchFamily="50" charset="-128"/>
                        </a:rPr>
                        <a:t>医療</a:t>
                      </a:r>
                      <a:r>
                        <a:rPr lang="ja-JP" altLang="en-US" sz="1200" u="none" strike="noStrike" dirty="0">
                          <a:effectLst/>
                          <a:latin typeface="ＭＳ Ｐゴシック" panose="020B0600070205080204" pitchFamily="50" charset="-128"/>
                          <a:ea typeface="ＭＳ Ｐゴシック" panose="020B0600070205080204" pitchFamily="50" charset="-128"/>
                        </a:rPr>
                        <a:t>，福祉</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8,736</a:t>
                      </a:r>
                    </a:p>
                  </a:txBody>
                  <a:tcPr marL="6794" marR="36000" marT="6794" marB="0" anchor="ctr"/>
                </a:tc>
              </a:tr>
              <a:tr h="186908">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Q </a:t>
                      </a:r>
                      <a:r>
                        <a:rPr lang="ja-JP" altLang="en-US" sz="1200" u="none" strike="noStrike" dirty="0" smtClean="0">
                          <a:effectLst/>
                          <a:latin typeface="ＭＳ Ｐゴシック" panose="020B0600070205080204" pitchFamily="50" charset="-128"/>
                          <a:ea typeface="ＭＳ Ｐゴシック" panose="020B0600070205080204" pitchFamily="50" charset="-128"/>
                        </a:rPr>
                        <a:t>複合</a:t>
                      </a:r>
                      <a:r>
                        <a:rPr lang="ja-JP" altLang="en-US" sz="1200" u="none" strike="noStrike" dirty="0">
                          <a:effectLst/>
                          <a:latin typeface="ＭＳ Ｐゴシック" panose="020B0600070205080204" pitchFamily="50" charset="-128"/>
                          <a:ea typeface="ＭＳ Ｐゴシック" panose="020B0600070205080204" pitchFamily="50" charset="-128"/>
                        </a:rPr>
                        <a:t>サービス事業</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22</a:t>
                      </a:r>
                      <a:endParaRPr lang="en-US" altLang="ja-JP"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6794" marR="36000" marT="6794" marB="0" anchor="ctr"/>
                </a:tc>
              </a:tr>
              <a:tr h="215112">
                <a:tc>
                  <a:txBody>
                    <a:bodyPr/>
                    <a:lstStyle/>
                    <a:p>
                      <a:pPr algn="l"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R </a:t>
                      </a:r>
                      <a:r>
                        <a:rPr lang="ja-JP" altLang="en-US" sz="1200" u="none" strike="noStrike" dirty="0" smtClean="0">
                          <a:effectLst/>
                          <a:latin typeface="ＭＳ Ｐゴシック" panose="020B0600070205080204" pitchFamily="50" charset="-128"/>
                          <a:ea typeface="ＭＳ Ｐゴシック" panose="020B0600070205080204" pitchFamily="50" charset="-128"/>
                        </a:rPr>
                        <a:t>サービス業</a:t>
                      </a:r>
                      <a:r>
                        <a:rPr lang="ja-JP" altLang="en-US" sz="1200" u="none" strike="noStrike" dirty="0">
                          <a:effectLst/>
                          <a:latin typeface="ＭＳ Ｐゴシック" panose="020B0600070205080204" pitchFamily="50" charset="-128"/>
                          <a:ea typeface="ＭＳ Ｐゴシック" panose="020B0600070205080204" pitchFamily="50" charset="-128"/>
                        </a:rPr>
                        <a:t>（他に分類されないもの）</a:t>
                      </a:r>
                      <a:endParaRPr lang="ja-JP" altLang="en-US" sz="1200" b="0" i="0" u="none" strike="noStrike" dirty="0">
                        <a:effectLst/>
                        <a:latin typeface="ＭＳ Ｐゴシック" panose="020B0600070205080204" pitchFamily="50" charset="-128"/>
                        <a:ea typeface="ＭＳ Ｐゴシック" panose="020B0600070205080204" pitchFamily="50" charset="-128"/>
                        <a:cs typeface="Meiryo UI" panose="020B0604030504040204" pitchFamily="50" charset="-128"/>
                      </a:endParaRPr>
                    </a:p>
                  </a:txBody>
                  <a:tcPr marL="72000" marR="6794" marT="6794" marB="0" anchor="ctr"/>
                </a:tc>
                <a:tc>
                  <a:txBody>
                    <a:bodyPr/>
                    <a:lstStyle/>
                    <a:p>
                      <a:pPr algn="r" fontAlgn="ctr">
                        <a:lnSpc>
                          <a:spcPts val="1400"/>
                        </a:lnSpc>
                      </a:pPr>
                      <a:r>
                        <a:rPr lang="en-US" altLang="ja-JP" sz="1200" u="none" strike="noStrike" dirty="0" smtClean="0">
                          <a:effectLst/>
                          <a:latin typeface="ＭＳ Ｐゴシック" panose="020B0600070205080204" pitchFamily="50" charset="-128"/>
                          <a:ea typeface="ＭＳ Ｐゴシック" panose="020B0600070205080204" pitchFamily="50" charset="-128"/>
                        </a:rPr>
                        <a:t>4,239</a:t>
                      </a:r>
                    </a:p>
                  </a:txBody>
                  <a:tcPr marL="6794" marR="36000" marT="6794" marB="0" anchor="ctr"/>
                </a:tc>
              </a:tr>
            </a:tbl>
          </a:graphicData>
        </a:graphic>
      </p:graphicFrame>
      <p:sp>
        <p:nvSpPr>
          <p:cNvPr id="36" name="正方形/長方形 35"/>
          <p:cNvSpPr/>
          <p:nvPr/>
        </p:nvSpPr>
        <p:spPr>
          <a:xfrm>
            <a:off x="3690504" y="3648154"/>
            <a:ext cx="488776" cy="246221"/>
          </a:xfrm>
          <a:prstGeom prst="rect">
            <a:avLst/>
          </a:prstGeom>
        </p:spPr>
        <p:txBody>
          <a:bodyPr wrap="square">
            <a:spAutoFit/>
          </a:bodyPr>
          <a:lstStyle/>
          <a:p>
            <a:r>
              <a:rPr lang="ja-JP" altLang="en-US" sz="1000" dirty="0" smtClean="0"/>
              <a:t>（件）</a:t>
            </a:r>
            <a:endParaRPr lang="ja-JP" altLang="ja-JP" sz="1000" dirty="0"/>
          </a:p>
        </p:txBody>
      </p:sp>
      <p:sp>
        <p:nvSpPr>
          <p:cNvPr id="45" name="正方形/長方形 44"/>
          <p:cNvSpPr/>
          <p:nvPr/>
        </p:nvSpPr>
        <p:spPr>
          <a:xfrm>
            <a:off x="8172400" y="3569303"/>
            <a:ext cx="488776" cy="246221"/>
          </a:xfrm>
          <a:prstGeom prst="rect">
            <a:avLst/>
          </a:prstGeom>
        </p:spPr>
        <p:txBody>
          <a:bodyPr wrap="square">
            <a:spAutoFit/>
          </a:bodyPr>
          <a:lstStyle/>
          <a:p>
            <a:r>
              <a:rPr lang="ja-JP" altLang="en-US" sz="1000" dirty="0" smtClean="0"/>
              <a:t>（件）</a:t>
            </a:r>
            <a:endParaRPr lang="ja-JP" altLang="ja-JP" sz="1000" dirty="0"/>
          </a:p>
        </p:txBody>
      </p:sp>
      <p:sp>
        <p:nvSpPr>
          <p:cNvPr id="46" name="正方形/長方形 45"/>
          <p:cNvSpPr/>
          <p:nvPr/>
        </p:nvSpPr>
        <p:spPr>
          <a:xfrm>
            <a:off x="3326928" y="6669940"/>
            <a:ext cx="813024"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7884368" y="4905744"/>
            <a:ext cx="813024" cy="215444"/>
          </a:xfrm>
          <a:prstGeom prst="rect">
            <a:avLst/>
          </a:prstGeom>
        </p:spPr>
        <p:txBody>
          <a:bodyPr wrap="square">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（事業所数）</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63</a:t>
            </a:fld>
            <a:endParaRPr kumimoji="1" lang="ja-JP" altLang="en-US"/>
          </a:p>
        </p:txBody>
      </p:sp>
      <p:sp>
        <p:nvSpPr>
          <p:cNvPr id="21" name="正方形/長方形 20"/>
          <p:cNvSpPr/>
          <p:nvPr/>
        </p:nvSpPr>
        <p:spPr>
          <a:xfrm>
            <a:off x="4425528" y="3609600"/>
            <a:ext cx="3350828"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「経済</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センサス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基礎調査」</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35496" y="223486"/>
            <a:ext cx="4545744"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総務省</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「経済センサス</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基礎調査」及び総務省・経済産業省「経済センサス</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活動調査」より作成</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80740" y="3645604"/>
            <a:ext cx="3401392"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：総務省「経済センサス</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基礎調査」より作成</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448355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正方形/長方形 32"/>
          <p:cNvSpPr/>
          <p:nvPr/>
        </p:nvSpPr>
        <p:spPr>
          <a:xfrm>
            <a:off x="226389" y="4058"/>
            <a:ext cx="3249910"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■大学発ベンチャー企業数（大学別）</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290010" y="308065"/>
            <a:ext cx="4570021" cy="246221"/>
          </a:xfrm>
          <a:prstGeom prst="rect">
            <a:avLst/>
          </a:prstGeom>
        </p:spPr>
        <p:txBody>
          <a:bodyPr wrap="square">
            <a:spAutoFit/>
          </a:bodyPr>
          <a:lstStyle/>
          <a:p>
            <a:r>
              <a:rPr lang="ja-JP" altLang="en-US" sz="1000" dirty="0" smtClean="0"/>
              <a:t>出典：経済産業省</a:t>
            </a:r>
            <a:r>
              <a:rPr lang="zh-TW" altLang="en-US" sz="1000" dirty="0" smtClean="0"/>
              <a:t>「</a:t>
            </a:r>
            <a:r>
              <a:rPr lang="ja-JP" altLang="en-US" sz="1000" dirty="0" smtClean="0"/>
              <a:t>平成</a:t>
            </a:r>
            <a:r>
              <a:rPr lang="en-US" altLang="ja-JP" sz="1000" dirty="0" smtClean="0"/>
              <a:t>28</a:t>
            </a:r>
            <a:r>
              <a:rPr lang="ja-JP" altLang="en-US" sz="1000" dirty="0" smtClean="0"/>
              <a:t>年度大学発ベンチャー調査 調査結果概要</a:t>
            </a:r>
            <a:r>
              <a:rPr lang="zh-TW" altLang="en-US" sz="1000" dirty="0" smtClean="0"/>
              <a:t>」</a:t>
            </a:r>
            <a:r>
              <a:rPr lang="en-US" altLang="ja-JP" sz="1000" dirty="0" smtClean="0"/>
              <a:t> </a:t>
            </a:r>
            <a:endParaRPr lang="ja-JP" altLang="ja-JP" sz="1000" dirty="0"/>
          </a:p>
        </p:txBody>
      </p:sp>
      <p:pic>
        <p:nvPicPr>
          <p:cNvPr id="35" name="図 3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7544" y="546066"/>
            <a:ext cx="7992888" cy="3242974"/>
          </a:xfrm>
          <a:prstGeom prst="rect">
            <a:avLst/>
          </a:prstGeom>
        </p:spPr>
      </p:pic>
      <p:sp>
        <p:nvSpPr>
          <p:cNvPr id="26" name="正方形/長方形 25"/>
          <p:cNvSpPr/>
          <p:nvPr/>
        </p:nvSpPr>
        <p:spPr>
          <a:xfrm>
            <a:off x="179512" y="4077072"/>
            <a:ext cx="5343029"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■近畿地区男女別創業融資実績（</a:t>
            </a:r>
            <a:r>
              <a:rPr lang="en-US" altLang="ja-JP"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出典：日本政策金融公庫　大阪創業支援センター ニュースリリース（平成</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a:t>
            </a:r>
            <a:r>
              <a:rPr lang="en-US" altLang="ja-JP"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10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Picture 1"/>
          <p:cNvPicPr>
            <a:picLocks noChangeAspect="1" noChangeArrowheads="1"/>
          </p:cNvPicPr>
          <p:nvPr/>
        </p:nvPicPr>
        <p:blipFill rotWithShape="1">
          <a:blip r:embed="rId3">
            <a:extLst>
              <a:ext uri="{28A0092B-C50C-407E-A947-70E740481C1C}">
                <a14:useLocalDpi xmlns:a14="http://schemas.microsoft.com/office/drawing/2010/main" val="0"/>
              </a:ext>
            </a:extLst>
          </a:blip>
          <a:srcRect t="15372" b="20965"/>
          <a:stretch/>
        </p:blipFill>
        <p:spPr bwMode="auto">
          <a:xfrm>
            <a:off x="611560" y="4918010"/>
            <a:ext cx="7344816" cy="12511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テキスト ボックス 29"/>
          <p:cNvSpPr txBox="1"/>
          <p:nvPr/>
        </p:nvSpPr>
        <p:spPr>
          <a:xfrm>
            <a:off x="634505" y="4680158"/>
            <a:ext cx="4824536" cy="276999"/>
          </a:xfrm>
          <a:prstGeom prst="rect">
            <a:avLst/>
          </a:prstGeom>
          <a:noFill/>
        </p:spPr>
        <p:txBody>
          <a:bodyPr wrap="square" rtlCol="0">
            <a:spAutoFit/>
          </a:bodyPr>
          <a:lstStyle/>
          <a:p>
            <a:r>
              <a:rPr lang="en-US" altLang="ja-JP" sz="1200" dirty="0" smtClean="0"/>
              <a:t>※</a:t>
            </a:r>
            <a:r>
              <a:rPr lang="ja-JP" altLang="en-US" sz="1200" dirty="0" smtClean="0"/>
              <a:t>近畿地区：滋賀県、京都府、大阪府、兵庫県、奈良県、和歌山県</a:t>
            </a:r>
            <a:endParaRPr lang="ja-JP" altLang="en-US" sz="1200" dirty="0"/>
          </a:p>
        </p:txBody>
      </p:sp>
      <p:sp>
        <p:nvSpPr>
          <p:cNvPr id="31" name="テキスト ボックス 30"/>
          <p:cNvSpPr txBox="1"/>
          <p:nvPr/>
        </p:nvSpPr>
        <p:spPr>
          <a:xfrm>
            <a:off x="539552" y="6167045"/>
            <a:ext cx="6552728" cy="461665"/>
          </a:xfrm>
          <a:prstGeom prst="rect">
            <a:avLst/>
          </a:prstGeom>
          <a:noFill/>
        </p:spPr>
        <p:txBody>
          <a:bodyPr wrap="square" rtlCol="0">
            <a:spAutoFit/>
          </a:bodyPr>
          <a:lstStyle/>
          <a:p>
            <a:r>
              <a:rPr lang="ja-JP" altLang="en-US" sz="1200" dirty="0"/>
              <a:t>　</a:t>
            </a:r>
            <a:r>
              <a:rPr lang="ja-JP" altLang="en-US" sz="1200" dirty="0" smtClean="0"/>
              <a:t>創業融資実績の</a:t>
            </a:r>
            <a:r>
              <a:rPr lang="ja-JP" altLang="en-US" sz="1200" dirty="0"/>
              <a:t>男性と女性の</a:t>
            </a:r>
            <a:r>
              <a:rPr lang="ja-JP" altLang="en-US" sz="1200" dirty="0" smtClean="0"/>
              <a:t>増加率を比較すると、男性の前年同期比が５％で、女性は１３％</a:t>
            </a:r>
            <a:endParaRPr lang="en-US" altLang="ja-JP" sz="1200" dirty="0" smtClean="0"/>
          </a:p>
          <a:p>
            <a:r>
              <a:rPr lang="ja-JP" altLang="en-US" sz="1200" dirty="0" smtClean="0"/>
              <a:t>　女性起業家向けの支援拡充の動きもあり、女性の創業が増加傾向にある。</a:t>
            </a:r>
            <a:endParaRPr lang="en-US" altLang="ja-JP" sz="1200" dirty="0" smtClean="0"/>
          </a:p>
        </p:txBody>
      </p:sp>
      <p:sp>
        <p:nvSpPr>
          <p:cNvPr id="36" name="テキスト ボックス 35"/>
          <p:cNvSpPr txBox="1"/>
          <p:nvPr/>
        </p:nvSpPr>
        <p:spPr>
          <a:xfrm>
            <a:off x="6804248" y="4728998"/>
            <a:ext cx="1296144" cy="276999"/>
          </a:xfrm>
          <a:prstGeom prst="rect">
            <a:avLst/>
          </a:prstGeom>
          <a:noFill/>
        </p:spPr>
        <p:txBody>
          <a:bodyPr wrap="square" rtlCol="0">
            <a:spAutoFit/>
          </a:bodyPr>
          <a:lstStyle/>
          <a:p>
            <a:r>
              <a:rPr lang="ja-JP" altLang="en-US" sz="1200" dirty="0"/>
              <a:t>　</a:t>
            </a:r>
            <a:r>
              <a:rPr lang="ja-JP" altLang="en-US" sz="1200" dirty="0" smtClean="0"/>
              <a:t>（企業数、％）</a:t>
            </a:r>
            <a:endParaRPr lang="ja-JP" altLang="en-US" sz="12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64</a:t>
            </a:fld>
            <a:endParaRPr kumimoji="1" lang="ja-JP" altLang="en-US"/>
          </a:p>
        </p:txBody>
      </p:sp>
    </p:spTree>
    <p:extLst>
      <p:ext uri="{BB962C8B-B14F-4D97-AF65-F5344CB8AC3E}">
        <p14:creationId xmlns:p14="http://schemas.microsoft.com/office/powerpoint/2010/main" val="5143578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正方形/長方形 14"/>
          <p:cNvSpPr/>
          <p:nvPr/>
        </p:nvSpPr>
        <p:spPr>
          <a:xfrm>
            <a:off x="3627568" y="3177416"/>
            <a:ext cx="4948955"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■都道府県別研究開発費の推移（</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2013</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：地域経済分析システムより作成（企業活動基本調査を再編加工）</a:t>
            </a:r>
            <a:endParaRPr kumimoji="1" lang="ja-JP" altLang="en-US" sz="10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3968011" y="6399192"/>
            <a:ext cx="4248472" cy="369332"/>
          </a:xfrm>
          <a:prstGeom prst="rect">
            <a:avLst/>
          </a:prstGeom>
        </p:spPr>
        <p:txBody>
          <a:bodyPr wrap="square">
            <a:spAutoFit/>
          </a:bodyPr>
          <a:lstStyle/>
          <a:p>
            <a:r>
              <a:rPr lang="en-US" altLang="ja-JP" sz="900" dirty="0" smtClean="0"/>
              <a:t>※</a:t>
            </a:r>
            <a:r>
              <a:rPr lang="ja-JP" altLang="en-US" sz="900" dirty="0" smtClean="0"/>
              <a:t>企業活動基本調査は、従業者</a:t>
            </a:r>
            <a:r>
              <a:rPr lang="en-US" altLang="ja-JP" sz="900" dirty="0" smtClean="0"/>
              <a:t>50</a:t>
            </a:r>
            <a:r>
              <a:rPr lang="ja-JP" altLang="en-US" sz="900" dirty="0" smtClean="0"/>
              <a:t>人以上かつ資本金額又は出資金額が</a:t>
            </a:r>
            <a:r>
              <a:rPr lang="en-US" altLang="ja-JP" sz="900" dirty="0" smtClean="0"/>
              <a:t>3,000</a:t>
            </a:r>
            <a:r>
              <a:rPr lang="ja-JP" altLang="en-US" sz="900" dirty="0" smtClean="0"/>
              <a:t>万円</a:t>
            </a:r>
            <a:endParaRPr lang="en-US" altLang="ja-JP" sz="900" dirty="0" smtClean="0"/>
          </a:p>
          <a:p>
            <a:r>
              <a:rPr lang="ja-JP" altLang="en-US" sz="900" dirty="0"/>
              <a:t>　</a:t>
            </a:r>
            <a:r>
              <a:rPr lang="ja-JP" altLang="en-US" sz="900" dirty="0" smtClean="0"/>
              <a:t>以上の会社</a:t>
            </a:r>
            <a:r>
              <a:rPr lang="en-US" altLang="ja-JP" sz="900" dirty="0" smtClean="0"/>
              <a:t> </a:t>
            </a:r>
            <a:r>
              <a:rPr lang="ja-JP" altLang="en-US" sz="900" dirty="0" smtClean="0"/>
              <a:t>を対象としている。</a:t>
            </a:r>
            <a:endParaRPr lang="ja-JP" altLang="ja-JP" sz="900" dirty="0"/>
          </a:p>
        </p:txBody>
      </p:sp>
      <p:graphicFrame>
        <p:nvGraphicFramePr>
          <p:cNvPr id="19" name="グラフ 18"/>
          <p:cNvGraphicFramePr>
            <a:graphicFrameLocks/>
          </p:cNvGraphicFramePr>
          <p:nvPr>
            <p:extLst>
              <p:ext uri="{D42A27DB-BD31-4B8C-83A1-F6EECF244321}">
                <p14:modId xmlns:p14="http://schemas.microsoft.com/office/powerpoint/2010/main" val="2238580845"/>
              </p:ext>
            </p:extLst>
          </p:nvPr>
        </p:nvGraphicFramePr>
        <p:xfrm>
          <a:off x="3502015" y="3817640"/>
          <a:ext cx="5286000" cy="2663492"/>
        </p:xfrm>
        <a:graphic>
          <a:graphicData uri="http://schemas.openxmlformats.org/drawingml/2006/chart">
            <c:chart xmlns:c="http://schemas.openxmlformats.org/drawingml/2006/chart" xmlns:r="http://schemas.openxmlformats.org/officeDocument/2006/relationships" r:id="rId2"/>
          </a:graphicData>
        </a:graphic>
      </p:graphicFrame>
      <p:sp>
        <p:nvSpPr>
          <p:cNvPr id="20" name="正方形/長方形 19"/>
          <p:cNvSpPr/>
          <p:nvPr/>
        </p:nvSpPr>
        <p:spPr>
          <a:xfrm>
            <a:off x="3697658" y="5328364"/>
            <a:ext cx="760896" cy="230832"/>
          </a:xfrm>
          <a:prstGeom prst="rect">
            <a:avLst/>
          </a:prstGeom>
        </p:spPr>
        <p:txBody>
          <a:bodyPr wrap="square">
            <a:spAutoFit/>
          </a:bodyPr>
          <a:lstStyle/>
          <a:p>
            <a:r>
              <a:rPr lang="ja-JP" altLang="en-US" sz="900" dirty="0" smtClean="0"/>
              <a:t>（百万円）</a:t>
            </a:r>
            <a:endParaRPr lang="ja-JP" altLang="ja-JP" sz="900" dirty="0"/>
          </a:p>
        </p:txBody>
      </p:sp>
      <p:sp>
        <p:nvSpPr>
          <p:cNvPr id="16" name="正方形/長方形 15"/>
          <p:cNvSpPr/>
          <p:nvPr/>
        </p:nvSpPr>
        <p:spPr>
          <a:xfrm>
            <a:off x="3638758" y="3585364"/>
            <a:ext cx="3209573" cy="230832"/>
          </a:xfrm>
          <a:prstGeom prst="rect">
            <a:avLst/>
          </a:prstGeom>
        </p:spPr>
        <p:txBody>
          <a:bodyPr wrap="square">
            <a:spAutoFit/>
          </a:bodyPr>
          <a:lstStyle/>
          <a:p>
            <a:r>
              <a:rPr lang="ja-JP" altLang="en-US" sz="900" dirty="0"/>
              <a:t>大阪</a:t>
            </a:r>
            <a:r>
              <a:rPr lang="ja-JP" altLang="en-US" sz="900" dirty="0" smtClean="0"/>
              <a:t>企業の研究開発費が他府県に比べて伸びていない</a:t>
            </a:r>
            <a:endParaRPr lang="ja-JP" altLang="ja-JP" sz="9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65</a:t>
            </a:fld>
            <a:endParaRPr kumimoji="1" lang="ja-JP" altLang="en-US"/>
          </a:p>
        </p:txBody>
      </p:sp>
      <p:pic>
        <p:nvPicPr>
          <p:cNvPr id="2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4287" b="59859"/>
          <a:stretch/>
        </p:blipFill>
        <p:spPr bwMode="auto">
          <a:xfrm>
            <a:off x="-507" y="743508"/>
            <a:ext cx="4572507" cy="2901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正方形/長方形 23"/>
          <p:cNvSpPr/>
          <p:nvPr/>
        </p:nvSpPr>
        <p:spPr>
          <a:xfrm>
            <a:off x="6102" y="34694"/>
            <a:ext cx="456589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■都道府県別産業財産権の出願件数の推移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a:spLocks noChangeArrowheads="1"/>
          </p:cNvSpPr>
          <p:nvPr/>
        </p:nvSpPr>
        <p:spPr bwMode="auto">
          <a:xfrm>
            <a:off x="166943" y="281844"/>
            <a:ext cx="4309611" cy="230832"/>
          </a:xfrm>
          <a:prstGeom prst="rect">
            <a:avLst/>
          </a:prstGeom>
          <a:noFill/>
          <a:ln w="9525">
            <a:noFill/>
            <a:miter lim="800000"/>
            <a:headEnd/>
            <a:tailEnd/>
          </a:ln>
        </p:spPr>
        <p:txBody>
          <a:bodyPr wrap="square">
            <a:spAutoFit/>
          </a:bodyPr>
          <a:lstStyle/>
          <a:p>
            <a:r>
              <a:rPr lang="ja-JP" altLang="en-US" sz="900" dirty="0" smtClean="0">
                <a:latin typeface="ＭＳ Ｐゴシック" charset="-128"/>
              </a:rPr>
              <a:t>出展：大阪</a:t>
            </a:r>
            <a:r>
              <a:rPr lang="ja-JP" altLang="en-US" sz="900" dirty="0">
                <a:latin typeface="ＭＳ Ｐゴシック" charset="-128"/>
              </a:rPr>
              <a:t>産業経済リサーチセンター「</a:t>
            </a:r>
            <a:r>
              <a:rPr lang="en-US" altLang="ja-JP" sz="900" dirty="0" smtClean="0">
                <a:latin typeface="ＭＳ Ｐゴシック" charset="-128"/>
              </a:rPr>
              <a:t>2017</a:t>
            </a:r>
            <a:r>
              <a:rPr lang="ja-JP" altLang="en-US" sz="900" dirty="0" smtClean="0">
                <a:latin typeface="ＭＳ Ｐゴシック" charset="-128"/>
              </a:rPr>
              <a:t>年度版なにわの経済データ」</a:t>
            </a:r>
            <a:endParaRPr lang="ja-JP" altLang="en-US" sz="900" dirty="0">
              <a:latin typeface="Calibri" pitchFamily="34" charset="0"/>
            </a:endParaRPr>
          </a:p>
        </p:txBody>
      </p:sp>
      <p:pic>
        <p:nvPicPr>
          <p:cNvPr id="2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2515" b="35583"/>
          <a:stretch/>
        </p:blipFill>
        <p:spPr bwMode="auto">
          <a:xfrm>
            <a:off x="4247965" y="743508"/>
            <a:ext cx="4896035" cy="17754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正方形/長方形 12"/>
          <p:cNvSpPr>
            <a:spLocks noChangeArrowheads="1"/>
          </p:cNvSpPr>
          <p:nvPr/>
        </p:nvSpPr>
        <p:spPr bwMode="auto">
          <a:xfrm>
            <a:off x="6102" y="569876"/>
            <a:ext cx="2081622" cy="230832"/>
          </a:xfrm>
          <a:prstGeom prst="rect">
            <a:avLst/>
          </a:prstGeom>
          <a:noFill/>
          <a:ln w="9525">
            <a:noFill/>
            <a:miter lim="800000"/>
            <a:headEnd/>
            <a:tailEnd/>
          </a:ln>
        </p:spPr>
        <p:txBody>
          <a:bodyPr wrap="square">
            <a:spAutoFit/>
          </a:bodyPr>
          <a:lstStyle/>
          <a:p>
            <a:r>
              <a:rPr lang="ja-JP" altLang="en-US" sz="900" dirty="0" smtClean="0">
                <a:latin typeface="Calibri" pitchFamily="34" charset="0"/>
              </a:rPr>
              <a:t>（１）　国内産業財産権出願件数</a:t>
            </a:r>
            <a:endParaRPr lang="ja-JP" altLang="en-US" sz="900" dirty="0">
              <a:latin typeface="Calibri" pitchFamily="34" charset="0"/>
            </a:endParaRPr>
          </a:p>
        </p:txBody>
      </p:sp>
      <p:sp>
        <p:nvSpPr>
          <p:cNvPr id="14" name="正方形/長方形 13"/>
          <p:cNvSpPr>
            <a:spLocks noChangeArrowheads="1"/>
          </p:cNvSpPr>
          <p:nvPr/>
        </p:nvSpPr>
        <p:spPr bwMode="auto">
          <a:xfrm>
            <a:off x="4247964" y="569876"/>
            <a:ext cx="2340260" cy="230832"/>
          </a:xfrm>
          <a:prstGeom prst="rect">
            <a:avLst/>
          </a:prstGeom>
          <a:noFill/>
          <a:ln w="9525">
            <a:noFill/>
            <a:miter lim="800000"/>
            <a:headEnd/>
            <a:tailEnd/>
          </a:ln>
        </p:spPr>
        <p:txBody>
          <a:bodyPr wrap="square">
            <a:spAutoFit/>
          </a:bodyPr>
          <a:lstStyle/>
          <a:p>
            <a:r>
              <a:rPr lang="ja-JP" altLang="en-US" sz="900" dirty="0" smtClean="0">
                <a:latin typeface="Calibri" pitchFamily="34" charset="0"/>
              </a:rPr>
              <a:t>（２）　国際特許出願（ＰＣＴ出願）件数</a:t>
            </a:r>
            <a:endParaRPr lang="ja-JP" altLang="en-US" sz="900" dirty="0">
              <a:latin typeface="Calibri" pitchFamily="34" charset="0"/>
            </a:endParaRPr>
          </a:p>
        </p:txBody>
      </p:sp>
    </p:spTree>
    <p:extLst>
      <p:ext uri="{BB962C8B-B14F-4D97-AF65-F5344CB8AC3E}">
        <p14:creationId xmlns:p14="http://schemas.microsoft.com/office/powerpoint/2010/main" val="12532923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341466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17240" y="1268744"/>
            <a:ext cx="9001000" cy="86409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○新興国を市場と捉える対応が遅れ、中国では貿易額の伸びに対し日本の伸び率が相対的に小さい。</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○国際的な競争環境整備に出遅れ、</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海外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ネットワークに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ついて、アジア諸国など対新興国への重点化が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不十分。</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2474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43159" y="2415083"/>
            <a:ext cx="9001000" cy="7200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216000" rtlCol="0" anchor="t" anchorCtr="0"/>
          <a:lstStyle/>
          <a:p>
            <a:pPr marL="173038" indent="-173038"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○府内企業と連携した知事・市長の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トッププロモーションについては、アジア</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のみならず全世界を視野に入れ、大阪の強み等を効果的にアピールできる国・都市で積極的に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展開。</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8000" y="2271083"/>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貿易・</a:t>
            </a:r>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海外</a:t>
            </a:r>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展開</a:t>
            </a:r>
            <a:endParaRPr lang="en-US" altLang="ja-JP"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43159" y="3427100"/>
            <a:ext cx="9001000" cy="302623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策定時以降の近畿・大阪の貿易動向をみると、輸出では半導体等電子部品、科学光学機器などの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輸出の比率が高く、</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中国でのスマートフォン生産などの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需要の影響が</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考えられる。輸入では天然ガス及び製造ガス、原油及び粗油</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年度に</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過去最高を記録するなどエネルギー関連が増加。直近では</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医薬品の輸入額が伸びており、</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年度は前年度</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から</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11.4</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％の伸率となった。</a:t>
            </a:r>
          </a:p>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には輸入超過であったが</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以降は輸出</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超過。</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○インバウンド</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消費の増加などの影響により、消費財での輸出が伸びていると考えられる。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○景気減速や人件費高騰、政治リスク、労働スト等の懸念から中国への直接投資は増加しているものの、全体に占める構成比は大きく低下。一方で、ＡＳＥＡＮ諸国への直接投資額の伸びが著しい（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年「中国</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億ドル、</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ASEAN:</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億ドル」⇒</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2015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89</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億ドル</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ASEAN:</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約</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億</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ドル」 </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府内企業が海外に開設している</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事業所数について</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2009</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年と</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2014</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年を比較する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と、全ての</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資本階層において海外</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事業所数</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が増加。また、業種別で見ると、増加数が最も多いのは「卸売業・小売業」で、次いで「製造業」、「宿泊業・飲食サービス業」となっている。（「卸売業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・小売業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+574</a:t>
            </a:r>
            <a:r>
              <a:rPr lang="ja-JP" altLang="en-US" sz="12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「製造業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+221</a:t>
            </a:r>
            <a:r>
              <a:rPr lang="ja-JP" altLang="en-US" sz="12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「宿泊業・飲食サービス業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+163</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3038" indent="-173038" algn="just">
              <a:lnSpc>
                <a:spcPts val="2600"/>
              </a:lnSpc>
            </a:pP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3038" indent="-173038" algn="just"/>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○ＡＳＥＡＮ（</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カ国、人口規模は日本のおよそ</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倍）等</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の海外市場への進出</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を図ろうとする中小企業に対する支援。</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28310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67</a:t>
            </a:fld>
            <a:endParaRPr kumimoji="1" lang="ja-JP" altLang="en-US"/>
          </a:p>
        </p:txBody>
      </p:sp>
    </p:spTree>
    <p:extLst>
      <p:ext uri="{BB962C8B-B14F-4D97-AF65-F5344CB8AC3E}">
        <p14:creationId xmlns:p14="http://schemas.microsoft.com/office/powerpoint/2010/main" val="302722278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テキスト ボックス 11"/>
          <p:cNvSpPr txBox="1"/>
          <p:nvPr/>
        </p:nvSpPr>
        <p:spPr>
          <a:xfrm>
            <a:off x="77837" y="418892"/>
            <a:ext cx="4062115" cy="553998"/>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年分　近畿圏　貿易概況</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出典：大阪税関「平成</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28</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年分　近畿圏　貿易概況・確定値」</a:t>
            </a:r>
            <a:endPar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近畿圏」は大阪、京都、兵庫、滋賀、奈良、和歌山の</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府</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県</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340318777"/>
              </p:ext>
            </p:extLst>
          </p:nvPr>
        </p:nvGraphicFramePr>
        <p:xfrm>
          <a:off x="5364088" y="850938"/>
          <a:ext cx="1800200" cy="2448558"/>
        </p:xfrm>
        <a:graphic>
          <a:graphicData uri="http://schemas.openxmlformats.org/drawingml/2006/table">
            <a:tbl>
              <a:tblPr>
                <a:tableStyleId>{3C2FFA5D-87B4-456A-9821-1D502468CF0F}</a:tableStyleId>
              </a:tblPr>
              <a:tblGrid>
                <a:gridCol w="296513"/>
                <a:gridCol w="1052648"/>
                <a:gridCol w="451039"/>
              </a:tblGrid>
              <a:tr h="199563">
                <a:tc gridSpan="3">
                  <a:txBody>
                    <a:bodyPr/>
                    <a:lstStyle/>
                    <a:p>
                      <a:pPr algn="l" fontAlgn="b"/>
                      <a:r>
                        <a:rPr lang="ja-JP" altLang="en-US" sz="800" u="none" strike="noStrike" dirty="0" smtClean="0">
                          <a:effectLst/>
                        </a:rPr>
                        <a:t>平成</a:t>
                      </a:r>
                      <a:r>
                        <a:rPr lang="en-US" altLang="ja-JP" sz="800" u="none" strike="noStrike" dirty="0" smtClean="0">
                          <a:effectLst/>
                        </a:rPr>
                        <a:t>22</a:t>
                      </a:r>
                      <a:r>
                        <a:rPr lang="ja-JP" altLang="en-US" sz="800" u="none" strike="noStrike" dirty="0" smtClean="0">
                          <a:effectLst/>
                        </a:rPr>
                        <a:t>年度　金額順　輸出主要品目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199563">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dirty="0">
                          <a:effectLst/>
                          <a:latin typeface="ＭＳ Ｐゴシック"/>
                        </a:rPr>
                        <a:t>1,830,098</a:t>
                      </a:r>
                    </a:p>
                  </a:txBody>
                  <a:tcPr marL="9525" marR="9525" marT="9525" marB="0" anchor="b"/>
                </a:tc>
              </a:tr>
              <a:tr h="199563">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鉄鋼</a:t>
                      </a:r>
                    </a:p>
                  </a:txBody>
                  <a:tcPr marL="9525" marR="9525" marT="9525" marB="0" anchor="b"/>
                </a:tc>
                <a:tc>
                  <a:txBody>
                    <a:bodyPr/>
                    <a:lstStyle/>
                    <a:p>
                      <a:pPr algn="r" fontAlgn="b"/>
                      <a:r>
                        <a:rPr lang="en-US" altLang="ja-JP" sz="800" b="0" i="0" u="none" strike="noStrike" dirty="0">
                          <a:effectLst/>
                          <a:latin typeface="ＭＳ Ｐゴシック"/>
                        </a:rPr>
                        <a:t>812,403</a:t>
                      </a:r>
                    </a:p>
                  </a:txBody>
                  <a:tcPr marL="9525" marR="9525" marT="9525" marB="0" anchor="b"/>
                </a:tc>
              </a:tr>
              <a:tr h="199563">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プラスチック</a:t>
                      </a:r>
                    </a:p>
                  </a:txBody>
                  <a:tcPr marL="9525" marR="9525" marT="9525" marB="0" anchor="b"/>
                </a:tc>
                <a:tc>
                  <a:txBody>
                    <a:bodyPr/>
                    <a:lstStyle/>
                    <a:p>
                      <a:pPr algn="r" fontAlgn="b"/>
                      <a:r>
                        <a:rPr lang="en-US" altLang="ja-JP" sz="800" b="0" i="0" u="none" strike="noStrike" dirty="0">
                          <a:effectLst/>
                          <a:latin typeface="ＭＳ Ｐゴシック"/>
                        </a:rPr>
                        <a:t>719,796</a:t>
                      </a:r>
                    </a:p>
                  </a:txBody>
                  <a:tcPr marL="9525" marR="9525" marT="9525" marB="0" anchor="b"/>
                </a:tc>
              </a:tr>
              <a:tr h="199563">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電気回路等の機器</a:t>
                      </a:r>
                    </a:p>
                  </a:txBody>
                  <a:tcPr marL="9525" marR="9525" marT="9525" marB="0" anchor="b"/>
                </a:tc>
                <a:tc>
                  <a:txBody>
                    <a:bodyPr/>
                    <a:lstStyle/>
                    <a:p>
                      <a:pPr algn="r" fontAlgn="b"/>
                      <a:r>
                        <a:rPr lang="en-US" altLang="ja-JP" sz="800" b="0" i="0" u="none" strike="noStrike" dirty="0">
                          <a:effectLst/>
                          <a:latin typeface="ＭＳ Ｐゴシック"/>
                        </a:rPr>
                        <a:t>513,919</a:t>
                      </a:r>
                    </a:p>
                  </a:txBody>
                  <a:tcPr marL="9525" marR="9525" marT="9525" marB="0" anchor="b"/>
                </a:tc>
              </a:tr>
              <a:tr h="199563">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科学光学機器</a:t>
                      </a:r>
                      <a:endParaRPr lang="zh-CN"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dirty="0">
                          <a:effectLst/>
                          <a:latin typeface="ＭＳ Ｐゴシック"/>
                        </a:rPr>
                        <a:t>508,604</a:t>
                      </a:r>
                    </a:p>
                  </a:txBody>
                  <a:tcPr marL="9525" marR="9525" marT="9525" marB="0" anchor="b"/>
                </a:tc>
              </a:tr>
              <a:tr h="199563">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原動機</a:t>
                      </a:r>
                    </a:p>
                  </a:txBody>
                  <a:tcPr marL="9525" marR="9525" marT="9525" marB="0" anchor="b"/>
                </a:tc>
                <a:tc>
                  <a:txBody>
                    <a:bodyPr/>
                    <a:lstStyle/>
                    <a:p>
                      <a:pPr algn="r" fontAlgn="b"/>
                      <a:r>
                        <a:rPr lang="en-US" altLang="ja-JP" sz="800" b="0" i="0" u="none" strike="noStrike" dirty="0">
                          <a:effectLst/>
                          <a:latin typeface="ＭＳ Ｐゴシック"/>
                        </a:rPr>
                        <a:t>461,643</a:t>
                      </a:r>
                    </a:p>
                  </a:txBody>
                  <a:tcPr marL="9525" marR="9525" marT="9525" marB="0" anchor="b"/>
                </a:tc>
              </a:tr>
              <a:tr h="199563">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建設用・鉱山用機械</a:t>
                      </a:r>
                    </a:p>
                  </a:txBody>
                  <a:tcPr marL="9525" marR="9525" marT="9525" marB="0" anchor="b"/>
                </a:tc>
                <a:tc>
                  <a:txBody>
                    <a:bodyPr/>
                    <a:lstStyle/>
                    <a:p>
                      <a:pPr algn="r" fontAlgn="b"/>
                      <a:r>
                        <a:rPr lang="en-US" altLang="ja-JP" sz="800" b="0" i="0" u="none" strike="noStrike" dirty="0">
                          <a:effectLst/>
                          <a:latin typeface="ＭＳ Ｐゴシック"/>
                        </a:rPr>
                        <a:t>408,736</a:t>
                      </a:r>
                    </a:p>
                  </a:txBody>
                  <a:tcPr marL="9525" marR="9525" marT="9525" marB="0" anchor="b"/>
                </a:tc>
              </a:tr>
              <a:tr h="199563">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有機化合物</a:t>
                      </a:r>
                    </a:p>
                  </a:txBody>
                  <a:tcPr marL="9525" marR="9525" marT="9525" marB="0" anchor="b"/>
                </a:tc>
                <a:tc>
                  <a:txBody>
                    <a:bodyPr/>
                    <a:lstStyle/>
                    <a:p>
                      <a:pPr algn="r" fontAlgn="b"/>
                      <a:r>
                        <a:rPr lang="en-US" altLang="ja-JP" sz="800" b="0" i="0" u="none" strike="noStrike" dirty="0">
                          <a:effectLst/>
                          <a:latin typeface="ＭＳ Ｐゴシック"/>
                        </a:rPr>
                        <a:t>403,492</a:t>
                      </a:r>
                    </a:p>
                  </a:txBody>
                  <a:tcPr marL="9525" marR="9525" marT="9525" marB="0" anchor="b"/>
                </a:tc>
              </a:tr>
              <a:tr h="199563">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織物用糸及び繊維製品</a:t>
                      </a:r>
                    </a:p>
                  </a:txBody>
                  <a:tcPr marL="9525" marR="9525" marT="9525" marB="0" anchor="b"/>
                </a:tc>
                <a:tc>
                  <a:txBody>
                    <a:bodyPr/>
                    <a:lstStyle/>
                    <a:p>
                      <a:pPr algn="r" fontAlgn="b"/>
                      <a:r>
                        <a:rPr lang="en-US" altLang="ja-JP" sz="800" b="0" i="0" u="none" strike="noStrike" dirty="0">
                          <a:effectLst/>
                          <a:latin typeface="ＭＳ Ｐゴシック"/>
                        </a:rPr>
                        <a:t>387,522</a:t>
                      </a:r>
                    </a:p>
                  </a:txBody>
                  <a:tcPr marL="9525" marR="9525" marT="9525" marB="0" anchor="b"/>
                </a:tc>
              </a:tr>
              <a:tr h="199563">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映像機器</a:t>
                      </a:r>
                    </a:p>
                  </a:txBody>
                  <a:tcPr marL="9525" marR="9525" marT="9525" marB="0" anchor="b"/>
                </a:tc>
                <a:tc>
                  <a:txBody>
                    <a:bodyPr/>
                    <a:lstStyle/>
                    <a:p>
                      <a:pPr algn="r" fontAlgn="b"/>
                      <a:r>
                        <a:rPr lang="en-US" altLang="ja-JP" sz="800" b="0" i="0" u="none" strike="noStrike" dirty="0">
                          <a:effectLst/>
                          <a:latin typeface="ＭＳ Ｐゴシック"/>
                        </a:rPr>
                        <a:t>307,432</a:t>
                      </a:r>
                    </a:p>
                  </a:txBody>
                  <a:tcPr marL="9525" marR="9525" marT="9525" marB="0" anchor="b"/>
                </a:tc>
              </a:tr>
            </a:tbl>
          </a:graphicData>
        </a:graphic>
      </p:graphicFrame>
      <p:graphicFrame>
        <p:nvGraphicFramePr>
          <p:cNvPr id="15" name="表 14"/>
          <p:cNvGraphicFramePr>
            <a:graphicFrameLocks noGrp="1"/>
          </p:cNvGraphicFramePr>
          <p:nvPr>
            <p:extLst>
              <p:ext uri="{D42A27DB-BD31-4B8C-83A1-F6EECF244321}">
                <p14:modId xmlns:p14="http://schemas.microsoft.com/office/powerpoint/2010/main" val="620834546"/>
              </p:ext>
            </p:extLst>
          </p:nvPr>
        </p:nvGraphicFramePr>
        <p:xfrm>
          <a:off x="7244673" y="850938"/>
          <a:ext cx="1800200" cy="2448558"/>
        </p:xfrm>
        <a:graphic>
          <a:graphicData uri="http://schemas.openxmlformats.org/drawingml/2006/table">
            <a:tbl>
              <a:tblPr>
                <a:tableStyleId>{3C2FFA5D-87B4-456A-9821-1D502468CF0F}</a:tableStyleId>
              </a:tblPr>
              <a:tblGrid>
                <a:gridCol w="296513"/>
                <a:gridCol w="1052648"/>
                <a:gridCol w="451039"/>
              </a:tblGrid>
              <a:tr h="199563">
                <a:tc gridSpan="3">
                  <a:txBody>
                    <a:bodyPr/>
                    <a:lstStyle/>
                    <a:p>
                      <a:pPr algn="l" fontAlgn="b"/>
                      <a:r>
                        <a:rPr lang="ja-JP" altLang="en-US" sz="800" u="none" strike="noStrike" dirty="0" smtClean="0">
                          <a:effectLst/>
                        </a:rPr>
                        <a:t>平成</a:t>
                      </a:r>
                      <a:r>
                        <a:rPr lang="en-US" altLang="ja-JP" sz="800" u="none" strike="noStrike" dirty="0" smtClean="0">
                          <a:effectLst/>
                        </a:rPr>
                        <a:t>28</a:t>
                      </a:r>
                      <a:r>
                        <a:rPr lang="ja-JP" altLang="en-US" sz="800" u="none" strike="noStrike" dirty="0" smtClean="0">
                          <a:effectLst/>
                        </a:rPr>
                        <a:t>年度　金額順　輸出主要品目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199563">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1,779,434</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鉄鋼</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dirty="0">
                          <a:effectLst/>
                        </a:rPr>
                        <a:t>661,310</a:t>
                      </a:r>
                      <a:endParaRPr lang="en-US" altLang="ja-JP" sz="800" b="0" i="0" u="none" strike="noStrike" dirty="0">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a:effectLst/>
                        </a:rPr>
                        <a:t>プラスチック</a:t>
                      </a:r>
                      <a:endParaRPr lang="ja-JP" altLang="en-US" sz="800" b="0" i="0" u="none" strike="noStrike">
                        <a:effectLst/>
                        <a:latin typeface="ＭＳ Ｐゴシック"/>
                      </a:endParaRPr>
                    </a:p>
                  </a:txBody>
                  <a:tcPr marL="9525" marR="9525" marT="9525" marB="0" anchor="b"/>
                </a:tc>
                <a:tc>
                  <a:txBody>
                    <a:bodyPr/>
                    <a:lstStyle/>
                    <a:p>
                      <a:pPr algn="r" fontAlgn="b"/>
                      <a:r>
                        <a:rPr lang="en-US" altLang="ja-JP" sz="800" u="none" strike="noStrike">
                          <a:effectLst/>
                        </a:rPr>
                        <a:t>660,142</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mn-lt"/>
                        </a:rPr>
                        <a:t>科学光学機器</a:t>
                      </a:r>
                      <a:endParaRPr lang="zh-CN"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646,828</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電気回路等の機器</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517,664</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原動機</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473,195</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a:effectLst/>
                        </a:rPr>
                        <a:t>建設用・鉱山用機械</a:t>
                      </a:r>
                      <a:endParaRPr lang="ja-JP" altLang="en-US" sz="800" b="0" i="0" u="none" strike="noStrike">
                        <a:effectLst/>
                        <a:latin typeface="ＭＳ Ｐゴシック"/>
                      </a:endParaRPr>
                    </a:p>
                  </a:txBody>
                  <a:tcPr marL="9525" marR="9525" marT="9525" marB="0" anchor="b"/>
                </a:tc>
                <a:tc>
                  <a:txBody>
                    <a:bodyPr/>
                    <a:lstStyle/>
                    <a:p>
                      <a:pPr algn="r" fontAlgn="b"/>
                      <a:r>
                        <a:rPr lang="en-US" altLang="ja-JP" sz="800" u="none" strike="noStrike">
                          <a:effectLst/>
                        </a:rPr>
                        <a:t>431,214</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a:effectLst/>
                        </a:rPr>
                        <a:t>織物用糸及び繊維製品</a:t>
                      </a:r>
                      <a:endParaRPr lang="ja-JP" altLang="en-US" sz="800" b="0" i="0" u="none" strike="noStrike">
                        <a:effectLst/>
                        <a:latin typeface="ＭＳ Ｐゴシック"/>
                      </a:endParaRPr>
                    </a:p>
                  </a:txBody>
                  <a:tcPr marL="9525" marR="9525" marT="9525" marB="0" anchor="b"/>
                </a:tc>
                <a:tc>
                  <a:txBody>
                    <a:bodyPr/>
                    <a:lstStyle/>
                    <a:p>
                      <a:pPr algn="r" fontAlgn="b"/>
                      <a:r>
                        <a:rPr lang="en-US" altLang="ja-JP" sz="800" u="none" strike="noStrike">
                          <a:effectLst/>
                        </a:rPr>
                        <a:t>423,360</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半導体等製造装置</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a:effectLst/>
                        </a:rPr>
                        <a:t>365,119</a:t>
                      </a:r>
                      <a:endParaRPr lang="en-US" altLang="ja-JP" sz="800" b="0" i="0" u="none" strike="noStrike">
                        <a:effectLst/>
                        <a:latin typeface="ＭＳ Ｐゴシック"/>
                      </a:endParaRPr>
                    </a:p>
                  </a:txBody>
                  <a:tcPr marL="9525" marR="9525" marT="9525" marB="0" anchor="b"/>
                </a:tc>
              </a:tr>
              <a:tr h="199563">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a:effectLst/>
                        </a:rPr>
                        <a:t>有機化合物</a:t>
                      </a:r>
                      <a:endParaRPr lang="ja-JP" altLang="en-US" sz="800" b="0" i="0" u="none" strike="noStrike" dirty="0">
                        <a:effectLst/>
                        <a:latin typeface="ＭＳ Ｐゴシック"/>
                      </a:endParaRPr>
                    </a:p>
                  </a:txBody>
                  <a:tcPr marL="9525" marR="9525" marT="9525" marB="0" anchor="b"/>
                </a:tc>
                <a:tc>
                  <a:txBody>
                    <a:bodyPr/>
                    <a:lstStyle/>
                    <a:p>
                      <a:pPr algn="r" fontAlgn="b"/>
                      <a:r>
                        <a:rPr lang="en-US" altLang="ja-JP" sz="800" u="none" strike="noStrike" dirty="0">
                          <a:effectLst/>
                        </a:rPr>
                        <a:t>329,214</a:t>
                      </a:r>
                      <a:endParaRPr lang="en-US" altLang="ja-JP" sz="800" b="0" i="0" u="none" strike="noStrike" dirty="0">
                        <a:effectLst/>
                        <a:latin typeface="ＭＳ Ｐゴシック"/>
                      </a:endParaRPr>
                    </a:p>
                  </a:txBody>
                  <a:tcPr marL="9525" marR="9525" marT="9525" marB="0" anchor="b"/>
                </a:tc>
              </a:tr>
            </a:tbl>
          </a:graphicData>
        </a:graphic>
      </p:graphicFrame>
      <p:graphicFrame>
        <p:nvGraphicFramePr>
          <p:cNvPr id="16" name="表 15"/>
          <p:cNvGraphicFramePr>
            <a:graphicFrameLocks noGrp="1"/>
          </p:cNvGraphicFramePr>
          <p:nvPr>
            <p:extLst>
              <p:ext uri="{D42A27DB-BD31-4B8C-83A1-F6EECF244321}">
                <p14:modId xmlns:p14="http://schemas.microsoft.com/office/powerpoint/2010/main" val="2951199976"/>
              </p:ext>
            </p:extLst>
          </p:nvPr>
        </p:nvGraphicFramePr>
        <p:xfrm>
          <a:off x="5364087" y="3864276"/>
          <a:ext cx="1872209" cy="2626670"/>
        </p:xfrm>
        <a:graphic>
          <a:graphicData uri="http://schemas.openxmlformats.org/drawingml/2006/table">
            <a:tbl>
              <a:tblPr>
                <a:tableStyleId>{3C2FFA5D-87B4-456A-9821-1D502468CF0F}</a:tableStyleId>
              </a:tblPr>
              <a:tblGrid>
                <a:gridCol w="223079"/>
                <a:gridCol w="1180049"/>
                <a:gridCol w="469081"/>
              </a:tblGrid>
              <a:tr h="215755">
                <a:tc gridSpan="3">
                  <a:txBody>
                    <a:bodyPr/>
                    <a:lstStyle/>
                    <a:p>
                      <a:pPr algn="l" fontAlgn="b"/>
                      <a:r>
                        <a:rPr lang="ja-JP" altLang="en-US" sz="800" u="none" strike="noStrike" dirty="0" smtClean="0">
                          <a:effectLst/>
                        </a:rPr>
                        <a:t>平成</a:t>
                      </a:r>
                      <a:r>
                        <a:rPr lang="en-US" altLang="ja-JP" sz="800" u="none" strike="noStrike" dirty="0" smtClean="0">
                          <a:effectLst/>
                        </a:rPr>
                        <a:t>22</a:t>
                      </a:r>
                      <a:r>
                        <a:rPr lang="ja-JP" altLang="en-US" sz="800" u="none" strike="noStrike" dirty="0" smtClean="0">
                          <a:effectLst/>
                        </a:rPr>
                        <a:t>年度　金額順　輸入主要品目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215755">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215755">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衣類及び同付属品</a:t>
                      </a:r>
                    </a:p>
                  </a:txBody>
                  <a:tcPr marL="9525" marR="9525" marT="9525" marB="0" anchor="b"/>
                </a:tc>
                <a:tc>
                  <a:txBody>
                    <a:bodyPr/>
                    <a:lstStyle/>
                    <a:p>
                      <a:pPr algn="r" fontAlgn="b"/>
                      <a:r>
                        <a:rPr lang="en-US" altLang="ja-JP" sz="800" b="0" i="0" u="none" strike="noStrike" dirty="0">
                          <a:effectLst/>
                          <a:latin typeface="ＭＳ Ｐゴシック"/>
                        </a:rPr>
                        <a:t>915,214</a:t>
                      </a:r>
                    </a:p>
                  </a:txBody>
                  <a:tcPr marL="9525" marR="9525" marT="9525" marB="0" anchor="b"/>
                </a:tc>
              </a:tr>
              <a:tr h="215755">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原油及び粗油</a:t>
                      </a:r>
                    </a:p>
                  </a:txBody>
                  <a:tcPr marL="9525" marR="9525" marT="9525" marB="0" anchor="b"/>
                </a:tc>
                <a:tc>
                  <a:txBody>
                    <a:bodyPr/>
                    <a:lstStyle/>
                    <a:p>
                      <a:pPr algn="r" fontAlgn="b"/>
                      <a:r>
                        <a:rPr lang="en-US" altLang="ja-JP" sz="800" b="0" i="0" u="none" strike="noStrike" dirty="0">
                          <a:effectLst/>
                          <a:latin typeface="ＭＳ Ｐゴシック"/>
                        </a:rPr>
                        <a:t>881,459</a:t>
                      </a:r>
                    </a:p>
                  </a:txBody>
                  <a:tcPr marL="9525" marR="9525" marT="9525" marB="0" anchor="b"/>
                </a:tc>
              </a:tr>
              <a:tr h="215755">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天然ガス及び製造ガス</a:t>
                      </a:r>
                    </a:p>
                  </a:txBody>
                  <a:tcPr marL="9525" marR="9525" marT="9525" marB="0" anchor="b"/>
                </a:tc>
                <a:tc>
                  <a:txBody>
                    <a:bodyPr/>
                    <a:lstStyle/>
                    <a:p>
                      <a:pPr algn="r" fontAlgn="b"/>
                      <a:r>
                        <a:rPr lang="en-US" altLang="ja-JP" sz="800" b="0" i="0" u="none" strike="noStrike" dirty="0">
                          <a:effectLst/>
                          <a:latin typeface="ＭＳ Ｐゴシック"/>
                        </a:rPr>
                        <a:t>714,861</a:t>
                      </a:r>
                    </a:p>
                  </a:txBody>
                  <a:tcPr marL="9525" marR="9525" marT="9525" marB="0" anchor="b"/>
                </a:tc>
              </a:tr>
              <a:tr h="215755">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医薬品</a:t>
                      </a:r>
                    </a:p>
                  </a:txBody>
                  <a:tcPr marL="9525" marR="9525" marT="9525" marB="0" anchor="b"/>
                </a:tc>
                <a:tc>
                  <a:txBody>
                    <a:bodyPr/>
                    <a:lstStyle/>
                    <a:p>
                      <a:pPr algn="r" fontAlgn="b"/>
                      <a:r>
                        <a:rPr lang="en-US" altLang="ja-JP" sz="800" b="0" i="0" u="none" strike="noStrike" dirty="0">
                          <a:effectLst/>
                          <a:latin typeface="ＭＳ Ｐゴシック"/>
                        </a:rPr>
                        <a:t>558,732</a:t>
                      </a:r>
                    </a:p>
                  </a:txBody>
                  <a:tcPr marL="9525" marR="9525" marT="9525" marB="0" anchor="b"/>
                </a:tc>
              </a:tr>
              <a:tr h="215755">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音響・映像機器（含部品）</a:t>
                      </a:r>
                    </a:p>
                  </a:txBody>
                  <a:tcPr marL="9525" marR="9525" marT="9525" marB="0" anchor="b"/>
                </a:tc>
                <a:tc>
                  <a:txBody>
                    <a:bodyPr/>
                    <a:lstStyle/>
                    <a:p>
                      <a:pPr algn="r" fontAlgn="b"/>
                      <a:r>
                        <a:rPr lang="en-US" altLang="ja-JP" sz="800" b="0" i="0" u="none" strike="noStrike" dirty="0">
                          <a:effectLst/>
                          <a:latin typeface="ＭＳ Ｐゴシック"/>
                        </a:rPr>
                        <a:t>447,427</a:t>
                      </a:r>
                    </a:p>
                  </a:txBody>
                  <a:tcPr marL="9525" marR="9525" marT="9525" marB="0" anchor="b"/>
                </a:tc>
              </a:tr>
              <a:tr h="215755">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事務用機器</a:t>
                      </a:r>
                    </a:p>
                  </a:txBody>
                  <a:tcPr marL="9525" marR="9525" marT="9525" marB="0" anchor="b"/>
                </a:tc>
                <a:tc>
                  <a:txBody>
                    <a:bodyPr/>
                    <a:lstStyle/>
                    <a:p>
                      <a:pPr algn="r" fontAlgn="b"/>
                      <a:r>
                        <a:rPr lang="en-US" altLang="ja-JP" sz="800" b="0" i="0" u="none" strike="noStrike" dirty="0">
                          <a:effectLst/>
                          <a:latin typeface="ＭＳ Ｐゴシック"/>
                        </a:rPr>
                        <a:t>332,091</a:t>
                      </a:r>
                    </a:p>
                  </a:txBody>
                  <a:tcPr marL="9525" marR="9525" marT="9525" marB="0" anchor="b"/>
                </a:tc>
              </a:tr>
              <a:tr h="215755">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有機化合物</a:t>
                      </a:r>
                    </a:p>
                  </a:txBody>
                  <a:tcPr marL="9525" marR="9525" marT="9525" marB="0" anchor="b"/>
                </a:tc>
                <a:tc>
                  <a:txBody>
                    <a:bodyPr/>
                    <a:lstStyle/>
                    <a:p>
                      <a:pPr algn="r" fontAlgn="b"/>
                      <a:r>
                        <a:rPr lang="en-US" altLang="ja-JP" sz="800" b="0" i="0" u="none" strike="noStrike" dirty="0">
                          <a:effectLst/>
                          <a:latin typeface="ＭＳ Ｐゴシック"/>
                        </a:rPr>
                        <a:t>326,252</a:t>
                      </a:r>
                    </a:p>
                  </a:txBody>
                  <a:tcPr marL="9525" marR="9525" marT="9525" marB="0" anchor="b"/>
                </a:tc>
              </a:tr>
              <a:tr h="215755">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通信機</a:t>
                      </a:r>
                    </a:p>
                  </a:txBody>
                  <a:tcPr marL="9525" marR="9525" marT="9525" marB="0" anchor="b"/>
                </a:tc>
                <a:tc>
                  <a:txBody>
                    <a:bodyPr/>
                    <a:lstStyle/>
                    <a:p>
                      <a:pPr algn="r" fontAlgn="b"/>
                      <a:r>
                        <a:rPr lang="en-US" altLang="ja-JP" sz="800" b="0" i="0" u="none" strike="noStrike" dirty="0">
                          <a:effectLst/>
                          <a:latin typeface="ＭＳ Ｐゴシック"/>
                        </a:rPr>
                        <a:t>320,138</a:t>
                      </a:r>
                    </a:p>
                  </a:txBody>
                  <a:tcPr marL="9525" marR="9525" marT="9525" marB="0" anchor="b"/>
                </a:tc>
              </a:tr>
              <a:tr h="215755">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dirty="0">
                          <a:effectLst/>
                          <a:latin typeface="ＭＳ Ｐゴシック"/>
                        </a:rPr>
                        <a:t>305,599</a:t>
                      </a:r>
                    </a:p>
                  </a:txBody>
                  <a:tcPr marL="9525" marR="9525" marT="9525" marB="0" anchor="b"/>
                </a:tc>
              </a:tr>
              <a:tr h="215755">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肉類及び同調製品</a:t>
                      </a:r>
                    </a:p>
                  </a:txBody>
                  <a:tcPr marL="9525" marR="9525" marT="9525" marB="0" anchor="b"/>
                </a:tc>
                <a:tc>
                  <a:txBody>
                    <a:bodyPr/>
                    <a:lstStyle/>
                    <a:p>
                      <a:pPr algn="r" fontAlgn="b"/>
                      <a:r>
                        <a:rPr lang="en-US" altLang="ja-JP" sz="800" b="0" i="0" u="none" strike="noStrike" dirty="0">
                          <a:effectLst/>
                          <a:latin typeface="ＭＳ Ｐゴシック"/>
                        </a:rPr>
                        <a:t>305,578</a:t>
                      </a:r>
                    </a:p>
                  </a:txBody>
                  <a:tcPr marL="9525" marR="9525" marT="9525" marB="0" anchor="b"/>
                </a:tc>
              </a:tr>
            </a:tbl>
          </a:graphicData>
        </a:graphic>
      </p:graphicFrame>
      <p:graphicFrame>
        <p:nvGraphicFramePr>
          <p:cNvPr id="17" name="表 16"/>
          <p:cNvGraphicFramePr>
            <a:graphicFrameLocks noGrp="1"/>
          </p:cNvGraphicFramePr>
          <p:nvPr>
            <p:extLst>
              <p:ext uri="{D42A27DB-BD31-4B8C-83A1-F6EECF244321}">
                <p14:modId xmlns:p14="http://schemas.microsoft.com/office/powerpoint/2010/main" val="3151472200"/>
              </p:ext>
            </p:extLst>
          </p:nvPr>
        </p:nvGraphicFramePr>
        <p:xfrm>
          <a:off x="7324250" y="3864277"/>
          <a:ext cx="1746500" cy="2614280"/>
        </p:xfrm>
        <a:graphic>
          <a:graphicData uri="http://schemas.openxmlformats.org/drawingml/2006/table">
            <a:tbl>
              <a:tblPr>
                <a:tableStyleId>{3C2FFA5D-87B4-456A-9821-1D502468CF0F}</a:tableStyleId>
              </a:tblPr>
              <a:tblGrid>
                <a:gridCol w="287666"/>
                <a:gridCol w="1021247"/>
                <a:gridCol w="437587"/>
              </a:tblGrid>
              <a:tr h="207036">
                <a:tc gridSpan="3">
                  <a:txBody>
                    <a:bodyPr/>
                    <a:lstStyle/>
                    <a:p>
                      <a:pPr algn="l" fontAlgn="b"/>
                      <a:r>
                        <a:rPr lang="ja-JP" altLang="en-US" sz="800" u="none" strike="noStrike" dirty="0" smtClean="0">
                          <a:effectLst/>
                        </a:rPr>
                        <a:t>平成</a:t>
                      </a:r>
                      <a:r>
                        <a:rPr lang="en-US" altLang="ja-JP" sz="800" u="none" strike="noStrike" dirty="0" smtClean="0">
                          <a:effectLst/>
                        </a:rPr>
                        <a:t>28</a:t>
                      </a:r>
                      <a:r>
                        <a:rPr lang="ja-JP" altLang="en-US" sz="800" u="none" strike="noStrike" dirty="0" smtClean="0">
                          <a:effectLst/>
                        </a:rPr>
                        <a:t>年度　金額順　輸入主要品目</a:t>
                      </a:r>
                      <a:endParaRPr lang="ja-JP" altLang="en-US" sz="8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c hMerge="1">
                  <a:txBody>
                    <a:bodyPr/>
                    <a:lstStyle/>
                    <a:p>
                      <a:pPr algn="l" fontAlgn="b"/>
                      <a:endParaRPr lang="ja-JP" altLang="en-US" sz="1000" b="0" i="0" u="none" strike="noStrike" dirty="0">
                        <a:effectLst/>
                        <a:latin typeface="ＭＳ Ｐゴシック"/>
                      </a:endParaRPr>
                    </a:p>
                  </a:txBody>
                  <a:tcPr marL="9525" marR="9525" marT="9525" marB="0" anchor="b"/>
                </a:tc>
              </a:tr>
              <a:tr h="290555">
                <a:tc>
                  <a:txBody>
                    <a:bodyPr/>
                    <a:lstStyle/>
                    <a:p>
                      <a:pPr algn="l" fontAlgn="b"/>
                      <a:r>
                        <a:rPr lang="ja-JP" altLang="en-US" sz="800" u="none" strike="noStrike" dirty="0" smtClean="0">
                          <a:effectLst/>
                        </a:rPr>
                        <a:t>順位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商品名</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u="none" strike="noStrike" dirty="0" smtClean="0">
                          <a:effectLst/>
                        </a:rPr>
                        <a:t>価額</a:t>
                      </a:r>
                      <a:endParaRPr lang="en-US" altLang="ja-JP" sz="800" u="none" strike="noStrike" dirty="0" smtClean="0">
                        <a:effectLst/>
                      </a:endParaRPr>
                    </a:p>
                    <a:p>
                      <a:pPr algn="l" fontAlgn="b"/>
                      <a:r>
                        <a:rPr lang="ja-JP" altLang="en-US" sz="800" u="none" strike="noStrike" dirty="0" smtClean="0">
                          <a:effectLst/>
                        </a:rPr>
                        <a:t>（百万）</a:t>
                      </a:r>
                      <a:endParaRPr lang="ja-JP" altLang="en-US" sz="800" b="0" i="0" u="none" strike="noStrike" dirty="0">
                        <a:effectLst/>
                        <a:latin typeface="ＭＳ Ｐゴシック"/>
                      </a:endParaRPr>
                    </a:p>
                  </a:txBody>
                  <a:tcPr marL="9525" marR="9525" marT="9525" marB="0" anchor="b"/>
                </a:tc>
              </a:tr>
              <a:tr h="207036">
                <a:tc>
                  <a:txBody>
                    <a:bodyPr/>
                    <a:lstStyle/>
                    <a:p>
                      <a:pPr algn="ctr" fontAlgn="b"/>
                      <a:r>
                        <a:rPr lang="ja-JP" altLang="en-US" sz="800" b="0" i="0" u="none" strike="noStrike" dirty="0" smtClean="0">
                          <a:effectLst/>
                          <a:latin typeface="ＭＳ Ｐゴシック"/>
                        </a:rPr>
                        <a:t>①</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衣類及び同付属品</a:t>
                      </a:r>
                    </a:p>
                  </a:txBody>
                  <a:tcPr marL="9525" marR="9525" marT="9525" marB="0" anchor="b"/>
                </a:tc>
                <a:tc>
                  <a:txBody>
                    <a:bodyPr/>
                    <a:lstStyle/>
                    <a:p>
                      <a:pPr algn="r" fontAlgn="b"/>
                      <a:r>
                        <a:rPr lang="en-US" altLang="ja-JP" sz="800" b="0" i="0" u="none" strike="noStrike">
                          <a:effectLst/>
                          <a:latin typeface="ＭＳ Ｐゴシック"/>
                        </a:rPr>
                        <a:t>1,040,218</a:t>
                      </a:r>
                    </a:p>
                  </a:txBody>
                  <a:tcPr marL="9525" marR="9525" marT="9525" marB="0" anchor="b"/>
                </a:tc>
              </a:tr>
              <a:tr h="207036">
                <a:tc>
                  <a:txBody>
                    <a:bodyPr/>
                    <a:lstStyle/>
                    <a:p>
                      <a:pPr algn="ctr" fontAlgn="b"/>
                      <a:r>
                        <a:rPr lang="ja-JP" altLang="en-US" sz="800" b="0" i="0" u="none" strike="noStrike" dirty="0" smtClean="0">
                          <a:effectLst/>
                          <a:latin typeface="ＭＳ Ｐゴシック"/>
                        </a:rPr>
                        <a:t>②</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医薬品</a:t>
                      </a:r>
                    </a:p>
                  </a:txBody>
                  <a:tcPr marL="9525" marR="9525" marT="9525" marB="0" anchor="b"/>
                </a:tc>
                <a:tc>
                  <a:txBody>
                    <a:bodyPr/>
                    <a:lstStyle/>
                    <a:p>
                      <a:pPr algn="r" fontAlgn="b"/>
                      <a:r>
                        <a:rPr lang="en-US" altLang="ja-JP" sz="800" b="0" i="0" u="none" strike="noStrike">
                          <a:effectLst/>
                          <a:latin typeface="ＭＳ Ｐゴシック"/>
                        </a:rPr>
                        <a:t>828,399</a:t>
                      </a:r>
                    </a:p>
                  </a:txBody>
                  <a:tcPr marL="9525" marR="9525" marT="9525" marB="0" anchor="b"/>
                </a:tc>
              </a:tr>
              <a:tr h="207036">
                <a:tc>
                  <a:txBody>
                    <a:bodyPr/>
                    <a:lstStyle/>
                    <a:p>
                      <a:pPr algn="ctr" fontAlgn="b"/>
                      <a:r>
                        <a:rPr lang="ja-JP" altLang="en-US" sz="800" b="0" i="0" u="none" strike="noStrike" dirty="0" smtClean="0">
                          <a:effectLst/>
                          <a:latin typeface="ＭＳ Ｐゴシック"/>
                        </a:rPr>
                        <a:t>③</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原油及び粗油</a:t>
                      </a:r>
                    </a:p>
                  </a:txBody>
                  <a:tcPr marL="9525" marR="9525" marT="9525" marB="0" anchor="b"/>
                </a:tc>
                <a:tc>
                  <a:txBody>
                    <a:bodyPr/>
                    <a:lstStyle/>
                    <a:p>
                      <a:pPr algn="r" fontAlgn="b"/>
                      <a:r>
                        <a:rPr lang="en-US" altLang="ja-JP" sz="800" b="0" i="0" u="none" strike="noStrike">
                          <a:effectLst/>
                          <a:latin typeface="ＭＳ Ｐゴシック"/>
                        </a:rPr>
                        <a:t>788,268</a:t>
                      </a:r>
                    </a:p>
                  </a:txBody>
                  <a:tcPr marL="9525" marR="9525" marT="9525" marB="0" anchor="b"/>
                </a:tc>
              </a:tr>
              <a:tr h="207036">
                <a:tc>
                  <a:txBody>
                    <a:bodyPr/>
                    <a:lstStyle/>
                    <a:p>
                      <a:pPr algn="ctr" fontAlgn="b"/>
                      <a:r>
                        <a:rPr lang="ja-JP" altLang="en-US" sz="800" b="0" i="0" u="none" strike="noStrike" dirty="0" smtClean="0">
                          <a:effectLst/>
                          <a:latin typeface="ＭＳ Ｐゴシック"/>
                        </a:rPr>
                        <a:t>④</a:t>
                      </a:r>
                      <a:endParaRPr lang="zh-CN"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天然ガス及び製造ガス</a:t>
                      </a:r>
                    </a:p>
                  </a:txBody>
                  <a:tcPr marL="9525" marR="9525" marT="9525" marB="0" anchor="b"/>
                </a:tc>
                <a:tc>
                  <a:txBody>
                    <a:bodyPr/>
                    <a:lstStyle/>
                    <a:p>
                      <a:pPr algn="r" fontAlgn="b"/>
                      <a:r>
                        <a:rPr lang="en-US" altLang="ja-JP" sz="800" b="0" i="0" u="none" strike="noStrike">
                          <a:effectLst/>
                          <a:latin typeface="ＭＳ Ｐゴシック"/>
                        </a:rPr>
                        <a:t>725,653</a:t>
                      </a:r>
                    </a:p>
                  </a:txBody>
                  <a:tcPr marL="9525" marR="9525" marT="9525" marB="0" anchor="b"/>
                </a:tc>
              </a:tr>
              <a:tr h="207036">
                <a:tc>
                  <a:txBody>
                    <a:bodyPr/>
                    <a:lstStyle/>
                    <a:p>
                      <a:pPr algn="ctr" fontAlgn="b"/>
                      <a:r>
                        <a:rPr lang="ja-JP" altLang="en-US" sz="800" b="0" i="0" u="none" strike="noStrike" dirty="0" smtClean="0">
                          <a:effectLst/>
                          <a:latin typeface="ＭＳ Ｐゴシック"/>
                        </a:rPr>
                        <a:t>⑤</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通信機</a:t>
                      </a:r>
                    </a:p>
                  </a:txBody>
                  <a:tcPr marL="9525" marR="9525" marT="9525" marB="0" anchor="b"/>
                </a:tc>
                <a:tc>
                  <a:txBody>
                    <a:bodyPr/>
                    <a:lstStyle/>
                    <a:p>
                      <a:pPr algn="r" fontAlgn="b"/>
                      <a:r>
                        <a:rPr lang="en-US" altLang="ja-JP" sz="800" b="0" i="0" u="none" strike="noStrike">
                          <a:effectLst/>
                          <a:latin typeface="ＭＳ Ｐゴシック"/>
                        </a:rPr>
                        <a:t>668,660</a:t>
                      </a:r>
                    </a:p>
                  </a:txBody>
                  <a:tcPr marL="9525" marR="9525" marT="9525" marB="0" anchor="b"/>
                </a:tc>
              </a:tr>
              <a:tr h="207036">
                <a:tc>
                  <a:txBody>
                    <a:bodyPr/>
                    <a:lstStyle/>
                    <a:p>
                      <a:pPr algn="ctr" fontAlgn="b"/>
                      <a:r>
                        <a:rPr lang="ja-JP" altLang="en-US" sz="800" b="0" i="0" u="none" strike="noStrike" dirty="0" smtClean="0">
                          <a:effectLst/>
                          <a:latin typeface="ＭＳ Ｐゴシック"/>
                        </a:rPr>
                        <a:t>⑥</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肉類及び同調製品</a:t>
                      </a:r>
                    </a:p>
                  </a:txBody>
                  <a:tcPr marL="9525" marR="9525" marT="9525" marB="0" anchor="b"/>
                </a:tc>
                <a:tc>
                  <a:txBody>
                    <a:bodyPr/>
                    <a:lstStyle/>
                    <a:p>
                      <a:pPr algn="r" fontAlgn="b"/>
                      <a:r>
                        <a:rPr lang="en-US" altLang="ja-JP" sz="800" b="0" i="0" u="none" strike="noStrike" dirty="0">
                          <a:effectLst/>
                          <a:latin typeface="ＭＳ Ｐゴシック"/>
                        </a:rPr>
                        <a:t>387,682</a:t>
                      </a:r>
                    </a:p>
                  </a:txBody>
                  <a:tcPr marL="9525" marR="9525" marT="9525" marB="0" anchor="b"/>
                </a:tc>
              </a:tr>
              <a:tr h="207036">
                <a:tc>
                  <a:txBody>
                    <a:bodyPr/>
                    <a:lstStyle/>
                    <a:p>
                      <a:pPr algn="ctr" fontAlgn="b"/>
                      <a:r>
                        <a:rPr lang="ja-JP" altLang="en-US" sz="800" b="0" i="0" u="none" strike="noStrike" dirty="0" smtClean="0">
                          <a:effectLst/>
                          <a:latin typeface="ＭＳ Ｐゴシック"/>
                        </a:rPr>
                        <a:t>⑦</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smtClean="0">
                          <a:effectLst/>
                          <a:latin typeface="ＭＳ Ｐゴシック"/>
                        </a:rPr>
                        <a:t>半導体等電子部品</a:t>
                      </a:r>
                      <a:endParaRPr lang="zh-TW" altLang="en-US" sz="800" b="0" i="0" u="none" strike="noStrike" dirty="0">
                        <a:effectLst/>
                        <a:latin typeface="ＭＳ Ｐゴシック"/>
                      </a:endParaRPr>
                    </a:p>
                  </a:txBody>
                  <a:tcPr marL="9525" marR="9525" marT="9525" marB="0" anchor="b"/>
                </a:tc>
                <a:tc>
                  <a:txBody>
                    <a:bodyPr/>
                    <a:lstStyle/>
                    <a:p>
                      <a:pPr algn="r" fontAlgn="b"/>
                      <a:r>
                        <a:rPr lang="en-US" altLang="ja-JP" sz="800" b="0" i="0" u="none" strike="noStrike">
                          <a:effectLst/>
                          <a:latin typeface="ＭＳ Ｐゴシック"/>
                        </a:rPr>
                        <a:t>372,974</a:t>
                      </a:r>
                    </a:p>
                  </a:txBody>
                  <a:tcPr marL="9525" marR="9525" marT="9525" marB="0" anchor="b"/>
                </a:tc>
              </a:tr>
              <a:tr h="207036">
                <a:tc>
                  <a:txBody>
                    <a:bodyPr/>
                    <a:lstStyle/>
                    <a:p>
                      <a:pPr algn="ctr" fontAlgn="b"/>
                      <a:r>
                        <a:rPr lang="ja-JP" altLang="en-US" sz="800" b="0" i="0" u="none" strike="noStrike" dirty="0" smtClean="0">
                          <a:effectLst/>
                          <a:latin typeface="ＭＳ Ｐゴシック"/>
                        </a:rPr>
                        <a:t>⑧</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有機化合物</a:t>
                      </a:r>
                    </a:p>
                  </a:txBody>
                  <a:tcPr marL="9525" marR="9525" marT="9525" marB="0" anchor="b"/>
                </a:tc>
                <a:tc>
                  <a:txBody>
                    <a:bodyPr/>
                    <a:lstStyle/>
                    <a:p>
                      <a:pPr algn="r" fontAlgn="b"/>
                      <a:r>
                        <a:rPr lang="en-US" altLang="ja-JP" sz="800" b="0" i="0" u="none" strike="noStrike">
                          <a:effectLst/>
                          <a:latin typeface="ＭＳ Ｐゴシック"/>
                        </a:rPr>
                        <a:t>335,839</a:t>
                      </a:r>
                    </a:p>
                  </a:txBody>
                  <a:tcPr marL="9525" marR="9525" marT="9525" marB="0" anchor="b"/>
                </a:tc>
              </a:tr>
              <a:tr h="207036">
                <a:tc>
                  <a:txBody>
                    <a:bodyPr/>
                    <a:lstStyle/>
                    <a:p>
                      <a:pPr algn="ctr" fontAlgn="b"/>
                      <a:r>
                        <a:rPr lang="ja-JP" altLang="en-US" sz="800" b="0" i="0" u="none" strike="noStrike" dirty="0" smtClean="0">
                          <a:effectLst/>
                          <a:latin typeface="ＭＳ Ｐゴシック"/>
                        </a:rPr>
                        <a:t>⑨</a:t>
                      </a:r>
                      <a:endParaRPr lang="zh-TW"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a:effectLst/>
                          <a:latin typeface="ＭＳ Ｐゴシック"/>
                        </a:rPr>
                        <a:t>織物用糸及び繊維製品</a:t>
                      </a:r>
                    </a:p>
                  </a:txBody>
                  <a:tcPr marL="9525" marR="9525" marT="9525" marB="0" anchor="b"/>
                </a:tc>
                <a:tc>
                  <a:txBody>
                    <a:bodyPr/>
                    <a:lstStyle/>
                    <a:p>
                      <a:pPr algn="r" fontAlgn="b"/>
                      <a:r>
                        <a:rPr lang="en-US" altLang="ja-JP" sz="800" b="0" i="0" u="none" strike="noStrike">
                          <a:effectLst/>
                          <a:latin typeface="ＭＳ Ｐゴシック"/>
                        </a:rPr>
                        <a:t>306,056</a:t>
                      </a:r>
                    </a:p>
                  </a:txBody>
                  <a:tcPr marL="9525" marR="9525" marT="9525" marB="0" anchor="b"/>
                </a:tc>
              </a:tr>
              <a:tr h="207036">
                <a:tc>
                  <a:txBody>
                    <a:bodyPr/>
                    <a:lstStyle/>
                    <a:p>
                      <a:pPr algn="ctr" fontAlgn="b"/>
                      <a:r>
                        <a:rPr lang="ja-JP" altLang="en-US" sz="800" b="0" i="0" u="none" strike="noStrike" dirty="0" smtClean="0">
                          <a:effectLst/>
                          <a:latin typeface="ＭＳ Ｐゴシック"/>
                        </a:rPr>
                        <a:t>⑩</a:t>
                      </a:r>
                      <a:endParaRPr lang="ja-JP" altLang="en-US" sz="800" b="0" i="0" u="none" strike="noStrike" dirty="0">
                        <a:effectLst/>
                        <a:latin typeface="ＭＳ Ｐゴシック"/>
                      </a:endParaRPr>
                    </a:p>
                  </a:txBody>
                  <a:tcPr marL="9525" marR="9525" marT="9525" marB="0" anchor="b"/>
                </a:tc>
                <a:tc>
                  <a:txBody>
                    <a:bodyPr/>
                    <a:lstStyle/>
                    <a:p>
                      <a:pPr algn="l" fontAlgn="b"/>
                      <a:r>
                        <a:rPr lang="ja-JP" altLang="en-US" sz="800" b="0" i="0" u="none" strike="noStrike" dirty="0">
                          <a:effectLst/>
                          <a:latin typeface="ＭＳ Ｐゴシック"/>
                        </a:rPr>
                        <a:t>事務用機器</a:t>
                      </a:r>
                    </a:p>
                  </a:txBody>
                  <a:tcPr marL="9525" marR="9525" marT="9525" marB="0" anchor="b"/>
                </a:tc>
                <a:tc>
                  <a:txBody>
                    <a:bodyPr/>
                    <a:lstStyle/>
                    <a:p>
                      <a:pPr algn="r" fontAlgn="b"/>
                      <a:r>
                        <a:rPr lang="en-US" altLang="ja-JP" sz="800" b="0" i="0" u="none" strike="noStrike" dirty="0">
                          <a:effectLst/>
                          <a:latin typeface="ＭＳ Ｐゴシック"/>
                        </a:rPr>
                        <a:t>275,083</a:t>
                      </a:r>
                    </a:p>
                  </a:txBody>
                  <a:tcPr marL="9525" marR="9525" marT="9525" marB="0" anchor="b"/>
                </a:tc>
              </a:tr>
            </a:tbl>
          </a:graphicData>
        </a:graphic>
      </p:graphicFrame>
      <p:pic>
        <p:nvPicPr>
          <p:cNvPr id="4" name="図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277" y="994956"/>
            <a:ext cx="5040560" cy="1872208"/>
          </a:xfrm>
          <a:prstGeom prst="rect">
            <a:avLst/>
          </a:prstGeom>
        </p:spPr>
      </p:pic>
      <p:sp>
        <p:nvSpPr>
          <p:cNvPr id="18" name="テキスト ボックス 17"/>
          <p:cNvSpPr txBox="1"/>
          <p:nvPr/>
        </p:nvSpPr>
        <p:spPr>
          <a:xfrm>
            <a:off x="5292080" y="390436"/>
            <a:ext cx="3744416" cy="446276"/>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　輸出</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額順　主要品目</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：大阪税関「貿易統計　計表　確定値　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年度より作成</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348571" y="3384903"/>
            <a:ext cx="3829659" cy="446276"/>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400" b="1" dirty="0" err="1"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　輸入額順　主要品目</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大阪税関「貿易統計　計表　確定値　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年度及び平成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8917" y="2943960"/>
            <a:ext cx="5070367" cy="461665"/>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2016</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　大阪税関管内地域（国）別表（輸出・輸入額）</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大阪税関</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「外国貿易年表（平成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年及び平成</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年）」より作成</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38918" y="116632"/>
            <a:ext cx="3807453" cy="369332"/>
          </a:xfrm>
          <a:prstGeom prst="rect">
            <a:avLst/>
          </a:prstGeom>
        </p:spPr>
        <p:txBody>
          <a:bodyPr wrap="none">
            <a:spAutoFit/>
          </a:bodyPr>
          <a:lstStyle/>
          <a:p>
            <a:r>
              <a:rPr lang="ja-JP" altLang="en-US" dirty="0"/>
              <a:t>近畿圏内における品目別の貿易状況</a:t>
            </a:r>
            <a:endParaRPr lang="en-US" altLang="ja-JP"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17" y="3349457"/>
            <a:ext cx="5253163" cy="3247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正方形/長方形 13"/>
          <p:cNvSpPr/>
          <p:nvPr/>
        </p:nvSpPr>
        <p:spPr>
          <a:xfrm>
            <a:off x="4854483" y="3212976"/>
            <a:ext cx="509605" cy="230832"/>
          </a:xfrm>
          <a:prstGeom prst="rect">
            <a:avLst/>
          </a:prstGeom>
        </p:spPr>
        <p:txBody>
          <a:bodyPr wrap="square">
            <a:spAutoFit/>
          </a:bodyPr>
          <a:lstStyle/>
          <a:p>
            <a:r>
              <a:rPr lang="ja-JP" altLang="en-US" sz="900" dirty="0" smtClean="0"/>
              <a:t>（円）</a:t>
            </a:r>
            <a:endParaRPr lang="ja-JP" altLang="ja-JP" sz="9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68</a:t>
            </a:fld>
            <a:endParaRPr kumimoji="1" lang="ja-JP" altLang="en-US"/>
          </a:p>
        </p:txBody>
      </p:sp>
    </p:spTree>
    <p:extLst>
      <p:ext uri="{BB962C8B-B14F-4D97-AF65-F5344CB8AC3E}">
        <p14:creationId xmlns:p14="http://schemas.microsoft.com/office/powerpoint/2010/main" val="24831651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１．総　　論</a:t>
            </a:r>
            <a:r>
              <a:rPr lang="en-US" altLang="ja-JP" sz="3600" dirty="0" smtClean="0"/>
              <a:t/>
            </a:r>
            <a:br>
              <a:rPr lang="en-US" altLang="ja-JP" sz="3600" dirty="0" smtClean="0"/>
            </a:br>
            <a:r>
              <a:rPr lang="ja-JP" altLang="en-US" sz="3600" dirty="0" smtClean="0"/>
              <a:t>①成長率</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6</a:t>
            </a:fld>
            <a:endParaRPr lang="ja-JP" altLang="en-US" dirty="0"/>
          </a:p>
        </p:txBody>
      </p:sp>
    </p:spTree>
    <p:extLst>
      <p:ext uri="{BB962C8B-B14F-4D97-AF65-F5344CB8AC3E}">
        <p14:creationId xmlns:p14="http://schemas.microsoft.com/office/powerpoint/2010/main" val="34655767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角丸四角形 1"/>
          <p:cNvSpPr/>
          <p:nvPr/>
        </p:nvSpPr>
        <p:spPr>
          <a:xfrm>
            <a:off x="179512" y="620688"/>
            <a:ext cx="8784976" cy="57606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95250" indent="-95250"/>
            <a:r>
              <a:rPr lang="ja-JP" altLang="en-US" sz="1100" dirty="0" smtClean="0">
                <a:solidFill>
                  <a:schemeClr val="tx1"/>
                </a:solidFill>
              </a:rPr>
              <a:t>○</a:t>
            </a:r>
            <a:r>
              <a:rPr lang="en-US" altLang="ja-JP" sz="1100" dirty="0" smtClean="0">
                <a:solidFill>
                  <a:schemeClr val="tx1"/>
                </a:solidFill>
              </a:rPr>
              <a:t>2010</a:t>
            </a:r>
            <a:r>
              <a:rPr lang="ja-JP" altLang="en-US" sz="1100" dirty="0">
                <a:solidFill>
                  <a:schemeClr val="tx1"/>
                </a:solidFill>
              </a:rPr>
              <a:t>年と</a:t>
            </a:r>
            <a:r>
              <a:rPr lang="en-US" altLang="ja-JP" sz="1100" dirty="0">
                <a:solidFill>
                  <a:schemeClr val="tx1"/>
                </a:solidFill>
              </a:rPr>
              <a:t>2015</a:t>
            </a:r>
            <a:r>
              <a:rPr lang="ja-JP" altLang="en-US" sz="1100" dirty="0">
                <a:solidFill>
                  <a:schemeClr val="tx1"/>
                </a:solidFill>
              </a:rPr>
              <a:t>年において関西</a:t>
            </a:r>
            <a:r>
              <a:rPr lang="ja-JP" altLang="en-US" sz="1100" dirty="0" smtClean="0">
                <a:solidFill>
                  <a:schemeClr val="tx1"/>
                </a:solidFill>
              </a:rPr>
              <a:t>の輸出</a:t>
            </a:r>
            <a:r>
              <a:rPr lang="ja-JP" altLang="en-US" sz="1100" dirty="0">
                <a:solidFill>
                  <a:schemeClr val="tx1"/>
                </a:solidFill>
              </a:rPr>
              <a:t>額に占める各財のウェイトの変化を見たとき、資本財や工業用原料と比べ、消費財の占めるウェイトが伸びを示している</a:t>
            </a:r>
            <a:r>
              <a:rPr lang="ja-JP" altLang="en-US" sz="1100" dirty="0" smtClean="0">
                <a:solidFill>
                  <a:schemeClr val="tx1"/>
                </a:solidFill>
              </a:rPr>
              <a:t>。インバウンド消費や越境</a:t>
            </a:r>
            <a:r>
              <a:rPr lang="en-US" altLang="ja-JP" sz="1100" dirty="0" smtClean="0">
                <a:solidFill>
                  <a:schemeClr val="tx1"/>
                </a:solidFill>
              </a:rPr>
              <a:t>EC</a:t>
            </a:r>
            <a:r>
              <a:rPr lang="ja-JP" altLang="en-US" sz="1100" dirty="0" smtClean="0">
                <a:solidFill>
                  <a:schemeClr val="tx1"/>
                </a:solidFill>
              </a:rPr>
              <a:t>などにより、日本製の食品や生活用品などへの人気が高まっていることが考えられる。</a:t>
            </a:r>
            <a:endParaRPr lang="en-US" altLang="ja-JP" sz="1100" dirty="0">
              <a:solidFill>
                <a:schemeClr val="tx1"/>
              </a:solidFill>
            </a:endParaRPr>
          </a:p>
        </p:txBody>
      </p:sp>
      <p:sp>
        <p:nvSpPr>
          <p:cNvPr id="14" name="テキスト ボックス 13"/>
          <p:cNvSpPr txBox="1"/>
          <p:nvPr/>
        </p:nvSpPr>
        <p:spPr>
          <a:xfrm>
            <a:off x="72007" y="1295359"/>
            <a:ext cx="4047655" cy="461665"/>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消費財の輸出状況</a:t>
            </a:r>
            <a:endParaRPr kumimoji="1" lang="en-US" altLang="ja-JP" sz="11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出典：日本銀行大阪支店「関西の消費財輸出が増加している背景」）</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10"/>
          <p:cNvPicPr>
            <a:picLocks noChangeAspect="1"/>
          </p:cNvPicPr>
          <p:nvPr/>
        </p:nvPicPr>
        <p:blipFill rotWithShape="1">
          <a:blip r:embed="rId2"/>
          <a:srcRect l="11978" t="18941" r="7121" b="10884"/>
          <a:stretch/>
        </p:blipFill>
        <p:spPr>
          <a:xfrm>
            <a:off x="79276" y="3620065"/>
            <a:ext cx="4040387" cy="2041183"/>
          </a:xfrm>
          <a:prstGeom prst="rect">
            <a:avLst/>
          </a:prstGeom>
        </p:spPr>
      </p:pic>
      <p:pic>
        <p:nvPicPr>
          <p:cNvPr id="10" name="図 9"/>
          <p:cNvPicPr>
            <a:picLocks noChangeAspect="1"/>
          </p:cNvPicPr>
          <p:nvPr/>
        </p:nvPicPr>
        <p:blipFill rotWithShape="1">
          <a:blip r:embed="rId3"/>
          <a:srcRect l="15690" t="20971" r="14694" b="9583"/>
          <a:stretch/>
        </p:blipFill>
        <p:spPr>
          <a:xfrm>
            <a:off x="291665" y="1749047"/>
            <a:ext cx="3615607" cy="1813779"/>
          </a:xfrm>
          <a:prstGeom prst="rect">
            <a:avLst/>
          </a:prstGeom>
        </p:spPr>
      </p:pic>
      <p:pic>
        <p:nvPicPr>
          <p:cNvPr id="13" name="図 12"/>
          <p:cNvPicPr>
            <a:picLocks noChangeAspect="1"/>
          </p:cNvPicPr>
          <p:nvPr/>
        </p:nvPicPr>
        <p:blipFill rotWithShape="1">
          <a:blip r:embed="rId4"/>
          <a:srcRect l="11456" t="21141" r="6973" b="18189"/>
          <a:stretch/>
        </p:blipFill>
        <p:spPr>
          <a:xfrm>
            <a:off x="4517505" y="1556792"/>
            <a:ext cx="4302968" cy="1760454"/>
          </a:xfrm>
          <a:prstGeom prst="rect">
            <a:avLst/>
          </a:prstGeom>
        </p:spPr>
      </p:pic>
      <p:pic>
        <p:nvPicPr>
          <p:cNvPr id="15" name="図 14"/>
          <p:cNvPicPr>
            <a:picLocks noChangeAspect="1"/>
          </p:cNvPicPr>
          <p:nvPr/>
        </p:nvPicPr>
        <p:blipFill rotWithShape="1">
          <a:blip r:embed="rId5"/>
          <a:srcRect l="11415" t="19368" r="6508" b="20560"/>
          <a:stretch/>
        </p:blipFill>
        <p:spPr>
          <a:xfrm>
            <a:off x="4517504" y="3346899"/>
            <a:ext cx="4302968" cy="1738285"/>
          </a:xfrm>
          <a:prstGeom prst="rect">
            <a:avLst/>
          </a:prstGeom>
        </p:spPr>
      </p:pic>
      <p:pic>
        <p:nvPicPr>
          <p:cNvPr id="16" name="図 15"/>
          <p:cNvPicPr>
            <a:picLocks noChangeAspect="1"/>
          </p:cNvPicPr>
          <p:nvPr/>
        </p:nvPicPr>
        <p:blipFill rotWithShape="1">
          <a:blip r:embed="rId6"/>
          <a:srcRect l="11714" t="18883" r="6467" b="21214"/>
          <a:stretch/>
        </p:blipFill>
        <p:spPr>
          <a:xfrm>
            <a:off x="4517504" y="5112423"/>
            <a:ext cx="4302968" cy="1748975"/>
          </a:xfrm>
          <a:prstGeom prst="rect">
            <a:avLst/>
          </a:prstGeom>
        </p:spPr>
      </p:pic>
      <p:sp>
        <p:nvSpPr>
          <p:cNvPr id="17" name="テキスト ボックス 16"/>
          <p:cNvSpPr txBox="1"/>
          <p:nvPr/>
        </p:nvSpPr>
        <p:spPr>
          <a:xfrm>
            <a:off x="79276" y="5856105"/>
            <a:ext cx="4438228" cy="600164"/>
          </a:xfrm>
          <a:prstGeom prst="rect">
            <a:avLst/>
          </a:prstGeom>
          <a:noFill/>
        </p:spPr>
        <p:txBody>
          <a:bodyPr wrap="square" rtlCol="0">
            <a:spAutoFit/>
          </a:bodyPr>
          <a:lstStyle/>
          <a:p>
            <a:r>
              <a:rPr kumimoji="1" lang="en-US" altLang="ja-JP" sz="1100" dirty="0" smtClean="0"/>
              <a:t>2010</a:t>
            </a:r>
            <a:r>
              <a:rPr kumimoji="1" lang="ja-JP" altLang="en-US" sz="1100" dirty="0" smtClean="0"/>
              <a:t>年と</a:t>
            </a:r>
            <a:r>
              <a:rPr kumimoji="1" lang="en-US" altLang="ja-JP" sz="1100" dirty="0" smtClean="0"/>
              <a:t>2015</a:t>
            </a:r>
            <a:r>
              <a:rPr kumimoji="1" lang="ja-JP" altLang="en-US" sz="1100" dirty="0" smtClean="0"/>
              <a:t>年において関西の名目輸出額に占める各財のウェイトの</a:t>
            </a:r>
            <a:r>
              <a:rPr lang="ja-JP" altLang="en-US" sz="1100" dirty="0" smtClean="0"/>
              <a:t>変化を見たとき、資本財や工業用原料と比べ、消費財の占めるウェイトが伸びを示している。</a:t>
            </a:r>
            <a:endParaRPr lang="en-US" altLang="ja-JP" sz="1100" dirty="0" smtClean="0"/>
          </a:p>
        </p:txBody>
      </p:sp>
      <p:sp>
        <p:nvSpPr>
          <p:cNvPr id="3" name="正方形/長方形 2"/>
          <p:cNvSpPr/>
          <p:nvPr/>
        </p:nvSpPr>
        <p:spPr>
          <a:xfrm>
            <a:off x="179512" y="116632"/>
            <a:ext cx="3361818" cy="369332"/>
          </a:xfrm>
          <a:prstGeom prst="rect">
            <a:avLst/>
          </a:prstGeom>
        </p:spPr>
        <p:txBody>
          <a:bodyPr wrap="none">
            <a:spAutoFit/>
          </a:bodyPr>
          <a:lstStyle/>
          <a:p>
            <a:r>
              <a:rPr lang="ja-JP" altLang="en-US" dirty="0"/>
              <a:t>関西の消費財輸出に関する状況</a:t>
            </a: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69</a:t>
            </a:fld>
            <a:endParaRPr kumimoji="1" lang="ja-JP" altLang="en-US"/>
          </a:p>
        </p:txBody>
      </p:sp>
    </p:spTree>
    <p:extLst>
      <p:ext uri="{BB962C8B-B14F-4D97-AF65-F5344CB8AC3E}">
        <p14:creationId xmlns:p14="http://schemas.microsoft.com/office/powerpoint/2010/main" val="163788280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正方形/長方形 25"/>
          <p:cNvSpPr/>
          <p:nvPr/>
        </p:nvSpPr>
        <p:spPr>
          <a:xfrm>
            <a:off x="105002" y="83706"/>
            <a:ext cx="3871834"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■日本の国・地域別対外直接投資　</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100</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万ドル、</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8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0" name="表 9"/>
          <p:cNvGraphicFramePr>
            <a:graphicFrameLocks noGrp="1"/>
          </p:cNvGraphicFramePr>
          <p:nvPr>
            <p:extLst>
              <p:ext uri="{D42A27DB-BD31-4B8C-83A1-F6EECF244321}">
                <p14:modId xmlns:p14="http://schemas.microsoft.com/office/powerpoint/2010/main" val="410495100"/>
              </p:ext>
            </p:extLst>
          </p:nvPr>
        </p:nvGraphicFramePr>
        <p:xfrm>
          <a:off x="179512" y="1004956"/>
          <a:ext cx="3456384" cy="4194279"/>
        </p:xfrm>
        <a:graphic>
          <a:graphicData uri="http://schemas.openxmlformats.org/drawingml/2006/table">
            <a:tbl>
              <a:tblPr firstRow="1" firstCol="1" bandRow="1">
                <a:tableStyleId>{5940675A-B579-460E-94D1-54222C63F5DA}</a:tableStyleId>
              </a:tblPr>
              <a:tblGrid>
                <a:gridCol w="1048916"/>
                <a:gridCol w="607268"/>
                <a:gridCol w="576064"/>
                <a:gridCol w="576064"/>
                <a:gridCol w="648072"/>
              </a:tblGrid>
              <a:tr h="209163">
                <a:tc>
                  <a:txBody>
                    <a:bodyPr/>
                    <a:lstStyle/>
                    <a:p>
                      <a:pPr algn="l">
                        <a:spcAft>
                          <a:spcPts val="0"/>
                        </a:spcAft>
                      </a:pPr>
                      <a:r>
                        <a:rPr lang="ja-JP" sz="900" kern="0" dirty="0">
                          <a:effectLst/>
                        </a:rPr>
                        <a:t>　</a:t>
                      </a:r>
                      <a:endParaRPr lang="ja-JP" sz="1050" kern="100" dirty="0">
                        <a:effectLst/>
                        <a:latin typeface="Century"/>
                        <a:ea typeface="ＭＳ 明朝"/>
                        <a:cs typeface="Times New Roman"/>
                      </a:endParaRPr>
                    </a:p>
                  </a:txBody>
                  <a:tcPr marL="62865" marR="62865" marT="0" marB="0" anchor="ctr"/>
                </a:tc>
                <a:tc>
                  <a:txBody>
                    <a:bodyPr/>
                    <a:lstStyle/>
                    <a:p>
                      <a:pPr algn="l">
                        <a:spcAft>
                          <a:spcPts val="0"/>
                        </a:spcAft>
                      </a:pPr>
                      <a:r>
                        <a:rPr lang="en-US" sz="900" kern="0">
                          <a:effectLst/>
                        </a:rPr>
                        <a:t>2010 </a:t>
                      </a:r>
                      <a:r>
                        <a:rPr lang="ja-JP" sz="900" kern="0">
                          <a:effectLst/>
                        </a:rPr>
                        <a:t>年</a:t>
                      </a:r>
                      <a:endParaRPr lang="ja-JP" sz="1050" kern="100">
                        <a:effectLst/>
                        <a:latin typeface="Century"/>
                        <a:ea typeface="ＭＳ 明朝"/>
                        <a:cs typeface="Times New Roman"/>
                      </a:endParaRPr>
                    </a:p>
                  </a:txBody>
                  <a:tcPr marL="62865" marR="62865" marT="0" marB="0" anchor="ctr"/>
                </a:tc>
                <a:tc>
                  <a:txBody>
                    <a:bodyPr/>
                    <a:lstStyle/>
                    <a:p>
                      <a:pPr algn="l">
                        <a:spcAft>
                          <a:spcPts val="0"/>
                        </a:spcAft>
                      </a:pPr>
                      <a:r>
                        <a:rPr lang="ja-JP" sz="900" kern="0">
                          <a:effectLst/>
                        </a:rPr>
                        <a:t>構成比</a:t>
                      </a:r>
                      <a:endParaRPr lang="ja-JP" sz="1050" kern="100">
                        <a:effectLst/>
                        <a:latin typeface="Century"/>
                        <a:ea typeface="ＭＳ 明朝"/>
                        <a:cs typeface="Times New Roman"/>
                      </a:endParaRPr>
                    </a:p>
                  </a:txBody>
                  <a:tcPr marL="62865" marR="62865" marT="0" marB="0" anchor="ctr"/>
                </a:tc>
                <a:tc>
                  <a:txBody>
                    <a:bodyPr/>
                    <a:lstStyle/>
                    <a:p>
                      <a:pPr algn="l">
                        <a:spcAft>
                          <a:spcPts val="0"/>
                        </a:spcAft>
                      </a:pPr>
                      <a:r>
                        <a:rPr lang="en-US" sz="900" kern="0">
                          <a:effectLst/>
                        </a:rPr>
                        <a:t>2015</a:t>
                      </a:r>
                      <a:r>
                        <a:rPr lang="ja-JP" sz="900" kern="0">
                          <a:effectLst/>
                        </a:rPr>
                        <a:t>年</a:t>
                      </a:r>
                      <a:endParaRPr lang="ja-JP" sz="1050" kern="100">
                        <a:effectLst/>
                        <a:latin typeface="Century"/>
                        <a:ea typeface="ＭＳ 明朝"/>
                        <a:cs typeface="Times New Roman"/>
                      </a:endParaRPr>
                    </a:p>
                  </a:txBody>
                  <a:tcPr marL="62865" marR="62865" marT="0" marB="0" anchor="ctr"/>
                </a:tc>
                <a:tc>
                  <a:txBody>
                    <a:bodyPr/>
                    <a:lstStyle/>
                    <a:p>
                      <a:pPr algn="l">
                        <a:spcAft>
                          <a:spcPts val="0"/>
                        </a:spcAft>
                      </a:pPr>
                      <a:r>
                        <a:rPr lang="ja-JP" sz="900" kern="0">
                          <a:effectLst/>
                        </a:rPr>
                        <a:t>構成比</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アジア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22,131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38.7%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32,267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24.7%</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dirty="0">
                          <a:effectLst/>
                        </a:rPr>
                        <a:t> </a:t>
                      </a:r>
                      <a:r>
                        <a:rPr lang="ja-JP" sz="900" kern="0" dirty="0">
                          <a:effectLst/>
                        </a:rPr>
                        <a:t>中国 </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7,252</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12.7%</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8,867</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a:effectLst/>
                        </a:rPr>
                        <a:t>6.8%</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r>
              <a:tr h="198155">
                <a:tc>
                  <a:txBody>
                    <a:bodyPr/>
                    <a:lstStyle/>
                    <a:p>
                      <a:pPr algn="l">
                        <a:spcAft>
                          <a:spcPts val="0"/>
                        </a:spcAft>
                      </a:pPr>
                      <a:r>
                        <a:rPr lang="ja-JP" sz="900" kern="0">
                          <a:effectLst/>
                        </a:rPr>
                        <a:t>　</a:t>
                      </a:r>
                      <a:r>
                        <a:rPr lang="en-US" sz="900" kern="0">
                          <a:effectLst/>
                        </a:rPr>
                        <a:t>ASEAN</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a:effectLst/>
                        </a:rPr>
                        <a:t>8,930</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a:effectLst/>
                        </a:rPr>
                        <a:t>15.6%</a:t>
                      </a:r>
                      <a:endParaRPr lang="ja-JP" sz="1050" kern="10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20,244</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c>
                  <a:txBody>
                    <a:bodyPr/>
                    <a:lstStyle/>
                    <a:p>
                      <a:pPr algn="r">
                        <a:spcAft>
                          <a:spcPts val="0"/>
                        </a:spcAft>
                      </a:pPr>
                      <a:r>
                        <a:rPr lang="en-US" sz="900" kern="0" dirty="0">
                          <a:effectLst/>
                        </a:rPr>
                        <a:t>15.5%</a:t>
                      </a:r>
                      <a:endParaRPr lang="ja-JP" sz="1050" kern="100" dirty="0">
                        <a:effectLst/>
                        <a:latin typeface="Century"/>
                        <a:ea typeface="ＭＳ 明朝"/>
                        <a:cs typeface="Times New Roman"/>
                      </a:endParaRPr>
                    </a:p>
                  </a:txBody>
                  <a:tcPr marL="62865" marR="62865" marT="0" marB="0" anchor="ctr">
                    <a:solidFill>
                      <a:schemeClr val="accent6">
                        <a:lumMod val="40000"/>
                        <a:lumOff val="60000"/>
                      </a:schemeClr>
                    </a:solidFill>
                  </a:tcPr>
                </a:tc>
              </a:tr>
              <a:tr h="198155">
                <a:tc>
                  <a:txBody>
                    <a:bodyPr/>
                    <a:lstStyle/>
                    <a:p>
                      <a:pPr algn="r">
                        <a:spcAft>
                          <a:spcPts val="0"/>
                        </a:spcAft>
                      </a:pPr>
                      <a:r>
                        <a:rPr lang="ja-JP" sz="900" kern="0">
                          <a:effectLst/>
                        </a:rPr>
                        <a:t>タイ</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2,248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dirty="0">
                          <a:effectLst/>
                        </a:rPr>
                        <a:t>3,799</a:t>
                      </a:r>
                      <a:endParaRPr lang="ja-JP" sz="1050" kern="100" dirty="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2.9%</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インドネシア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490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0.9%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3,560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2.7%</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マレーシア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1,058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2,839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2.2%</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フィリピン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514</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0.9%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1,450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1.1%</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ja-JP" sz="900" kern="0">
                          <a:effectLst/>
                        </a:rPr>
                        <a:t>シンガポール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3,845</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6,500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5.0%</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ja-JP" sz="900" kern="0">
                          <a:effectLst/>
                        </a:rPr>
                        <a:t>ベトナム</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748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1,360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1.0%</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ja-JP" sz="900" kern="0">
                          <a:effectLst/>
                        </a:rPr>
                        <a:t>インド</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2,864</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ja-JP" sz="900" kern="0">
                          <a:effectLst/>
                        </a:rPr>
                        <a:t>△</a:t>
                      </a:r>
                      <a:r>
                        <a:rPr lang="en-US" sz="900" kern="0">
                          <a:effectLst/>
                        </a:rPr>
                        <a:t> 1,706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北米</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9,016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15.8%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46,013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35.2%</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米国</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9,193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16.1%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44,893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34.3%</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中南米</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5,346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7,730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5.9%</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メキシコ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688</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989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0.8%</a:t>
                      </a:r>
                      <a:endParaRPr lang="ja-JP" sz="1050" kern="100">
                        <a:effectLst/>
                        <a:latin typeface="Century"/>
                        <a:ea typeface="ＭＳ 明朝"/>
                        <a:cs typeface="Times New Roman"/>
                      </a:endParaRPr>
                    </a:p>
                  </a:txBody>
                  <a:tcPr marL="62865" marR="62865" marT="0" marB="0" anchor="ctr"/>
                </a:tc>
              </a:tr>
              <a:tr h="209163">
                <a:tc>
                  <a:txBody>
                    <a:bodyPr/>
                    <a:lstStyle/>
                    <a:p>
                      <a:pPr algn="r">
                        <a:spcAft>
                          <a:spcPts val="0"/>
                        </a:spcAft>
                      </a:pPr>
                      <a:r>
                        <a:rPr lang="ja-JP" sz="900" kern="0">
                          <a:effectLst/>
                        </a:rPr>
                        <a:t>ブラジル </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4,316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7.5%</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1,412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1.1%</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大洋州</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6,407</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11.2%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7,661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5.9%</a:t>
                      </a:r>
                      <a:endParaRPr lang="ja-JP" sz="1050" kern="100">
                        <a:effectLst/>
                        <a:latin typeface="Century"/>
                        <a:ea typeface="ＭＳ 明朝"/>
                        <a:cs typeface="Times New Roman"/>
                      </a:endParaRPr>
                    </a:p>
                  </a:txBody>
                  <a:tcPr marL="62865" marR="62865" marT="0" marB="0" anchor="ctr"/>
                </a:tc>
              </a:tr>
              <a:tr h="198155">
                <a:tc>
                  <a:txBody>
                    <a:bodyPr/>
                    <a:lstStyle/>
                    <a:p>
                      <a:pPr algn="r">
                        <a:spcAft>
                          <a:spcPts val="0"/>
                        </a:spcAft>
                      </a:pPr>
                      <a:r>
                        <a:rPr lang="en-US" sz="900" kern="0">
                          <a:effectLst/>
                        </a:rPr>
                        <a:t> </a:t>
                      </a:r>
                      <a:r>
                        <a:rPr lang="ja-JP" sz="900" kern="0">
                          <a:effectLst/>
                        </a:rPr>
                        <a:t>オーストラリア</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6,371</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dirty="0">
                          <a:effectLst/>
                        </a:rPr>
                        <a:t>11.1%</a:t>
                      </a:r>
                      <a:endParaRPr lang="ja-JP" sz="1050" kern="100" dirty="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6,690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5.1%</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欧州</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15,043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26.3%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34,574</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26.4%</a:t>
                      </a:r>
                      <a:endParaRPr lang="ja-JP" sz="1050" kern="100">
                        <a:effectLst/>
                        <a:latin typeface="Century"/>
                        <a:ea typeface="ＭＳ 明朝"/>
                        <a:cs typeface="Times New Roman"/>
                      </a:endParaRPr>
                    </a:p>
                  </a:txBody>
                  <a:tcPr marL="62865" marR="62865" marT="0" marB="0" anchor="ctr"/>
                </a:tc>
              </a:tr>
              <a:tr h="209163">
                <a:tc>
                  <a:txBody>
                    <a:bodyPr/>
                    <a:lstStyle/>
                    <a:p>
                      <a:pPr algn="l">
                        <a:spcAft>
                          <a:spcPts val="0"/>
                        </a:spcAft>
                      </a:pPr>
                      <a:r>
                        <a:rPr lang="ja-JP" sz="900" kern="0">
                          <a:effectLst/>
                        </a:rPr>
                        <a:t>　</a:t>
                      </a:r>
                      <a:r>
                        <a:rPr lang="en-US" sz="900" kern="0">
                          <a:effectLst/>
                        </a:rPr>
                        <a:t>EU</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8,359</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14.6%</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33,762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25.8%</a:t>
                      </a:r>
                      <a:endParaRPr lang="ja-JP" sz="1050" kern="100">
                        <a:effectLst/>
                        <a:latin typeface="Century"/>
                        <a:ea typeface="ＭＳ 明朝"/>
                        <a:cs typeface="Times New Roman"/>
                      </a:endParaRPr>
                    </a:p>
                  </a:txBody>
                  <a:tcPr marL="62865" marR="62865" marT="0" marB="0" anchor="ctr"/>
                </a:tc>
              </a:tr>
              <a:tr h="198155">
                <a:tc>
                  <a:txBody>
                    <a:bodyPr/>
                    <a:lstStyle/>
                    <a:p>
                      <a:pPr algn="l">
                        <a:spcAft>
                          <a:spcPts val="0"/>
                        </a:spcAft>
                      </a:pPr>
                      <a:r>
                        <a:rPr lang="ja-JP" sz="900" kern="0">
                          <a:effectLst/>
                        </a:rPr>
                        <a:t>世界</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57,223</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100.0%</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a:effectLst/>
                        </a:rPr>
                        <a:t>130,752</a:t>
                      </a:r>
                      <a:endParaRPr lang="ja-JP" sz="1050" kern="100">
                        <a:effectLst/>
                        <a:latin typeface="Century"/>
                        <a:ea typeface="ＭＳ 明朝"/>
                        <a:cs typeface="Times New Roman"/>
                      </a:endParaRPr>
                    </a:p>
                  </a:txBody>
                  <a:tcPr marL="62865" marR="62865" marT="0" marB="0" anchor="ctr"/>
                </a:tc>
                <a:tc>
                  <a:txBody>
                    <a:bodyPr/>
                    <a:lstStyle/>
                    <a:p>
                      <a:pPr algn="r">
                        <a:spcAft>
                          <a:spcPts val="0"/>
                        </a:spcAft>
                      </a:pPr>
                      <a:r>
                        <a:rPr lang="en-US" sz="900" kern="0" dirty="0">
                          <a:effectLst/>
                        </a:rPr>
                        <a:t>100.0%</a:t>
                      </a:r>
                      <a:endParaRPr lang="ja-JP" sz="1050" kern="100" dirty="0">
                        <a:effectLst/>
                        <a:latin typeface="Century"/>
                        <a:ea typeface="ＭＳ 明朝"/>
                        <a:cs typeface="Times New Roman"/>
                      </a:endParaRPr>
                    </a:p>
                  </a:txBody>
                  <a:tcPr marL="62865" marR="62865" marT="0" marB="0" anchor="ctr"/>
                </a:tc>
              </a:tr>
            </a:tbl>
          </a:graphicData>
        </a:graphic>
      </p:graphicFrame>
      <p:sp>
        <p:nvSpPr>
          <p:cNvPr id="13" name="正方形/長方形 12"/>
          <p:cNvSpPr/>
          <p:nvPr/>
        </p:nvSpPr>
        <p:spPr>
          <a:xfrm>
            <a:off x="179512" y="5339037"/>
            <a:ext cx="3384376" cy="1323439"/>
          </a:xfrm>
          <a:prstGeom prst="rect">
            <a:avLst/>
          </a:prstGeom>
        </p:spPr>
        <p:txBody>
          <a:bodyPr wrap="square">
            <a:spAutoFit/>
          </a:bodyPr>
          <a:lstStyle/>
          <a:p>
            <a:r>
              <a:rPr lang="ja-JP" altLang="ja-JP" sz="800" dirty="0"/>
              <a:t>〔注〕＊円建てで公表された数値を四半期ごとに日銀インターバンク・期中平均レートによりドル換算。</a:t>
            </a:r>
          </a:p>
          <a:p>
            <a:r>
              <a:rPr lang="ja-JP" altLang="ja-JP" sz="800" dirty="0"/>
              <a:t>＊</a:t>
            </a:r>
            <a:r>
              <a:rPr lang="en-US" altLang="ja-JP" sz="800" dirty="0"/>
              <a:t>2014</a:t>
            </a:r>
            <a:r>
              <a:rPr lang="ja-JP" altLang="ja-JP" sz="800" dirty="0"/>
              <a:t>年以降については年次改訂値を利用しているため、過去の計数とは一致しない場合がある。</a:t>
            </a:r>
          </a:p>
          <a:p>
            <a:r>
              <a:rPr lang="ja-JP" altLang="ja-JP" sz="800" dirty="0"/>
              <a:t>＊「△」は引き揚げ超過を示す。</a:t>
            </a:r>
          </a:p>
          <a:p>
            <a:r>
              <a:rPr lang="ja-JP" altLang="ja-JP" sz="800" dirty="0"/>
              <a:t>＊個別データが未発表の案件も含むため、各地域の合計と「世界」は必ずしも一致しない。</a:t>
            </a:r>
          </a:p>
          <a:p>
            <a:r>
              <a:rPr lang="ja-JP" altLang="ja-JP" sz="800" dirty="0" smtClean="0"/>
              <a:t>資料</a:t>
            </a:r>
            <a:r>
              <a:rPr lang="ja-JP" altLang="en-US" sz="800" dirty="0" smtClean="0"/>
              <a:t>：</a:t>
            </a:r>
            <a:r>
              <a:rPr lang="ja-JP" altLang="ja-JP" sz="800" dirty="0" smtClean="0"/>
              <a:t>「</a:t>
            </a:r>
            <a:r>
              <a:rPr lang="ja-JP" altLang="ja-JP" sz="800" dirty="0"/>
              <a:t>国際収支状況」（財務省）、「外国為替相場」（日本銀行）から作成</a:t>
            </a:r>
          </a:p>
          <a:p>
            <a:r>
              <a:rPr lang="ja-JP" altLang="en-US" sz="800" dirty="0" smtClean="0"/>
              <a:t>資料</a:t>
            </a:r>
            <a:r>
              <a:rPr lang="ja-JP" altLang="ja-JP" sz="800" dirty="0" smtClean="0"/>
              <a:t>：</a:t>
            </a:r>
            <a:r>
              <a:rPr lang="en-US" altLang="ja-JP" sz="800" dirty="0" smtClean="0"/>
              <a:t>JETRO</a:t>
            </a:r>
            <a:r>
              <a:rPr lang="ja-JP" altLang="ja-JP" sz="800" dirty="0" smtClean="0"/>
              <a:t>「</a:t>
            </a:r>
            <a:r>
              <a:rPr lang="ja-JP" altLang="ja-JP" sz="800" dirty="0"/>
              <a:t>ジェトロ世界貿易投資報告</a:t>
            </a:r>
            <a:r>
              <a:rPr lang="ja-JP" altLang="ja-JP" sz="800" dirty="0" smtClean="0"/>
              <a:t>」</a:t>
            </a:r>
            <a:r>
              <a:rPr lang="en-US" altLang="ja-JP" sz="800" dirty="0" smtClean="0"/>
              <a:t>2011</a:t>
            </a:r>
            <a:r>
              <a:rPr lang="ja-JP" altLang="en-US" sz="800" dirty="0" smtClean="0"/>
              <a:t>年版及び</a:t>
            </a:r>
            <a:r>
              <a:rPr lang="ja-JP" altLang="ja-JP" sz="800" dirty="0"/>
              <a:t>「ジェトロ世界貿易投資報告」 </a:t>
            </a:r>
            <a:r>
              <a:rPr lang="en-US" altLang="ja-JP" sz="800" dirty="0" smtClean="0"/>
              <a:t>2016</a:t>
            </a:r>
            <a:r>
              <a:rPr lang="ja-JP" altLang="ja-JP" sz="800" dirty="0" smtClean="0"/>
              <a:t>年版</a:t>
            </a:r>
            <a:r>
              <a:rPr lang="ja-JP" altLang="en-US" sz="800" dirty="0" smtClean="0"/>
              <a:t>より作成</a:t>
            </a:r>
            <a:endParaRPr lang="ja-JP" altLang="ja-JP" sz="800" dirty="0"/>
          </a:p>
        </p:txBody>
      </p:sp>
      <p:sp>
        <p:nvSpPr>
          <p:cNvPr id="28" name="正方形/長方形 27"/>
          <p:cNvSpPr/>
          <p:nvPr/>
        </p:nvSpPr>
        <p:spPr>
          <a:xfrm>
            <a:off x="3926428" y="80628"/>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企業の資本金別海外事業所数</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067944" y="329382"/>
            <a:ext cx="4572000" cy="215444"/>
          </a:xfrm>
          <a:prstGeom prst="rect">
            <a:avLst/>
          </a:prstGeom>
        </p:spPr>
        <p:txBody>
          <a:bodyPr>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800" dirty="0" smtClean="0"/>
              <a:t>：</a:t>
            </a:r>
            <a:r>
              <a:rPr lang="ja-JP" altLang="en-US" sz="800" dirty="0" smtClean="0"/>
              <a:t>総務省</a:t>
            </a:r>
            <a:r>
              <a:rPr lang="ja-JP" altLang="ja-JP" sz="800" dirty="0" smtClean="0"/>
              <a:t>「</a:t>
            </a:r>
            <a:r>
              <a:rPr lang="ja-JP" altLang="ja-JP" sz="800" dirty="0"/>
              <a:t>平成</a:t>
            </a:r>
            <a:r>
              <a:rPr lang="en-US" altLang="ja-JP" sz="800" dirty="0"/>
              <a:t>21</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及び</a:t>
            </a:r>
            <a:r>
              <a:rPr lang="ja-JP" altLang="ja-JP" sz="800" dirty="0" smtClean="0"/>
              <a:t>「</a:t>
            </a:r>
            <a:r>
              <a:rPr lang="ja-JP" altLang="ja-JP" sz="800" dirty="0"/>
              <a:t>平成</a:t>
            </a:r>
            <a:r>
              <a:rPr lang="en-US" altLang="ja-JP" sz="800" dirty="0"/>
              <a:t>26</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より作成</a:t>
            </a:r>
            <a:endParaRPr lang="ja-JP" altLang="en-US" sz="800" dirty="0"/>
          </a:p>
        </p:txBody>
      </p:sp>
      <p:sp>
        <p:nvSpPr>
          <p:cNvPr id="30" name="正方形/長方形 29"/>
          <p:cNvSpPr/>
          <p:nvPr/>
        </p:nvSpPr>
        <p:spPr>
          <a:xfrm>
            <a:off x="3842313" y="2204864"/>
            <a:ext cx="3312368" cy="360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企業</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業種</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別</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海外事業所数</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032448" y="2420888"/>
            <a:ext cx="4572000" cy="215444"/>
          </a:xfrm>
          <a:prstGeom prst="rect">
            <a:avLst/>
          </a:prstGeom>
        </p:spPr>
        <p:txBody>
          <a:bodyPr>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800" dirty="0" smtClean="0"/>
              <a:t>：</a:t>
            </a:r>
            <a:r>
              <a:rPr lang="ja-JP" altLang="en-US" sz="800" dirty="0" smtClean="0"/>
              <a:t>総務省</a:t>
            </a:r>
            <a:r>
              <a:rPr lang="ja-JP" altLang="ja-JP" sz="800" dirty="0" smtClean="0"/>
              <a:t>「</a:t>
            </a:r>
            <a:r>
              <a:rPr lang="ja-JP" altLang="ja-JP" sz="800" dirty="0"/>
              <a:t>平成</a:t>
            </a:r>
            <a:r>
              <a:rPr lang="en-US" altLang="ja-JP" sz="800" dirty="0"/>
              <a:t>21</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及び</a:t>
            </a:r>
            <a:r>
              <a:rPr lang="ja-JP" altLang="ja-JP" sz="800" dirty="0" smtClean="0"/>
              <a:t>「</a:t>
            </a:r>
            <a:r>
              <a:rPr lang="ja-JP" altLang="ja-JP" sz="800" dirty="0"/>
              <a:t>平成</a:t>
            </a:r>
            <a:r>
              <a:rPr lang="en-US" altLang="ja-JP" sz="800" dirty="0"/>
              <a:t>26</a:t>
            </a:r>
            <a:r>
              <a:rPr lang="ja-JP" altLang="ja-JP" sz="800" dirty="0"/>
              <a:t>年経済センサス</a:t>
            </a:r>
            <a:r>
              <a:rPr lang="en-US" altLang="ja-JP" sz="800" dirty="0"/>
              <a:t>-</a:t>
            </a:r>
            <a:r>
              <a:rPr lang="ja-JP" altLang="ja-JP" sz="800" dirty="0"/>
              <a:t>基礎</a:t>
            </a:r>
            <a:r>
              <a:rPr lang="ja-JP" altLang="ja-JP" sz="800" dirty="0" smtClean="0"/>
              <a:t>調査」</a:t>
            </a:r>
            <a:r>
              <a:rPr lang="ja-JP" altLang="en-US" sz="800" dirty="0" smtClean="0"/>
              <a:t>より作成</a:t>
            </a:r>
            <a:endParaRPr lang="ja-JP" altLang="en-US" sz="800" dirty="0"/>
          </a:p>
        </p:txBody>
      </p:sp>
      <p:sp>
        <p:nvSpPr>
          <p:cNvPr id="32" name="正方形/長方形 31"/>
          <p:cNvSpPr/>
          <p:nvPr/>
        </p:nvSpPr>
        <p:spPr>
          <a:xfrm>
            <a:off x="136600" y="404971"/>
            <a:ext cx="3840236" cy="553998"/>
          </a:xfrm>
          <a:prstGeom prst="rect">
            <a:avLst/>
          </a:prstGeom>
        </p:spPr>
        <p:txBody>
          <a:bodyPr wrap="square">
            <a:spAutoFit/>
          </a:bodyPr>
          <a:lstStyle/>
          <a:p>
            <a:pPr marL="177800" indent="-177800"/>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2015</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年の中国の投資額は国別では米国についで２位であるが、</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構成比は大きく減少。景気減速や人件費の高騰による「中国離れ」が</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一因と考えられる。一方で</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ASEAN</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向けの投資が伸びている。</a:t>
            </a:r>
            <a:endParaRPr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70</a:t>
            </a:fld>
            <a:endParaRPr kumimoji="1" lang="ja-JP" altLang="en-US"/>
          </a:p>
        </p:txBody>
      </p:sp>
      <p:sp>
        <p:nvSpPr>
          <p:cNvPr id="16" name="正方形/長方形 15"/>
          <p:cNvSpPr/>
          <p:nvPr/>
        </p:nvSpPr>
        <p:spPr>
          <a:xfrm>
            <a:off x="3930037" y="4376137"/>
            <a:ext cx="2676089" cy="276999"/>
          </a:xfrm>
          <a:prstGeom prst="rect">
            <a:avLst/>
          </a:prstGeom>
        </p:spPr>
        <p:txBody>
          <a:bodyPr wrap="square">
            <a:spAutoFit/>
          </a:bodyPr>
          <a:lstStyle/>
          <a:p>
            <a:pPr marL="177800" indent="-177800"/>
            <a:r>
              <a:rPr lang="ja-JP" altLang="ja-JP" sz="12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latin typeface="Meiryo UI" panose="020B0604030504040204" pitchFamily="50" charset="-128"/>
                <a:ea typeface="Meiryo UI" panose="020B0604030504040204" pitchFamily="50" charset="-128"/>
                <a:cs typeface="Meiryo UI" panose="020B0604030504040204" pitchFamily="50" charset="-128"/>
              </a:rPr>
              <a:t>輸出入に占めるアジアの</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割合　</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811755842"/>
              </p:ext>
            </p:extLst>
          </p:nvPr>
        </p:nvGraphicFramePr>
        <p:xfrm>
          <a:off x="3976836" y="4905164"/>
          <a:ext cx="4240251" cy="2069431"/>
        </p:xfrm>
        <a:graphic>
          <a:graphicData uri="http://schemas.openxmlformats.org/drawingml/2006/chart">
            <c:chart xmlns:c="http://schemas.openxmlformats.org/drawingml/2006/chart" xmlns:r="http://schemas.openxmlformats.org/officeDocument/2006/relationships" r:id="rId2"/>
          </a:graphicData>
        </a:graphic>
      </p:graphicFrame>
      <p:sp>
        <p:nvSpPr>
          <p:cNvPr id="19" name="テキスト ボックス 1"/>
          <p:cNvSpPr txBox="1"/>
          <p:nvPr/>
        </p:nvSpPr>
        <p:spPr>
          <a:xfrm>
            <a:off x="4147974" y="4689140"/>
            <a:ext cx="424025" cy="238234"/>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t>(%)</a:t>
            </a:r>
            <a:endParaRPr lang="ja-JP" altLang="en-US" sz="1100" dirty="0"/>
          </a:p>
        </p:txBody>
      </p:sp>
      <p:sp>
        <p:nvSpPr>
          <p:cNvPr id="20" name="テキスト ボックス 1"/>
          <p:cNvSpPr txBox="1"/>
          <p:nvPr/>
        </p:nvSpPr>
        <p:spPr>
          <a:xfrm>
            <a:off x="8100392" y="6543348"/>
            <a:ext cx="362203" cy="238256"/>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altLang="ja-JP" sz="1100" dirty="0"/>
              <a:t>(</a:t>
            </a:r>
            <a:r>
              <a:rPr lang="ja-JP" altLang="en-US" sz="1100" dirty="0"/>
              <a:t>年</a:t>
            </a:r>
            <a:r>
              <a:rPr lang="en-US" altLang="ja-JP" sz="1100" dirty="0"/>
              <a:t>)</a:t>
            </a:r>
            <a:endParaRPr lang="ja-JP" altLang="en-US" sz="1100" dirty="0"/>
          </a:p>
        </p:txBody>
      </p:sp>
      <p:graphicFrame>
        <p:nvGraphicFramePr>
          <p:cNvPr id="31" name="グラフ 30"/>
          <p:cNvGraphicFramePr>
            <a:graphicFrameLocks/>
          </p:cNvGraphicFramePr>
          <p:nvPr>
            <p:extLst>
              <p:ext uri="{D42A27DB-BD31-4B8C-83A1-F6EECF244321}">
                <p14:modId xmlns:p14="http://schemas.microsoft.com/office/powerpoint/2010/main" val="2641482788"/>
              </p:ext>
            </p:extLst>
          </p:nvPr>
        </p:nvGraphicFramePr>
        <p:xfrm>
          <a:off x="3826722" y="2564904"/>
          <a:ext cx="5153025" cy="1910268"/>
        </p:xfrm>
        <a:graphic>
          <a:graphicData uri="http://schemas.openxmlformats.org/drawingml/2006/chart">
            <c:chart xmlns:c="http://schemas.openxmlformats.org/drawingml/2006/chart" xmlns:r="http://schemas.openxmlformats.org/officeDocument/2006/relationships" r:id="rId3"/>
          </a:graphicData>
        </a:graphic>
      </p:graphicFrame>
      <p:pic>
        <p:nvPicPr>
          <p:cNvPr id="33" name="図 32"/>
          <p:cNvPicPr>
            <a:picLocks noChangeAspect="1" noChangeArrowheads="1"/>
            <a:extLst>
              <a:ext uri="{84589F7E-364E-4C9E-8A38-B11213B215E9}">
                <a14:cameraTool xmlns:a14="http://schemas.microsoft.com/office/drawing/2010/main" cellRange="$Q$2:$AI$2"/>
              </a:ext>
            </a:extLst>
          </p:cNvPicPr>
          <p:nvPr/>
        </p:nvPicPr>
        <p:blipFill>
          <a:blip r:embed="rId4"/>
          <a:srcRect/>
          <a:stretch>
            <a:fillRect/>
          </a:stretch>
        </p:blipFill>
        <p:spPr bwMode="auto">
          <a:xfrm>
            <a:off x="4175956" y="2600908"/>
            <a:ext cx="4829175" cy="145164"/>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graphicFrame>
        <p:nvGraphicFramePr>
          <p:cNvPr id="35" name="グラフ 34"/>
          <p:cNvGraphicFramePr>
            <a:graphicFrameLocks/>
          </p:cNvGraphicFramePr>
          <p:nvPr>
            <p:extLst>
              <p:ext uri="{D42A27DB-BD31-4B8C-83A1-F6EECF244321}">
                <p14:modId xmlns:p14="http://schemas.microsoft.com/office/powerpoint/2010/main" val="4201956333"/>
              </p:ext>
            </p:extLst>
          </p:nvPr>
        </p:nvGraphicFramePr>
        <p:xfrm>
          <a:off x="3926428" y="434612"/>
          <a:ext cx="5153026" cy="1962150"/>
        </p:xfrm>
        <a:graphic>
          <a:graphicData uri="http://schemas.openxmlformats.org/drawingml/2006/chart">
            <c:chart xmlns:c="http://schemas.openxmlformats.org/drawingml/2006/chart" xmlns:r="http://schemas.openxmlformats.org/officeDocument/2006/relationships" r:id="rId5"/>
          </a:graphicData>
        </a:graphic>
      </p:graphicFrame>
      <p:pic>
        <p:nvPicPr>
          <p:cNvPr id="37" name="図 36"/>
          <p:cNvPicPr>
            <a:picLocks noChangeAspect="1" noChangeArrowheads="1"/>
            <a:extLst>
              <a:ext uri="{84589F7E-364E-4C9E-8A38-B11213B215E9}">
                <a14:cameraTool xmlns:a14="http://schemas.microsoft.com/office/drawing/2010/main" cellRange="$AK$2:$AU$2"/>
              </a:ext>
            </a:extLst>
          </p:cNvPicPr>
          <p:nvPr/>
        </p:nvPicPr>
        <p:blipFill>
          <a:blip r:embed="rId6"/>
          <a:srcRect/>
          <a:stretch>
            <a:fillRect/>
          </a:stretch>
        </p:blipFill>
        <p:spPr bwMode="auto">
          <a:xfrm>
            <a:off x="4067944" y="544826"/>
            <a:ext cx="4901931" cy="140591"/>
          </a:xfrm>
          <a:prstGeom prst="rect">
            <a:avLst/>
          </a:prstGeom>
          <a:solidFill>
            <a:srgbClr xmlns:mc="http://schemas.openxmlformats.org/markup-compatibility/2006" xmlns:a14="http://schemas.microsoft.com/office/drawing/2010/main" val="FFFFFF" mc:Ignorable="a14" a14:legacySpreadsheetColorIndex="9"/>
          </a:solidFill>
          <a:ln w="9525">
            <a:noFill/>
            <a:miter lim="800000"/>
            <a:headEnd/>
            <a:tailEnd/>
          </a:ln>
        </p:spPr>
      </p:pic>
      <p:sp>
        <p:nvSpPr>
          <p:cNvPr id="21" name="正方形/長方形 20"/>
          <p:cNvSpPr/>
          <p:nvPr/>
        </p:nvSpPr>
        <p:spPr>
          <a:xfrm>
            <a:off x="4067944" y="4557421"/>
            <a:ext cx="1836204" cy="215444"/>
          </a:xfrm>
          <a:prstGeom prst="rect">
            <a:avLst/>
          </a:prstGeom>
        </p:spPr>
        <p:txBody>
          <a:bodyPr wrap="square">
            <a:spAutoFit/>
          </a:bodyPr>
          <a:lstStyle/>
          <a:p>
            <a:pPr marL="177800" indent="-177800"/>
            <a:r>
              <a:rPr lang="ja-JP" altLang="en-US" sz="800" dirty="0" smtClean="0">
                <a:latin typeface="+mn-ea"/>
                <a:cs typeface="Meiryo UI" panose="020B0604030504040204" pitchFamily="50" charset="-128"/>
              </a:rPr>
              <a:t>出典</a:t>
            </a:r>
            <a:r>
              <a:rPr lang="ja-JP" altLang="en-US" sz="800" dirty="0">
                <a:latin typeface="+mn-ea"/>
                <a:cs typeface="Meiryo UI" panose="020B0604030504040204" pitchFamily="50" charset="-128"/>
              </a:rPr>
              <a:t>：大阪税関「貿易統計」</a:t>
            </a:r>
            <a:r>
              <a:rPr lang="ja-JP" altLang="en-US" sz="800" dirty="0" smtClean="0">
                <a:latin typeface="+mn-ea"/>
                <a:cs typeface="Meiryo UI" panose="020B0604030504040204" pitchFamily="50" charset="-128"/>
              </a:rPr>
              <a:t>等</a:t>
            </a:r>
            <a:endParaRPr lang="ja-JP" altLang="en-US" sz="800" dirty="0">
              <a:latin typeface="+mn-ea"/>
              <a:cs typeface="Meiryo UI" panose="020B0604030504040204" pitchFamily="50" charset="-128"/>
            </a:endParaRPr>
          </a:p>
        </p:txBody>
      </p:sp>
    </p:spTree>
    <p:extLst>
      <p:ext uri="{BB962C8B-B14F-4D97-AF65-F5344CB8AC3E}">
        <p14:creationId xmlns:p14="http://schemas.microsoft.com/office/powerpoint/2010/main" val="82035124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角丸四角形 1"/>
          <p:cNvSpPr/>
          <p:nvPr/>
        </p:nvSpPr>
        <p:spPr>
          <a:xfrm>
            <a:off x="35496" y="546766"/>
            <a:ext cx="8856984" cy="67449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95250" indent="-95250"/>
            <a:r>
              <a:rPr lang="ja-JP" altLang="en-US" sz="1100" dirty="0" smtClean="0">
                <a:solidFill>
                  <a:schemeClr val="tx1"/>
                </a:solidFill>
              </a:rPr>
              <a:t>○日本</a:t>
            </a:r>
            <a:r>
              <a:rPr lang="ja-JP" altLang="en-US" sz="1100" dirty="0">
                <a:solidFill>
                  <a:schemeClr val="tx1"/>
                </a:solidFill>
              </a:rPr>
              <a:t>企業の海外進出は</a:t>
            </a:r>
            <a:r>
              <a:rPr lang="en-US" altLang="ja-JP" sz="1100" dirty="0">
                <a:solidFill>
                  <a:schemeClr val="tx1"/>
                </a:solidFill>
              </a:rPr>
              <a:t>2011</a:t>
            </a:r>
            <a:r>
              <a:rPr lang="ja-JP" altLang="en-US" sz="1100" dirty="0">
                <a:solidFill>
                  <a:schemeClr val="tx1"/>
                </a:solidFill>
              </a:rPr>
              <a:t>年の大幅な</a:t>
            </a:r>
            <a:r>
              <a:rPr lang="ja-JP" altLang="en-US" sz="1100" dirty="0" smtClean="0">
                <a:solidFill>
                  <a:schemeClr val="tx1"/>
                </a:solidFill>
              </a:rPr>
              <a:t>増加以降、増加率は横ばいとなっているが、</a:t>
            </a:r>
            <a:r>
              <a:rPr kumimoji="1" lang="ja-JP" altLang="en-US" sz="1100" dirty="0" smtClean="0">
                <a:solidFill>
                  <a:schemeClr val="tx1"/>
                </a:solidFill>
              </a:rPr>
              <a:t>年度ごとの都道府県別海外進出企業数において、大阪府は</a:t>
            </a:r>
            <a:r>
              <a:rPr kumimoji="1" lang="en-US" altLang="ja-JP" sz="1100" dirty="0" smtClean="0">
                <a:solidFill>
                  <a:schemeClr val="tx1"/>
                </a:solidFill>
              </a:rPr>
              <a:t>2010</a:t>
            </a:r>
            <a:r>
              <a:rPr kumimoji="1" lang="ja-JP" altLang="en-US" sz="1100" dirty="0" smtClean="0">
                <a:solidFill>
                  <a:schemeClr val="tx1"/>
                </a:solidFill>
              </a:rPr>
              <a:t>年以降、</a:t>
            </a:r>
            <a:r>
              <a:rPr lang="ja-JP" altLang="en-US" sz="1100" dirty="0" smtClean="0">
                <a:solidFill>
                  <a:schemeClr val="tx1"/>
                </a:solidFill>
              </a:rPr>
              <a:t>全国２位を維持。</a:t>
            </a:r>
            <a:r>
              <a:rPr lang="en-US" altLang="ja-JP" sz="1100" dirty="0" smtClean="0">
                <a:solidFill>
                  <a:schemeClr val="tx1"/>
                </a:solidFill>
              </a:rPr>
              <a:t>2014</a:t>
            </a:r>
            <a:r>
              <a:rPr lang="ja-JP" altLang="en-US" sz="1100" dirty="0" smtClean="0">
                <a:solidFill>
                  <a:schemeClr val="tx1"/>
                </a:solidFill>
              </a:rPr>
              <a:t>年度の関西企業の進出先の大半をアジアが占めている。</a:t>
            </a:r>
            <a:endParaRPr kumimoji="1" lang="ja-JP" altLang="en-US" sz="1100" dirty="0">
              <a:solidFill>
                <a:schemeClr val="tx1"/>
              </a:solidFill>
            </a:endParaRPr>
          </a:p>
        </p:txBody>
      </p:sp>
      <p:sp>
        <p:nvSpPr>
          <p:cNvPr id="8" name="テキスト ボックス 7"/>
          <p:cNvSpPr txBox="1"/>
          <p:nvPr/>
        </p:nvSpPr>
        <p:spPr>
          <a:xfrm>
            <a:off x="179512" y="1272451"/>
            <a:ext cx="3888432" cy="646331"/>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都道府県別の企業進出数推移</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経済分析システムより作成</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（経済産業省：海外事業活動基本調査を再編加工）</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9" name="図 8"/>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rcRect l="37051" t="23514" r="26688" b="8334"/>
          <a:stretch/>
        </p:blipFill>
        <p:spPr>
          <a:xfrm>
            <a:off x="179512" y="1918781"/>
            <a:ext cx="3312368" cy="2872339"/>
          </a:xfrm>
          <a:prstGeom prst="rect">
            <a:avLst/>
          </a:prstGeom>
        </p:spPr>
      </p:pic>
      <p:pic>
        <p:nvPicPr>
          <p:cNvPr id="15" name="図 14"/>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rcRect l="37968" t="24250" r="26784" b="8842"/>
          <a:stretch/>
        </p:blipFill>
        <p:spPr>
          <a:xfrm>
            <a:off x="4841909" y="1918782"/>
            <a:ext cx="3258483" cy="2785408"/>
          </a:xfrm>
          <a:prstGeom prst="rect">
            <a:avLst/>
          </a:prstGeom>
        </p:spPr>
      </p:pic>
      <p:graphicFrame>
        <p:nvGraphicFramePr>
          <p:cNvPr id="4" name="表 3"/>
          <p:cNvGraphicFramePr>
            <a:graphicFrameLocks noGrp="1"/>
          </p:cNvGraphicFramePr>
          <p:nvPr>
            <p:extLst>
              <p:ext uri="{D42A27DB-BD31-4B8C-83A1-F6EECF244321}">
                <p14:modId xmlns:p14="http://schemas.microsoft.com/office/powerpoint/2010/main" val="1104446974"/>
              </p:ext>
            </p:extLst>
          </p:nvPr>
        </p:nvGraphicFramePr>
        <p:xfrm>
          <a:off x="179512" y="4869162"/>
          <a:ext cx="4154389" cy="1872206"/>
        </p:xfrm>
        <a:graphic>
          <a:graphicData uri="http://schemas.openxmlformats.org/drawingml/2006/table">
            <a:tbl>
              <a:tblPr>
                <a:tableStyleId>{3C2FFA5D-87B4-456A-9821-1D502468CF0F}</a:tableStyleId>
              </a:tblPr>
              <a:tblGrid>
                <a:gridCol w="863687"/>
                <a:gridCol w="725426"/>
                <a:gridCol w="641319"/>
                <a:gridCol w="641319"/>
                <a:gridCol w="641319"/>
                <a:gridCol w="641319"/>
              </a:tblGrid>
              <a:tr h="255301">
                <a:tc>
                  <a:txBody>
                    <a:bodyPr/>
                    <a:lstStyle/>
                    <a:p>
                      <a:pPr algn="l" fontAlgn="ctr"/>
                      <a:r>
                        <a:rPr lang="ja-JP" altLang="en-US" sz="900" b="0" i="0" u="none" strike="noStrike" dirty="0" smtClean="0">
                          <a:effectLst/>
                          <a:latin typeface="明朝"/>
                        </a:rPr>
                        <a:t>海外進出企業数</a:t>
                      </a:r>
                      <a:endParaRPr lang="zh-TW"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2010</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2011</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2012</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2013</a:t>
                      </a:r>
                      <a:endParaRPr lang="en-US" altLang="ja-JP" sz="900" b="0" i="0" u="none" strike="noStrike">
                        <a:effectLst/>
                        <a:latin typeface="明朝"/>
                      </a:endParaRPr>
                    </a:p>
                  </a:txBody>
                  <a:tcPr marL="9525" marR="9525" marT="9525" marB="0" anchor="ctr"/>
                </a:tc>
                <a:tc>
                  <a:txBody>
                    <a:bodyPr/>
                    <a:lstStyle/>
                    <a:p>
                      <a:pPr algn="ctr" fontAlgn="ctr"/>
                      <a:r>
                        <a:rPr lang="en-US" altLang="ja-JP" sz="900" u="none" strike="noStrike">
                          <a:effectLst/>
                        </a:rPr>
                        <a:t>2014</a:t>
                      </a:r>
                      <a:endParaRPr lang="en-US" altLang="ja-JP"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１位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10,051</a:t>
                      </a:r>
                      <a:br>
                        <a:rPr lang="en-US" altLang="ja-JP" sz="900" u="none" strike="noStrike" dirty="0">
                          <a:effectLst/>
                        </a:rPr>
                      </a:br>
                      <a:r>
                        <a:rPr lang="ja-JP" altLang="en-US" sz="900" u="none" strike="noStrike" dirty="0">
                          <a:effectLst/>
                        </a:rPr>
                        <a:t>（東京都）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a:effectLst/>
                        </a:rPr>
                        <a:t>10,364</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11,976</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12,121</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12,101</a:t>
                      </a:r>
                      <a:br>
                        <a:rPr lang="en-US" altLang="ja-JP" sz="900" u="none" strike="noStrike">
                          <a:effectLst/>
                        </a:rPr>
                      </a:br>
                      <a:r>
                        <a:rPr lang="ja-JP" altLang="en-US" sz="900" u="none" strike="noStrike">
                          <a:effectLst/>
                        </a:rPr>
                        <a:t>（東京都）</a:t>
                      </a:r>
                      <a:endParaRPr lang="ja-JP" altLang="en-US"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２位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2,316</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2,418</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2,967</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3,105</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c>
                  <a:txBody>
                    <a:bodyPr/>
                    <a:lstStyle/>
                    <a:p>
                      <a:pPr algn="ctr" fontAlgn="ctr"/>
                      <a:r>
                        <a:rPr lang="en-US" altLang="ja-JP" sz="900" u="none" strike="noStrike" dirty="0">
                          <a:effectLst/>
                        </a:rPr>
                        <a:t>3,055</a:t>
                      </a:r>
                      <a:br>
                        <a:rPr lang="en-US" altLang="ja-JP" sz="900" u="none" strike="noStrike" dirty="0">
                          <a:effectLst/>
                        </a:rPr>
                      </a:br>
                      <a:r>
                        <a:rPr lang="ja-JP" altLang="en-US" sz="900" u="none" strike="noStrike" dirty="0">
                          <a:effectLst/>
                        </a:rPr>
                        <a:t>（大阪府）</a:t>
                      </a:r>
                      <a:endParaRPr lang="ja-JP" altLang="en-US" sz="900" b="0" i="0" u="none" strike="noStrike" dirty="0">
                        <a:effectLst/>
                        <a:latin typeface="明朝"/>
                      </a:endParaRPr>
                    </a:p>
                  </a:txBody>
                  <a:tcPr marL="9525" marR="9525" marT="9525" marB="0" anchor="ctr">
                    <a:solidFill>
                      <a:srgbClr val="92D050"/>
                    </a:solidFill>
                  </a:tcPr>
                </a:tc>
              </a:tr>
              <a:tr h="323381">
                <a:tc>
                  <a:txBody>
                    <a:bodyPr/>
                    <a:lstStyle/>
                    <a:p>
                      <a:pPr algn="ctr" fontAlgn="ctr"/>
                      <a:r>
                        <a:rPr lang="ja-JP" altLang="en-US" sz="900" u="none" strike="noStrike">
                          <a:effectLst/>
                        </a:rPr>
                        <a:t>３位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1,589</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1,610</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1,990</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2,128</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2,212</a:t>
                      </a:r>
                      <a:br>
                        <a:rPr lang="en-US" altLang="ja-JP" sz="900" u="none" strike="noStrike">
                          <a:effectLst/>
                        </a:rPr>
                      </a:br>
                      <a:r>
                        <a:rPr lang="ja-JP" altLang="en-US" sz="900" u="none" strike="noStrike">
                          <a:effectLst/>
                        </a:rPr>
                        <a:t>（愛知県）</a:t>
                      </a:r>
                      <a:endParaRPr lang="ja-JP" altLang="en-US"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４位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852</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891</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1,106</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1,163</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1,166</a:t>
                      </a:r>
                      <a:br>
                        <a:rPr lang="en-US" altLang="ja-JP" sz="900" u="none" strike="noStrike">
                          <a:effectLst/>
                        </a:rPr>
                      </a:br>
                      <a:r>
                        <a:rPr lang="ja-JP" altLang="en-US" sz="900" u="none" strike="noStrike">
                          <a:effectLst/>
                        </a:rPr>
                        <a:t>（神奈川県）</a:t>
                      </a:r>
                      <a:endParaRPr lang="ja-JP" altLang="en-US" sz="900" b="0" i="0" u="none" strike="noStrike">
                        <a:effectLst/>
                        <a:latin typeface="明朝"/>
                      </a:endParaRPr>
                    </a:p>
                  </a:txBody>
                  <a:tcPr marL="9525" marR="9525" marT="9525" marB="0" anchor="ctr"/>
                </a:tc>
              </a:tr>
              <a:tr h="323381">
                <a:tc>
                  <a:txBody>
                    <a:bodyPr/>
                    <a:lstStyle/>
                    <a:p>
                      <a:pPr algn="ctr" fontAlgn="ctr"/>
                      <a:r>
                        <a:rPr lang="ja-JP" altLang="en-US" sz="900" u="none" strike="noStrike">
                          <a:effectLst/>
                        </a:rPr>
                        <a:t>５位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541</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548</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717</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a:effectLst/>
                        </a:rPr>
                        <a:t>703</a:t>
                      </a:r>
                      <a:br>
                        <a:rPr lang="en-US" altLang="ja-JP" sz="900" u="none" strike="noStrike">
                          <a:effectLst/>
                        </a:rPr>
                      </a:br>
                      <a:r>
                        <a:rPr lang="ja-JP" altLang="en-US" sz="900" u="none" strike="noStrike">
                          <a:effectLst/>
                        </a:rPr>
                        <a:t>（静岡県）</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a:effectLst/>
                        </a:rPr>
                        <a:t>711</a:t>
                      </a:r>
                      <a:br>
                        <a:rPr lang="en-US" altLang="ja-JP" sz="900" u="none" strike="noStrike" dirty="0">
                          <a:effectLst/>
                        </a:rPr>
                      </a:br>
                      <a:r>
                        <a:rPr lang="ja-JP" altLang="en-US" sz="900" u="none" strike="noStrike" dirty="0">
                          <a:effectLst/>
                        </a:rPr>
                        <a:t>（静岡県）</a:t>
                      </a:r>
                      <a:endParaRPr lang="ja-JP" altLang="en-US" sz="900" b="0" i="0" u="none" strike="noStrike" dirty="0">
                        <a:effectLst/>
                        <a:latin typeface="明朝"/>
                      </a:endParaRPr>
                    </a:p>
                  </a:txBody>
                  <a:tcPr marL="9525" marR="9525" marT="9525" marB="0" anchor="ctr"/>
                </a:tc>
              </a:tr>
            </a:tbl>
          </a:graphicData>
        </a:graphic>
      </p:graphicFrame>
      <p:graphicFrame>
        <p:nvGraphicFramePr>
          <p:cNvPr id="19" name="表 18"/>
          <p:cNvGraphicFramePr>
            <a:graphicFrameLocks noGrp="1"/>
          </p:cNvGraphicFramePr>
          <p:nvPr>
            <p:extLst>
              <p:ext uri="{D42A27DB-BD31-4B8C-83A1-F6EECF244321}">
                <p14:modId xmlns:p14="http://schemas.microsoft.com/office/powerpoint/2010/main" val="534944406"/>
              </p:ext>
            </p:extLst>
          </p:nvPr>
        </p:nvGraphicFramePr>
        <p:xfrm>
          <a:off x="4810099" y="4725144"/>
          <a:ext cx="4154389" cy="2041838"/>
        </p:xfrm>
        <a:graphic>
          <a:graphicData uri="http://schemas.openxmlformats.org/drawingml/2006/table">
            <a:tbl>
              <a:tblPr>
                <a:tableStyleId>{3C2FFA5D-87B4-456A-9821-1D502468CF0F}</a:tableStyleId>
              </a:tblPr>
              <a:tblGrid>
                <a:gridCol w="863687"/>
                <a:gridCol w="725426"/>
                <a:gridCol w="641319"/>
                <a:gridCol w="641319"/>
                <a:gridCol w="641319"/>
                <a:gridCol w="641319"/>
              </a:tblGrid>
              <a:tr h="327309">
                <a:tc>
                  <a:txBody>
                    <a:bodyPr/>
                    <a:lstStyle/>
                    <a:p>
                      <a:pPr algn="l" fontAlgn="ctr"/>
                      <a:r>
                        <a:rPr lang="ja-JP" altLang="en-US" sz="900" b="0" i="0" u="none" strike="noStrike" dirty="0" smtClean="0">
                          <a:effectLst/>
                          <a:latin typeface="明朝"/>
                        </a:rPr>
                        <a:t>国別企業進出数</a:t>
                      </a:r>
                      <a:endParaRPr lang="zh-TW"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2010</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2011</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2012</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2013</a:t>
                      </a:r>
                      <a:endParaRPr lang="en-US" altLang="ja-JP" sz="900" b="0" i="0" u="none" strike="noStrike" dirty="0">
                        <a:effectLst/>
                        <a:latin typeface="明朝"/>
                      </a:endParaRPr>
                    </a:p>
                  </a:txBody>
                  <a:tcPr marL="9525" marR="9525" marT="9525" marB="0" anchor="ctr"/>
                </a:tc>
                <a:tc>
                  <a:txBody>
                    <a:bodyPr/>
                    <a:lstStyle/>
                    <a:p>
                      <a:pPr algn="ctr" fontAlgn="ctr"/>
                      <a:r>
                        <a:rPr lang="en-US" altLang="ja-JP" sz="900" u="none" strike="noStrike" dirty="0">
                          <a:effectLst/>
                        </a:rPr>
                        <a:t>2014</a:t>
                      </a:r>
                      <a:endParaRPr lang="en-US" altLang="ja-JP"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１位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709</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753</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1,042</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1,060</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1,030</a:t>
                      </a:r>
                      <a:r>
                        <a:rPr lang="en-US" altLang="ja-JP" sz="900" u="none" strike="noStrike" dirty="0">
                          <a:effectLst/>
                        </a:rPr>
                        <a:t/>
                      </a:r>
                      <a:br>
                        <a:rPr lang="en-US" altLang="ja-JP" sz="900" u="none" strike="noStrike" dirty="0">
                          <a:effectLst/>
                        </a:rPr>
                      </a:br>
                      <a:r>
                        <a:rPr lang="ja-JP" altLang="en-US" sz="900" u="none" strike="noStrike" dirty="0" smtClean="0">
                          <a:effectLst/>
                        </a:rPr>
                        <a:t>（中国）</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２位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284</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294</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329</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321</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316</a:t>
                      </a:r>
                      <a:r>
                        <a:rPr lang="en-US" altLang="ja-JP" sz="900" u="none" strike="noStrike" dirty="0">
                          <a:effectLst/>
                        </a:rPr>
                        <a:t/>
                      </a:r>
                      <a:br>
                        <a:rPr lang="en-US" altLang="ja-JP" sz="900" u="none" strike="noStrike" dirty="0">
                          <a:effectLst/>
                        </a:rPr>
                      </a:br>
                      <a:r>
                        <a:rPr lang="ja-JP" altLang="en-US" sz="900" u="none" strike="noStrike" dirty="0" smtClean="0">
                          <a:effectLst/>
                        </a:rPr>
                        <a:t>（米国）</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３位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190</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186</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241</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274</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271</a:t>
                      </a:r>
                      <a:r>
                        <a:rPr lang="en-US" altLang="ja-JP" sz="900" u="none" strike="noStrike" dirty="0">
                          <a:effectLst/>
                        </a:rPr>
                        <a:t/>
                      </a:r>
                      <a:br>
                        <a:rPr lang="en-US" altLang="ja-JP" sz="900" u="none" strike="noStrike" dirty="0">
                          <a:effectLst/>
                        </a:rPr>
                      </a:br>
                      <a:r>
                        <a:rPr lang="ja-JP" altLang="en-US" sz="900" u="none" strike="noStrike" dirty="0" smtClean="0">
                          <a:effectLst/>
                        </a:rPr>
                        <a:t>（タイ）</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４位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130</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131</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167</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168</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159</a:t>
                      </a:r>
                      <a:r>
                        <a:rPr lang="en-US" altLang="ja-JP" sz="900" u="none" strike="noStrike" dirty="0">
                          <a:effectLst/>
                        </a:rPr>
                        <a:t/>
                      </a:r>
                      <a:br>
                        <a:rPr lang="en-US" altLang="ja-JP" sz="900" u="none" strike="noStrike" dirty="0">
                          <a:effectLst/>
                        </a:rPr>
                      </a:br>
                      <a:r>
                        <a:rPr lang="ja-JP" altLang="en-US" sz="900" u="none" strike="noStrike" dirty="0" smtClean="0">
                          <a:effectLst/>
                        </a:rPr>
                        <a:t>（香港）</a:t>
                      </a:r>
                      <a:endParaRPr lang="ja-JP" altLang="en-US" sz="900" b="0" i="0" u="none" strike="noStrike" dirty="0">
                        <a:effectLst/>
                        <a:latin typeface="明朝"/>
                      </a:endParaRPr>
                    </a:p>
                  </a:txBody>
                  <a:tcPr marL="9525" marR="9525" marT="9525" marB="0" anchor="ctr"/>
                </a:tc>
              </a:tr>
              <a:tr h="323381">
                <a:tc>
                  <a:txBody>
                    <a:bodyPr/>
                    <a:lstStyle/>
                    <a:p>
                      <a:pPr algn="ctr" fontAlgn="ctr"/>
                      <a:r>
                        <a:rPr lang="ja-JP" altLang="en-US" sz="900" u="none" strike="noStrike">
                          <a:effectLst/>
                        </a:rPr>
                        <a:t>５位</a:t>
                      </a:r>
                      <a:endParaRPr lang="ja-JP" altLang="en-US" sz="900" b="0" i="0" u="none" strike="noStrike">
                        <a:effectLst/>
                        <a:latin typeface="明朝"/>
                      </a:endParaRPr>
                    </a:p>
                  </a:txBody>
                  <a:tcPr marL="9525" marR="9525" marT="9525" marB="0" anchor="ctr"/>
                </a:tc>
                <a:tc>
                  <a:txBody>
                    <a:bodyPr/>
                    <a:lstStyle/>
                    <a:p>
                      <a:pPr algn="ctr" fontAlgn="ctr"/>
                      <a:r>
                        <a:rPr lang="en-US" altLang="ja-JP" sz="900" u="none" strike="noStrike" dirty="0" smtClean="0">
                          <a:effectLst/>
                        </a:rPr>
                        <a:t>122</a:t>
                      </a:r>
                      <a:r>
                        <a:rPr lang="en-US" altLang="ja-JP" sz="900" u="none" strike="noStrike" dirty="0">
                          <a:effectLst/>
                        </a:rPr>
                        <a:t/>
                      </a:r>
                      <a:br>
                        <a:rPr lang="en-US" altLang="ja-JP" sz="900" u="none" strike="noStrike" dirty="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114</a:t>
                      </a:r>
                      <a:br>
                        <a:rPr lang="en-US" altLang="ja-JP" sz="900" u="none" strike="noStrike" dirty="0" smtClean="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130</a:t>
                      </a:r>
                      <a:br>
                        <a:rPr lang="en-US" altLang="ja-JP" sz="900" u="none" strike="noStrike" dirty="0" smtClean="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131</a:t>
                      </a:r>
                      <a:br>
                        <a:rPr lang="en-US" altLang="ja-JP" sz="900" u="none" strike="noStrike" dirty="0" smtClean="0">
                          <a:effectLst/>
                        </a:rPr>
                      </a:br>
                      <a:r>
                        <a:rPr lang="ja-JP" altLang="en-US" sz="900" u="none" strike="noStrike" dirty="0" smtClean="0">
                          <a:effectLst/>
                        </a:rPr>
                        <a:t>（シンガポール）</a:t>
                      </a:r>
                      <a:endParaRPr lang="ja-JP" altLang="en-US" sz="900" b="0" i="0" u="none" strike="noStrike" dirty="0">
                        <a:effectLst/>
                        <a:latin typeface="明朝"/>
                      </a:endParaRPr>
                    </a:p>
                  </a:txBody>
                  <a:tcPr marL="9525" marR="9525" marT="9525" marB="0" anchor="ctr"/>
                </a:tc>
                <a:tc>
                  <a:txBody>
                    <a:bodyPr/>
                    <a:lstStyle/>
                    <a:p>
                      <a:pPr algn="ctr" fontAlgn="ctr"/>
                      <a:r>
                        <a:rPr lang="en-US" altLang="ja-JP" sz="900" u="none" strike="noStrike" dirty="0" smtClean="0">
                          <a:effectLst/>
                        </a:rPr>
                        <a:t>133</a:t>
                      </a:r>
                      <a:br>
                        <a:rPr lang="en-US" altLang="ja-JP" sz="900" u="none" strike="noStrike" dirty="0" smtClean="0">
                          <a:effectLst/>
                        </a:rPr>
                      </a:br>
                      <a:r>
                        <a:rPr lang="ja-JP" altLang="en-US" sz="900" u="none" strike="noStrike" dirty="0" smtClean="0">
                          <a:effectLst/>
                        </a:rPr>
                        <a:t>（台湾）</a:t>
                      </a:r>
                      <a:endParaRPr lang="ja-JP" altLang="en-US" sz="900" b="0" i="0" u="none" strike="noStrike" dirty="0">
                        <a:effectLst/>
                        <a:latin typeface="明朝"/>
                      </a:endParaRPr>
                    </a:p>
                  </a:txBody>
                  <a:tcPr marL="9525" marR="9525" marT="9525" marB="0" anchor="ctr"/>
                </a:tc>
              </a:tr>
            </a:tbl>
          </a:graphicData>
        </a:graphic>
      </p:graphicFrame>
      <p:sp>
        <p:nvSpPr>
          <p:cNvPr id="3" name="正方形/長方形 2"/>
          <p:cNvSpPr/>
          <p:nvPr/>
        </p:nvSpPr>
        <p:spPr>
          <a:xfrm>
            <a:off x="161588" y="116632"/>
            <a:ext cx="3576620" cy="369332"/>
          </a:xfrm>
          <a:prstGeom prst="rect">
            <a:avLst/>
          </a:prstGeom>
        </p:spPr>
        <p:txBody>
          <a:bodyPr wrap="none">
            <a:spAutoFit/>
          </a:bodyPr>
          <a:lstStyle/>
          <a:p>
            <a:r>
              <a:rPr lang="ja-JP" altLang="en-US" dirty="0"/>
              <a:t>日本企業における海外展開の動向</a:t>
            </a:r>
          </a:p>
        </p:txBody>
      </p:sp>
      <p:sp>
        <p:nvSpPr>
          <p:cNvPr id="10" name="テキスト ボックス 9"/>
          <p:cNvSpPr txBox="1"/>
          <p:nvPr/>
        </p:nvSpPr>
        <p:spPr>
          <a:xfrm>
            <a:off x="2987824" y="1487895"/>
            <a:ext cx="1368152" cy="261610"/>
          </a:xfrm>
          <a:prstGeom prst="rect">
            <a:avLst/>
          </a:prstGeom>
          <a:noFill/>
        </p:spPr>
        <p:txBody>
          <a:bodyPr wrap="squar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都道府県→海外</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1" name="テキスト ボックス 10"/>
          <p:cNvSpPr txBox="1"/>
          <p:nvPr/>
        </p:nvSpPr>
        <p:spPr>
          <a:xfrm>
            <a:off x="7524328" y="1468845"/>
            <a:ext cx="1368152" cy="261610"/>
          </a:xfrm>
          <a:prstGeom prst="rect">
            <a:avLst/>
          </a:prstGeom>
          <a:noFill/>
        </p:spPr>
        <p:txBody>
          <a:bodyPr wrap="square" rtlCol="0">
            <a:spAutoFit/>
          </a:bodyPr>
          <a:lstStyle/>
          <a:p>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日本</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→世界各国</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12" name="テキスト ボックス 11"/>
          <p:cNvSpPr txBox="1"/>
          <p:nvPr/>
        </p:nvSpPr>
        <p:spPr>
          <a:xfrm>
            <a:off x="4945836" y="1282373"/>
            <a:ext cx="4090660" cy="646331"/>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進出国別の企業進出数推移</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経済分析システムより作成</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cs typeface="Meiryo UI" panose="020B0604030504040204" pitchFamily="50" charset="-128"/>
              </a:rPr>
              <a:t>（経済産業省：海外事業活動基本調査を再編加工</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71</a:t>
            </a:fld>
            <a:endParaRPr kumimoji="1" lang="ja-JP" altLang="en-US"/>
          </a:p>
        </p:txBody>
      </p:sp>
    </p:spTree>
    <p:extLst>
      <p:ext uri="{BB962C8B-B14F-4D97-AF65-F5344CB8AC3E}">
        <p14:creationId xmlns:p14="http://schemas.microsoft.com/office/powerpoint/2010/main" val="245231422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788617"/>
            <a:ext cx="4248472" cy="4030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テキスト ボックス 3"/>
          <p:cNvSpPr txBox="1"/>
          <p:nvPr/>
        </p:nvSpPr>
        <p:spPr>
          <a:xfrm>
            <a:off x="179512" y="287650"/>
            <a:ext cx="4464496" cy="477054"/>
          </a:xfrm>
          <a:prstGeom prst="rect">
            <a:avLst/>
          </a:prstGeom>
          <a:noFill/>
        </p:spPr>
        <p:txBody>
          <a:bodyPr wrap="square" rtlCol="0">
            <a:spAutoFit/>
          </a:bodyPr>
          <a:lstStyle/>
          <a:p>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関西企業</a:t>
            </a:r>
            <a:r>
              <a:rPr lang="en-US" altLang="ja-JP" sz="8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b="1" dirty="0">
                <a:latin typeface="Meiryo UI" panose="020B0604030504040204" pitchFamily="50" charset="-128"/>
                <a:ea typeface="Meiryo UI" panose="020B0604030504040204" pitchFamily="50" charset="-128"/>
                <a:cs typeface="Meiryo UI" panose="020B0604030504040204" pitchFamily="50" charset="-128"/>
              </a:rPr>
              <a:t>１</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海外進出</a:t>
            </a:r>
            <a:r>
              <a:rPr kumimoji="1" lang="en-US" altLang="ja-JP" sz="8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２</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拠点数</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JETRO</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「関西企業の海外事業展開に関する動向（</a:t>
            </a:r>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2014</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テキスト ボックス 4"/>
          <p:cNvSpPr txBox="1"/>
          <p:nvPr/>
        </p:nvSpPr>
        <p:spPr>
          <a:xfrm>
            <a:off x="179512" y="4963234"/>
            <a:ext cx="4536504" cy="553998"/>
          </a:xfrm>
          <a:prstGeom prst="rect">
            <a:avLst/>
          </a:prstGeom>
          <a:noFill/>
        </p:spPr>
        <p:txBody>
          <a:bodyPr wrap="square" rtlCol="0">
            <a:spAutoFit/>
          </a:bodyPr>
          <a:lstStyle/>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１関西企業とは、本社</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が滋賀、京都、奈良、大阪、和歌山、兵庫に所在する</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企業</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２海外進出とは、新規に営業拠点、生産拠点などを立ち上げること、または既存</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拠点の拡充のことを指す。</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3923928" y="4581708"/>
            <a:ext cx="720080" cy="215444"/>
          </a:xfrm>
          <a:prstGeom prst="rect">
            <a:avLst/>
          </a:prstGeom>
          <a:noFill/>
        </p:spPr>
        <p:txBody>
          <a:bodyPr wrap="square" rtlCol="0">
            <a:spAutoFit/>
          </a:bodyPr>
          <a:lstStyle/>
          <a:p>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（箇所）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72</a:t>
            </a:fld>
            <a:endParaRPr kumimoji="1" lang="ja-JP" altLang="en-US"/>
          </a:p>
        </p:txBody>
      </p:sp>
    </p:spTree>
    <p:extLst>
      <p:ext uri="{BB962C8B-B14F-4D97-AF65-F5344CB8AC3E}">
        <p14:creationId xmlns:p14="http://schemas.microsoft.com/office/powerpoint/2010/main" val="84746540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67030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○中国など、新興国市場からの対内直接投資の呼び込み不足。</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○言語、ビジネス参入障壁、在留資格、商慣行などビジネスにおける閉鎖性。</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20457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276872"/>
            <a:ext cx="9001000" cy="79208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月から、成長特区税制を活かした法人実効税率の軽減（国家戦略特区における税制支援と地元市</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町村の優遇制度を併用することにより、最大実効税率は約</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戦略策定時の実効税率</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40.69%〕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13258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8000" y="642924"/>
            <a:ext cx="273600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対内投資</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19456" y="3284984"/>
            <a:ext cx="9036496" cy="2916324"/>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○法人税制改革や規制改革など我が国のビジネス環境の改善評価により、</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JETRO</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が支援を行った外資系企業の</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７割強が、今後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年以内に日本での投資拡大を図る意向。その立地先として、東京都（</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34.4%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）、大阪府</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15.9%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）、神奈川県（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13.7%</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）が挙げられている。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○外資系企業の所在地は東京が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月時点で全国の</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76.3%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を占め一極集中の状況。大阪は戦略策定時と比較して横ばいで推移しており、更なる取り組みが必要（</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2011</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3.9</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2017</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月</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:128</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社（</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4.0</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177800" indent="-177800"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JETRO</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支援を行った投資拡大意向のある外資系企業について、大阪には「営業・販売」、「顧客サービス」、「生産・製造、研究開発」の機能を期待しており今後これらの環境整備に取り組むことが課題の一つとな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○外資系企業からみたビジネス環境について、オフィス賃料等のビジネスコストの比較や、ライフサイエンス</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6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分野等の大阪・関西の知的資源といった投資魅力のＰＲをさらに強化していくことが必要。</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8000" y="314096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73</a:t>
            </a:fld>
            <a:endParaRPr kumimoji="1" lang="ja-JP" altLang="en-US"/>
          </a:p>
        </p:txBody>
      </p:sp>
    </p:spTree>
    <p:extLst>
      <p:ext uri="{BB962C8B-B14F-4D97-AF65-F5344CB8AC3E}">
        <p14:creationId xmlns:p14="http://schemas.microsoft.com/office/powerpoint/2010/main" val="224330433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図 4"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38568" y="3783117"/>
            <a:ext cx="4777785" cy="2886243"/>
          </a:xfrm>
          <a:prstGeom prst="rect">
            <a:avLst/>
          </a:prstGeom>
        </p:spPr>
      </p:pic>
      <p:sp>
        <p:nvSpPr>
          <p:cNvPr id="27" name="テキスト ボックス 26"/>
          <p:cNvSpPr txBox="1"/>
          <p:nvPr/>
        </p:nvSpPr>
        <p:spPr>
          <a:xfrm>
            <a:off x="4407387" y="3620954"/>
            <a:ext cx="3214341"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対日</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直接</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投資</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残高</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推移</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と対</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比</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9512" y="3954542"/>
            <a:ext cx="4197876" cy="338554"/>
          </a:xfrm>
          <a:prstGeom prst="rect">
            <a:avLst/>
          </a:prstGeom>
          <a:noFill/>
        </p:spPr>
        <p:txBody>
          <a:bodyPr wrap="square" rtlCol="0">
            <a:spAutoFit/>
          </a:bodyPr>
          <a:lstStyle/>
          <a:p>
            <a:r>
              <a:rPr lang="ja-JP" altLang="en-US" sz="800" dirty="0"/>
              <a:t>出典： </a:t>
            </a:r>
            <a:r>
              <a:rPr lang="en-US" altLang="ja-JP" sz="800" dirty="0" smtClean="0"/>
              <a:t>JETRO</a:t>
            </a:r>
            <a:r>
              <a:rPr lang="ja-JP" altLang="en-US" sz="800" dirty="0" smtClean="0"/>
              <a:t>「ジェトロ世界</a:t>
            </a:r>
            <a:r>
              <a:rPr lang="ja-JP" altLang="en-US" sz="800" dirty="0"/>
              <a:t>貿易投資</a:t>
            </a:r>
            <a:r>
              <a:rPr lang="ja-JP" altLang="en-US" sz="800" dirty="0" smtClean="0"/>
              <a:t>報告</a:t>
            </a:r>
            <a:r>
              <a:rPr lang="en-US" altLang="ja-JP" sz="800" dirty="0" smtClean="0"/>
              <a:t>2017</a:t>
            </a:r>
            <a:r>
              <a:rPr lang="ja-JP" altLang="en-US" sz="800" dirty="0" smtClean="0"/>
              <a:t>年版」　～広域経済圏と日本企業の成長戦略～</a:t>
            </a:r>
            <a:r>
              <a:rPr lang="ja-JP" altLang="en-US" sz="800" dirty="0">
                <a:latin typeface="+mn-ea"/>
              </a:rPr>
              <a:t>第</a:t>
            </a:r>
            <a:r>
              <a:rPr lang="en-US" altLang="ja-JP" sz="800" dirty="0">
                <a:latin typeface="+mn-ea"/>
              </a:rPr>
              <a:t>1</a:t>
            </a:r>
            <a:r>
              <a:rPr lang="ja-JP" altLang="en-US" sz="800" dirty="0">
                <a:latin typeface="+mn-ea"/>
              </a:rPr>
              <a:t>部 </a:t>
            </a:r>
            <a:r>
              <a:rPr lang="ja-JP" altLang="en-US" sz="800" dirty="0" smtClean="0">
                <a:latin typeface="+mn-ea"/>
              </a:rPr>
              <a:t>総論編　第</a:t>
            </a:r>
            <a:r>
              <a:rPr lang="en-US" altLang="ja-JP" sz="800" dirty="0">
                <a:latin typeface="+mn-ea"/>
              </a:rPr>
              <a:t>Ⅰ</a:t>
            </a:r>
            <a:r>
              <a:rPr lang="ja-JP" altLang="en-US" sz="800" dirty="0">
                <a:latin typeface="+mn-ea"/>
              </a:rPr>
              <a:t>章 世界経済・貿易・直接投資の現状</a:t>
            </a:r>
            <a:r>
              <a:rPr lang="ja-JP" altLang="en-US" sz="800" dirty="0" smtClean="0">
                <a:latin typeface="+mn-ea"/>
              </a:rPr>
              <a:t>　</a:t>
            </a:r>
          </a:p>
        </p:txBody>
      </p:sp>
      <p:sp>
        <p:nvSpPr>
          <p:cNvPr id="12" name="テキスト ボックス 11"/>
          <p:cNvSpPr txBox="1"/>
          <p:nvPr/>
        </p:nvSpPr>
        <p:spPr>
          <a:xfrm>
            <a:off x="169423" y="3629228"/>
            <a:ext cx="2698175"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対日</a:t>
            </a:r>
            <a:r>
              <a:rPr lang="ja-JP" altLang="ja-JP" sz="1400" b="1" dirty="0">
                <a:latin typeface="Meiryo UI" panose="020B0604030504040204" pitchFamily="50" charset="-128"/>
                <a:ea typeface="Meiryo UI" panose="020B0604030504040204" pitchFamily="50" charset="-128"/>
                <a:cs typeface="Meiryo UI" panose="020B0604030504040204" pitchFamily="50" charset="-128"/>
              </a:rPr>
              <a:t>投資残高の地域別構成比</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4548520" y="3954542"/>
            <a:ext cx="3155827" cy="246221"/>
          </a:xfrm>
          <a:prstGeom prst="rect">
            <a:avLst/>
          </a:prstGeom>
          <a:noFill/>
        </p:spPr>
        <p:txBody>
          <a:bodyPr wrap="square" rtlCol="0">
            <a:spAutoFit/>
          </a:bodyPr>
          <a:lstStyle/>
          <a:p>
            <a:r>
              <a:rPr lang="ja-JP" altLang="en-US" sz="1000" dirty="0" smtClean="0"/>
              <a:t>出典：</a:t>
            </a:r>
            <a:r>
              <a:rPr lang="en-US" altLang="ja-JP" sz="1000" dirty="0" smtClean="0"/>
              <a:t>JETRO</a:t>
            </a:r>
            <a:r>
              <a:rPr lang="ja-JP" altLang="en-US" sz="1000" dirty="0" smtClean="0"/>
              <a:t>「ジェトロ対日投資報告</a:t>
            </a:r>
            <a:r>
              <a:rPr lang="en-US" altLang="ja-JP" sz="1000" dirty="0" smtClean="0"/>
              <a:t>2017</a:t>
            </a:r>
            <a:r>
              <a:rPr lang="ja-JP" altLang="en-US" sz="1000" dirty="0" smtClean="0"/>
              <a:t>」</a:t>
            </a:r>
            <a:endParaRPr lang="ja-JP" altLang="en-US" sz="10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74</a:t>
            </a:fld>
            <a:endParaRPr kumimoji="1" lang="ja-JP" altLang="en-US"/>
          </a:p>
        </p:txBody>
      </p:sp>
      <p:pic>
        <p:nvPicPr>
          <p:cNvPr id="6" name="図 5"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03" y="4293096"/>
            <a:ext cx="3697933" cy="2233486"/>
          </a:xfrm>
          <a:prstGeom prst="rect">
            <a:avLst/>
          </a:prstGeom>
        </p:spPr>
      </p:pic>
      <p:graphicFrame>
        <p:nvGraphicFramePr>
          <p:cNvPr id="14" name="表 13"/>
          <p:cNvGraphicFramePr>
            <a:graphicFrameLocks noGrp="1"/>
          </p:cNvGraphicFramePr>
          <p:nvPr>
            <p:extLst>
              <p:ext uri="{D42A27DB-BD31-4B8C-83A1-F6EECF244321}">
                <p14:modId xmlns:p14="http://schemas.microsoft.com/office/powerpoint/2010/main" val="729295731"/>
              </p:ext>
            </p:extLst>
          </p:nvPr>
        </p:nvGraphicFramePr>
        <p:xfrm>
          <a:off x="252775" y="761627"/>
          <a:ext cx="4176463" cy="2661856"/>
        </p:xfrm>
        <a:graphic>
          <a:graphicData uri="http://schemas.openxmlformats.org/drawingml/2006/table">
            <a:tbl>
              <a:tblPr firstRow="1" firstCol="1" bandRow="1">
                <a:tableStyleId>{5C22544A-7EE6-4342-B048-85BDC9FD1C3A}</a:tableStyleId>
              </a:tblPr>
              <a:tblGrid>
                <a:gridCol w="745797"/>
                <a:gridCol w="874899"/>
                <a:gridCol w="851740"/>
                <a:gridCol w="851740"/>
                <a:gridCol w="852287"/>
              </a:tblGrid>
              <a:tr h="225088">
                <a:tc>
                  <a:txBody>
                    <a:bodyPr/>
                    <a:lstStyle/>
                    <a:p>
                      <a:pPr algn="l">
                        <a:lnSpc>
                          <a:spcPct val="100000"/>
                        </a:lnSpc>
                        <a:spcAft>
                          <a:spcPts val="0"/>
                        </a:spcAft>
                      </a:pPr>
                      <a:r>
                        <a:rPr lang="ja-JP" sz="1200" kern="100" dirty="0">
                          <a:effectLst/>
                        </a:rPr>
                        <a:t>　</a:t>
                      </a:r>
                      <a:endParaRPr lang="ja-JP" sz="1200" kern="100" dirty="0">
                        <a:effectLst/>
                        <a:latin typeface="Century"/>
                        <a:ea typeface="ＭＳ 明朝"/>
                        <a:cs typeface="Times New Roman"/>
                      </a:endParaRPr>
                    </a:p>
                  </a:txBody>
                  <a:tcPr marL="68580" marR="68580" marT="0" marB="0"/>
                </a:tc>
                <a:tc gridSpan="2">
                  <a:txBody>
                    <a:bodyPr/>
                    <a:lstStyle/>
                    <a:p>
                      <a:pPr algn="ctr">
                        <a:lnSpc>
                          <a:spcPct val="100000"/>
                        </a:lnSpc>
                        <a:spcAft>
                          <a:spcPts val="0"/>
                        </a:spcAft>
                      </a:pPr>
                      <a:r>
                        <a:rPr lang="en-US" altLang="ja-JP" sz="1200" kern="100" dirty="0" smtClean="0">
                          <a:solidFill>
                            <a:schemeClr val="bg1"/>
                          </a:solidFill>
                          <a:effectLst/>
                        </a:rPr>
                        <a:t>2011</a:t>
                      </a:r>
                      <a:r>
                        <a:rPr lang="ja-JP" altLang="en-US" sz="1200" kern="100" dirty="0" smtClean="0">
                          <a:solidFill>
                            <a:schemeClr val="bg1"/>
                          </a:solidFill>
                          <a:effectLst/>
                        </a:rPr>
                        <a:t>年</a:t>
                      </a:r>
                      <a:endParaRPr lang="ja-JP" sz="1200" strike="dblStrike" kern="100" baseline="0" dirty="0">
                        <a:solidFill>
                          <a:schemeClr val="bg1"/>
                        </a:solidFill>
                        <a:effectLst/>
                        <a:latin typeface="Century"/>
                        <a:ea typeface="ＭＳ 明朝"/>
                        <a:cs typeface="Times New Roman"/>
                      </a:endParaRPr>
                    </a:p>
                  </a:txBody>
                  <a:tcPr marL="68580" marR="68580" marT="0" marB="0"/>
                </a:tc>
                <a:tc hMerge="1">
                  <a:txBody>
                    <a:bodyPr/>
                    <a:lstStyle/>
                    <a:p>
                      <a:endParaRPr kumimoji="1" lang="ja-JP" altLang="en-US"/>
                    </a:p>
                  </a:txBody>
                  <a:tcPr/>
                </a:tc>
                <a:tc gridSpan="2">
                  <a:txBody>
                    <a:bodyPr/>
                    <a:lstStyle/>
                    <a:p>
                      <a:pPr algn="ctr">
                        <a:lnSpc>
                          <a:spcPct val="100000"/>
                        </a:lnSpc>
                        <a:spcAft>
                          <a:spcPts val="0"/>
                        </a:spcAft>
                      </a:pPr>
                      <a:r>
                        <a:rPr lang="en-US" altLang="ja-JP" sz="1200" kern="100" dirty="0" smtClean="0">
                          <a:solidFill>
                            <a:schemeClr val="bg1"/>
                          </a:solidFill>
                          <a:effectLst/>
                        </a:rPr>
                        <a:t>2017</a:t>
                      </a:r>
                      <a:r>
                        <a:rPr lang="ja-JP" altLang="en-US" sz="1200" kern="100" dirty="0" smtClean="0">
                          <a:solidFill>
                            <a:schemeClr val="bg1"/>
                          </a:solidFill>
                          <a:effectLst/>
                        </a:rPr>
                        <a:t>年</a:t>
                      </a:r>
                      <a:endParaRPr lang="ja-JP" sz="1200" strike="dblStrike" kern="100" dirty="0">
                        <a:solidFill>
                          <a:schemeClr val="bg1"/>
                        </a:solidFill>
                        <a:effectLst/>
                        <a:latin typeface="Century"/>
                        <a:ea typeface="ＭＳ 明朝"/>
                        <a:cs typeface="Times New Roman"/>
                      </a:endParaRPr>
                    </a:p>
                  </a:txBody>
                  <a:tcPr marL="68580" marR="68580" marT="0" marB="0"/>
                </a:tc>
                <a:tc hMerge="1">
                  <a:txBody>
                    <a:bodyPr/>
                    <a:lstStyle/>
                    <a:p>
                      <a:endParaRPr kumimoji="1" lang="ja-JP" altLang="en-US"/>
                    </a:p>
                  </a:txBody>
                  <a:tcPr/>
                </a:tc>
              </a:tr>
              <a:tr h="509182">
                <a:tc>
                  <a:txBody>
                    <a:bodyPr/>
                    <a:lstStyle/>
                    <a:p>
                      <a:pPr algn="l">
                        <a:lnSpc>
                          <a:spcPct val="100000"/>
                        </a:lnSpc>
                        <a:spcAft>
                          <a:spcPts val="0"/>
                        </a:spcAft>
                      </a:pPr>
                      <a:r>
                        <a:rPr lang="ja-JP" sz="1200" kern="100" dirty="0">
                          <a:effectLst/>
                        </a:rPr>
                        <a:t>　</a:t>
                      </a:r>
                      <a:endParaRPr lang="ja-JP" sz="12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dirty="0">
                          <a:effectLst/>
                        </a:rPr>
                        <a:t>企業数（</a:t>
                      </a:r>
                      <a:r>
                        <a:rPr lang="ja-JP" sz="1400" kern="100" dirty="0" smtClean="0">
                          <a:effectLst/>
                        </a:rPr>
                        <a:t>社</a:t>
                      </a:r>
                      <a:r>
                        <a:rPr lang="en-US" altLang="ja-JP" sz="1400" kern="100" dirty="0" smtClean="0">
                          <a:effectLst/>
                        </a:rPr>
                        <a:t> </a:t>
                      </a:r>
                      <a:r>
                        <a:rPr lang="ja-JP" sz="1400" kern="100" dirty="0" smtClean="0">
                          <a:effectLst/>
                        </a:rPr>
                        <a:t>）</a:t>
                      </a:r>
                      <a:endParaRPr lang="ja-JP" sz="14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a:effectLst/>
                        </a:rPr>
                        <a:t>構成比</a:t>
                      </a:r>
                      <a:endParaRPr lang="ja-JP" sz="14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dirty="0">
                          <a:solidFill>
                            <a:schemeClr val="tx1"/>
                          </a:solidFill>
                          <a:effectLst/>
                        </a:rPr>
                        <a:t>企業数（</a:t>
                      </a:r>
                      <a:r>
                        <a:rPr lang="ja-JP" sz="1400" kern="100" dirty="0" smtClean="0">
                          <a:solidFill>
                            <a:schemeClr val="tx1"/>
                          </a:solidFill>
                          <a:effectLst/>
                        </a:rPr>
                        <a:t>社</a:t>
                      </a:r>
                      <a:r>
                        <a:rPr lang="ja-JP" altLang="en-US" sz="1400" kern="100" baseline="0" dirty="0" smtClean="0">
                          <a:solidFill>
                            <a:schemeClr val="tx1"/>
                          </a:solidFill>
                          <a:effectLst/>
                        </a:rPr>
                        <a:t> </a:t>
                      </a:r>
                      <a:r>
                        <a:rPr lang="ja-JP" sz="1400" kern="100" dirty="0" smtClean="0">
                          <a:solidFill>
                            <a:schemeClr val="tx1"/>
                          </a:solidFill>
                          <a:effectLst/>
                        </a:rPr>
                        <a:t>）</a:t>
                      </a:r>
                      <a:endParaRPr lang="ja-JP" sz="1400" kern="100" dirty="0">
                        <a:solidFill>
                          <a:schemeClr val="tx1"/>
                        </a:solidFill>
                        <a:effectLst/>
                        <a:latin typeface="Century"/>
                        <a:ea typeface="ＭＳ 明朝"/>
                        <a:cs typeface="Times New Roman"/>
                      </a:endParaRPr>
                    </a:p>
                  </a:txBody>
                  <a:tcPr marL="68580" marR="68580" marT="0" marB="0"/>
                </a:tc>
                <a:tc>
                  <a:txBody>
                    <a:bodyPr/>
                    <a:lstStyle/>
                    <a:p>
                      <a:pPr algn="ctr">
                        <a:lnSpc>
                          <a:spcPct val="100000"/>
                        </a:lnSpc>
                        <a:spcAft>
                          <a:spcPts val="0"/>
                        </a:spcAft>
                      </a:pPr>
                      <a:r>
                        <a:rPr lang="ja-JP" sz="1400" kern="100" dirty="0">
                          <a:solidFill>
                            <a:schemeClr val="tx1"/>
                          </a:solidFill>
                          <a:effectLst/>
                        </a:rPr>
                        <a:t>構成比</a:t>
                      </a:r>
                      <a:endParaRPr lang="ja-JP" sz="1400" kern="100" dirty="0">
                        <a:solidFill>
                          <a:schemeClr val="tx1"/>
                        </a:solidFill>
                        <a:effectLst/>
                        <a:latin typeface="Century"/>
                        <a:ea typeface="ＭＳ 明朝"/>
                        <a:cs typeface="Times New Roman"/>
                      </a:endParaRPr>
                    </a:p>
                  </a:txBody>
                  <a:tcPr marL="68580" marR="68580" marT="0" marB="0"/>
                </a:tc>
              </a:tr>
              <a:tr h="332947">
                <a:tc>
                  <a:txBody>
                    <a:bodyPr/>
                    <a:lstStyle/>
                    <a:p>
                      <a:pPr algn="l">
                        <a:lnSpc>
                          <a:spcPct val="100000"/>
                        </a:lnSpc>
                        <a:spcAft>
                          <a:spcPts val="0"/>
                        </a:spcAft>
                      </a:pPr>
                      <a:r>
                        <a:rPr lang="ja-JP" sz="1200" kern="100" dirty="0">
                          <a:effectLst/>
                        </a:rPr>
                        <a:t>全国</a:t>
                      </a:r>
                      <a:endParaRPr lang="ja-JP" sz="1200" kern="100" dirty="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3,098</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sz="1400" kern="100" dirty="0">
                          <a:solidFill>
                            <a:schemeClr val="tx1"/>
                          </a:solidFill>
                          <a:effectLst/>
                          <a:latin typeface="+mn-lt"/>
                          <a:ea typeface="Meiryo UI" panose="020B0604030504040204" pitchFamily="50" charset="-128"/>
                          <a:cs typeface="Meiryo UI" panose="020B0604030504040204" pitchFamily="50" charset="-128"/>
                        </a:rPr>
                        <a:t>-</a:t>
                      </a:r>
                      <a:endParaRPr lang="ja-JP" sz="1400" kern="10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3,175</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sz="1400" kern="100" dirty="0">
                          <a:solidFill>
                            <a:schemeClr val="tx1"/>
                          </a:solidFill>
                          <a:effectLst/>
                          <a:latin typeface="+mn-lt"/>
                          <a:ea typeface="Meiryo UI" panose="020B0604030504040204" pitchFamily="50" charset="-128"/>
                          <a:cs typeface="Meiryo UI" panose="020B0604030504040204" pitchFamily="50" charset="-128"/>
                        </a:rPr>
                        <a:t>-</a:t>
                      </a:r>
                      <a:endParaRPr lang="ja-JP" sz="1400" kern="10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32947">
                <a:tc>
                  <a:txBody>
                    <a:bodyPr/>
                    <a:lstStyle/>
                    <a:p>
                      <a:pPr algn="l">
                        <a:lnSpc>
                          <a:spcPct val="100000"/>
                        </a:lnSpc>
                        <a:spcAft>
                          <a:spcPts val="0"/>
                        </a:spcAft>
                      </a:pPr>
                      <a:r>
                        <a:rPr lang="ja-JP" sz="1200" kern="100">
                          <a:effectLst/>
                        </a:rPr>
                        <a:t>東京都</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2,346</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75.7</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2,422</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76.3</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15423">
                <a:tc>
                  <a:txBody>
                    <a:bodyPr/>
                    <a:lstStyle/>
                    <a:p>
                      <a:pPr algn="l">
                        <a:lnSpc>
                          <a:spcPct val="100000"/>
                        </a:lnSpc>
                        <a:spcAft>
                          <a:spcPts val="0"/>
                        </a:spcAft>
                      </a:pPr>
                      <a:r>
                        <a:rPr lang="ja-JP" sz="1200" kern="100">
                          <a:effectLst/>
                        </a:rPr>
                        <a:t>愛知県</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37</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00" dirty="0" smtClean="0">
                          <a:solidFill>
                            <a:schemeClr val="tx1"/>
                          </a:solidFill>
                          <a:effectLst/>
                          <a:latin typeface="+mn-lt"/>
                          <a:ea typeface="Meiryo UI" panose="020B0604030504040204" pitchFamily="50" charset="-128"/>
                          <a:cs typeface="Meiryo UI" panose="020B0604030504040204" pitchFamily="50" charset="-128"/>
                        </a:rPr>
                        <a:t>1.</a:t>
                      </a: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altLang="ja-JP" sz="1400" strike="dblStrike" kern="100" baseline="0" dirty="0" smtClean="0">
                        <a:solidFill>
                          <a:schemeClr val="tx1"/>
                        </a:solidFill>
                        <a:effectLst/>
                        <a:latin typeface="Century"/>
                        <a:ea typeface="ＭＳ 明朝"/>
                        <a:cs typeface="Times New Roman"/>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38</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1.2</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15423">
                <a:tc>
                  <a:txBody>
                    <a:bodyPr/>
                    <a:lstStyle/>
                    <a:p>
                      <a:pPr algn="l">
                        <a:lnSpc>
                          <a:spcPct val="100000"/>
                        </a:lnSpc>
                        <a:spcAft>
                          <a:spcPts val="0"/>
                        </a:spcAft>
                      </a:pPr>
                      <a:r>
                        <a:rPr lang="ja-JP" sz="1200" kern="100">
                          <a:effectLst/>
                        </a:rPr>
                        <a:t>京都府</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9</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00" dirty="0" smtClean="0">
                          <a:solidFill>
                            <a:schemeClr val="tx1"/>
                          </a:solidFill>
                          <a:effectLst/>
                          <a:latin typeface="+mn-lt"/>
                          <a:ea typeface="Meiryo UI" panose="020B0604030504040204" pitchFamily="50" charset="-128"/>
                          <a:cs typeface="Meiryo UI" panose="020B0604030504040204" pitchFamily="50" charset="-128"/>
                        </a:rPr>
                        <a:t>0.</a:t>
                      </a: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altLang="ja-JP" sz="1400" strike="dblStrike" kern="100" baseline="0" dirty="0" smtClean="0">
                        <a:solidFill>
                          <a:schemeClr val="tx1"/>
                        </a:solidFill>
                        <a:effectLst/>
                        <a:latin typeface="Century"/>
                        <a:ea typeface="ＭＳ 明朝"/>
                        <a:cs typeface="Times New Roman"/>
                      </a:endParaRPr>
                    </a:p>
                  </a:txBody>
                  <a:tcPr marL="68580" marR="68580" marT="0" marB="0" anchor="ctr"/>
                </a:tc>
                <a:tc>
                  <a:txBody>
                    <a:bodyPr/>
                    <a:lstStyle/>
                    <a:p>
                      <a:pPr algn="ctr">
                        <a:lnSpc>
                          <a:spcPct val="100000"/>
                        </a:lnSpc>
                        <a:spcAft>
                          <a:spcPts val="0"/>
                        </a:spcAft>
                      </a:pPr>
                      <a:r>
                        <a:rPr lang="en-US" altLang="ja-JP" sz="1400" strike="noStrike" kern="100" baseline="0" dirty="0" smtClean="0">
                          <a:solidFill>
                            <a:schemeClr val="tx1"/>
                          </a:solidFill>
                          <a:effectLst/>
                          <a:latin typeface="+mn-lt"/>
                          <a:ea typeface="Meiryo UI" panose="020B0604030504040204" pitchFamily="50" charset="-128"/>
                          <a:cs typeface="Meiryo UI" panose="020B0604030504040204" pitchFamily="50" charset="-128"/>
                        </a:rPr>
                        <a:t>6</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sz="1400" kern="100" dirty="0" smtClean="0">
                          <a:solidFill>
                            <a:schemeClr val="tx1"/>
                          </a:solidFill>
                          <a:effectLst/>
                          <a:latin typeface="+mn-lt"/>
                          <a:ea typeface="Meiryo UI" panose="020B0604030504040204" pitchFamily="50" charset="-128"/>
                          <a:cs typeface="Meiryo UI" panose="020B0604030504040204" pitchFamily="50" charset="-128"/>
                        </a:rPr>
                        <a:t>0.</a:t>
                      </a: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en-US" sz="1400" strike="dblStrike" kern="100" baseline="0" dirty="0" smtClean="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15423">
                <a:tc>
                  <a:txBody>
                    <a:bodyPr/>
                    <a:lstStyle/>
                    <a:p>
                      <a:pPr algn="l">
                        <a:lnSpc>
                          <a:spcPct val="100000"/>
                        </a:lnSpc>
                        <a:spcAft>
                          <a:spcPts val="0"/>
                        </a:spcAft>
                      </a:pPr>
                      <a:r>
                        <a:rPr lang="ja-JP" sz="1200" kern="100">
                          <a:effectLst/>
                        </a:rPr>
                        <a:t>大阪府</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120</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3</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.9%</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128</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4.0</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r h="315423">
                <a:tc>
                  <a:txBody>
                    <a:bodyPr/>
                    <a:lstStyle/>
                    <a:p>
                      <a:pPr algn="l">
                        <a:lnSpc>
                          <a:spcPct val="100000"/>
                        </a:lnSpc>
                        <a:spcAft>
                          <a:spcPts val="0"/>
                        </a:spcAft>
                      </a:pPr>
                      <a:r>
                        <a:rPr lang="ja-JP" sz="1200" kern="100">
                          <a:effectLst/>
                        </a:rPr>
                        <a:t>兵庫県</a:t>
                      </a:r>
                      <a:endParaRPr lang="ja-JP" sz="1200" kern="100">
                        <a:effectLst/>
                        <a:latin typeface="Century"/>
                        <a:ea typeface="ＭＳ 明朝"/>
                        <a:cs typeface="Times New Roman"/>
                      </a:endParaRPr>
                    </a:p>
                  </a:txBody>
                  <a:tcPr marL="68580" marR="68580" marT="0" marB="0"/>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81</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kern="100" dirty="0" smtClean="0">
                          <a:solidFill>
                            <a:schemeClr val="tx1"/>
                          </a:solidFill>
                          <a:effectLst/>
                          <a:latin typeface="+mn-lt"/>
                          <a:ea typeface="Meiryo UI" panose="020B0604030504040204" pitchFamily="50" charset="-128"/>
                          <a:cs typeface="Meiryo UI" panose="020B0604030504040204" pitchFamily="50" charset="-128"/>
                        </a:rPr>
                        <a:t>2.6%</a:t>
                      </a:r>
                      <a:endParaRPr lang="ja-JP" altLang="ja-JP" sz="1400" strike="dblStrike" kern="100" baseline="0" dirty="0" smtClean="0">
                        <a:solidFill>
                          <a:schemeClr val="tx1"/>
                        </a:solidFill>
                        <a:effectLst/>
                        <a:latin typeface="Century"/>
                        <a:ea typeface="ＭＳ 明朝"/>
                        <a:cs typeface="Times New Roman"/>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78</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c>
                  <a:txBody>
                    <a:bodyPr/>
                    <a:lstStyle/>
                    <a:p>
                      <a:pPr algn="ctr">
                        <a:lnSpc>
                          <a:spcPct val="100000"/>
                        </a:lnSpc>
                        <a:spcAft>
                          <a:spcPts val="0"/>
                        </a:spcAft>
                      </a:pPr>
                      <a:r>
                        <a:rPr lang="en-US" altLang="ja-JP" sz="1400" kern="100" dirty="0" smtClean="0">
                          <a:solidFill>
                            <a:schemeClr val="tx1"/>
                          </a:solidFill>
                          <a:effectLst/>
                          <a:latin typeface="+mn-lt"/>
                          <a:ea typeface="Meiryo UI" panose="020B0604030504040204" pitchFamily="50" charset="-128"/>
                          <a:cs typeface="Meiryo UI" panose="020B0604030504040204" pitchFamily="50" charset="-128"/>
                        </a:rPr>
                        <a:t>2.5</a:t>
                      </a:r>
                      <a:r>
                        <a:rPr lang="en-US" sz="1400" kern="100" dirty="0" smtClean="0">
                          <a:solidFill>
                            <a:schemeClr val="tx1"/>
                          </a:solidFill>
                          <a:effectLst/>
                          <a:latin typeface="+mn-lt"/>
                          <a:ea typeface="Meiryo UI" panose="020B0604030504040204" pitchFamily="50" charset="-128"/>
                          <a:cs typeface="Meiryo UI" panose="020B0604030504040204" pitchFamily="50" charset="-128"/>
                        </a:rPr>
                        <a:t>%</a:t>
                      </a:r>
                      <a:endParaRPr lang="ja-JP" sz="1400" strike="dblStrike" kern="100" baseline="0" dirty="0">
                        <a:solidFill>
                          <a:schemeClr val="tx1"/>
                        </a:solidFill>
                        <a:effectLst/>
                        <a:latin typeface="+mn-lt"/>
                        <a:ea typeface="Meiryo UI" panose="020B0604030504040204" pitchFamily="50" charset="-128"/>
                        <a:cs typeface="Meiryo UI" panose="020B0604030504040204" pitchFamily="50" charset="-128"/>
                      </a:endParaRPr>
                    </a:p>
                  </a:txBody>
                  <a:tcPr marL="68580" marR="68580" marT="0" marB="0" anchor="ctr"/>
                </a:tc>
              </a:tr>
            </a:tbl>
          </a:graphicData>
        </a:graphic>
      </p:graphicFrame>
      <p:sp>
        <p:nvSpPr>
          <p:cNvPr id="16" name="正方形/長方形 15"/>
          <p:cNvSpPr/>
          <p:nvPr/>
        </p:nvSpPr>
        <p:spPr>
          <a:xfrm>
            <a:off x="179512" y="86254"/>
            <a:ext cx="7056785" cy="492443"/>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400" b="1" dirty="0">
                <a:latin typeface="Meiryo UI" panose="020B0604030504040204" pitchFamily="50" charset="-128"/>
                <a:ea typeface="Meiryo UI" panose="020B0604030504040204" pitchFamily="50" charset="-128"/>
                <a:cs typeface="Meiryo UI" panose="020B0604030504040204" pitchFamily="50" charset="-128"/>
              </a:rPr>
              <a:t>外資系企業数（都道府県別）</a:t>
            </a:r>
            <a:endParaRPr lang="en-US" altLang="zh-TW" sz="1400" b="1"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資料</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東洋経済新報社「外資系企業総覧」より作成</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各年</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月時点）</a:t>
            </a:r>
            <a:endParaRPr lang="en-US" altLang="ja-JP" sz="1050" strike="dblStrike"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8652896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テキスト ボックス 11"/>
          <p:cNvSpPr txBox="1"/>
          <p:nvPr/>
        </p:nvSpPr>
        <p:spPr>
          <a:xfrm>
            <a:off x="-72362" y="149369"/>
            <a:ext cx="4896390" cy="469359"/>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■日本に進出した外資</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系企業による日本のビジネス環境の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見方</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日本のビジネス環境～過去　１～２年と比較した変化</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609292" y="149369"/>
            <a:ext cx="4535216"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■日本に進出した外資系企業の今後５年以内の投資計画</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508" y="4041068"/>
            <a:ext cx="7560840" cy="307777"/>
          </a:xfrm>
          <a:prstGeom prst="rect">
            <a:avLst/>
          </a:prstGeom>
          <a:noFill/>
        </p:spPr>
        <p:txBody>
          <a:bodyPr wrap="squar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■日本に進出した外資系企業が投資拡大</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する</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際の </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具体的</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な立地先及び、投資拡大する際の機能</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288040" y="548680"/>
            <a:ext cx="3491872" cy="261610"/>
          </a:xfrm>
          <a:prstGeom prst="rect">
            <a:avLst/>
          </a:prstGeom>
          <a:noFill/>
        </p:spPr>
        <p:txBody>
          <a:bodyPr wrap="square" rtlCol="0">
            <a:spAutoFit/>
          </a:bodyPr>
          <a:lstStyle/>
          <a:p>
            <a:r>
              <a:rPr lang="ja-JP" altLang="en-US" sz="1100" dirty="0" smtClean="0"/>
              <a:t>出典：</a:t>
            </a:r>
            <a:r>
              <a:rPr lang="en-US" altLang="ja-JP" sz="1100" dirty="0" smtClean="0"/>
              <a:t>JETRO</a:t>
            </a:r>
            <a:r>
              <a:rPr lang="ja-JP" altLang="en-US" sz="1100" dirty="0" smtClean="0"/>
              <a:t>「ジェトロ対日投資報告</a:t>
            </a:r>
            <a:r>
              <a:rPr lang="en-US" altLang="ja-JP" sz="1100" dirty="0" smtClean="0"/>
              <a:t>2017</a:t>
            </a:r>
            <a:r>
              <a:rPr lang="ja-JP" altLang="en-US" sz="1100" dirty="0" smtClean="0"/>
              <a:t>」アンケート調査</a:t>
            </a:r>
            <a:endParaRPr lang="en-US" altLang="ja-JP" sz="1100" dirty="0" smtClean="0"/>
          </a:p>
        </p:txBody>
      </p:sp>
      <p:sp>
        <p:nvSpPr>
          <p:cNvPr id="17" name="テキスト ボックス 16"/>
          <p:cNvSpPr txBox="1"/>
          <p:nvPr/>
        </p:nvSpPr>
        <p:spPr>
          <a:xfrm>
            <a:off x="127409" y="4314435"/>
            <a:ext cx="3940535" cy="246221"/>
          </a:xfrm>
          <a:prstGeom prst="rect">
            <a:avLst/>
          </a:prstGeom>
          <a:noFill/>
        </p:spPr>
        <p:txBody>
          <a:bodyPr wrap="square" rtlCol="0">
            <a:spAutoFit/>
          </a:bodyPr>
          <a:lstStyle/>
          <a:p>
            <a:r>
              <a:rPr lang="ja-JP" altLang="en-US" sz="1000" dirty="0" smtClean="0"/>
              <a:t>出典：</a:t>
            </a:r>
            <a:r>
              <a:rPr lang="en-US" altLang="ja-JP" sz="1000" dirty="0" smtClean="0"/>
              <a:t>JETRO</a:t>
            </a:r>
            <a:r>
              <a:rPr lang="ja-JP" altLang="en-US" sz="1000" dirty="0"/>
              <a:t>「ジェトロ対日</a:t>
            </a:r>
            <a:r>
              <a:rPr lang="ja-JP" altLang="en-US" sz="1000" dirty="0" smtClean="0"/>
              <a:t>投資報告</a:t>
            </a:r>
            <a:r>
              <a:rPr lang="en-US" altLang="ja-JP" sz="1000" dirty="0" smtClean="0"/>
              <a:t>2017</a:t>
            </a:r>
            <a:r>
              <a:rPr lang="ja-JP" altLang="en-US" sz="1000" dirty="0" smtClean="0"/>
              <a:t>」</a:t>
            </a:r>
            <a:r>
              <a:rPr lang="ja-JP" altLang="en-US" sz="1000" dirty="0"/>
              <a:t>アンケート</a:t>
            </a:r>
            <a:r>
              <a:rPr lang="ja-JP" altLang="en-US" sz="1000" dirty="0" smtClean="0"/>
              <a:t>調査</a:t>
            </a:r>
            <a:endParaRPr lang="ja-JP" altLang="en-US" sz="1000" dirty="0"/>
          </a:p>
        </p:txBody>
      </p:sp>
      <p:sp>
        <p:nvSpPr>
          <p:cNvPr id="18" name="テキスト ボックス 17"/>
          <p:cNvSpPr txBox="1"/>
          <p:nvPr/>
        </p:nvSpPr>
        <p:spPr>
          <a:xfrm>
            <a:off x="4757162" y="390062"/>
            <a:ext cx="4019215" cy="261610"/>
          </a:xfrm>
          <a:prstGeom prst="rect">
            <a:avLst/>
          </a:prstGeom>
          <a:noFill/>
        </p:spPr>
        <p:txBody>
          <a:bodyPr wrap="square" rtlCol="0">
            <a:spAutoFit/>
          </a:bodyPr>
          <a:lstStyle/>
          <a:p>
            <a:r>
              <a:rPr lang="ja-JP" altLang="en-US" sz="1050" dirty="0" smtClean="0"/>
              <a:t>出典：</a:t>
            </a:r>
            <a:r>
              <a:rPr lang="en-US" altLang="ja-JP" sz="1050" dirty="0" smtClean="0"/>
              <a:t>JETRO</a:t>
            </a:r>
            <a:r>
              <a:rPr lang="ja-JP" altLang="en-US" sz="1050" dirty="0"/>
              <a:t>「ジェトロ対日</a:t>
            </a:r>
            <a:r>
              <a:rPr lang="ja-JP" altLang="en-US" sz="1050" dirty="0" smtClean="0"/>
              <a:t>投資報告</a:t>
            </a:r>
            <a:r>
              <a:rPr lang="en-US" altLang="ja-JP" sz="1050" dirty="0" smtClean="0"/>
              <a:t>2017</a:t>
            </a:r>
            <a:r>
              <a:rPr lang="ja-JP" altLang="en-US" sz="1050" dirty="0" smtClean="0"/>
              <a:t>」</a:t>
            </a:r>
            <a:r>
              <a:rPr lang="ja-JP" altLang="en-US" sz="1050" dirty="0"/>
              <a:t>アンケート</a:t>
            </a:r>
            <a:r>
              <a:rPr lang="ja-JP" altLang="en-US" sz="1050" dirty="0" smtClean="0"/>
              <a:t>調査</a:t>
            </a:r>
            <a:endParaRPr lang="ja-JP" altLang="en-US" sz="1050" dirty="0"/>
          </a:p>
        </p:txBody>
      </p:sp>
      <p:sp>
        <p:nvSpPr>
          <p:cNvPr id="13" name="テキスト ボックス 12"/>
          <p:cNvSpPr txBox="1"/>
          <p:nvPr/>
        </p:nvSpPr>
        <p:spPr>
          <a:xfrm>
            <a:off x="6130459" y="4365104"/>
            <a:ext cx="709793" cy="215444"/>
          </a:xfrm>
          <a:prstGeom prst="rect">
            <a:avLst/>
          </a:prstGeom>
          <a:noFill/>
        </p:spPr>
        <p:txBody>
          <a:bodyPr wrap="square" rtlCol="0">
            <a:spAutoFit/>
          </a:bodyPr>
          <a:lstStyle/>
          <a:p>
            <a:r>
              <a:rPr lang="en-US" altLang="ja-JP" sz="800" dirty="0" smtClean="0"/>
              <a:t>n</a:t>
            </a:r>
            <a:r>
              <a:rPr lang="ja-JP" altLang="en-US" sz="800" dirty="0" smtClean="0"/>
              <a:t> </a:t>
            </a:r>
            <a:r>
              <a:rPr lang="en-US" altLang="ja-JP" sz="800" dirty="0" smtClean="0"/>
              <a:t>=270</a:t>
            </a:r>
            <a:endParaRPr lang="ja-JP" altLang="en-US" sz="8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75</a:t>
            </a:fld>
            <a:endParaRPr kumimoji="1" lang="ja-JP" altLang="en-US"/>
          </a:p>
        </p:txBody>
      </p:sp>
      <p:pic>
        <p:nvPicPr>
          <p:cNvPr id="4" name="図 3" descr="画面の領域"/>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395" y="4566630"/>
            <a:ext cx="6246990" cy="2282750"/>
          </a:xfrm>
          <a:prstGeom prst="rect">
            <a:avLst/>
          </a:prstGeom>
        </p:spPr>
      </p:pic>
      <p:pic>
        <p:nvPicPr>
          <p:cNvPr id="5" name="図 4" descr="画面の領域"/>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16" y="751654"/>
            <a:ext cx="5004556" cy="3279243"/>
          </a:xfrm>
          <a:prstGeom prst="rect">
            <a:avLst/>
          </a:prstGeom>
        </p:spPr>
      </p:pic>
      <p:pic>
        <p:nvPicPr>
          <p:cNvPr id="6" name="図 5" descr="画面の領域"/>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72814" y="751656"/>
            <a:ext cx="3866103" cy="2021487"/>
          </a:xfrm>
          <a:prstGeom prst="rect">
            <a:avLst/>
          </a:prstGeom>
        </p:spPr>
      </p:pic>
    </p:spTree>
    <p:extLst>
      <p:ext uri="{BB962C8B-B14F-4D97-AF65-F5344CB8AC3E}">
        <p14:creationId xmlns:p14="http://schemas.microsoft.com/office/powerpoint/2010/main" val="22633216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p:cNvSpPr txBox="1"/>
          <p:nvPr/>
        </p:nvSpPr>
        <p:spPr>
          <a:xfrm>
            <a:off x="111544" y="163524"/>
            <a:ext cx="1210588" cy="338554"/>
          </a:xfrm>
          <a:prstGeom prst="rect">
            <a:avLst/>
          </a:prstGeom>
          <a:noFill/>
        </p:spPr>
        <p:txBody>
          <a:bodyPr wrap="none" rtlCol="0">
            <a:spAutoFit/>
          </a:bodyPr>
          <a:lstStyle/>
          <a:p>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参考資料</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826627"/>
            <a:ext cx="3744415" cy="5410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テキスト ボックス 6"/>
          <p:cNvSpPr txBox="1"/>
          <p:nvPr/>
        </p:nvSpPr>
        <p:spPr>
          <a:xfrm>
            <a:off x="143508" y="479138"/>
            <a:ext cx="3074881"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IMF</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の世界経済予測（増減率</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26" y="1169604"/>
            <a:ext cx="4608512" cy="3301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テキスト ボックス 8"/>
          <p:cNvSpPr txBox="1"/>
          <p:nvPr/>
        </p:nvSpPr>
        <p:spPr>
          <a:xfrm>
            <a:off x="4299108" y="492931"/>
            <a:ext cx="3958135" cy="307777"/>
          </a:xfrm>
          <a:prstGeom prst="rect">
            <a:avLst/>
          </a:prstGeom>
          <a:noFill/>
        </p:spPr>
        <p:txBody>
          <a:bodyPr wrap="none" rtlCol="0">
            <a:spAutoFit/>
          </a:bodyPr>
          <a:lstStyle/>
          <a:p>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■主要な新興国及び先進国の名目</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GDP</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規模比較</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テキスト ボックス 9"/>
          <p:cNvSpPr txBox="1"/>
          <p:nvPr/>
        </p:nvSpPr>
        <p:spPr>
          <a:xfrm>
            <a:off x="4500634" y="718905"/>
            <a:ext cx="4823893" cy="246221"/>
          </a:xfrm>
          <a:prstGeom prst="rect">
            <a:avLst/>
          </a:prstGeom>
          <a:noFill/>
        </p:spPr>
        <p:txBody>
          <a:bodyPr wrap="square" rtlCol="0">
            <a:spAutoFit/>
          </a:bodyPr>
          <a:lstStyle/>
          <a:p>
            <a:r>
              <a:rPr lang="ja-JP" altLang="en-US" sz="1000" dirty="0" smtClean="0"/>
              <a:t>出典：株式会社三菱総合研究所「内外</a:t>
            </a:r>
            <a:r>
              <a:rPr lang="ja-JP" altLang="en-US" sz="1000" dirty="0"/>
              <a:t>経済の中長期</a:t>
            </a:r>
            <a:r>
              <a:rPr lang="ja-JP" altLang="en-US" sz="1000" dirty="0" smtClean="0"/>
              <a:t>展望</a:t>
            </a:r>
            <a:r>
              <a:rPr lang="en-US" altLang="ja-JP" sz="1000" dirty="0" smtClean="0"/>
              <a:t>2015-2030 </a:t>
            </a:r>
            <a:r>
              <a:rPr lang="ja-JP" altLang="en-US" sz="1000" dirty="0" smtClean="0"/>
              <a:t>年度」</a:t>
            </a:r>
            <a:endParaRPr lang="ja-JP" altLang="en-US" sz="1000" dirty="0"/>
          </a:p>
        </p:txBody>
      </p:sp>
      <p:sp>
        <p:nvSpPr>
          <p:cNvPr id="3" name="角丸四角形 2"/>
          <p:cNvSpPr/>
          <p:nvPr/>
        </p:nvSpPr>
        <p:spPr>
          <a:xfrm>
            <a:off x="395537" y="3933056"/>
            <a:ext cx="3744415" cy="73660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テキスト ボックス 3"/>
          <p:cNvSpPr txBox="1"/>
          <p:nvPr/>
        </p:nvSpPr>
        <p:spPr>
          <a:xfrm>
            <a:off x="4100319" y="4997445"/>
            <a:ext cx="1479793" cy="246221"/>
          </a:xfrm>
          <a:prstGeom prst="rect">
            <a:avLst/>
          </a:prstGeom>
          <a:noFill/>
        </p:spPr>
        <p:txBody>
          <a:bodyPr wrap="square" rtlCol="0">
            <a:spAutoFit/>
          </a:bodyPr>
          <a:lstStyle/>
          <a:p>
            <a:pPr>
              <a:lnSpc>
                <a:spcPts val="1200"/>
              </a:lnSpc>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世界の成長をけん引</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5024214" y="4450366"/>
            <a:ext cx="4716016" cy="246221"/>
          </a:xfrm>
          <a:prstGeom prst="rect">
            <a:avLst/>
          </a:prstGeom>
          <a:noFill/>
        </p:spPr>
        <p:txBody>
          <a:bodyPr wrap="square" rtlCol="0">
            <a:spAutoFit/>
          </a:bodyPr>
          <a:lstStyle/>
          <a:p>
            <a:pPr>
              <a:lnSpc>
                <a:spcPts val="1200"/>
              </a:lnSpc>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2025</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年頃に、インド、</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ASEAN10</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が日本の</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を超える可能性</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8" name="直線矢印コネクタ 7"/>
          <p:cNvCxnSpPr/>
          <p:nvPr/>
        </p:nvCxnSpPr>
        <p:spPr>
          <a:xfrm flipH="1" flipV="1">
            <a:off x="4139952" y="4696587"/>
            <a:ext cx="360040" cy="300858"/>
          </a:xfrm>
          <a:prstGeom prst="straightConnector1">
            <a:avLst/>
          </a:prstGeom>
          <a:ln>
            <a:tailEnd type="arrow"/>
          </a:ln>
        </p:spPr>
        <p:style>
          <a:lnRef idx="1">
            <a:schemeClr val="dk1"/>
          </a:lnRef>
          <a:fillRef idx="0">
            <a:schemeClr val="dk1"/>
          </a:fillRef>
          <a:effectRef idx="0">
            <a:schemeClr val="dk1"/>
          </a:effectRef>
          <a:fontRef idx="minor">
            <a:schemeClr val="tx1"/>
          </a:fontRef>
        </p:style>
      </p:cxnSp>
      <p:sp>
        <p:nvSpPr>
          <p:cNvPr id="14" name="テキスト ボックス 13"/>
          <p:cNvSpPr txBox="1"/>
          <p:nvPr/>
        </p:nvSpPr>
        <p:spPr>
          <a:xfrm>
            <a:off x="251520" y="696701"/>
            <a:ext cx="3652858" cy="246221"/>
          </a:xfrm>
          <a:prstGeom prst="rect">
            <a:avLst/>
          </a:prstGeom>
          <a:noFill/>
        </p:spPr>
        <p:txBody>
          <a:bodyPr wrap="square" rtlCol="0">
            <a:spAutoFit/>
          </a:bodyPr>
          <a:lstStyle/>
          <a:p>
            <a:r>
              <a:rPr lang="ja-JP" altLang="en-US" sz="1000" dirty="0" smtClean="0"/>
              <a:t>出典：国際通貨基金「世界経済見通し　改訂見通し」</a:t>
            </a:r>
            <a:endParaRPr lang="ja-JP" altLang="en-US" sz="1000" dirty="0"/>
          </a:p>
        </p:txBody>
      </p:sp>
      <p:sp>
        <p:nvSpPr>
          <p:cNvPr id="5" name="スライド番号プレースホルダー 4"/>
          <p:cNvSpPr>
            <a:spLocks noGrp="1"/>
          </p:cNvSpPr>
          <p:nvPr>
            <p:ph type="sldNum" sz="quarter" idx="12"/>
          </p:nvPr>
        </p:nvSpPr>
        <p:spPr/>
        <p:txBody>
          <a:bodyPr/>
          <a:lstStyle/>
          <a:p>
            <a:fld id="{D2D8002D-B5B0-4BAC-B1F6-782DDCCE6D9C}" type="slidenum">
              <a:rPr kumimoji="1" lang="ja-JP" altLang="en-US" smtClean="0"/>
              <a:t>76</a:t>
            </a:fld>
            <a:endParaRPr kumimoji="1" lang="ja-JP" altLang="en-US"/>
          </a:p>
        </p:txBody>
      </p:sp>
    </p:spTree>
    <p:extLst>
      <p:ext uri="{BB962C8B-B14F-4D97-AF65-F5344CB8AC3E}">
        <p14:creationId xmlns:p14="http://schemas.microsoft.com/office/powerpoint/2010/main" val="4332115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7" name="正方形/長方形 6"/>
          <p:cNvSpPr/>
          <p:nvPr/>
        </p:nvSpPr>
        <p:spPr>
          <a:xfrm>
            <a:off x="-36512" y="1798942"/>
            <a:ext cx="4644516"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■府内の規模別企業数の推移（民営、非１次産業）</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角丸四角形 7"/>
          <p:cNvSpPr/>
          <p:nvPr/>
        </p:nvSpPr>
        <p:spPr>
          <a:xfrm>
            <a:off x="139700" y="944724"/>
            <a:ext cx="8856663" cy="864000"/>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　大阪</a:t>
            </a:r>
            <a:r>
              <a:rPr lang="ja-JP" altLang="en-US" sz="1100" dirty="0">
                <a:solidFill>
                  <a:schemeClr val="tx1"/>
                </a:solidFill>
                <a:latin typeface="ＭＳ Ｐゴシック" panose="020B0600070205080204" pitchFamily="50" charset="-128"/>
              </a:rPr>
              <a:t>府内に本社を置く企業</a:t>
            </a:r>
            <a:r>
              <a:rPr lang="ja-JP" altLang="en-US" sz="1100" dirty="0" smtClean="0">
                <a:solidFill>
                  <a:schemeClr val="tx1"/>
                </a:solidFill>
                <a:latin typeface="ＭＳ Ｐゴシック" panose="020B0600070205080204" pitchFamily="50" charset="-128"/>
              </a:rPr>
              <a:t>のうち、</a:t>
            </a:r>
            <a:r>
              <a:rPr lang="ja-JP" altLang="en-US" sz="1100" dirty="0">
                <a:solidFill>
                  <a:schemeClr val="tx1"/>
                </a:solidFill>
                <a:latin typeface="ＭＳ Ｐゴシック" panose="020B0600070205080204" pitchFamily="50" charset="-128"/>
              </a:rPr>
              <a:t>中小企業が占める割合は</a:t>
            </a:r>
            <a:r>
              <a:rPr lang="en-US" altLang="ja-JP" sz="1100" dirty="0">
                <a:solidFill>
                  <a:schemeClr val="tx1"/>
                </a:solidFill>
                <a:latin typeface="ＭＳ Ｐゴシック" panose="020B0600070205080204" pitchFamily="50" charset="-128"/>
              </a:rPr>
              <a:t>99.6</a:t>
            </a:r>
            <a:r>
              <a:rPr lang="ja-JP" altLang="en-US" sz="1100" dirty="0">
                <a:solidFill>
                  <a:schemeClr val="tx1"/>
                </a:solidFill>
                <a:latin typeface="ＭＳ Ｐゴシック" panose="020B0600070205080204" pitchFamily="50" charset="-128"/>
              </a:rPr>
              <a:t>％で、その割合</a:t>
            </a:r>
            <a:r>
              <a:rPr lang="ja-JP" altLang="en-US" sz="1100" dirty="0" smtClean="0">
                <a:solidFill>
                  <a:schemeClr val="tx1"/>
                </a:solidFill>
                <a:latin typeface="ＭＳ Ｐゴシック" panose="020B0600070205080204" pitchFamily="50" charset="-128"/>
              </a:rPr>
              <a:t>は</a:t>
            </a:r>
            <a:r>
              <a:rPr lang="en-US" altLang="ja-JP" sz="1100" dirty="0" smtClean="0">
                <a:solidFill>
                  <a:schemeClr val="tx1"/>
                </a:solidFill>
                <a:latin typeface="ＭＳ Ｐゴシック" panose="020B0600070205080204" pitchFamily="50" charset="-128"/>
              </a:rPr>
              <a:t>1996</a:t>
            </a:r>
            <a:r>
              <a:rPr lang="ja-JP" altLang="en-US" sz="1100" dirty="0" smtClean="0">
                <a:solidFill>
                  <a:schemeClr val="tx1"/>
                </a:solidFill>
                <a:latin typeface="ＭＳ Ｐゴシック" panose="020B0600070205080204" pitchFamily="50" charset="-128"/>
              </a:rPr>
              <a:t>年以降</a:t>
            </a:r>
            <a:r>
              <a:rPr lang="ja-JP" altLang="en-US" sz="1100" dirty="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変化</a:t>
            </a:r>
            <a:r>
              <a:rPr lang="ja-JP" altLang="en-US" sz="1100" dirty="0">
                <a:solidFill>
                  <a:schemeClr val="tx1"/>
                </a:solidFill>
                <a:latin typeface="ＭＳ Ｐゴシック" panose="020B0600070205080204" pitchFamily="50" charset="-128"/>
              </a:rPr>
              <a:t>なし</a:t>
            </a: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latin typeface="ＭＳ Ｐゴシック" panose="020B0600070205080204" pitchFamily="50" charset="-128"/>
              </a:rPr>
              <a:t>ただし、企業数でみると</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2009</a:t>
            </a:r>
            <a:r>
              <a:rPr lang="ja-JP" altLang="en-US" sz="1100" dirty="0" smtClean="0">
                <a:solidFill>
                  <a:schemeClr val="tx1"/>
                </a:solidFill>
                <a:latin typeface="ＭＳ Ｐゴシック" panose="020B0600070205080204" pitchFamily="50" charset="-128"/>
              </a:rPr>
              <a:t>年から</a:t>
            </a:r>
            <a:r>
              <a:rPr lang="ja-JP" altLang="en-US" sz="1100" dirty="0">
                <a:solidFill>
                  <a:schemeClr val="tx1"/>
                </a:solidFill>
                <a:latin typeface="ＭＳ Ｐゴシック" panose="020B0600070205080204" pitchFamily="50" charset="-128"/>
              </a:rPr>
              <a:t>調査方法に変更があり、単純には比較できないものの</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1996</a:t>
            </a:r>
            <a:r>
              <a:rPr lang="ja-JP" altLang="en-US" sz="1100" dirty="0" smtClean="0">
                <a:solidFill>
                  <a:schemeClr val="tx1"/>
                </a:solidFill>
                <a:latin typeface="ＭＳ Ｐゴシック" panose="020B0600070205080204" pitchFamily="50" charset="-128"/>
              </a:rPr>
              <a:t>年以降</a:t>
            </a:r>
            <a:r>
              <a:rPr lang="ja-JP" altLang="en-US" sz="1100" dirty="0">
                <a:solidFill>
                  <a:schemeClr val="tx1"/>
                </a:solidFill>
                <a:latin typeface="ＭＳ Ｐゴシック" panose="020B0600070205080204" pitchFamily="50" charset="-128"/>
              </a:rPr>
              <a:t>、減少傾向にあり</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2014</a:t>
            </a:r>
            <a:r>
              <a:rPr lang="ja-JP" altLang="en-US" sz="1100" dirty="0" smtClean="0">
                <a:solidFill>
                  <a:schemeClr val="tx1"/>
                </a:solidFill>
                <a:latin typeface="ＭＳ Ｐゴシック" panose="020B0600070205080204" pitchFamily="50" charset="-128"/>
              </a:rPr>
              <a:t>年に</a:t>
            </a:r>
            <a:r>
              <a:rPr lang="ja-JP" altLang="en-US" sz="1100" dirty="0">
                <a:solidFill>
                  <a:schemeClr val="tx1"/>
                </a:solidFill>
                <a:latin typeface="ＭＳ Ｐゴシック" panose="020B0600070205080204" pitchFamily="50" charset="-128"/>
              </a:rPr>
              <a:t>は</a:t>
            </a:r>
            <a:r>
              <a:rPr lang="en-US" altLang="ja-JP" sz="1100" dirty="0" smtClean="0">
                <a:solidFill>
                  <a:schemeClr val="tx1"/>
                </a:solidFill>
                <a:latin typeface="ＭＳ Ｐゴシック" panose="020B0600070205080204" pitchFamily="50" charset="-128"/>
              </a:rPr>
              <a:t>292,993</a:t>
            </a:r>
            <a:r>
              <a:rPr lang="ja-JP" altLang="en-US" sz="1100" dirty="0">
                <a:solidFill>
                  <a:schemeClr val="tx1"/>
                </a:solidFill>
                <a:latin typeface="ＭＳ Ｐゴシック" panose="020B0600070205080204" pitchFamily="50" charset="-128"/>
              </a:rPr>
              <a:t>者まで</a:t>
            </a:r>
            <a:r>
              <a:rPr lang="ja-JP" altLang="en-US" sz="1100" dirty="0" smtClean="0">
                <a:solidFill>
                  <a:schemeClr val="tx1"/>
                </a:solidFill>
                <a:latin typeface="ＭＳ Ｐゴシック" panose="020B0600070205080204" pitchFamily="50" charset="-128"/>
              </a:rPr>
              <a:t>減少。特に、小規模企業の減少幅が大きい。 </a:t>
            </a:r>
            <a:endParaRPr lang="en-US" altLang="ja-JP" sz="1100" dirty="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大阪府内に本社を</a:t>
            </a:r>
            <a:r>
              <a:rPr lang="ja-JP" altLang="en-US" sz="1100" dirty="0" smtClean="0">
                <a:solidFill>
                  <a:schemeClr val="tx1"/>
                </a:solidFill>
                <a:latin typeface="ＭＳ Ｐゴシック" panose="020B0600070205080204" pitchFamily="50" charset="-128"/>
              </a:rPr>
              <a:t>置く企業の</a:t>
            </a:r>
            <a:r>
              <a:rPr lang="ja-JP" altLang="en-US" sz="1100" dirty="0">
                <a:solidFill>
                  <a:schemeClr val="tx1"/>
                </a:solidFill>
                <a:latin typeface="ＭＳ Ｐゴシック" panose="020B0600070205080204" pitchFamily="50" charset="-128"/>
              </a:rPr>
              <a:t>数は、</a:t>
            </a:r>
            <a:r>
              <a:rPr lang="en-US" altLang="ja-JP" sz="1100" dirty="0" smtClean="0">
                <a:solidFill>
                  <a:schemeClr val="tx1"/>
                </a:solidFill>
                <a:latin typeface="ＭＳ Ｐゴシック" panose="020B0600070205080204" pitchFamily="50" charset="-128"/>
              </a:rPr>
              <a:t>294,310</a:t>
            </a:r>
            <a:r>
              <a:rPr lang="ja-JP" altLang="en-US" sz="1100" dirty="0" smtClean="0">
                <a:solidFill>
                  <a:schemeClr val="tx1"/>
                </a:solidFill>
                <a:latin typeface="ＭＳ Ｐゴシック" panose="020B0600070205080204" pitchFamily="50" charset="-128"/>
              </a:rPr>
              <a:t>者（全国</a:t>
            </a:r>
            <a:r>
              <a:rPr lang="ja-JP" altLang="en-US" sz="1100" dirty="0">
                <a:solidFill>
                  <a:schemeClr val="tx1"/>
                </a:solidFill>
                <a:latin typeface="ＭＳ Ｐゴシック" panose="020B0600070205080204" pitchFamily="50" charset="-128"/>
              </a:rPr>
              <a:t>に</a:t>
            </a:r>
            <a:r>
              <a:rPr lang="en-US" altLang="ja-JP" sz="1100" dirty="0" smtClean="0">
                <a:solidFill>
                  <a:schemeClr val="tx1"/>
                </a:solidFill>
                <a:latin typeface="ＭＳ Ｐゴシック" panose="020B0600070205080204" pitchFamily="50" charset="-128"/>
              </a:rPr>
              <a:t>3,839,787</a:t>
            </a:r>
            <a:r>
              <a:rPr lang="ja-JP" altLang="en-US" sz="1100" dirty="0">
                <a:solidFill>
                  <a:schemeClr val="tx1"/>
                </a:solidFill>
                <a:latin typeface="ＭＳ Ｐゴシック" panose="020B0600070205080204" pitchFamily="50" charset="-128"/>
              </a:rPr>
              <a:t>者</a:t>
            </a:r>
            <a:r>
              <a:rPr lang="ja-JP" altLang="en-US" sz="1100" dirty="0" smtClean="0">
                <a:solidFill>
                  <a:schemeClr val="tx1"/>
                </a:solidFill>
                <a:latin typeface="ＭＳ Ｐゴシック" panose="020B0600070205080204" pitchFamily="50" charset="-128"/>
              </a:rPr>
              <a:t>あるうちの</a:t>
            </a:r>
            <a:r>
              <a:rPr lang="en-US" altLang="ja-JP" sz="1100" dirty="0">
                <a:solidFill>
                  <a:schemeClr val="tx1"/>
                </a:solidFill>
                <a:latin typeface="ＭＳ Ｐゴシック" panose="020B0600070205080204" pitchFamily="50" charset="-128"/>
              </a:rPr>
              <a:t>7.7</a:t>
            </a:r>
            <a:r>
              <a:rPr lang="ja-JP" altLang="en-US" sz="1100" dirty="0" smtClean="0">
                <a:solidFill>
                  <a:schemeClr val="tx1"/>
                </a:solidFill>
                <a:latin typeface="ＭＳ Ｐゴシック" panose="020B0600070205080204" pitchFamily="50" charset="-128"/>
              </a:rPr>
              <a:t>％）。産業分</a:t>
            </a:r>
            <a:r>
              <a:rPr lang="ja-JP" altLang="en-US" sz="1100" dirty="0">
                <a:solidFill>
                  <a:schemeClr val="tx1"/>
                </a:solidFill>
                <a:latin typeface="ＭＳ Ｐゴシック" panose="020B0600070205080204" pitchFamily="50" charset="-128"/>
              </a:rPr>
              <a:t>類別で企業数が最も多いのは、「卸売業，小売業」で</a:t>
            </a:r>
            <a:r>
              <a:rPr lang="en-US" altLang="ja-JP" sz="1100" dirty="0" smtClean="0">
                <a:solidFill>
                  <a:schemeClr val="tx1"/>
                </a:solidFill>
                <a:latin typeface="ＭＳ Ｐゴシック" panose="020B0600070205080204" pitchFamily="50" charset="-128"/>
              </a:rPr>
              <a:t>67,956</a:t>
            </a:r>
            <a:r>
              <a:rPr lang="ja-JP" altLang="en-US" sz="1100" dirty="0">
                <a:solidFill>
                  <a:schemeClr val="tx1"/>
                </a:solidFill>
                <a:latin typeface="ＭＳ Ｐゴシック" panose="020B0600070205080204" pitchFamily="50" charset="-128"/>
              </a:rPr>
              <a:t>者、</a:t>
            </a:r>
            <a:r>
              <a:rPr lang="ja-JP" altLang="en-US" sz="1100" dirty="0" smtClean="0">
                <a:solidFill>
                  <a:schemeClr val="tx1"/>
                </a:solidFill>
                <a:latin typeface="ＭＳ Ｐゴシック" panose="020B0600070205080204" pitchFamily="50" charset="-128"/>
              </a:rPr>
              <a:t>次いで「</a:t>
            </a:r>
            <a:r>
              <a:rPr lang="ja-JP" altLang="en-US" sz="1100" dirty="0">
                <a:solidFill>
                  <a:schemeClr val="tx1"/>
                </a:solidFill>
                <a:latin typeface="ＭＳ Ｐゴシック" panose="020B0600070205080204" pitchFamily="50" charset="-128"/>
              </a:rPr>
              <a:t>宿泊業，飲食サービス業」で</a:t>
            </a:r>
            <a:r>
              <a:rPr lang="en-US" altLang="ja-JP" sz="1100" dirty="0" smtClean="0">
                <a:solidFill>
                  <a:schemeClr val="tx1"/>
                </a:solidFill>
                <a:latin typeface="ＭＳ Ｐゴシック" panose="020B0600070205080204" pitchFamily="50" charset="-128"/>
              </a:rPr>
              <a:t>42,816</a:t>
            </a:r>
            <a:r>
              <a:rPr lang="ja-JP" altLang="en-US" sz="1100" dirty="0">
                <a:solidFill>
                  <a:schemeClr val="tx1"/>
                </a:solidFill>
                <a:latin typeface="ＭＳ Ｐゴシック" panose="020B0600070205080204" pitchFamily="50" charset="-128"/>
              </a:rPr>
              <a:t>者、「製造業」が</a:t>
            </a:r>
            <a:r>
              <a:rPr lang="en-US" altLang="ja-JP" sz="1100" dirty="0" smtClean="0">
                <a:solidFill>
                  <a:schemeClr val="tx1"/>
                </a:solidFill>
                <a:latin typeface="ＭＳ Ｐゴシック" panose="020B0600070205080204" pitchFamily="50" charset="-128"/>
              </a:rPr>
              <a:t>41,586</a:t>
            </a:r>
            <a:r>
              <a:rPr lang="ja-JP" altLang="en-US" sz="1100" dirty="0" smtClean="0">
                <a:solidFill>
                  <a:schemeClr val="tx1"/>
                </a:solidFill>
                <a:latin typeface="ＭＳ Ｐゴシック" panose="020B0600070205080204" pitchFamily="50" charset="-128"/>
              </a:rPr>
              <a:t>者となっている。</a:t>
            </a:r>
            <a:endParaRPr lang="ja-JP" altLang="en-US" sz="1100" dirty="0">
              <a:solidFill>
                <a:schemeClr val="tx1"/>
              </a:solidFill>
              <a:latin typeface="ＭＳ Ｐゴシック" panose="020B0600070205080204" pitchFamily="50" charset="-128"/>
            </a:endParaRPr>
          </a:p>
        </p:txBody>
      </p:sp>
      <p:graphicFrame>
        <p:nvGraphicFramePr>
          <p:cNvPr id="10" name="グラフ 9"/>
          <p:cNvGraphicFramePr>
            <a:graphicFrameLocks/>
          </p:cNvGraphicFramePr>
          <p:nvPr>
            <p:extLst>
              <p:ext uri="{D42A27DB-BD31-4B8C-83A1-F6EECF244321}">
                <p14:modId xmlns:p14="http://schemas.microsoft.com/office/powerpoint/2010/main" val="2159955976"/>
              </p:ext>
            </p:extLst>
          </p:nvPr>
        </p:nvGraphicFramePr>
        <p:xfrm>
          <a:off x="241381" y="2498324"/>
          <a:ext cx="4352858" cy="26589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表 8"/>
          <p:cNvGraphicFramePr>
            <a:graphicFrameLocks noGrp="1"/>
          </p:cNvGraphicFramePr>
          <p:nvPr>
            <p:extLst>
              <p:ext uri="{D42A27DB-BD31-4B8C-83A1-F6EECF244321}">
                <p14:modId xmlns:p14="http://schemas.microsoft.com/office/powerpoint/2010/main" val="1514007932"/>
              </p:ext>
            </p:extLst>
          </p:nvPr>
        </p:nvGraphicFramePr>
        <p:xfrm>
          <a:off x="264790" y="5175365"/>
          <a:ext cx="3888000" cy="1439999"/>
        </p:xfrm>
        <a:graphic>
          <a:graphicData uri="http://schemas.openxmlformats.org/drawingml/2006/table">
            <a:tbl>
              <a:tblPr>
                <a:tableStyleId>{5940675A-B579-460E-94D1-54222C63F5DA}</a:tableStyleId>
              </a:tblPr>
              <a:tblGrid>
                <a:gridCol w="361192"/>
                <a:gridCol w="440851"/>
                <a:gridCol w="440851"/>
                <a:gridCol w="440851"/>
                <a:gridCol w="440851"/>
                <a:gridCol w="440851"/>
                <a:gridCol w="440851"/>
                <a:gridCol w="440851"/>
                <a:gridCol w="440851"/>
              </a:tblGrid>
              <a:tr h="130909">
                <a:tc rowSpan="3">
                  <a:txBody>
                    <a:bodyPr/>
                    <a:lstStyle/>
                    <a:p>
                      <a:pPr algn="ctr"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rowSpan="2"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700" u="none" strike="noStrike" dirty="0" smtClean="0">
                          <a:effectLst/>
                          <a:latin typeface="ＭＳ Ｐゴシック" panose="020B0600070205080204" pitchFamily="50" charset="-128"/>
                          <a:ea typeface="ＭＳ Ｐゴシック" panose="020B0600070205080204" pitchFamily="50" charset="-128"/>
                        </a:rPr>
                        <a:t>中小企業</a:t>
                      </a:r>
                      <a:endPar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R w="12700" cmpd="sng">
                      <a:noFill/>
                    </a:lnR>
                    <a:solidFill>
                      <a:schemeClr val="accent5">
                        <a:lumMod val="40000"/>
                        <a:lumOff val="60000"/>
                      </a:schemeClr>
                    </a:solidFill>
                  </a:tcPr>
                </a:tc>
                <a:tc rowSpan="2" hMerge="1">
                  <a:txBody>
                    <a:bodyPr/>
                    <a:lstStyle/>
                    <a:p>
                      <a:endParaRPr kumimoji="1" lang="ja-JP" altLang="en-US"/>
                    </a:p>
                  </a:txBody>
                  <a:tcPr/>
                </a:tc>
                <a:tc gridSpan="2">
                  <a:txBody>
                    <a:bodyPr/>
                    <a:lstStyle/>
                    <a:p>
                      <a:pPr algn="ctr" fontAlgn="ct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L w="12700" cmpd="sng">
                      <a:noFill/>
                    </a:lnL>
                    <a:solidFill>
                      <a:schemeClr val="accent5">
                        <a:lumMod val="40000"/>
                        <a:lumOff val="60000"/>
                      </a:schemeClr>
                    </a:solidFill>
                  </a:tcPr>
                </a:tc>
                <a:tc hMerge="1">
                  <a:txBody>
                    <a:bodyPr/>
                    <a:lstStyle/>
                    <a:p>
                      <a:endParaRPr kumimoji="1" lang="ja-JP" altLang="en-US"/>
                    </a:p>
                  </a:txBody>
                  <a:tcPr/>
                </a:tc>
                <a:tc rowSpan="2" gridSpan="2">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大企業</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rowSpan="2" hMerge="1">
                  <a:txBody>
                    <a:bodyPr/>
                    <a:lstStyle/>
                    <a:p>
                      <a:endParaRPr kumimoji="1" lang="ja-JP" altLang="en-US"/>
                    </a:p>
                  </a:txBody>
                  <a:tcPr/>
                </a:tc>
                <a:tc rowSpan="2" gridSpan="2">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合計</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rowSpan="2" hMerge="1">
                  <a:txBody>
                    <a:bodyPr/>
                    <a:lstStyle/>
                    <a:p>
                      <a:endParaRPr kumimoji="1" lang="ja-JP" altLang="en-US"/>
                    </a:p>
                  </a:txBody>
                  <a:tcPr/>
                </a:tc>
              </a:tr>
              <a:tr h="130909">
                <a:tc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gridSpan="2"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gridSpan="2">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うち小規模企業</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a:txBody>
                    <a:bodyPr/>
                    <a:lstStyle/>
                    <a:p>
                      <a:endParaRPr kumimoji="1" lang="ja-JP" altLang="en-US"/>
                    </a:p>
                  </a:txBody>
                  <a:tcPr/>
                </a:tc>
                <a:tc gridSpan="2"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gridSpan="2"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hMerge="1"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130909">
                <a:tc vMerge="1">
                  <a:txBody>
                    <a:bodyPr/>
                    <a:lstStyle/>
                    <a:p>
                      <a:pPr algn="ctr" fontAlgn="ct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企業数</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構成比</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企業数</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構成比</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企業数</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構成比</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企業数</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700" u="none" strike="noStrike" dirty="0">
                          <a:effectLst/>
                          <a:latin typeface="ＭＳ Ｐゴシック" panose="020B0600070205080204" pitchFamily="50" charset="-128"/>
                          <a:ea typeface="ＭＳ Ｐゴシック" panose="020B0600070205080204" pitchFamily="50" charset="-128"/>
                        </a:rPr>
                        <a:t>構成比</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1996</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417,162</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99.6%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363,695</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1537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0.4%</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418,699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100.0%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1999</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390,021</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99.6%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338,855</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86.5%</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1626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0.4%</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391,647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100.0%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2001</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371,638</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99.6%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323,194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1489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373,127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100.0%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2004</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330,737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99.6%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286,604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1256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331,993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100.0%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2006</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315,792</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99.6%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273,165</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86.1%</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1311</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317,103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100.0%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B w="28575" cap="flat" cmpd="sng" algn="ctr">
                      <a:solidFill>
                        <a:schemeClr val="tx1"/>
                      </a:solidFill>
                      <a:prstDash val="solid"/>
                      <a:round/>
                      <a:headEnd type="none" w="med" len="med"/>
                      <a:tailEnd type="none" w="med" len="med"/>
                    </a:lnB>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2009</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326,793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99.6%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282,486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86.1%</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1240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0.4%</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328,033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100.0%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lnT w="28575" cap="flat" cmpd="sng" algn="ctr">
                      <a:solidFill>
                        <a:schemeClr val="tx1"/>
                      </a:solidFill>
                      <a:prstDash val="solid"/>
                      <a:round/>
                      <a:headEnd type="none" w="med" len="med"/>
                      <a:tailEnd type="none" w="med" len="med"/>
                    </a:lnT>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2012</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298,381</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99.6%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256,293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85.6%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1065</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0.4%</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299,446</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100.0%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130909">
                <a:tc>
                  <a:txBody>
                    <a:bodyPr/>
                    <a:lstStyle/>
                    <a:p>
                      <a:pPr algn="ctr" fontAlgn="ctr"/>
                      <a:r>
                        <a:rPr lang="en-US" altLang="ja-JP" sz="700" u="none" strike="noStrike" dirty="0">
                          <a:effectLst/>
                          <a:latin typeface="ＭＳ Ｐゴシック" panose="020B0600070205080204" pitchFamily="50" charset="-128"/>
                          <a:ea typeface="ＭＳ Ｐゴシック" panose="020B0600070205080204" pitchFamily="50" charset="-128"/>
                        </a:rPr>
                        <a:t>2014</a:t>
                      </a:r>
                      <a:r>
                        <a:rPr lang="ja-JP" altLang="en-US" sz="700" u="none" strike="noStrike" dirty="0">
                          <a:effectLst/>
                          <a:latin typeface="ＭＳ Ｐゴシック" panose="020B0600070205080204" pitchFamily="50" charset="-128"/>
                          <a:ea typeface="ＭＳ Ｐゴシック" panose="020B0600070205080204" pitchFamily="50" charset="-128"/>
                        </a:rPr>
                        <a:t>年</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292,993</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99.6%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246,927</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84.0%</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1106</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a:effectLst/>
                          <a:latin typeface="ＭＳ Ｐゴシック" panose="020B0600070205080204" pitchFamily="50" charset="-128"/>
                          <a:ea typeface="ＭＳ Ｐゴシック" panose="020B0600070205080204" pitchFamily="50" charset="-128"/>
                        </a:rPr>
                        <a:t>0.4%</a:t>
                      </a:r>
                      <a:endPar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smtClean="0">
                          <a:effectLst/>
                          <a:latin typeface="ＭＳ Ｐゴシック" panose="020B0600070205080204" pitchFamily="50" charset="-128"/>
                          <a:ea typeface="ＭＳ Ｐゴシック" panose="020B0600070205080204" pitchFamily="50" charset="-128"/>
                        </a:rPr>
                        <a:t>294,099</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700" u="none" strike="noStrike" dirty="0">
                          <a:effectLst/>
                          <a:latin typeface="ＭＳ Ｐゴシック" panose="020B0600070205080204" pitchFamily="50" charset="-128"/>
                          <a:ea typeface="ＭＳ Ｐゴシック" panose="020B0600070205080204" pitchFamily="50" charset="-128"/>
                        </a:rPr>
                        <a:t>100.0%</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bl>
          </a:graphicData>
        </a:graphic>
      </p:graphicFrame>
      <p:sp>
        <p:nvSpPr>
          <p:cNvPr id="11" name="正方形/長方形 10"/>
          <p:cNvSpPr/>
          <p:nvPr/>
        </p:nvSpPr>
        <p:spPr>
          <a:xfrm>
            <a:off x="205720" y="6633356"/>
            <a:ext cx="4058323" cy="2157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原資料は、</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2006</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年までは「事業所・企業統計調査」、</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2009</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年からは「経済センサス」</a:t>
            </a:r>
            <a:endParaRPr lang="en-US" altLang="ja-JP" sz="800" dirty="0" smtClean="0">
              <a:solidFill>
                <a:schemeClr val="tx1"/>
              </a:solidFill>
              <a:latin typeface="ＭＳ Ｐゴシック" panose="020B0600070205080204" pitchFamily="50" charset="-128"/>
              <a:ea typeface="ＭＳ Ｐゴシック" panose="020B0600070205080204" pitchFamily="50" charset="-128"/>
            </a:endParaRPr>
          </a:p>
        </p:txBody>
      </p:sp>
      <p:sp>
        <p:nvSpPr>
          <p:cNvPr id="12" name="正方形/長方形 11"/>
          <p:cNvSpPr>
            <a:spLocks noChangeArrowheads="1"/>
          </p:cNvSpPr>
          <p:nvPr/>
        </p:nvSpPr>
        <p:spPr bwMode="auto">
          <a:xfrm>
            <a:off x="4501736" y="2010036"/>
            <a:ext cx="4309611" cy="246221"/>
          </a:xfrm>
          <a:prstGeom prst="rect">
            <a:avLst/>
          </a:prstGeom>
          <a:noFill/>
          <a:ln w="9525">
            <a:noFill/>
            <a:miter lim="800000"/>
            <a:headEnd/>
            <a:tailEnd/>
          </a:ln>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ＭＳ Ｐゴシック" charset="-128"/>
              </a:rPr>
              <a:t>：大阪</a:t>
            </a:r>
            <a:r>
              <a:rPr lang="ja-JP" altLang="en-US" sz="1000" dirty="0">
                <a:latin typeface="ＭＳ Ｐゴシック" charset="-128"/>
              </a:rPr>
              <a:t>産業経済リサーチセンター「</a:t>
            </a:r>
            <a:r>
              <a:rPr lang="en-US" altLang="ja-JP" sz="1000" dirty="0" smtClean="0">
                <a:latin typeface="ＭＳ Ｐゴシック" charset="-128"/>
              </a:rPr>
              <a:t>2017</a:t>
            </a:r>
            <a:r>
              <a:rPr lang="ja-JP" altLang="en-US" sz="1000" dirty="0" smtClean="0">
                <a:latin typeface="ＭＳ Ｐゴシック" charset="-128"/>
              </a:rPr>
              <a:t>年度版なにわの経済データ」</a:t>
            </a:r>
            <a:endParaRPr lang="ja-JP" altLang="en-US" sz="1000" dirty="0">
              <a:latin typeface="Calibri" pitchFamily="34" charset="0"/>
            </a:endParaRPr>
          </a:p>
        </p:txBody>
      </p:sp>
      <p:cxnSp>
        <p:nvCxnSpPr>
          <p:cNvPr id="3" name="直線コネクタ 2"/>
          <p:cNvCxnSpPr/>
          <p:nvPr/>
        </p:nvCxnSpPr>
        <p:spPr>
          <a:xfrm>
            <a:off x="2293952" y="2570333"/>
            <a:ext cx="0" cy="2578887"/>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6" name="正方形/長方形 15"/>
          <p:cNvSpPr/>
          <p:nvPr/>
        </p:nvSpPr>
        <p:spPr>
          <a:xfrm>
            <a:off x="4568031" y="1762398"/>
            <a:ext cx="4481112" cy="3088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■産業大分類別企業数構成比（</a:t>
            </a:r>
            <a:r>
              <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45" t="51982" r="1640" b="1484"/>
          <a:stretch/>
        </p:blipFill>
        <p:spPr bwMode="auto">
          <a:xfrm>
            <a:off x="4616293" y="2256257"/>
            <a:ext cx="4264249" cy="22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790" t="2231" r="691" b="51578"/>
          <a:stretch/>
        </p:blipFill>
        <p:spPr bwMode="auto">
          <a:xfrm>
            <a:off x="4555252" y="4623320"/>
            <a:ext cx="4449369" cy="222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77</a:t>
            </a:fld>
            <a:endParaRPr lang="ja-JP" altLang="en-US" dirty="0"/>
          </a:p>
        </p:txBody>
      </p:sp>
      <p:sp>
        <p:nvSpPr>
          <p:cNvPr id="19" name="正方形/長方形 18"/>
          <p:cNvSpPr/>
          <p:nvPr/>
        </p:nvSpPr>
        <p:spPr>
          <a:xfrm>
            <a:off x="8500565" y="4458736"/>
            <a:ext cx="679947" cy="23659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fontAlgn="auto">
              <a:spcBef>
                <a:spcPts val="0"/>
              </a:spcBef>
              <a:spcAft>
                <a:spcPts val="0"/>
              </a:spcAft>
              <a:defRPr/>
            </a:pPr>
            <a:r>
              <a:rPr lang="ja-JP" altLang="en-US" sz="700" dirty="0" smtClean="0">
                <a:solidFill>
                  <a:schemeClr val="tx1"/>
                </a:solidFill>
              </a:rPr>
              <a:t>（単位：者）</a:t>
            </a:r>
            <a:endParaRPr lang="ja-JP" altLang="en-US" sz="700" dirty="0">
              <a:solidFill>
                <a:schemeClr val="tx1"/>
              </a:solidFill>
            </a:endParaRPr>
          </a:p>
        </p:txBody>
      </p:sp>
      <p:sp>
        <p:nvSpPr>
          <p:cNvPr id="20" name="正方形/長方形 19"/>
          <p:cNvSpPr>
            <a:spLocks noChangeArrowheads="1"/>
          </p:cNvSpPr>
          <p:nvPr/>
        </p:nvSpPr>
        <p:spPr bwMode="auto">
          <a:xfrm>
            <a:off x="179512" y="2040017"/>
            <a:ext cx="4309611" cy="246221"/>
          </a:xfrm>
          <a:prstGeom prst="rect">
            <a:avLst/>
          </a:prstGeom>
          <a:noFill/>
          <a:ln w="9525">
            <a:noFill/>
            <a:miter lim="800000"/>
            <a:headEnd/>
            <a:tailEnd/>
          </a:ln>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ＭＳ Ｐゴシック" charset="-128"/>
              </a:rPr>
              <a:t>：大阪</a:t>
            </a:r>
            <a:r>
              <a:rPr lang="ja-JP" altLang="en-US" sz="1000" dirty="0">
                <a:latin typeface="ＭＳ Ｐゴシック" charset="-128"/>
              </a:rPr>
              <a:t>産業経済リサーチセンター「</a:t>
            </a:r>
            <a:r>
              <a:rPr lang="en-US" altLang="ja-JP" sz="1000" dirty="0" smtClean="0">
                <a:latin typeface="ＭＳ Ｐゴシック" charset="-128"/>
              </a:rPr>
              <a:t>2017</a:t>
            </a:r>
            <a:r>
              <a:rPr lang="ja-JP" altLang="en-US" sz="1000" dirty="0" smtClean="0">
                <a:latin typeface="ＭＳ Ｐゴシック" charset="-128"/>
              </a:rPr>
              <a:t>年度版なにわの経済データ」</a:t>
            </a:r>
            <a:endParaRPr lang="ja-JP" altLang="en-US" sz="1000" dirty="0">
              <a:latin typeface="Calibri" pitchFamily="34" charset="0"/>
            </a:endParaRPr>
          </a:p>
        </p:txBody>
      </p:sp>
      <p:sp>
        <p:nvSpPr>
          <p:cNvPr id="17" name="正方形/長方形 16"/>
          <p:cNvSpPr/>
          <p:nvPr/>
        </p:nvSpPr>
        <p:spPr>
          <a:xfrm>
            <a:off x="35496" y="620688"/>
            <a:ext cx="2954655" cy="369332"/>
          </a:xfrm>
          <a:prstGeom prst="rect">
            <a:avLst/>
          </a:prstGeom>
        </p:spPr>
        <p:txBody>
          <a:bodyPr wrap="none">
            <a:spAutoFit/>
          </a:bodyPr>
          <a:lstStyle/>
          <a:p>
            <a:r>
              <a:rPr lang="ja-JP" altLang="en-US" dirty="0"/>
              <a:t>大阪</a:t>
            </a:r>
            <a:r>
              <a:rPr lang="ja-JP" altLang="en-US" dirty="0" smtClean="0"/>
              <a:t>府内の中小企業の現状</a:t>
            </a:r>
            <a:endParaRPr lang="ja-JP" altLang="en-US" dirty="0"/>
          </a:p>
        </p:txBody>
      </p:sp>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各論③</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産業</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39139876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7" name="直線コネクタ 6"/>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8" name="角丸四角形 7"/>
          <p:cNvSpPr/>
          <p:nvPr/>
        </p:nvSpPr>
        <p:spPr>
          <a:xfrm>
            <a:off x="139700" y="707667"/>
            <a:ext cx="8856663" cy="1209166"/>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latin typeface="ＭＳ Ｐゴシック" panose="020B0600070205080204" pitchFamily="50" charset="-128"/>
              </a:rPr>
              <a:t>　</a:t>
            </a:r>
            <a:r>
              <a:rPr lang="ja-JP" altLang="en-US" sz="1100" dirty="0" smtClean="0">
                <a:solidFill>
                  <a:schemeClr val="tx1"/>
                </a:solidFill>
                <a:latin typeface="ＭＳ Ｐゴシック" panose="020B0600070205080204" pitchFamily="50" charset="-128"/>
              </a:rPr>
              <a:t>中小企業の</a:t>
            </a:r>
            <a:r>
              <a:rPr lang="ja-JP" altLang="en-US" sz="1100" dirty="0">
                <a:solidFill>
                  <a:schemeClr val="tx1"/>
                </a:solidFill>
                <a:latin typeface="ＭＳ Ｐゴシック" panose="020B0600070205080204" pitchFamily="50" charset="-128"/>
                <a:ea typeface="ＭＳ Ｐゴシック" panose="020B0600070205080204" pitchFamily="50" charset="-128"/>
              </a:rPr>
              <a:t>業況</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判断</a:t>
            </a:r>
            <a:r>
              <a:rPr lang="en-US" altLang="ja-JP" sz="1100" dirty="0" smtClean="0">
                <a:solidFill>
                  <a:schemeClr val="tx1"/>
                </a:solidFill>
                <a:latin typeface="ＭＳ Ｐゴシック" panose="020B0600070205080204" pitchFamily="50" charset="-128"/>
                <a:ea typeface="ＭＳ Ｐゴシック" panose="020B0600070205080204" pitchFamily="50" charset="-128"/>
              </a:rPr>
              <a:t>DI</a:t>
            </a:r>
            <a:r>
              <a:rPr lang="ja-JP" altLang="en-US" sz="1100" dirty="0" smtClean="0">
                <a:solidFill>
                  <a:schemeClr val="tx1"/>
                </a:solidFill>
                <a:latin typeface="ＭＳ Ｐゴシック" panose="020B0600070205080204" pitchFamily="50" charset="-128"/>
                <a:ea typeface="ＭＳ Ｐゴシック" panose="020B0600070205080204" pitchFamily="50" charset="-128"/>
              </a:rPr>
              <a:t>は</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2016</a:t>
            </a:r>
            <a:r>
              <a:rPr lang="ja-JP" altLang="en-US" sz="1100" dirty="0" smtClean="0">
                <a:solidFill>
                  <a:schemeClr val="tx1"/>
                </a:solidFill>
                <a:latin typeface="ＭＳ Ｐゴシック" panose="020B0600070205080204" pitchFamily="50" charset="-128"/>
              </a:rPr>
              <a:t>年（平成</a:t>
            </a:r>
            <a:r>
              <a:rPr lang="en-US" altLang="ja-JP" sz="1100" dirty="0" smtClean="0">
                <a:solidFill>
                  <a:schemeClr val="tx1"/>
                </a:solidFill>
                <a:latin typeface="ＭＳ Ｐゴシック" panose="020B0600070205080204" pitchFamily="50" charset="-128"/>
              </a:rPr>
              <a:t>28</a:t>
            </a:r>
            <a:r>
              <a:rPr lang="ja-JP" altLang="en-US" sz="1100" dirty="0" smtClean="0">
                <a:solidFill>
                  <a:schemeClr val="tx1"/>
                </a:solidFill>
                <a:latin typeface="ＭＳ Ｐゴシック" panose="020B0600070205080204" pitchFamily="50" charset="-128"/>
              </a:rPr>
              <a:t>年）</a:t>
            </a:r>
            <a:r>
              <a:rPr lang="en-US" altLang="ja-JP" sz="1100" dirty="0" smtClean="0">
                <a:solidFill>
                  <a:schemeClr val="tx1"/>
                </a:solidFill>
                <a:latin typeface="ＭＳ Ｐゴシック" panose="020B0600070205080204" pitchFamily="50" charset="-128"/>
              </a:rPr>
              <a:t>10</a:t>
            </a:r>
            <a:r>
              <a:rPr lang="ja-JP" altLang="en-US" sz="1100" dirty="0" smtClean="0">
                <a:solidFill>
                  <a:schemeClr val="tx1"/>
                </a:solidFill>
                <a:latin typeface="ＭＳ Ｐゴシック" panose="020B0600070205080204" pitchFamily="50" charset="-128"/>
              </a:rPr>
              <a:t>～</a:t>
            </a:r>
            <a:r>
              <a:rPr lang="en-US" altLang="ja-JP" sz="1100" dirty="0" smtClean="0">
                <a:solidFill>
                  <a:schemeClr val="tx1"/>
                </a:solidFill>
                <a:latin typeface="ＭＳ Ｐゴシック" panose="020B0600070205080204" pitchFamily="50" charset="-128"/>
              </a:rPr>
              <a:t>12</a:t>
            </a:r>
            <a:r>
              <a:rPr lang="ja-JP" altLang="en-US" sz="1100" dirty="0" smtClean="0">
                <a:solidFill>
                  <a:schemeClr val="tx1"/>
                </a:solidFill>
                <a:latin typeface="ＭＳ Ｐゴシック" panose="020B0600070205080204" pitchFamily="50" charset="-128"/>
              </a:rPr>
              <a:t>月期以降、４期連続で改善。</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中小企業の</a:t>
            </a:r>
            <a:r>
              <a:rPr lang="ja-JP" altLang="en-US" sz="1100" dirty="0" smtClean="0">
                <a:solidFill>
                  <a:schemeClr val="tx1"/>
                </a:solidFill>
                <a:latin typeface="ＭＳ Ｐゴシック" panose="020B0600070205080204" pitchFamily="50" charset="-128"/>
              </a:rPr>
              <a:t>出荷</a:t>
            </a:r>
            <a:r>
              <a:rPr lang="ja-JP" altLang="en-US" sz="1100" dirty="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売上高</a:t>
            </a:r>
            <a:r>
              <a:rPr lang="en-US" altLang="ja-JP" sz="1100" dirty="0" smtClean="0">
                <a:solidFill>
                  <a:schemeClr val="tx1"/>
                </a:solidFill>
                <a:latin typeface="ＭＳ Ｐゴシック" panose="020B0600070205080204" pitchFamily="50" charset="-128"/>
              </a:rPr>
              <a:t>DI</a:t>
            </a:r>
            <a:r>
              <a:rPr lang="ja-JP" altLang="en-US" sz="1100" dirty="0" smtClean="0">
                <a:solidFill>
                  <a:schemeClr val="tx1"/>
                </a:solidFill>
                <a:latin typeface="ＭＳ Ｐゴシック" panose="020B0600070205080204" pitchFamily="50" charset="-128"/>
              </a:rPr>
              <a:t>は、</a:t>
            </a:r>
            <a:r>
              <a:rPr lang="en-US" altLang="ja-JP" sz="1100" dirty="0" smtClean="0">
                <a:solidFill>
                  <a:schemeClr val="tx1"/>
                </a:solidFill>
                <a:latin typeface="ＭＳ Ｐゴシック" panose="020B0600070205080204" pitchFamily="50" charset="-128"/>
              </a:rPr>
              <a:t> </a:t>
            </a:r>
            <a:r>
              <a:rPr lang="en-US" altLang="ja-JP" sz="1100" dirty="0">
                <a:solidFill>
                  <a:schemeClr val="tx1"/>
                </a:solidFill>
                <a:latin typeface="ＭＳ Ｐゴシック" panose="020B0600070205080204" pitchFamily="50" charset="-128"/>
              </a:rPr>
              <a:t>2016</a:t>
            </a:r>
            <a:r>
              <a:rPr lang="ja-JP" altLang="en-US" sz="1100" dirty="0">
                <a:solidFill>
                  <a:schemeClr val="tx1"/>
                </a:solidFill>
                <a:latin typeface="ＭＳ Ｐゴシック" panose="020B0600070205080204" pitchFamily="50" charset="-128"/>
              </a:rPr>
              <a:t>年（平成</a:t>
            </a:r>
            <a:r>
              <a:rPr lang="en-US" altLang="ja-JP" sz="1100" dirty="0">
                <a:solidFill>
                  <a:schemeClr val="tx1"/>
                </a:solidFill>
                <a:latin typeface="ＭＳ Ｐゴシック" panose="020B0600070205080204" pitchFamily="50" charset="-128"/>
              </a:rPr>
              <a:t>28</a:t>
            </a:r>
            <a:r>
              <a:rPr lang="ja-JP" altLang="en-US" sz="1100" dirty="0">
                <a:solidFill>
                  <a:schemeClr val="tx1"/>
                </a:solidFill>
                <a:latin typeface="ＭＳ Ｐゴシック" panose="020B0600070205080204" pitchFamily="50" charset="-128"/>
              </a:rPr>
              <a:t>年）</a:t>
            </a:r>
            <a:r>
              <a:rPr lang="en-US" altLang="ja-JP" sz="1100" dirty="0">
                <a:solidFill>
                  <a:schemeClr val="tx1"/>
                </a:solidFill>
                <a:latin typeface="ＭＳ Ｐゴシック" panose="020B0600070205080204" pitchFamily="50" charset="-128"/>
              </a:rPr>
              <a:t>10</a:t>
            </a:r>
            <a:r>
              <a:rPr lang="ja-JP" altLang="en-US" sz="1100" dirty="0">
                <a:solidFill>
                  <a:schemeClr val="tx1"/>
                </a:solidFill>
                <a:latin typeface="ＭＳ Ｐゴシック" panose="020B0600070205080204" pitchFamily="50" charset="-128"/>
              </a:rPr>
              <a:t>～</a:t>
            </a:r>
            <a:r>
              <a:rPr lang="en-US" altLang="ja-JP" sz="1100" dirty="0">
                <a:solidFill>
                  <a:schemeClr val="tx1"/>
                </a:solidFill>
                <a:latin typeface="ＭＳ Ｐゴシック" panose="020B0600070205080204" pitchFamily="50" charset="-128"/>
              </a:rPr>
              <a:t>12</a:t>
            </a:r>
            <a:r>
              <a:rPr lang="ja-JP" altLang="en-US" sz="1100" dirty="0">
                <a:solidFill>
                  <a:schemeClr val="tx1"/>
                </a:solidFill>
                <a:latin typeface="ＭＳ Ｐゴシック" panose="020B0600070205080204" pitchFamily="50" charset="-128"/>
              </a:rPr>
              <a:t>月期</a:t>
            </a:r>
            <a:r>
              <a:rPr lang="ja-JP" altLang="en-US" sz="1100" dirty="0" smtClean="0">
                <a:solidFill>
                  <a:schemeClr val="tx1"/>
                </a:solidFill>
                <a:latin typeface="ＭＳ Ｐゴシック" panose="020B0600070205080204" pitchFamily="50" charset="-128"/>
              </a:rPr>
              <a:t>以降、改善していたが、</a:t>
            </a:r>
            <a:r>
              <a:rPr lang="en-US" altLang="ja-JP" sz="1100" dirty="0" smtClean="0">
                <a:solidFill>
                  <a:schemeClr val="tx1"/>
                </a:solidFill>
                <a:latin typeface="ＭＳ Ｐゴシック" panose="020B0600070205080204" pitchFamily="50" charset="-128"/>
              </a:rPr>
              <a:t>2017</a:t>
            </a:r>
            <a:r>
              <a:rPr lang="ja-JP" altLang="en-US" sz="1100" dirty="0" smtClean="0">
                <a:solidFill>
                  <a:schemeClr val="tx1"/>
                </a:solidFill>
                <a:latin typeface="ＭＳ Ｐゴシック" panose="020B0600070205080204" pitchFamily="50" charset="-128"/>
              </a:rPr>
              <a:t>年</a:t>
            </a:r>
            <a:r>
              <a:rPr lang="ja-JP" altLang="en-US" sz="1100" dirty="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平成</a:t>
            </a:r>
            <a:r>
              <a:rPr lang="en-US" altLang="ja-JP" sz="1100" dirty="0">
                <a:solidFill>
                  <a:schemeClr val="tx1"/>
                </a:solidFill>
                <a:latin typeface="ＭＳ Ｐゴシック" panose="020B0600070205080204" pitchFamily="50" charset="-128"/>
              </a:rPr>
              <a:t>29</a:t>
            </a:r>
            <a:r>
              <a:rPr lang="ja-JP" altLang="en-US" sz="1100" dirty="0" smtClean="0">
                <a:solidFill>
                  <a:schemeClr val="tx1"/>
                </a:solidFill>
                <a:latin typeface="ＭＳ Ｐゴシック" panose="020B0600070205080204" pitchFamily="50" charset="-128"/>
              </a:rPr>
              <a:t>年）７～９月期に微減。</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a:solidFill>
                  <a:schemeClr val="tx1"/>
                </a:solidFill>
                <a:latin typeface="ＭＳ Ｐゴシック" panose="020B0600070205080204" pitchFamily="50" charset="-128"/>
              </a:rPr>
              <a:t>○　中小企業の</a:t>
            </a:r>
            <a:r>
              <a:rPr lang="ja-JP" altLang="en-US" sz="1100" dirty="0" smtClean="0">
                <a:solidFill>
                  <a:schemeClr val="tx1"/>
                </a:solidFill>
                <a:latin typeface="ＭＳ Ｐゴシック" panose="020B0600070205080204" pitchFamily="50" charset="-128"/>
              </a:rPr>
              <a:t>営業利益判断</a:t>
            </a:r>
            <a:r>
              <a:rPr lang="en-US" altLang="ja-JP" sz="1100" dirty="0" smtClean="0">
                <a:solidFill>
                  <a:schemeClr val="tx1"/>
                </a:solidFill>
                <a:latin typeface="ＭＳ Ｐゴシック" panose="020B0600070205080204" pitchFamily="50" charset="-128"/>
              </a:rPr>
              <a:t>DI</a:t>
            </a:r>
            <a:r>
              <a:rPr lang="ja-JP" altLang="en-US" sz="1100" dirty="0" smtClean="0">
                <a:solidFill>
                  <a:schemeClr val="tx1"/>
                </a:solidFill>
                <a:latin typeface="ＭＳ Ｐゴシック" panose="020B0600070205080204" pitchFamily="50" charset="-128"/>
              </a:rPr>
              <a:t>は、</a:t>
            </a:r>
            <a:r>
              <a:rPr lang="en-US" altLang="ja-JP" sz="1100" dirty="0">
                <a:solidFill>
                  <a:schemeClr val="tx1"/>
                </a:solidFill>
                <a:latin typeface="ＭＳ Ｐゴシック" panose="020B0600070205080204" pitchFamily="50" charset="-128"/>
              </a:rPr>
              <a:t> 2016</a:t>
            </a:r>
            <a:r>
              <a:rPr lang="ja-JP" altLang="en-US" sz="1100" dirty="0">
                <a:solidFill>
                  <a:schemeClr val="tx1"/>
                </a:solidFill>
                <a:latin typeface="ＭＳ Ｐゴシック" panose="020B0600070205080204" pitchFamily="50" charset="-128"/>
              </a:rPr>
              <a:t>年（平成</a:t>
            </a:r>
            <a:r>
              <a:rPr lang="en-US" altLang="ja-JP" sz="1100" dirty="0">
                <a:solidFill>
                  <a:schemeClr val="tx1"/>
                </a:solidFill>
                <a:latin typeface="ＭＳ Ｐゴシック" panose="020B0600070205080204" pitchFamily="50" charset="-128"/>
              </a:rPr>
              <a:t>28</a:t>
            </a:r>
            <a:r>
              <a:rPr lang="ja-JP" altLang="en-US" sz="1100" dirty="0">
                <a:solidFill>
                  <a:schemeClr val="tx1"/>
                </a:solidFill>
                <a:latin typeface="ＭＳ Ｐゴシック" panose="020B0600070205080204" pitchFamily="50" charset="-128"/>
              </a:rPr>
              <a:t>年</a:t>
            </a: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latin typeface="ＭＳ Ｐゴシック" panose="020B0600070205080204" pitchFamily="50" charset="-128"/>
              </a:rPr>
              <a:t>７</a:t>
            </a:r>
            <a:r>
              <a:rPr lang="ja-JP" altLang="en-US" sz="1100" dirty="0" smtClean="0">
                <a:solidFill>
                  <a:schemeClr val="tx1"/>
                </a:solidFill>
                <a:latin typeface="ＭＳ Ｐゴシック" panose="020B0600070205080204" pitchFamily="50" charset="-128"/>
              </a:rPr>
              <a:t>～９月期</a:t>
            </a:r>
            <a:r>
              <a:rPr lang="ja-JP" altLang="en-US" sz="1100" dirty="0">
                <a:solidFill>
                  <a:schemeClr val="tx1"/>
                </a:solidFill>
                <a:latin typeface="ＭＳ Ｐゴシック" panose="020B0600070205080204" pitchFamily="50" charset="-128"/>
              </a:rPr>
              <a:t>以降、 </a:t>
            </a:r>
            <a:r>
              <a:rPr lang="ja-JP" altLang="en-US" sz="1100" dirty="0" smtClean="0">
                <a:solidFill>
                  <a:schemeClr val="tx1"/>
                </a:solidFill>
                <a:latin typeface="ＭＳ Ｐゴシック" panose="020B0600070205080204" pitchFamily="50" charset="-128"/>
              </a:rPr>
              <a:t>５期</a:t>
            </a:r>
            <a:r>
              <a:rPr lang="ja-JP" altLang="en-US" sz="1100" dirty="0">
                <a:solidFill>
                  <a:schemeClr val="tx1"/>
                </a:solidFill>
                <a:latin typeface="ＭＳ Ｐゴシック" panose="020B0600070205080204" pitchFamily="50" charset="-128"/>
              </a:rPr>
              <a:t>連続</a:t>
            </a:r>
            <a:r>
              <a:rPr lang="ja-JP" altLang="en-US" sz="1100" dirty="0" smtClean="0">
                <a:solidFill>
                  <a:schemeClr val="tx1"/>
                </a:solidFill>
                <a:latin typeface="ＭＳ Ｐゴシック" panose="020B0600070205080204" pitchFamily="50" charset="-128"/>
              </a:rPr>
              <a:t>で改善。</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　中小企業の業況判断</a:t>
            </a:r>
            <a:r>
              <a:rPr lang="en-US" altLang="ja-JP" sz="1100" dirty="0" smtClean="0">
                <a:solidFill>
                  <a:schemeClr val="tx1"/>
                </a:solidFill>
                <a:latin typeface="ＭＳ Ｐゴシック" panose="020B0600070205080204" pitchFamily="50" charset="-128"/>
              </a:rPr>
              <a:t>DI</a:t>
            </a:r>
            <a:r>
              <a:rPr lang="ja-JP" altLang="en-US" sz="1100" dirty="0" err="1" smtClean="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出荷・売上高</a:t>
            </a:r>
            <a:r>
              <a:rPr lang="en-US" altLang="ja-JP" sz="1100" dirty="0" smtClean="0">
                <a:solidFill>
                  <a:schemeClr val="tx1"/>
                </a:solidFill>
                <a:latin typeface="ＭＳ Ｐゴシック" panose="020B0600070205080204" pitchFamily="50" charset="-128"/>
              </a:rPr>
              <a:t>DI</a:t>
            </a:r>
            <a:r>
              <a:rPr lang="ja-JP" altLang="en-US" sz="1100" dirty="0" err="1" smtClean="0">
                <a:solidFill>
                  <a:schemeClr val="tx1"/>
                </a:solidFill>
                <a:latin typeface="ＭＳ Ｐゴシック" panose="020B0600070205080204" pitchFamily="50" charset="-128"/>
              </a:rPr>
              <a:t>、</a:t>
            </a:r>
            <a:r>
              <a:rPr lang="ja-JP" altLang="en-US" sz="1100" dirty="0" smtClean="0">
                <a:solidFill>
                  <a:schemeClr val="tx1"/>
                </a:solidFill>
                <a:latin typeface="ＭＳ Ｐゴシック" panose="020B0600070205080204" pitchFamily="50" charset="-128"/>
              </a:rPr>
              <a:t>営業利益</a:t>
            </a:r>
            <a:r>
              <a:rPr lang="en-US" altLang="ja-JP" sz="1100" dirty="0" smtClean="0">
                <a:solidFill>
                  <a:schemeClr val="tx1"/>
                </a:solidFill>
                <a:latin typeface="ＭＳ Ｐゴシック" panose="020B0600070205080204" pitchFamily="50" charset="-128"/>
              </a:rPr>
              <a:t>DI</a:t>
            </a:r>
            <a:r>
              <a:rPr lang="ja-JP" altLang="en-US" sz="1100" dirty="0" smtClean="0">
                <a:solidFill>
                  <a:schemeClr val="tx1"/>
                </a:solidFill>
                <a:latin typeface="ＭＳ Ｐゴシック" panose="020B0600070205080204" pitchFamily="50" charset="-128"/>
              </a:rPr>
              <a:t>のいずれにおいても大企業には及んでいない。</a:t>
            </a:r>
            <a:endParaRPr lang="en-US" altLang="ja-JP" sz="1100" dirty="0" smtClean="0">
              <a:solidFill>
                <a:schemeClr val="tx1"/>
              </a:solidFill>
              <a:latin typeface="ＭＳ Ｐゴシック" panose="020B0600070205080204" pitchFamily="50" charset="-128"/>
            </a:endParaRPr>
          </a:p>
          <a:p>
            <a:pPr marL="177800" indent="-177800" fontAlgn="auto">
              <a:spcBef>
                <a:spcPts val="600"/>
              </a:spcBef>
              <a:spcAft>
                <a:spcPts val="0"/>
              </a:spcAft>
              <a:defRPr/>
            </a:pPr>
            <a:r>
              <a:rPr lang="ja-JP" altLang="en-US" sz="800" dirty="0" smtClean="0">
                <a:solidFill>
                  <a:schemeClr val="tx1"/>
                </a:solidFill>
                <a:latin typeface="ＭＳ Ｐゴシック" panose="020B0600070205080204" pitchFamily="50" charset="-128"/>
                <a:ea typeface="ＭＳ Ｐゴシック" panose="020B0600070205080204" pitchFamily="50" charset="-128"/>
              </a:rPr>
              <a:t>　</a:t>
            </a:r>
            <a:r>
              <a:rPr lang="ja-JP" altLang="en-US" sz="800" dirty="0">
                <a:solidFill>
                  <a:schemeClr val="tx1"/>
                </a:solidFill>
                <a:latin typeface="ＭＳ Ｐゴシック" panose="020B0600070205080204" pitchFamily="50" charset="-128"/>
                <a:ea typeface="ＭＳ Ｐゴシック" panose="020B0600070205080204" pitchFamily="50" charset="-128"/>
              </a:rPr>
              <a:t>　</a:t>
            </a:r>
            <a:r>
              <a:rPr lang="en-US" altLang="ja-JP" sz="800" dirty="0" smtClean="0">
                <a:solidFill>
                  <a:schemeClr val="tx1"/>
                </a:solidFill>
                <a:latin typeface="ＭＳ Ｐゴシック" panose="020B0600070205080204" pitchFamily="50" charset="-128"/>
                <a:ea typeface="ＭＳ Ｐゴシック" panose="020B0600070205080204" pitchFamily="50" charset="-128"/>
              </a:rPr>
              <a:t>※</a:t>
            </a:r>
            <a:r>
              <a:rPr lang="ja-JP" altLang="en-US" sz="800" dirty="0">
                <a:solidFill>
                  <a:schemeClr val="tx1"/>
                </a:solidFill>
                <a:latin typeface="ＭＳ Ｐゴシック" panose="020B0600070205080204" pitchFamily="50" charset="-128"/>
                <a:ea typeface="ＭＳ Ｐゴシック" panose="020B0600070205080204" pitchFamily="50" charset="-128"/>
              </a:rPr>
              <a:t>　ＤＩ（ディフュージョン・インデックス</a:t>
            </a:r>
            <a:r>
              <a:rPr lang="ja-JP" altLang="en-US" sz="800" dirty="0" smtClean="0">
                <a:solidFill>
                  <a:schemeClr val="tx1"/>
                </a:solidFill>
                <a:latin typeface="ＭＳ Ｐゴシック" panose="020B0600070205080204" pitchFamily="50" charset="-128"/>
                <a:ea typeface="ＭＳ Ｐゴシック" panose="020B0600070205080204" pitchFamily="50" charset="-128"/>
              </a:rPr>
              <a:t>） ： 採用</a:t>
            </a:r>
            <a:r>
              <a:rPr lang="ja-JP" altLang="en-US" sz="800" dirty="0">
                <a:solidFill>
                  <a:schemeClr val="tx1"/>
                </a:solidFill>
                <a:latin typeface="ＭＳ Ｐゴシック" panose="020B0600070205080204" pitchFamily="50" charset="-128"/>
                <a:ea typeface="ＭＳ Ｐゴシック" panose="020B0600070205080204" pitchFamily="50" charset="-128"/>
              </a:rPr>
              <a:t>系列の各月の値を</a:t>
            </a:r>
            <a:r>
              <a:rPr lang="en-US" altLang="ja-JP" sz="800" dirty="0">
                <a:solidFill>
                  <a:schemeClr val="tx1"/>
                </a:solidFill>
                <a:latin typeface="ＭＳ Ｐゴシック" panose="020B0600070205080204" pitchFamily="50" charset="-128"/>
                <a:ea typeface="ＭＳ Ｐゴシック" panose="020B0600070205080204" pitchFamily="50" charset="-128"/>
              </a:rPr>
              <a:t>3</a:t>
            </a:r>
            <a:r>
              <a:rPr lang="ja-JP" altLang="en-US" sz="800" dirty="0">
                <a:solidFill>
                  <a:schemeClr val="tx1"/>
                </a:solidFill>
                <a:latin typeface="ＭＳ Ｐゴシック" panose="020B0600070205080204" pitchFamily="50" charset="-128"/>
                <a:ea typeface="ＭＳ Ｐゴシック" panose="020B0600070205080204" pitchFamily="50" charset="-128"/>
              </a:rPr>
              <a:t>ヶ月前と比べた変化方向を合成して作成した指数。変化方向がプラスである系列数の割合をパーセントで示す。採用系列には、多くの経済指標の中でも景気に敏感に反応する系列が選ばれる。景気変動の各経済部門への浸透度、波及度を把握できる。</a:t>
            </a:r>
            <a:r>
              <a:rPr lang="en-US" altLang="ja-JP" sz="800" dirty="0">
                <a:solidFill>
                  <a:schemeClr val="tx1"/>
                </a:solidFill>
                <a:latin typeface="ＭＳ Ｐゴシック" panose="020B0600070205080204" pitchFamily="50" charset="-128"/>
                <a:ea typeface="ＭＳ Ｐゴシック" panose="020B0600070205080204" pitchFamily="50" charset="-128"/>
              </a:rPr>
              <a:t>DI</a:t>
            </a:r>
            <a:r>
              <a:rPr lang="ja-JP" altLang="en-US" sz="800" dirty="0">
                <a:solidFill>
                  <a:schemeClr val="tx1"/>
                </a:solidFill>
                <a:latin typeface="ＭＳ Ｐゴシック" panose="020B0600070205080204" pitchFamily="50" charset="-128"/>
                <a:ea typeface="ＭＳ Ｐゴシック" panose="020B0600070205080204" pitchFamily="50" charset="-128"/>
              </a:rPr>
              <a:t>も</a:t>
            </a:r>
            <a:r>
              <a:rPr lang="en-US" altLang="ja-JP" sz="800" dirty="0">
                <a:solidFill>
                  <a:schemeClr val="tx1"/>
                </a:solidFill>
                <a:latin typeface="ＭＳ Ｐゴシック" panose="020B0600070205080204" pitchFamily="50" charset="-128"/>
                <a:ea typeface="ＭＳ Ｐゴシック" panose="020B0600070205080204" pitchFamily="50" charset="-128"/>
              </a:rPr>
              <a:t>CI</a:t>
            </a:r>
            <a:r>
              <a:rPr lang="ja-JP" altLang="en-US" sz="800" dirty="0">
                <a:solidFill>
                  <a:schemeClr val="tx1"/>
                </a:solidFill>
                <a:latin typeface="ＭＳ Ｐゴシック" panose="020B0600070205080204" pitchFamily="50" charset="-128"/>
                <a:ea typeface="ＭＳ Ｐゴシック" panose="020B0600070205080204" pitchFamily="50" charset="-128"/>
              </a:rPr>
              <a:t>と同様に、景気の動きに対し、先行して動く先行指数、ほぼ一致して動く一致指数、遅れて動く遅行指数の</a:t>
            </a:r>
            <a:r>
              <a:rPr lang="en-US" altLang="ja-JP" sz="800" dirty="0">
                <a:solidFill>
                  <a:schemeClr val="tx1"/>
                </a:solidFill>
                <a:latin typeface="ＭＳ Ｐゴシック" panose="020B0600070205080204" pitchFamily="50" charset="-128"/>
                <a:ea typeface="ＭＳ Ｐゴシック" panose="020B0600070205080204" pitchFamily="50" charset="-128"/>
              </a:rPr>
              <a:t>3</a:t>
            </a:r>
            <a:r>
              <a:rPr lang="ja-JP" altLang="en-US" sz="800" dirty="0">
                <a:solidFill>
                  <a:schemeClr val="tx1"/>
                </a:solidFill>
                <a:latin typeface="ＭＳ Ｐゴシック" panose="020B0600070205080204" pitchFamily="50" charset="-128"/>
                <a:ea typeface="ＭＳ Ｐゴシック" panose="020B0600070205080204" pitchFamily="50" charset="-128"/>
              </a:rPr>
              <a:t>指数がある。</a:t>
            </a:r>
            <a:endParaRPr lang="en-US" altLang="ja-JP" sz="800" dirty="0">
              <a:solidFill>
                <a:schemeClr val="tx1"/>
              </a:solidFill>
              <a:latin typeface="ＭＳ Ｐゴシック" panose="020B0600070205080204" pitchFamily="50" charset="-128"/>
              <a:ea typeface="ＭＳ Ｐゴシック" panose="020B0600070205080204" pitchFamily="50" charset="-128"/>
            </a:endParaRPr>
          </a:p>
        </p:txBody>
      </p:sp>
      <p:sp>
        <p:nvSpPr>
          <p:cNvPr id="9" name="正方形/長方形 8"/>
          <p:cNvSpPr/>
          <p:nvPr/>
        </p:nvSpPr>
        <p:spPr>
          <a:xfrm>
            <a:off x="35495" y="1988840"/>
            <a:ext cx="4392487" cy="246221"/>
          </a:xfrm>
          <a:prstGeom prst="rect">
            <a:avLst/>
          </a:prstGeom>
        </p:spPr>
        <p:txBody>
          <a:bodyPr wrap="square">
            <a:spAutoFit/>
          </a:bodyPr>
          <a:lstStyle/>
          <a:p>
            <a:pPr marL="177800" indent="-177800"/>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府内の大企業・中小企業別業況判断ＤＩの推移（前期比、季節調整済）</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正方形/長方形 12"/>
          <p:cNvSpPr/>
          <p:nvPr/>
        </p:nvSpPr>
        <p:spPr>
          <a:xfrm>
            <a:off x="4230324" y="2000854"/>
            <a:ext cx="3670374" cy="246221"/>
          </a:xfrm>
          <a:prstGeom prst="rect">
            <a:avLst/>
          </a:prstGeom>
        </p:spPr>
        <p:txBody>
          <a:bodyPr wrap="square">
            <a:spAutoFit/>
          </a:bodyPr>
          <a:lstStyle/>
          <a:p>
            <a:pPr marL="177800" indent="-177800"/>
            <a:r>
              <a:rPr lang="ja-JP" altLang="en-US" sz="1000" dirty="0" smtClean="0">
                <a:latin typeface="ＭＳ Ｐゴシック" panose="020B0600070205080204" pitchFamily="50" charset="-128"/>
                <a:ea typeface="ＭＳ Ｐゴシック" panose="020B0600070205080204" pitchFamily="50" charset="-128"/>
              </a:rPr>
              <a:t>出典</a:t>
            </a:r>
            <a:r>
              <a:rPr lang="ja-JP" altLang="en-US" sz="1000" dirty="0">
                <a:latin typeface="ＭＳ Ｐゴシック" panose="020B0600070205080204" pitchFamily="50" charset="-128"/>
                <a:ea typeface="ＭＳ Ｐゴシック" panose="020B0600070205080204" pitchFamily="50" charset="-128"/>
              </a:rPr>
              <a:t>：大阪産業経済リサーチセンター「大阪府景気観測調査</a:t>
            </a:r>
            <a:r>
              <a:rPr lang="ja-JP" altLang="en-US" sz="1000" dirty="0" smtClean="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pic>
        <p:nvPicPr>
          <p:cNvPr id="102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196" y="4581128"/>
            <a:ext cx="4312668" cy="226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正方形/長方形 14"/>
          <p:cNvSpPr/>
          <p:nvPr/>
        </p:nvSpPr>
        <p:spPr>
          <a:xfrm>
            <a:off x="-508" y="4365104"/>
            <a:ext cx="4662156" cy="253916"/>
          </a:xfrm>
          <a:prstGeom prst="rect">
            <a:avLst/>
          </a:prstGeom>
        </p:spPr>
        <p:txBody>
          <a:bodyPr wrap="square">
            <a:spAutoFit/>
          </a:bodyPr>
          <a:lstStyle/>
          <a:p>
            <a:pPr marL="177800" indent="-177800"/>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府内の大企業・中小企業別出荷・売上高ＤＩの推移（前期比、季節調整済）</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4427984" y="4329100"/>
            <a:ext cx="4392487" cy="246221"/>
          </a:xfrm>
          <a:prstGeom prst="rect">
            <a:avLst/>
          </a:prstGeom>
        </p:spPr>
        <p:txBody>
          <a:bodyPr wrap="square">
            <a:spAutoFit/>
          </a:bodyPr>
          <a:lstStyle/>
          <a:p>
            <a:pPr marL="177800" indent="-177800"/>
            <a:r>
              <a:rPr lang="ja-JP" altLang="ja-JP"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府内の大企業・中小企業別営業利益判断ＤＩの推移（季節調整済）</a:t>
            </a:r>
            <a:endParaRPr lang="ja-JP" altLang="en-US" sz="10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4575561"/>
            <a:ext cx="4225232"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241953"/>
            <a:ext cx="4323691" cy="2154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78</a:t>
            </a:fld>
            <a:endParaRPr lang="ja-JP" altLang="en-US" dirty="0"/>
          </a:p>
        </p:txBody>
      </p:sp>
      <p:sp>
        <p:nvSpPr>
          <p:cNvPr id="16" name="正方形/長方形 15"/>
          <p:cNvSpPr/>
          <p:nvPr/>
        </p:nvSpPr>
        <p:spPr>
          <a:xfrm>
            <a:off x="161588" y="116632"/>
            <a:ext cx="4381328" cy="369332"/>
          </a:xfrm>
          <a:prstGeom prst="rect">
            <a:avLst/>
          </a:prstGeom>
        </p:spPr>
        <p:txBody>
          <a:bodyPr wrap="none">
            <a:spAutoFit/>
          </a:bodyPr>
          <a:lstStyle/>
          <a:p>
            <a:r>
              <a:rPr lang="ja-JP" altLang="en-US" dirty="0"/>
              <a:t>大阪</a:t>
            </a:r>
            <a:r>
              <a:rPr lang="ja-JP" altLang="en-US" dirty="0" smtClean="0"/>
              <a:t>府内の中小企業の課題（１）：景気判断</a:t>
            </a:r>
            <a:endParaRPr lang="ja-JP" altLang="en-US" dirty="0"/>
          </a:p>
        </p:txBody>
      </p:sp>
    </p:spTree>
    <p:extLst>
      <p:ext uri="{BB962C8B-B14F-4D97-AF65-F5344CB8AC3E}">
        <p14:creationId xmlns:p14="http://schemas.microsoft.com/office/powerpoint/2010/main" val="33416137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9" name="グラフ 18"/>
          <p:cNvGraphicFramePr>
            <a:graphicFrameLocks/>
          </p:cNvGraphicFramePr>
          <p:nvPr>
            <p:extLst>
              <p:ext uri="{D42A27DB-BD31-4B8C-83A1-F6EECF244321}">
                <p14:modId xmlns:p14="http://schemas.microsoft.com/office/powerpoint/2010/main" val="3982632803"/>
              </p:ext>
            </p:extLst>
          </p:nvPr>
        </p:nvGraphicFramePr>
        <p:xfrm>
          <a:off x="4622829" y="4801802"/>
          <a:ext cx="4259043" cy="2067396"/>
        </p:xfrm>
        <a:graphic>
          <a:graphicData uri="http://schemas.openxmlformats.org/drawingml/2006/chart">
            <c:chart xmlns:c="http://schemas.openxmlformats.org/drawingml/2006/chart" xmlns:r="http://schemas.openxmlformats.org/officeDocument/2006/relationships" r:id="rId2"/>
          </a:graphicData>
        </a:graphic>
      </p:graphicFrame>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総論①　成長率</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926890"/>
            <a:ext cx="9001000" cy="710015"/>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algn="just"/>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実質成長率 年平均</a:t>
            </a:r>
            <a:r>
              <a:rPr lang="en-US" altLang="ja-JP"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％以上</a:t>
            </a:r>
          </a:p>
          <a:p>
            <a:pPr marL="177800" indent="-177800"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成長</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戦略の主な取組み（総合特区、観光振興、産業振興等）に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よる域内総生産押し上げ</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効果などをもとにして目標として</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設定</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0" y="548680"/>
            <a:ext cx="2736304" cy="409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060848"/>
            <a:ext cx="8930733" cy="2259544"/>
          </a:xfrm>
          <a:prstGeom prst="roundRect">
            <a:avLst>
              <a:gd name="adj" fmla="val 0"/>
            </a:avLst>
          </a:prstGeom>
          <a:ln/>
        </p:spPr>
        <p:style>
          <a:lnRef idx="2">
            <a:schemeClr val="accent2"/>
          </a:lnRef>
          <a:fillRef idx="1">
            <a:schemeClr val="lt1"/>
          </a:fillRef>
          <a:effectRef idx="0">
            <a:schemeClr val="accent2"/>
          </a:effectRef>
          <a:fontRef idx="minor">
            <a:schemeClr val="dk1"/>
          </a:fontRef>
        </p:style>
        <p:txBody>
          <a:bodyPr rtlCol="0" anchor="ctr"/>
          <a:lstStyle/>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○策定時以降の実質経済成長率（</a:t>
            </a:r>
            <a:r>
              <a:rPr lang="en-US" altLang="ja-JP"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年度平均</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H27</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年度は速報値で計算）</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年平均で約０．８３％</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全国：約１．３４％</a:t>
            </a:r>
            <a:r>
              <a:rPr lang="en-US" altLang="ja-JP"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寄与度が高いのは製造業（＋０．３１％）、卸売・小売業（＋０．２６％）、不動産業（＋０．２２％）。マイナスはサービス業（－０．１１％）など</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製造業については石油・石炭製品の寄与度が高い。卸売・小売業は、大型商業施設の増加、インバウンドなど来阪人口の拡大などが考えられる）。</a:t>
            </a:r>
            <a:endParaRPr lang="en-US" altLang="ja-JP" sz="11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2015</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年度の府内総生産（早期推計）は名目で約３８兆４，８１２億円、実質で３９兆４，３７６億円。全国シェアは近年はほぼ下げ止まっている。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○長期的に府内</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総生産に</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おける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産業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活動</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別割合</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の推移</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をみると、製造業や建設業</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、卸売・小売業、金融</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・保険業は減少傾向</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にある</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一方、不動産業や</a:t>
            </a:r>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サービス業、情報通信業</a:t>
            </a: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が増加傾向にある。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府外から稼ぐ移出・輸出の多い産業としては、製造業と卸売業が依然として比率が大きい。製造業においては、かつて輸移出の多い産業の主力は家電関連であったが、医薬品や一般機械などの産業に移っている。</a:t>
            </a:r>
            <a:endParaRPr lang="en-US" altLang="ja-JP"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77800" indent="-177800" algn="just"/>
            <a:r>
              <a:rPr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○大阪では愛知の製造といった強いリーディング産業が依然として育っていない。</a:t>
            </a:r>
            <a:endPar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0" y="1682670"/>
            <a:ext cx="2736304" cy="4098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現状と課題</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0" name="テキスト ボックス 9"/>
          <p:cNvSpPr txBox="1"/>
          <p:nvPr/>
        </p:nvSpPr>
        <p:spPr>
          <a:xfrm>
            <a:off x="35496" y="4293096"/>
            <a:ext cx="3744416"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■大阪府の経済成長率の推移</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1500" y="4489375"/>
            <a:ext cx="4453925" cy="307777"/>
          </a:xfrm>
          <a:prstGeom prst="rect">
            <a:avLst/>
          </a:prstGeom>
          <a:noFill/>
        </p:spPr>
        <p:txBody>
          <a:bodyPr wrap="square" rtlCol="0">
            <a:spAutoFit/>
          </a:bodyPr>
          <a:lstStyle/>
          <a:p>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年度大阪</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府民経済計算（早期推計）」及び「</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2015</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年度国民経済計算」より作成</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※201</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年度までは確報、</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年度は早期推計。府は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2005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歴年連鎖価格、国は</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2011</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年歴年連鎖価格</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716016" y="4797732"/>
            <a:ext cx="360039" cy="215444"/>
          </a:xfrm>
          <a:prstGeom prst="rect">
            <a:avLst/>
          </a:prstGeom>
          <a:noFill/>
        </p:spPr>
        <p:txBody>
          <a:bodyPr wrap="square" rtlCol="0">
            <a:spAutoFit/>
          </a:bodyPr>
          <a:lstStyle/>
          <a:p>
            <a:r>
              <a:rPr kumimoji="1" lang="en-US" altLang="ja-JP" sz="800" dirty="0" smtClean="0"/>
              <a:t>(%)</a:t>
            </a:r>
            <a:endParaRPr kumimoji="1" lang="ja-JP" altLang="en-US" sz="800" dirty="0"/>
          </a:p>
        </p:txBody>
      </p:sp>
      <p:sp>
        <p:nvSpPr>
          <p:cNvPr id="17" name="テキスト ボックス 16"/>
          <p:cNvSpPr txBox="1"/>
          <p:nvPr/>
        </p:nvSpPr>
        <p:spPr>
          <a:xfrm>
            <a:off x="4283968" y="4304129"/>
            <a:ext cx="5028778" cy="276999"/>
          </a:xfrm>
          <a:prstGeom prst="rect">
            <a:avLst/>
          </a:prstGeom>
          <a:noFill/>
        </p:spPr>
        <p:txBody>
          <a:bodyPr wrap="square" rtlCol="0">
            <a:spAutoFit/>
          </a:bodyPr>
          <a:lstStyle/>
          <a:p>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GDP</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成長率（実質）と産業別寄与度（平成</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22</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年度平均）</a:t>
            </a:r>
            <a:endParaRPr kumimoji="1"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480586" y="4525379"/>
            <a:ext cx="4555910" cy="307777"/>
          </a:xfrm>
          <a:prstGeom prst="rect">
            <a:avLst/>
          </a:prstGeom>
          <a:noFill/>
        </p:spPr>
        <p:txBody>
          <a:bodyPr wrap="square" rtlCol="0">
            <a:spAutoFit/>
          </a:bodyPr>
          <a:lstStyle/>
          <a:p>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出典：「大阪府民経済計算（平成</a:t>
            </a:r>
            <a:r>
              <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確報</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）及び</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27</a:t>
            </a:r>
            <a:r>
              <a:rPr lang="ja-JP" altLang="en-US" sz="700" dirty="0">
                <a:latin typeface="Meiryo UI" panose="020B0604030504040204" pitchFamily="50" charset="-128"/>
                <a:ea typeface="Meiryo UI" panose="020B0604030504040204" pitchFamily="50" charset="-128"/>
                <a:cs typeface="Meiryo UI" panose="020B0604030504040204" pitchFamily="50" charset="-128"/>
              </a:rPr>
              <a:t>年度大阪府民経済計算（早期推計）」より</a:t>
            </a: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作成</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7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2014</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年度までは確報、</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2015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年度は早期推計。確報、早期推計いずれも</a:t>
            </a:r>
            <a:r>
              <a:rPr lang="en-US" altLang="ja-JP" sz="700" dirty="0">
                <a:latin typeface="Meiryo UI" panose="020B0604030504040204" pitchFamily="50" charset="-128"/>
                <a:ea typeface="Meiryo UI" panose="020B0604030504040204" pitchFamily="50" charset="-128"/>
                <a:cs typeface="Meiryo UI" panose="020B0604030504040204" pitchFamily="50" charset="-128"/>
              </a:rPr>
              <a:t>2005</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暦年連鎖価格</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2973786" y="5630184"/>
            <a:ext cx="446086" cy="215444"/>
          </a:xfrm>
          <a:prstGeom prst="rect">
            <a:avLst/>
          </a:prstGeom>
          <a:noFill/>
        </p:spPr>
        <p:txBody>
          <a:bodyPr wrap="square" rtlCol="0">
            <a:spAutoFit/>
          </a:bodyPr>
          <a:lstStyle/>
          <a:p>
            <a:r>
              <a:rPr kumimoji="1" lang="ja-JP" altLang="en-US" sz="800" dirty="0" smtClean="0"/>
              <a:t>年度</a:t>
            </a:r>
            <a:endParaRPr kumimoji="1" lang="ja-JP" altLang="en-US" sz="800" dirty="0"/>
          </a:p>
        </p:txBody>
      </p:sp>
      <p:graphicFrame>
        <p:nvGraphicFramePr>
          <p:cNvPr id="29" name="表 28"/>
          <p:cNvGraphicFramePr>
            <a:graphicFrameLocks noGrp="1"/>
          </p:cNvGraphicFramePr>
          <p:nvPr>
            <p:extLst>
              <p:ext uri="{D42A27DB-BD31-4B8C-83A1-F6EECF244321}">
                <p14:modId xmlns:p14="http://schemas.microsoft.com/office/powerpoint/2010/main" val="529421487"/>
              </p:ext>
            </p:extLst>
          </p:nvPr>
        </p:nvGraphicFramePr>
        <p:xfrm>
          <a:off x="107504" y="5846208"/>
          <a:ext cx="4428496" cy="990600"/>
        </p:xfrm>
        <a:graphic>
          <a:graphicData uri="http://schemas.openxmlformats.org/drawingml/2006/table">
            <a:tbl>
              <a:tblPr firstRow="1" bandRow="1">
                <a:tableStyleId>{5940675A-B579-460E-94D1-54222C63F5DA}</a:tableStyleId>
              </a:tblPr>
              <a:tblGrid>
                <a:gridCol w="720484"/>
                <a:gridCol w="264858"/>
                <a:gridCol w="264858"/>
                <a:gridCol w="264858"/>
                <a:gridCol w="264858"/>
                <a:gridCol w="264858"/>
                <a:gridCol w="264858"/>
                <a:gridCol w="264858"/>
                <a:gridCol w="264858"/>
                <a:gridCol w="264858"/>
                <a:gridCol w="264858"/>
                <a:gridCol w="264858"/>
                <a:gridCol w="264858"/>
                <a:gridCol w="264858"/>
                <a:gridCol w="264858"/>
              </a:tblGrid>
              <a:tr h="175111">
                <a:tc>
                  <a:txBody>
                    <a:bodyPr/>
                    <a:lstStyle/>
                    <a:p>
                      <a:r>
                        <a:rPr kumimoji="1" lang="ja-JP" altLang="en-US" sz="700" dirty="0" smtClean="0">
                          <a:solidFill>
                            <a:schemeClr val="tx1"/>
                          </a:solidFill>
                          <a:latin typeface="ＭＳ ゴシック" panose="020B0609070205080204" pitchFamily="49" charset="-128"/>
                          <a:ea typeface="ＭＳ ゴシック" panose="020B0609070205080204" pitchFamily="49" charset="-128"/>
                        </a:rPr>
                        <a:t>平成</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‘04</a:t>
                      </a: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‘06</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‘07</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‘08</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‘09</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‘10</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‘11</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‘12</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‘13</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‘14</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c>
                  <a:txBody>
                    <a:bodyPr/>
                    <a:lstStyle/>
                    <a:p>
                      <a:pPr algn="ctr"/>
                      <a:r>
                        <a:rPr kumimoji="1" lang="en-US" altLang="ja-JP" sz="700" dirty="0" smtClean="0">
                          <a:solidFill>
                            <a:schemeClr val="tx1"/>
                          </a:solidFill>
                          <a:latin typeface="ＭＳ ゴシック" panose="020B0609070205080204" pitchFamily="49" charset="-128"/>
                          <a:ea typeface="ＭＳ ゴシック" panose="020B0609070205080204" pitchFamily="49" charset="-128"/>
                        </a:rPr>
                        <a:t>‘15</a:t>
                      </a:r>
                      <a:endParaRPr kumimoji="1" lang="ja-JP" altLang="en-US" sz="700" dirty="0">
                        <a:solidFill>
                          <a:schemeClr val="tx1"/>
                        </a:solidFill>
                        <a:latin typeface="ＭＳ ゴシック" panose="020B0609070205080204" pitchFamily="49" charset="-128"/>
                        <a:ea typeface="ＭＳ ゴシック" panose="020B0609070205080204" pitchFamily="49" charset="-128"/>
                      </a:endParaRPr>
                    </a:p>
                  </a:txBody>
                  <a:tcPr marL="36000" marR="36000" marT="36000" marB="36000">
                    <a:solidFill>
                      <a:schemeClr val="bg1"/>
                    </a:solidFill>
                  </a:tcPr>
                </a:tc>
              </a:tr>
              <a:tr h="175111">
                <a:tc>
                  <a:txBody>
                    <a:bodyPr/>
                    <a:lstStyle/>
                    <a:p>
                      <a:r>
                        <a:rPr kumimoji="1" lang="ja-JP" altLang="en-US" sz="700" dirty="0" smtClean="0">
                          <a:solidFill>
                            <a:schemeClr val="tx1"/>
                          </a:solidFill>
                        </a:rPr>
                        <a:t>名目（大阪府）</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dirty="0">
                          <a:solidFill>
                            <a:schemeClr val="tx1"/>
                          </a:solidFill>
                          <a:effectLst/>
                          <a:latin typeface="ＭＳ Ｐゴシック"/>
                        </a:rPr>
                        <a:t>-2.8</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0.8</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0.3</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1.0</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-3.3</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-4.9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0.8</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2.0</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r>
              <a:tr h="175111">
                <a:tc>
                  <a:txBody>
                    <a:bodyPr/>
                    <a:lstStyle/>
                    <a:p>
                      <a:r>
                        <a:rPr kumimoji="1" lang="ja-JP" altLang="en-US" sz="700" dirty="0" smtClean="0">
                          <a:solidFill>
                            <a:schemeClr val="tx1"/>
                          </a:solidFill>
                        </a:rPr>
                        <a:t>実質（大阪府）</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1.1</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1.3</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-2.8</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-4.1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1.7</a:t>
                      </a:r>
                    </a:p>
                  </a:txBody>
                  <a:tcPr marL="9525" marR="9525" marT="9525" marB="0" anchor="ctr">
                    <a:solidFill>
                      <a:schemeClr val="bg1"/>
                    </a:solidFill>
                  </a:tcPr>
                </a:tc>
                <a:tc>
                  <a:txBody>
                    <a:bodyPr/>
                    <a:lstStyle/>
                    <a:p>
                      <a:pPr algn="r" fontAlgn="ctr"/>
                      <a:r>
                        <a:rPr lang="en-US" altLang="ja-JP" sz="800" b="0" i="0" u="none" strike="noStrike" dirty="0" smtClean="0">
                          <a:solidFill>
                            <a:schemeClr val="tx1"/>
                          </a:solidFill>
                          <a:effectLst/>
                          <a:latin typeface="ＭＳ Ｐゴシック"/>
                        </a:rPr>
                        <a:t>2.0</a:t>
                      </a:r>
                      <a:endParaRPr lang="en-US" altLang="ja-JP" sz="800" b="0" i="0" u="none" strike="noStrike" dirty="0">
                        <a:solidFill>
                          <a:schemeClr val="tx1"/>
                        </a:solidFill>
                        <a:effectLst/>
                        <a:latin typeface="ＭＳ Ｐゴシック"/>
                      </a:endParaRP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dirty="0" smtClean="0">
                          <a:solidFill>
                            <a:schemeClr val="tx1"/>
                          </a:solidFill>
                          <a:effectLst/>
                          <a:latin typeface="ＭＳ Ｐゴシック"/>
                        </a:rPr>
                        <a:t>1.0</a:t>
                      </a:r>
                      <a:endParaRPr lang="en-US" altLang="ja-JP" sz="800" b="0" i="0" u="none" strike="noStrike" dirty="0">
                        <a:solidFill>
                          <a:schemeClr val="tx1"/>
                        </a:solidFill>
                        <a:effectLst/>
                        <a:latin typeface="ＭＳ Ｐゴシック"/>
                      </a:endParaRP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0.5</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-0.1</a:t>
                      </a:r>
                    </a:p>
                  </a:txBody>
                  <a:tcPr marL="9525" marR="9525" marT="9525" marB="0" anchor="ctr">
                    <a:solidFill>
                      <a:schemeClr val="bg1"/>
                    </a:solidFill>
                  </a:tcPr>
                </a:tc>
              </a:tr>
              <a:tr h="175111">
                <a:tc>
                  <a:txBody>
                    <a:bodyPr/>
                    <a:lstStyle/>
                    <a:p>
                      <a:r>
                        <a:rPr kumimoji="1" lang="ja-JP" altLang="en-US" sz="700" dirty="0" smtClean="0">
                          <a:solidFill>
                            <a:schemeClr val="tx1"/>
                          </a:solidFill>
                        </a:rPr>
                        <a:t>名目（全国）</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a:solidFill>
                            <a:schemeClr val="tx1"/>
                          </a:solidFill>
                          <a:effectLst/>
                          <a:latin typeface="ＭＳ Ｐゴシック"/>
                        </a:rPr>
                        <a:t>-0.8</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0.7</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0.7</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0.3</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-4.1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-3.4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-1.1</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2.6</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2.1</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2.8</a:t>
                      </a:r>
                    </a:p>
                  </a:txBody>
                  <a:tcPr marL="9525" marR="9525" marT="9525" marB="0" anchor="ctr">
                    <a:solidFill>
                      <a:schemeClr val="bg1"/>
                    </a:solidFill>
                  </a:tcPr>
                </a:tc>
              </a:tr>
              <a:tr h="175111">
                <a:tc>
                  <a:txBody>
                    <a:bodyPr/>
                    <a:lstStyle/>
                    <a:p>
                      <a:r>
                        <a:rPr kumimoji="1" lang="ja-JP" altLang="en-US" sz="700" dirty="0" smtClean="0">
                          <a:solidFill>
                            <a:schemeClr val="tx1"/>
                          </a:solidFill>
                        </a:rPr>
                        <a:t>実質（全国）</a:t>
                      </a:r>
                      <a:endParaRPr kumimoji="1" lang="ja-JP" altLang="en-US" sz="700" dirty="0">
                        <a:solidFill>
                          <a:schemeClr val="tx1"/>
                        </a:solidFill>
                      </a:endParaRPr>
                    </a:p>
                  </a:txBody>
                  <a:tcP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2.1</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1.4</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1.2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-3.5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-2.2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3.2</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0.5</a:t>
                      </a:r>
                    </a:p>
                  </a:txBody>
                  <a:tcPr marL="9525" marR="9525" marT="9525" marB="0" anchor="ctr">
                    <a:solidFill>
                      <a:schemeClr val="bg1"/>
                    </a:solidFill>
                  </a:tcPr>
                </a:tc>
                <a:tc>
                  <a:txBody>
                    <a:bodyPr/>
                    <a:lstStyle/>
                    <a:p>
                      <a:pPr algn="r" fontAlgn="ctr"/>
                      <a:r>
                        <a:rPr lang="en-US" altLang="ja-JP" sz="800" b="0" i="0" u="none" strike="noStrike">
                          <a:solidFill>
                            <a:schemeClr val="tx1"/>
                          </a:solidFill>
                          <a:effectLst/>
                          <a:latin typeface="ＭＳ Ｐゴシック"/>
                        </a:rPr>
                        <a:t>0.9</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2.6</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-0.4</a:t>
                      </a:r>
                    </a:p>
                  </a:txBody>
                  <a:tcPr marL="9525" marR="9525" marT="9525" marB="0" anchor="ctr">
                    <a:solidFill>
                      <a:schemeClr val="bg1"/>
                    </a:solidFill>
                  </a:tcPr>
                </a:tc>
                <a:tc>
                  <a:txBody>
                    <a:bodyPr/>
                    <a:lstStyle/>
                    <a:p>
                      <a:pPr algn="r" fontAlgn="ctr"/>
                      <a:r>
                        <a:rPr lang="en-US" altLang="ja-JP" sz="800" b="0" i="0" u="none" strike="noStrike" dirty="0">
                          <a:solidFill>
                            <a:schemeClr val="tx1"/>
                          </a:solidFill>
                          <a:effectLst/>
                          <a:latin typeface="ＭＳ Ｐゴシック"/>
                        </a:rPr>
                        <a:t>1.3</a:t>
                      </a:r>
                    </a:p>
                  </a:txBody>
                  <a:tcPr marL="9525" marR="9525" marT="9525" marB="0" anchor="ctr">
                    <a:solidFill>
                      <a:schemeClr val="bg1"/>
                    </a:solidFill>
                  </a:tcPr>
                </a:tc>
              </a:tr>
            </a:tbl>
          </a:graphicData>
        </a:graphic>
      </p:graphicFrame>
      <p:graphicFrame>
        <p:nvGraphicFramePr>
          <p:cNvPr id="21" name="グラフ 20"/>
          <p:cNvGraphicFramePr>
            <a:graphicFrameLocks/>
          </p:cNvGraphicFramePr>
          <p:nvPr>
            <p:extLst>
              <p:ext uri="{D42A27DB-BD31-4B8C-83A1-F6EECF244321}">
                <p14:modId xmlns:p14="http://schemas.microsoft.com/office/powerpoint/2010/main" val="2053434212"/>
              </p:ext>
            </p:extLst>
          </p:nvPr>
        </p:nvGraphicFramePr>
        <p:xfrm>
          <a:off x="107504" y="4758672"/>
          <a:ext cx="4428492" cy="1022364"/>
        </p:xfrm>
        <a:graphic>
          <a:graphicData uri="http://schemas.openxmlformats.org/drawingml/2006/chart">
            <c:chart xmlns:c="http://schemas.openxmlformats.org/drawingml/2006/chart" xmlns:r="http://schemas.openxmlformats.org/officeDocument/2006/relationships" r:id="rId3"/>
          </a:graphicData>
        </a:graphic>
      </p:graphicFrame>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7</a:t>
            </a:fld>
            <a:endParaRPr kumimoji="1" lang="ja-JP" altLang="en-US"/>
          </a:p>
        </p:txBody>
      </p:sp>
    </p:spTree>
    <p:extLst>
      <p:ext uri="{BB962C8B-B14F-4D97-AF65-F5344CB8AC3E}">
        <p14:creationId xmlns:p14="http://schemas.microsoft.com/office/powerpoint/2010/main" val="70225704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 name="直線コネクタ 5"/>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7" name="角丸四角形 6"/>
          <p:cNvSpPr/>
          <p:nvPr/>
        </p:nvSpPr>
        <p:spPr>
          <a:xfrm>
            <a:off x="139700" y="692621"/>
            <a:ext cx="8856663" cy="792163"/>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a:t>
            </a:r>
            <a:r>
              <a:rPr lang="ja-JP" altLang="en-US" sz="1100" dirty="0">
                <a:solidFill>
                  <a:schemeClr val="tx1"/>
                </a:solidFill>
                <a:latin typeface="ＭＳ Ｐゴシック" panose="020B0600070205080204" pitchFamily="50" charset="-128"/>
              </a:rPr>
              <a:t>　</a:t>
            </a:r>
            <a:r>
              <a:rPr lang="ja-JP" altLang="en-US" sz="1100" dirty="0" smtClean="0">
                <a:solidFill>
                  <a:schemeClr val="tx1"/>
                </a:solidFill>
                <a:latin typeface="ＭＳ Ｐゴシック" panose="020B0600070205080204" pitchFamily="50" charset="-128"/>
              </a:rPr>
              <a:t>雇用不足感ＤＩを見ると、</a:t>
            </a:r>
            <a:r>
              <a:rPr lang="en-US" altLang="ja-JP" sz="1100" dirty="0" smtClean="0">
                <a:solidFill>
                  <a:schemeClr val="tx1"/>
                </a:solidFill>
                <a:latin typeface="ＭＳ Ｐゴシック" panose="020B0600070205080204" pitchFamily="50" charset="-128"/>
              </a:rPr>
              <a:t>2011</a:t>
            </a:r>
            <a:r>
              <a:rPr lang="ja-JP" altLang="en-US" sz="1100" dirty="0" smtClean="0">
                <a:solidFill>
                  <a:schemeClr val="tx1"/>
                </a:solidFill>
                <a:latin typeface="ＭＳ Ｐゴシック" panose="020B0600070205080204" pitchFamily="50" charset="-128"/>
              </a:rPr>
              <a:t>年（平成</a:t>
            </a:r>
            <a:r>
              <a:rPr lang="en-US" altLang="ja-JP" sz="1100" dirty="0" smtClean="0">
                <a:solidFill>
                  <a:schemeClr val="tx1"/>
                </a:solidFill>
                <a:latin typeface="ＭＳ Ｐゴシック" panose="020B0600070205080204" pitchFamily="50" charset="-128"/>
              </a:rPr>
              <a:t>23</a:t>
            </a:r>
            <a:r>
              <a:rPr lang="ja-JP" altLang="en-US" sz="1100" dirty="0" smtClean="0">
                <a:solidFill>
                  <a:schemeClr val="tx1"/>
                </a:solidFill>
                <a:latin typeface="ＭＳ Ｐゴシック" panose="020B0600070205080204" pitchFamily="50" charset="-128"/>
              </a:rPr>
              <a:t>年）後半以降、大企業・中小企業ともに人手不足の比率が高まっている。</a:t>
            </a:r>
            <a:endParaRPr lang="en-US" altLang="ja-JP" sz="1100" dirty="0" smtClean="0">
              <a:solidFill>
                <a:schemeClr val="tx1"/>
              </a:solidFill>
              <a:latin typeface="ＭＳ Ｐゴシック" panose="020B0600070205080204" pitchFamily="50" charset="-128"/>
            </a:endParaRPr>
          </a:p>
          <a:p>
            <a:pPr marL="177800" indent="-177800" fontAlgn="auto">
              <a:spcBef>
                <a:spcPts val="0"/>
              </a:spcBef>
              <a:spcAft>
                <a:spcPts val="0"/>
              </a:spcAft>
              <a:defRPr/>
            </a:pPr>
            <a:r>
              <a:rPr lang="ja-JP" altLang="en-US" sz="1100" dirty="0" smtClean="0">
                <a:solidFill>
                  <a:schemeClr val="tx1"/>
                </a:solidFill>
                <a:latin typeface="ＭＳ Ｐゴシック" panose="020B0600070205080204" pitchFamily="50" charset="-128"/>
              </a:rPr>
              <a:t>○　不足している人材について、大阪商工会議所が実施した「大阪の中堅・中小企業の人手不足に関するアンケート調査」を見ると、 </a:t>
            </a:r>
            <a:r>
              <a:rPr lang="en-US" altLang="ja-JP" sz="1100" dirty="0" smtClean="0">
                <a:solidFill>
                  <a:schemeClr val="tx1"/>
                </a:solidFill>
                <a:latin typeface="ＭＳ Ｐゴシック" panose="020B0600070205080204" pitchFamily="50" charset="-128"/>
              </a:rPr>
              <a:t>56.4</a:t>
            </a:r>
            <a:r>
              <a:rPr lang="ja-JP" altLang="en-US" sz="1100" dirty="0" smtClean="0">
                <a:solidFill>
                  <a:schemeClr val="tx1"/>
                </a:solidFill>
                <a:latin typeface="ＭＳ Ｐゴシック" panose="020B0600070205080204" pitchFamily="50" charset="-128"/>
              </a:rPr>
              <a:t>％の企業が正社員又は非正規社員が不足と回答。また、不足している業種については、　</a:t>
            </a:r>
            <a:r>
              <a:rPr lang="en-US" altLang="ja-JP" sz="1100" dirty="0" smtClean="0">
                <a:solidFill>
                  <a:schemeClr val="tx1"/>
                </a:solidFill>
                <a:latin typeface="ＭＳ Ｐゴシック" panose="020B0600070205080204" pitchFamily="50" charset="-128"/>
              </a:rPr>
              <a:t>34.8</a:t>
            </a:r>
            <a:r>
              <a:rPr lang="ja-JP" altLang="en-US" sz="1100" dirty="0" smtClean="0">
                <a:solidFill>
                  <a:schemeClr val="tx1"/>
                </a:solidFill>
                <a:latin typeface="ＭＳ Ｐゴシック" panose="020B0600070205080204" pitchFamily="50" charset="-128"/>
              </a:rPr>
              <a:t>％が「正社員：販売」、次いで</a:t>
            </a:r>
            <a:r>
              <a:rPr lang="en-US" altLang="ja-JP" sz="1100" dirty="0" smtClean="0">
                <a:solidFill>
                  <a:schemeClr val="tx1"/>
                </a:solidFill>
                <a:latin typeface="ＭＳ Ｐゴシック" panose="020B0600070205080204" pitchFamily="50" charset="-128"/>
              </a:rPr>
              <a:t>27.9</a:t>
            </a:r>
            <a:r>
              <a:rPr lang="ja-JP" altLang="en-US" sz="1100" dirty="0" smtClean="0">
                <a:solidFill>
                  <a:schemeClr val="tx1"/>
                </a:solidFill>
                <a:latin typeface="ＭＳ Ｐゴシック" panose="020B0600070205080204" pitchFamily="50" charset="-128"/>
              </a:rPr>
              <a:t>％が「正社員：技術」と回答。</a:t>
            </a:r>
            <a:endParaRPr lang="en-US" altLang="ja-JP" sz="1100" dirty="0" smtClean="0">
              <a:solidFill>
                <a:schemeClr val="tx1"/>
              </a:solidFill>
              <a:latin typeface="ＭＳ Ｐゴシック" panose="020B0600070205080204" pitchFamily="50" charset="-128"/>
            </a:endParaRPr>
          </a:p>
        </p:txBody>
      </p:sp>
      <p:sp>
        <p:nvSpPr>
          <p:cNvPr id="10" name="正方形/長方形 9"/>
          <p:cNvSpPr/>
          <p:nvPr/>
        </p:nvSpPr>
        <p:spPr>
          <a:xfrm>
            <a:off x="4491484" y="1448966"/>
            <a:ext cx="4541043" cy="29845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■中堅・中小企業の人手不足に関するアンケート調査結果</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正方形/長方形 10"/>
          <p:cNvSpPr>
            <a:spLocks noChangeArrowheads="1"/>
          </p:cNvSpPr>
          <p:nvPr/>
        </p:nvSpPr>
        <p:spPr bwMode="auto">
          <a:xfrm>
            <a:off x="1753051" y="5805264"/>
            <a:ext cx="3024336" cy="400110"/>
          </a:xfrm>
          <a:prstGeom prst="rect">
            <a:avLst/>
          </a:prstGeom>
          <a:noFill/>
          <a:ln w="9525">
            <a:noFill/>
            <a:miter lim="800000"/>
            <a:headEnd/>
            <a:tailEnd/>
          </a:ln>
        </p:spPr>
        <p:txBody>
          <a:bodyPr wrap="square">
            <a:spAutoFit/>
          </a:bodyPr>
          <a:lstStyle/>
          <a:p>
            <a:pPr marL="269875" indent="-269875"/>
            <a:r>
              <a:rPr lang="ja-JP" altLang="en-US" sz="1000" dirty="0" smtClean="0">
                <a:latin typeface="ＭＳ Ｐゴシック" charset="-128"/>
              </a:rPr>
              <a:t>出典：</a:t>
            </a:r>
            <a:r>
              <a:rPr lang="ja-JP" altLang="en-US" sz="1000" dirty="0">
                <a:latin typeface="ＭＳ Ｐゴシック" charset="-128"/>
              </a:rPr>
              <a:t>大阪商工会議所「中堅・中小企業の経営課題</a:t>
            </a:r>
            <a:r>
              <a:rPr lang="ja-JP" altLang="en-US" sz="1000" dirty="0" smtClean="0">
                <a:latin typeface="ＭＳ Ｐゴシック" charset="-128"/>
              </a:rPr>
              <a:t>と</a:t>
            </a:r>
            <a:endParaRPr lang="en-US" altLang="ja-JP" sz="1000" dirty="0" smtClean="0">
              <a:latin typeface="ＭＳ Ｐゴシック" charset="-128"/>
            </a:endParaRPr>
          </a:p>
          <a:p>
            <a:pPr marL="269875" indent="-269875"/>
            <a:r>
              <a:rPr lang="ja-JP" altLang="en-US" sz="1000" dirty="0">
                <a:latin typeface="ＭＳ Ｐゴシック" charset="-128"/>
              </a:rPr>
              <a:t>　</a:t>
            </a:r>
            <a:r>
              <a:rPr lang="ja-JP" altLang="en-US" sz="1000" dirty="0" smtClean="0">
                <a:latin typeface="ＭＳ Ｐゴシック" charset="-128"/>
              </a:rPr>
              <a:t>　　　賃上げ</a:t>
            </a:r>
            <a:r>
              <a:rPr lang="ja-JP" altLang="en-US" sz="1000" dirty="0">
                <a:latin typeface="ＭＳ Ｐゴシック" charset="-128"/>
              </a:rPr>
              <a:t>・人手不足に関するアンケート調査</a:t>
            </a:r>
            <a:r>
              <a:rPr lang="ja-JP" altLang="en-US" sz="1000" dirty="0" smtClean="0">
                <a:latin typeface="ＭＳ Ｐゴシック" charset="-128"/>
              </a:rPr>
              <a:t>」</a:t>
            </a:r>
            <a:endParaRPr lang="en-US" altLang="ja-JP" sz="1000" dirty="0" smtClean="0">
              <a:latin typeface="ＭＳ Ｐゴシック" charset="-128"/>
            </a:endParaRPr>
          </a:p>
        </p:txBody>
      </p:sp>
      <p:sp>
        <p:nvSpPr>
          <p:cNvPr id="14" name="正方形/長方形 13"/>
          <p:cNvSpPr>
            <a:spLocks noChangeArrowheads="1"/>
          </p:cNvSpPr>
          <p:nvPr/>
        </p:nvSpPr>
        <p:spPr bwMode="auto">
          <a:xfrm>
            <a:off x="1691680" y="6135687"/>
            <a:ext cx="3168352" cy="461665"/>
          </a:xfrm>
          <a:prstGeom prst="rect">
            <a:avLst/>
          </a:prstGeom>
          <a:noFill/>
          <a:ln w="9525">
            <a:noFill/>
            <a:miter lim="800000"/>
            <a:headEnd/>
            <a:tailEnd/>
          </a:ln>
        </p:spPr>
        <p:txBody>
          <a:bodyPr wrap="square">
            <a:spAutoFit/>
          </a:bodyPr>
          <a:lstStyle/>
          <a:p>
            <a:r>
              <a:rPr lang="en-US" altLang="ja-JP" sz="800" dirty="0" smtClean="0">
                <a:latin typeface="ＭＳ Ｐゴシック" charset="-128"/>
              </a:rPr>
              <a:t>※</a:t>
            </a:r>
            <a:r>
              <a:rPr lang="ja-JP" altLang="en-US" sz="800" dirty="0" smtClean="0">
                <a:latin typeface="ＭＳ Ｐゴシック" charset="-128"/>
              </a:rPr>
              <a:t>　調査期間：</a:t>
            </a:r>
            <a:r>
              <a:rPr lang="en-US" altLang="ja-JP" sz="800" dirty="0" smtClean="0">
                <a:latin typeface="ＭＳ Ｐゴシック" charset="-128"/>
              </a:rPr>
              <a:t>2017</a:t>
            </a:r>
            <a:r>
              <a:rPr lang="ja-JP" altLang="en-US" sz="800" dirty="0" smtClean="0">
                <a:latin typeface="ＭＳ Ｐゴシック" charset="-128"/>
              </a:rPr>
              <a:t>年４月５日～４月</a:t>
            </a:r>
            <a:r>
              <a:rPr lang="en-US" altLang="ja-JP" sz="800" dirty="0" smtClean="0">
                <a:latin typeface="ＭＳ Ｐゴシック" charset="-128"/>
              </a:rPr>
              <a:t>19</a:t>
            </a:r>
            <a:r>
              <a:rPr lang="ja-JP" altLang="en-US" sz="800" dirty="0" smtClean="0">
                <a:latin typeface="ＭＳ Ｐゴシック" charset="-128"/>
              </a:rPr>
              <a:t>日</a:t>
            </a:r>
            <a:endParaRPr lang="en-US" altLang="ja-JP" sz="800" dirty="0" smtClean="0">
              <a:latin typeface="ＭＳ Ｐゴシック" charset="-128"/>
            </a:endParaRPr>
          </a:p>
          <a:p>
            <a:r>
              <a:rPr lang="en-US" altLang="ja-JP" sz="800" dirty="0" smtClean="0">
                <a:latin typeface="ＭＳ Ｐゴシック" charset="-128"/>
              </a:rPr>
              <a:t>※</a:t>
            </a:r>
            <a:r>
              <a:rPr lang="ja-JP" altLang="en-US" sz="800" dirty="0" smtClean="0">
                <a:latin typeface="ＭＳ Ｐゴシック" charset="-128"/>
              </a:rPr>
              <a:t>　調査</a:t>
            </a:r>
            <a:r>
              <a:rPr lang="ja-JP" altLang="en-US" sz="800" dirty="0">
                <a:latin typeface="ＭＳ Ｐゴシック" charset="-128"/>
              </a:rPr>
              <a:t>対象：大阪商工会議所会員の中堅・中</a:t>
            </a:r>
            <a:r>
              <a:rPr lang="ja-JP" altLang="en-US" sz="800" dirty="0" smtClean="0">
                <a:latin typeface="ＭＳ Ｐゴシック" charset="-128"/>
              </a:rPr>
              <a:t>小企業のうち３８８３社</a:t>
            </a:r>
            <a:endParaRPr lang="ja-JP" altLang="en-US" sz="800" dirty="0">
              <a:latin typeface="ＭＳ Ｐゴシック" charset="-128"/>
            </a:endParaRPr>
          </a:p>
          <a:p>
            <a:r>
              <a:rPr lang="en-US" altLang="ja-JP" sz="800" dirty="0" smtClean="0">
                <a:latin typeface="ＭＳ Ｐゴシック" charset="-128"/>
              </a:rPr>
              <a:t>※</a:t>
            </a:r>
            <a:r>
              <a:rPr lang="ja-JP" altLang="en-US" sz="800" dirty="0" smtClean="0">
                <a:latin typeface="ＭＳ Ｐゴシック" charset="-128"/>
              </a:rPr>
              <a:t>　有効</a:t>
            </a:r>
            <a:r>
              <a:rPr lang="ja-JP" altLang="en-US" sz="800" dirty="0">
                <a:latin typeface="ＭＳ Ｐゴシック" charset="-128"/>
              </a:rPr>
              <a:t>回答数（回答率）：３５６社（９．２％）</a:t>
            </a:r>
            <a:endParaRPr lang="ja-JP" altLang="en-US" sz="800" dirty="0">
              <a:latin typeface="Calibri" pitchFamily="34" charset="0"/>
            </a:endParaRPr>
          </a:p>
        </p:txBody>
      </p:sp>
      <p:sp>
        <p:nvSpPr>
          <p:cNvPr id="15" name="正方形/長方形 14"/>
          <p:cNvSpPr/>
          <p:nvPr/>
        </p:nvSpPr>
        <p:spPr>
          <a:xfrm>
            <a:off x="4572000" y="1628800"/>
            <a:ext cx="2728532" cy="22860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smtClean="0">
                <a:solidFill>
                  <a:schemeClr val="tx1"/>
                </a:solidFill>
              </a:rPr>
              <a:t>○現在の人手不足の状況（単数回答）</a:t>
            </a:r>
            <a:endParaRPr lang="ja-JP" altLang="en-US" sz="1000" dirty="0">
              <a:solidFill>
                <a:schemeClr val="tx1"/>
              </a:solidFill>
            </a:endParaRPr>
          </a:p>
        </p:txBody>
      </p:sp>
      <p:sp>
        <p:nvSpPr>
          <p:cNvPr id="16" name="正方形/長方形 15"/>
          <p:cNvSpPr/>
          <p:nvPr/>
        </p:nvSpPr>
        <p:spPr>
          <a:xfrm>
            <a:off x="4572000" y="2996952"/>
            <a:ext cx="4306469" cy="21602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00" dirty="0" smtClean="0">
                <a:solidFill>
                  <a:schemeClr val="tx1"/>
                </a:solidFill>
              </a:rPr>
              <a:t>○不足している職種（複数回答）　</a:t>
            </a:r>
            <a:r>
              <a:rPr lang="ja-JP" altLang="en-US" sz="800" dirty="0" smtClean="0">
                <a:solidFill>
                  <a:schemeClr val="tx1"/>
                </a:solidFill>
              </a:rPr>
              <a:t>上記①～③「不足している」の回答企業を対象</a:t>
            </a:r>
            <a:endParaRPr lang="ja-JP" altLang="en-US" sz="800" dirty="0">
              <a:solidFill>
                <a:schemeClr val="tx1"/>
              </a:solidFill>
            </a:endParaRPr>
          </a:p>
        </p:txBody>
      </p:sp>
      <p:sp>
        <p:nvSpPr>
          <p:cNvPr id="26" name="正方形/長方形 25"/>
          <p:cNvSpPr/>
          <p:nvPr/>
        </p:nvSpPr>
        <p:spPr>
          <a:xfrm>
            <a:off x="107504" y="1484784"/>
            <a:ext cx="4176464" cy="307777"/>
          </a:xfrm>
          <a:prstGeom prst="rect">
            <a:avLst/>
          </a:prstGeom>
        </p:spPr>
        <p:txBody>
          <a:bodyPr wrap="square">
            <a:spAutoFit/>
          </a:bodyPr>
          <a:lstStyle/>
          <a:p>
            <a:pPr marL="177800" indent="-177800"/>
            <a:r>
              <a:rPr lang="ja-JP" altLang="ja-JP"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府内</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大企業・中小</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企業別雇用不足感</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ＤＩの推移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822" y="1772816"/>
            <a:ext cx="4236662" cy="288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正方形/長方形 27"/>
          <p:cNvSpPr/>
          <p:nvPr/>
        </p:nvSpPr>
        <p:spPr>
          <a:xfrm>
            <a:off x="254822" y="4622939"/>
            <a:ext cx="3670374" cy="246221"/>
          </a:xfrm>
          <a:prstGeom prst="rect">
            <a:avLst/>
          </a:prstGeom>
        </p:spPr>
        <p:txBody>
          <a:bodyPr wrap="square">
            <a:spAutoFit/>
          </a:bodyPr>
          <a:lstStyle/>
          <a:p>
            <a:pPr marL="177800" indent="-177800"/>
            <a:r>
              <a:rPr lang="ja-JP" altLang="en-US" sz="1000" dirty="0" smtClean="0">
                <a:latin typeface="ＭＳ Ｐゴシック" panose="020B0600070205080204" pitchFamily="50" charset="-128"/>
                <a:ea typeface="ＭＳ Ｐゴシック" panose="020B0600070205080204" pitchFamily="50" charset="-128"/>
              </a:rPr>
              <a:t>出典</a:t>
            </a:r>
            <a:r>
              <a:rPr lang="ja-JP" altLang="en-US" sz="1000" dirty="0">
                <a:latin typeface="ＭＳ Ｐゴシック" panose="020B0600070205080204" pitchFamily="50" charset="-128"/>
                <a:ea typeface="ＭＳ Ｐゴシック" panose="020B0600070205080204" pitchFamily="50" charset="-128"/>
              </a:rPr>
              <a:t>：大阪産業経済リサーチセンター「大阪府景気観測調査</a:t>
            </a:r>
            <a:r>
              <a:rPr lang="ja-JP" altLang="en-US" sz="1000" dirty="0" smtClean="0">
                <a:latin typeface="ＭＳ Ｐゴシック" panose="020B0600070205080204" pitchFamily="50" charset="-128"/>
                <a:ea typeface="ＭＳ Ｐゴシック" panose="020B0600070205080204" pitchFamily="50" charset="-128"/>
              </a:rPr>
              <a:t>」</a:t>
            </a:r>
            <a:endParaRPr lang="ja-JP" altLang="en-US" sz="1000" dirty="0">
              <a:latin typeface="ＭＳ Ｐゴシック" panose="020B0600070205080204" pitchFamily="50" charset="-128"/>
              <a:ea typeface="ＭＳ Ｐゴシック" panose="020B060007020508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4061702401"/>
              </p:ext>
            </p:extLst>
          </p:nvPr>
        </p:nvGraphicFramePr>
        <p:xfrm>
          <a:off x="4753768" y="1840537"/>
          <a:ext cx="4316983" cy="1190625"/>
        </p:xfrm>
        <a:graphic>
          <a:graphicData uri="http://schemas.openxmlformats.org/drawingml/2006/table">
            <a:tbl>
              <a:tblPr>
                <a:tableStyleId>{5940675A-B579-460E-94D1-54222C63F5DA}</a:tableStyleId>
              </a:tblPr>
              <a:tblGrid>
                <a:gridCol w="932609"/>
                <a:gridCol w="483482"/>
                <a:gridCol w="483482"/>
                <a:gridCol w="483482"/>
                <a:gridCol w="483482"/>
                <a:gridCol w="483482"/>
                <a:gridCol w="483482"/>
                <a:gridCol w="483482"/>
              </a:tblGrid>
              <a:tr h="151460">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　</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全体</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１千万円以下</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１千万円超～５千万円</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zh-TW" altLang="en-US" sz="500" u="none" strike="noStrike" dirty="0">
                          <a:effectLst/>
                          <a:latin typeface="ＭＳ Ｐゴシック" panose="020B0600070205080204" pitchFamily="50" charset="-128"/>
                          <a:ea typeface="ＭＳ Ｐゴシック" panose="020B0600070205080204" pitchFamily="50" charset="-128"/>
                        </a:rPr>
                        <a:t>５千万円超～３億円</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３億円超</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製造業</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非製造業</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accent5">
                        <a:lumMod val="40000"/>
                        <a:lumOff val="60000"/>
                      </a:schemeClr>
                    </a:solidFill>
                  </a:tcPr>
                </a:tc>
              </a:tr>
              <a:tr h="79479">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①正社員が不足している</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29.8%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26.8%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28.9%</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25.0%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28.1%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30.4%</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38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54</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②非正規社員（パート・アルバイト）が不足している</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4.8%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en-US" altLang="ja-JP" sz="500" u="none" strike="noStrike" dirty="0">
                          <a:effectLst/>
                          <a:latin typeface="ＭＳ Ｐゴシック" panose="020B0600070205080204" pitchFamily="50" charset="-128"/>
                          <a:ea typeface="ＭＳ Ｐゴシック" panose="020B0600070205080204" pitchFamily="50" charset="-128"/>
                        </a:rPr>
                        <a:t>-</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en-US" altLang="ja-JP" sz="500" u="none" strike="noStrike" dirty="0">
                          <a:effectLst/>
                          <a:latin typeface="ＭＳ Ｐゴシック" panose="020B0600070205080204" pitchFamily="50" charset="-128"/>
                          <a:ea typeface="ＭＳ Ｐゴシック" panose="020B0600070205080204" pitchFamily="50" charset="-128"/>
                        </a:rPr>
                        <a:t>-</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l" fontAlgn="ctr"/>
                      <a:r>
                        <a:rPr lang="ja-JP" altLang="en-US" sz="500" u="none" strike="noStrike" dirty="0">
                          <a:effectLst/>
                          <a:latin typeface="ＭＳ Ｐゴシック" panose="020B0600070205080204" pitchFamily="50" charset="-128"/>
                          <a:ea typeface="ＭＳ Ｐゴシック" panose="020B0600070205080204" pitchFamily="50" charset="-128"/>
                        </a:rPr>
                        <a:t>③正社員・非正規社員ともに不足している</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22.2%</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25.0%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18</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④正社員・非正規社員とも不足はない</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45.1%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33.3%</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50.0%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41.7%</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43.1%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40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無回答</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0.8%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0.6%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en-US" altLang="ja-JP" sz="500" u="none" strike="noStrike" dirty="0">
                          <a:effectLst/>
                          <a:latin typeface="ＭＳ Ｐゴシック" panose="020B0600070205080204" pitchFamily="50" charset="-128"/>
                          <a:ea typeface="ＭＳ Ｐゴシック" panose="020B0600070205080204" pitchFamily="50" charset="-128"/>
                        </a:rPr>
                        <a:t>-</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0.4%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l" fontAlgn="ctr"/>
                      <a:r>
                        <a:rPr lang="en-US" altLang="ja-JP" sz="500" u="none" strike="noStrike" dirty="0">
                          <a:effectLst/>
                          <a:latin typeface="ＭＳ Ｐゴシック" panose="020B0600070205080204" pitchFamily="50" charset="-128"/>
                          <a:ea typeface="ＭＳ Ｐゴシック" panose="020B0600070205080204" pitchFamily="50" charset="-128"/>
                        </a:rPr>
                        <a:t>-</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rowSpan="2">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合計</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100.0%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100.0%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100.0%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r h="79479">
                <a:tc vMerge="1">
                  <a:txBody>
                    <a:bodyPr/>
                    <a:lstStyle/>
                    <a:p>
                      <a:endParaRPr kumimoji="1" lang="ja-JP" altLang="en-US"/>
                    </a:p>
                  </a:txBody>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356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142</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96</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260</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solidFill>
                      <a:schemeClr val="bg1"/>
                    </a:solidFill>
                  </a:tcPr>
                </a:tc>
              </a:tr>
            </a:tbl>
          </a:graphicData>
        </a:graphic>
      </p:graphicFrame>
      <p:graphicFrame>
        <p:nvGraphicFramePr>
          <p:cNvPr id="3" name="表 2"/>
          <p:cNvGraphicFramePr>
            <a:graphicFrameLocks noGrp="1"/>
          </p:cNvGraphicFramePr>
          <p:nvPr>
            <p:extLst>
              <p:ext uri="{D42A27DB-BD31-4B8C-83A1-F6EECF244321}">
                <p14:modId xmlns:p14="http://schemas.microsoft.com/office/powerpoint/2010/main" val="390735833"/>
              </p:ext>
            </p:extLst>
          </p:nvPr>
        </p:nvGraphicFramePr>
        <p:xfrm>
          <a:off x="4788024" y="3229644"/>
          <a:ext cx="4311036" cy="3384320"/>
        </p:xfrm>
        <a:graphic>
          <a:graphicData uri="http://schemas.openxmlformats.org/drawingml/2006/table">
            <a:tbl>
              <a:tblPr>
                <a:tableStyleId>{5940675A-B579-460E-94D1-54222C63F5DA}</a:tableStyleId>
              </a:tblPr>
              <a:tblGrid>
                <a:gridCol w="1189253"/>
                <a:gridCol w="445969"/>
                <a:gridCol w="445969"/>
                <a:gridCol w="445969"/>
                <a:gridCol w="445969"/>
                <a:gridCol w="445969"/>
                <a:gridCol w="445969"/>
                <a:gridCol w="445969"/>
              </a:tblGrid>
              <a:tr h="0">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　</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全体</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a:effectLst/>
                          <a:latin typeface="ＭＳ Ｐゴシック" panose="020B0600070205080204" pitchFamily="50" charset="-128"/>
                          <a:ea typeface="ＭＳ Ｐゴシック" panose="020B0600070205080204" pitchFamily="50" charset="-128"/>
                        </a:rPr>
                        <a:t>１千万円以下</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１千万円超～５千万円</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zh-TW" altLang="en-US" sz="500" u="none" strike="noStrike" dirty="0">
                          <a:effectLst/>
                          <a:latin typeface="ＭＳ Ｐゴシック" panose="020B0600070205080204" pitchFamily="50" charset="-128"/>
                          <a:ea typeface="ＭＳ Ｐゴシック" panose="020B0600070205080204" pitchFamily="50" charset="-128"/>
                        </a:rPr>
                        <a:t>５千万円超～３億円</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３億円超</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製造業</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c>
                  <a:txBody>
                    <a:bodyPr/>
                    <a:lstStyle/>
                    <a:p>
                      <a:pPr algn="ctr" fontAlgn="ctr"/>
                      <a:r>
                        <a:rPr lang="ja-JP" altLang="en-US" sz="500" u="none" strike="noStrike" dirty="0">
                          <a:effectLst/>
                          <a:latin typeface="ＭＳ Ｐゴシック" panose="020B0600070205080204" pitchFamily="50" charset="-128"/>
                          <a:ea typeface="ＭＳ Ｐゴシック" panose="020B0600070205080204" pitchFamily="50" charset="-128"/>
                        </a:rPr>
                        <a:t>非製造業</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accent5">
                        <a:lumMod val="40000"/>
                        <a:lumOff val="60000"/>
                      </a:schemeClr>
                    </a:solidFill>
                  </a:tcPr>
                </a:tc>
              </a:tr>
              <a:tr h="0">
                <a:tc rowSpan="2">
                  <a:txBody>
                    <a:bodyPr/>
                    <a:lstStyle/>
                    <a:p>
                      <a:pPr algn="l" fontAlgn="ctr"/>
                      <a:r>
                        <a:rPr lang="zh-TW" altLang="en-US" sz="500" u="none" strike="noStrike" dirty="0">
                          <a:effectLst/>
                          <a:latin typeface="ＭＳ Ｐゴシック" panose="020B0600070205080204" pitchFamily="50" charset="-128"/>
                          <a:ea typeface="ＭＳ Ｐゴシック" panose="020B0600070205080204" pitchFamily="50" charset="-128"/>
                        </a:rPr>
                        <a:t>①正社員：管理業務</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17.0%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②正社員：技術</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27.9%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28.6%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30.1%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23.1%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③正社員：事務</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④正社員：販売</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29.9%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25.9%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38.1%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⑤正社員：サービス</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17.2%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⑥正社員：生産工程</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16.1%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dirty="0">
                          <a:effectLst/>
                          <a:latin typeface="ＭＳ Ｐゴシック" panose="020B0600070205080204" pitchFamily="50" charset="-128"/>
                          <a:ea typeface="ＭＳ Ｐゴシック" panose="020B0600070205080204" pitchFamily="50" charset="-128"/>
                        </a:rPr>
                        <a:t>⑦正社員：輸送</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4.5%</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63661">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dirty="0">
                          <a:effectLst/>
                          <a:latin typeface="ＭＳ Ｐゴシック" panose="020B0600070205080204" pitchFamily="50" charset="-128"/>
                          <a:ea typeface="ＭＳ Ｐゴシック" panose="020B0600070205080204" pitchFamily="50" charset="-128"/>
                        </a:rPr>
                        <a:t>⑧正社員：建設</a:t>
                      </a:r>
                      <a:endParaRPr lang="zh-TW"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dirty="0">
                          <a:effectLst/>
                          <a:latin typeface="ＭＳ Ｐゴシック" panose="020B0600070205080204" pitchFamily="50" charset="-128"/>
                          <a:ea typeface="ＭＳ Ｐゴシック" panose="020B0600070205080204" pitchFamily="50" charset="-128"/>
                        </a:rPr>
                        <a:t>⑨正社員：その他</a:t>
                      </a:r>
                      <a:endParaRPr lang="ja-JP" altLang="en-US"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⑩非正規社員：管理業務</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⑪非正規社員：技術</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⑫非正規社員：事務</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⑬非正規社員：販売</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24.1%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11.6%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⑭非正規社員：サービス</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⑮非正規社員：生産工程</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14.0%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50.0%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40.7%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8</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⑯非正規社員：輸送</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6.1%</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zh-TW" altLang="en-US" sz="500" u="none" strike="noStrike">
                          <a:effectLst/>
                          <a:latin typeface="ＭＳ Ｐゴシック" panose="020B0600070205080204" pitchFamily="50" charset="-128"/>
                          <a:ea typeface="ＭＳ Ｐゴシック" panose="020B0600070205080204" pitchFamily="50" charset="-128"/>
                        </a:rPr>
                        <a:t>⑰非正規社員：建設</a:t>
                      </a:r>
                      <a:endParaRPr lang="zh-TW"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1.5%</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⑱非正規社員：その他</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3.0%</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3.9%</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6</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rowSpan="2">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無回答</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vMerge="1">
                  <a:txBody>
                    <a:bodyPr/>
                    <a:lstStyle/>
                    <a:p>
                      <a:endParaRPr kumimoji="1" lang="ja-JP" altLang="en-US"/>
                    </a:p>
                  </a:txBody>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l" fontAlgn="ctr"/>
                      <a:r>
                        <a:rPr lang="en-US" altLang="ja-JP" sz="500" u="none" strike="noStrike">
                          <a:effectLst/>
                          <a:latin typeface="ＭＳ Ｐゴシック" panose="020B0600070205080204" pitchFamily="50" charset="-128"/>
                          <a:ea typeface="ＭＳ Ｐゴシック" panose="020B0600070205080204" pitchFamily="50" charset="-128"/>
                        </a:rPr>
                        <a:t>-</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r h="0">
                <a:tc>
                  <a:txBody>
                    <a:bodyPr/>
                    <a:lstStyle/>
                    <a:p>
                      <a:pPr algn="l" fontAlgn="ctr"/>
                      <a:r>
                        <a:rPr lang="ja-JP" altLang="en-US" sz="500" u="none" strike="noStrike">
                          <a:effectLst/>
                          <a:latin typeface="ＭＳ Ｐゴシック" panose="020B0600070205080204" pitchFamily="50" charset="-128"/>
                          <a:ea typeface="ＭＳ Ｐゴシック" panose="020B0600070205080204" pitchFamily="50" charset="-128"/>
                        </a:rPr>
                        <a:t>合計</a:t>
                      </a:r>
                      <a:endParaRPr lang="ja-JP" altLang="en-US"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201</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77</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93</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29</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2</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a:effectLst/>
                          <a:latin typeface="ＭＳ Ｐゴシック" panose="020B0600070205080204" pitchFamily="50" charset="-128"/>
                          <a:ea typeface="ＭＳ Ｐゴシック" panose="020B0600070205080204" pitchFamily="50" charset="-128"/>
                        </a:rPr>
                        <a:t>54</a:t>
                      </a:r>
                      <a:endParaRPr lang="en-US" altLang="ja-JP" sz="5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c>
                  <a:txBody>
                    <a:bodyPr/>
                    <a:lstStyle/>
                    <a:p>
                      <a:pPr algn="r" fontAlgn="ctr"/>
                      <a:r>
                        <a:rPr lang="en-US" altLang="ja-JP" sz="500" u="none" strike="noStrike" dirty="0">
                          <a:effectLst/>
                          <a:latin typeface="ＭＳ Ｐゴシック" panose="020B0600070205080204" pitchFamily="50" charset="-128"/>
                          <a:ea typeface="ＭＳ Ｐゴシック" panose="020B0600070205080204" pitchFamily="50" charset="-128"/>
                        </a:rPr>
                        <a:t>147</a:t>
                      </a:r>
                      <a:endParaRPr lang="en-US" altLang="ja-JP" sz="5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6503" marR="6503" marT="6503" marB="0" anchor="ctr">
                    <a:solidFill>
                      <a:schemeClr val="bg1"/>
                    </a:solidFill>
                  </a:tcPr>
                </a:tc>
              </a:tr>
            </a:tbl>
          </a:graphicData>
        </a:graphic>
      </p:graphicFrame>
      <p:sp>
        <p:nvSpPr>
          <p:cNvPr id="8" name="正方形/長方形 7"/>
          <p:cNvSpPr/>
          <p:nvPr/>
        </p:nvSpPr>
        <p:spPr>
          <a:xfrm>
            <a:off x="4716016" y="1988896"/>
            <a:ext cx="1476000" cy="54000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9" name="正方形/長方形 18"/>
          <p:cNvSpPr/>
          <p:nvPr/>
        </p:nvSpPr>
        <p:spPr>
          <a:xfrm>
            <a:off x="4752208" y="3537032"/>
            <a:ext cx="1692000" cy="18000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p:cNvSpPr/>
          <p:nvPr/>
        </p:nvSpPr>
        <p:spPr>
          <a:xfrm>
            <a:off x="4752014" y="3861048"/>
            <a:ext cx="1692000" cy="180000"/>
          </a:xfrm>
          <a:prstGeom prst="rect">
            <a:avLst/>
          </a:prstGeom>
          <a:noFill/>
          <a:ln w="190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0"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79</a:t>
            </a:fld>
            <a:endParaRPr lang="ja-JP" altLang="en-US" dirty="0"/>
          </a:p>
        </p:txBody>
      </p:sp>
      <p:sp>
        <p:nvSpPr>
          <p:cNvPr id="22" name="正方形/長方形 21"/>
          <p:cNvSpPr/>
          <p:nvPr/>
        </p:nvSpPr>
        <p:spPr>
          <a:xfrm>
            <a:off x="161588" y="116632"/>
            <a:ext cx="4612160" cy="369332"/>
          </a:xfrm>
          <a:prstGeom prst="rect">
            <a:avLst/>
          </a:prstGeom>
        </p:spPr>
        <p:txBody>
          <a:bodyPr wrap="none">
            <a:spAutoFit/>
          </a:bodyPr>
          <a:lstStyle/>
          <a:p>
            <a:r>
              <a:rPr lang="ja-JP" altLang="en-US" dirty="0"/>
              <a:t>大阪</a:t>
            </a:r>
            <a:r>
              <a:rPr lang="ja-JP" altLang="en-US" dirty="0" smtClean="0"/>
              <a:t>府内の中小企業の課題（２）：人手不足</a:t>
            </a:r>
            <a:r>
              <a:rPr lang="en-US" altLang="ja-JP" dirty="0" smtClean="0"/>
              <a:t>ⅰ</a:t>
            </a:r>
            <a:endParaRPr lang="ja-JP" altLang="en-US" dirty="0"/>
          </a:p>
        </p:txBody>
      </p:sp>
    </p:spTree>
    <p:extLst>
      <p:ext uri="{BB962C8B-B14F-4D97-AF65-F5344CB8AC3E}">
        <p14:creationId xmlns:p14="http://schemas.microsoft.com/office/powerpoint/2010/main" val="91593980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179512" y="765175"/>
            <a:ext cx="8900690" cy="953024"/>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 新卒者の大手企業志向について見てみると、足元の売り手市場の中で大手企業志向が高まっている。全国的に見ても、関西は関東圏とともに大手企業志向が高い傾向がある。国公立と私立では、国公立大学の学生で、よりその傾向が強い。</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○一方、従業員が</a:t>
            </a:r>
            <a:r>
              <a:rPr lang="en-US" altLang="ja-JP" sz="1100" dirty="0" smtClean="0">
                <a:solidFill>
                  <a:schemeClr val="tx1"/>
                </a:solidFill>
                <a:latin typeface="+mn-ea"/>
              </a:rPr>
              <a:t>1,000</a:t>
            </a:r>
            <a:r>
              <a:rPr lang="ja-JP" altLang="en-US" sz="1100" dirty="0" smtClean="0">
                <a:solidFill>
                  <a:schemeClr val="tx1"/>
                </a:solidFill>
                <a:latin typeface="+mn-ea"/>
              </a:rPr>
              <a:t>人を超える企業の求人倍率は、</a:t>
            </a:r>
            <a:r>
              <a:rPr lang="en-US" altLang="ja-JP" sz="1100" dirty="0" smtClean="0">
                <a:solidFill>
                  <a:schemeClr val="tx1"/>
                </a:solidFill>
                <a:latin typeface="+mn-ea"/>
              </a:rPr>
              <a:t>1</a:t>
            </a:r>
            <a:r>
              <a:rPr lang="ja-JP" altLang="en-US" sz="1100" dirty="0" smtClean="0">
                <a:solidFill>
                  <a:schemeClr val="tx1"/>
                </a:solidFill>
                <a:latin typeface="+mn-ea"/>
              </a:rPr>
              <a:t>倍を大きく下回る状況が続いているのに対し、従業員が</a:t>
            </a:r>
            <a:r>
              <a:rPr lang="en-US" altLang="ja-JP" sz="1100" dirty="0" smtClean="0">
                <a:solidFill>
                  <a:schemeClr val="tx1"/>
                </a:solidFill>
                <a:latin typeface="+mn-ea"/>
              </a:rPr>
              <a:t>300</a:t>
            </a:r>
            <a:r>
              <a:rPr lang="ja-JP" altLang="en-US" sz="1100" dirty="0" smtClean="0">
                <a:solidFill>
                  <a:schemeClr val="tx1"/>
                </a:solidFill>
                <a:latin typeface="+mn-ea"/>
              </a:rPr>
              <a:t>人を下回る企業においては、</a:t>
            </a:r>
            <a:endParaRPr lang="en-US" altLang="ja-JP" sz="1100" dirty="0" smtClean="0">
              <a:solidFill>
                <a:schemeClr val="tx1"/>
              </a:solidFill>
              <a:latin typeface="+mn-ea"/>
            </a:endParaRPr>
          </a:p>
          <a:p>
            <a:pPr marL="177800" indent="-177800">
              <a:defRPr/>
            </a:pPr>
            <a:r>
              <a:rPr lang="ja-JP" altLang="en-US" sz="1100" dirty="0">
                <a:solidFill>
                  <a:schemeClr val="tx1"/>
                </a:solidFill>
                <a:latin typeface="+mn-ea"/>
              </a:rPr>
              <a:t>　</a:t>
            </a:r>
            <a:r>
              <a:rPr lang="ja-JP" altLang="en-US" sz="1100" dirty="0" smtClean="0">
                <a:solidFill>
                  <a:schemeClr val="tx1"/>
                </a:solidFill>
                <a:latin typeface="+mn-ea"/>
              </a:rPr>
              <a:t>求人倍率が</a:t>
            </a:r>
            <a:r>
              <a:rPr lang="en-US" altLang="ja-JP" sz="1100" dirty="0" smtClean="0">
                <a:solidFill>
                  <a:schemeClr val="tx1"/>
                </a:solidFill>
                <a:latin typeface="+mn-ea"/>
              </a:rPr>
              <a:t>3</a:t>
            </a:r>
            <a:r>
              <a:rPr lang="ja-JP" altLang="en-US" sz="1100" dirty="0" smtClean="0">
                <a:solidFill>
                  <a:schemeClr val="tx1"/>
                </a:solidFill>
                <a:latin typeface="+mn-ea"/>
              </a:rPr>
              <a:t>倍以上（</a:t>
            </a:r>
            <a:r>
              <a:rPr lang="en-US" altLang="ja-JP" sz="1100" dirty="0" smtClean="0">
                <a:solidFill>
                  <a:schemeClr val="tx1"/>
                </a:solidFill>
                <a:latin typeface="+mn-ea"/>
              </a:rPr>
              <a:t>2018</a:t>
            </a:r>
            <a:r>
              <a:rPr lang="ja-JP" altLang="en-US" sz="1100" dirty="0" smtClean="0">
                <a:solidFill>
                  <a:schemeClr val="tx1"/>
                </a:solidFill>
                <a:latin typeface="+mn-ea"/>
              </a:rPr>
              <a:t>年</a:t>
            </a:r>
            <a:r>
              <a:rPr lang="en-US" altLang="ja-JP" sz="1100" dirty="0" smtClean="0">
                <a:solidFill>
                  <a:schemeClr val="tx1"/>
                </a:solidFill>
                <a:latin typeface="+mn-ea"/>
              </a:rPr>
              <a:t>3</a:t>
            </a:r>
            <a:r>
              <a:rPr lang="ja-JP" altLang="en-US" sz="1100" dirty="0" smtClean="0">
                <a:solidFill>
                  <a:schemeClr val="tx1"/>
                </a:solidFill>
                <a:latin typeface="+mn-ea"/>
              </a:rPr>
              <a:t>月卒では</a:t>
            </a:r>
            <a:r>
              <a:rPr lang="en-US" altLang="ja-JP" sz="1100" dirty="0" smtClean="0">
                <a:solidFill>
                  <a:schemeClr val="tx1"/>
                </a:solidFill>
                <a:latin typeface="+mn-ea"/>
              </a:rPr>
              <a:t>6.45</a:t>
            </a:r>
            <a:r>
              <a:rPr lang="ja-JP" altLang="en-US" sz="1100" dirty="0" smtClean="0">
                <a:solidFill>
                  <a:schemeClr val="tx1"/>
                </a:solidFill>
                <a:latin typeface="+mn-ea"/>
              </a:rPr>
              <a:t>倍）となるなど、ミスマッチが生じており、中小企業において新卒獲得が困難になっていることがうかがえる。</a:t>
            </a:r>
            <a:endParaRPr lang="en-US" altLang="ja-JP" sz="1100" dirty="0">
              <a:solidFill>
                <a:schemeClr val="tx1"/>
              </a:solidFill>
              <a:latin typeface="+mn-ea"/>
            </a:endParaRPr>
          </a:p>
        </p:txBody>
      </p:sp>
      <p:sp>
        <p:nvSpPr>
          <p:cNvPr id="28" name="正方形/長方形 27"/>
          <p:cNvSpPr/>
          <p:nvPr/>
        </p:nvSpPr>
        <p:spPr>
          <a:xfrm>
            <a:off x="64971" y="1708041"/>
            <a:ext cx="5166862" cy="318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■大学生の大手企業志向（文理男女別の推移）（全国）</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179512" y="1961855"/>
            <a:ext cx="2232248" cy="243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年卒マイナビ大学生就職意識調査</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348880"/>
            <a:ext cx="4333070" cy="1978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5" name="正方形/長方形 24"/>
          <p:cNvSpPr/>
          <p:nvPr/>
        </p:nvSpPr>
        <p:spPr>
          <a:xfrm>
            <a:off x="4659111" y="1718199"/>
            <a:ext cx="4989453" cy="318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■大学生の大手企業志向（国公立私立地区別・前年比較）</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7020272" y="2009193"/>
            <a:ext cx="2232248" cy="243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年卒マイナビ大学生就職意識調査</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6" name="Picture 4"/>
          <p:cNvPicPr preferRelativeResize="0">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274" y="4793444"/>
            <a:ext cx="3024336" cy="1296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931" y="2333472"/>
            <a:ext cx="4223247" cy="2047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正方形/長方形 34"/>
          <p:cNvSpPr/>
          <p:nvPr/>
        </p:nvSpPr>
        <p:spPr>
          <a:xfrm>
            <a:off x="20998" y="4335003"/>
            <a:ext cx="5523110" cy="31813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■大学生の大手企業志向（国公立私立文理男女別・前年比較）</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80" name="Picture 8"/>
          <p:cNvPicPr preferRelativeResize="0">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28414" y="4840201"/>
            <a:ext cx="4203473" cy="20091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6" name="正方形/長方形 35"/>
          <p:cNvSpPr/>
          <p:nvPr/>
        </p:nvSpPr>
        <p:spPr>
          <a:xfrm>
            <a:off x="211934" y="4550435"/>
            <a:ext cx="2232248" cy="243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年卒マイナビ大学生就職意識調査</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正方形/長方形 36"/>
          <p:cNvSpPr/>
          <p:nvPr/>
        </p:nvSpPr>
        <p:spPr>
          <a:xfrm>
            <a:off x="4872157" y="4309157"/>
            <a:ext cx="4452371"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■従業員規模別の新卒（大学生）の求人倍率の推移</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正方形/長方形 37"/>
          <p:cNvSpPr/>
          <p:nvPr/>
        </p:nvSpPr>
        <p:spPr>
          <a:xfrm>
            <a:off x="3389029" y="2790885"/>
            <a:ext cx="821570" cy="225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理系男子</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180561" y="2096852"/>
            <a:ext cx="4502035"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「絶対に大手企業が良い」又は「自分のやりたい仕事ができるのであれば、大手企業が良い」と答えた割合</a:t>
            </a:r>
            <a:endParaRPr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4"/>
          <p:cNvSpPr/>
          <p:nvPr/>
        </p:nvSpPr>
        <p:spPr>
          <a:xfrm>
            <a:off x="1083866" y="2846803"/>
            <a:ext cx="821570" cy="225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文系男子</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5"/>
          <p:cNvSpPr/>
          <p:nvPr/>
        </p:nvSpPr>
        <p:spPr>
          <a:xfrm>
            <a:off x="1014126" y="3471143"/>
            <a:ext cx="821570" cy="225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文系女子</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6"/>
          <p:cNvSpPr/>
          <p:nvPr/>
        </p:nvSpPr>
        <p:spPr>
          <a:xfrm>
            <a:off x="1619672" y="3579155"/>
            <a:ext cx="821570" cy="22567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b="1" dirty="0">
                <a:latin typeface="Meiryo UI" panose="020B0604030504040204" pitchFamily="50" charset="-128"/>
                <a:ea typeface="Meiryo UI" panose="020B0604030504040204" pitchFamily="50" charset="-128"/>
                <a:cs typeface="Meiryo UI" panose="020B0604030504040204" pitchFamily="50" charset="-128"/>
              </a:rPr>
              <a:t>理系</a:t>
            </a:r>
            <a:r>
              <a:rPr lang="ja-JP" altLang="en-US" sz="800" b="1" dirty="0" smtClean="0">
                <a:latin typeface="Meiryo UI" panose="020B0604030504040204" pitchFamily="50" charset="-128"/>
                <a:ea typeface="Meiryo UI" panose="020B0604030504040204" pitchFamily="50" charset="-128"/>
                <a:cs typeface="Meiryo UI" panose="020B0604030504040204" pitchFamily="50" charset="-128"/>
              </a:rPr>
              <a:t>女子</a:t>
            </a:r>
            <a:endParaRPr lang="ja-JP" altLang="en-US" sz="8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80</a:t>
            </a:fld>
            <a:endParaRPr lang="ja-JP" altLang="en-US" dirty="0"/>
          </a:p>
        </p:txBody>
      </p:sp>
      <p:sp>
        <p:nvSpPr>
          <p:cNvPr id="7" name="テキスト ボックス 6"/>
          <p:cNvSpPr txBox="1"/>
          <p:nvPr/>
        </p:nvSpPr>
        <p:spPr>
          <a:xfrm>
            <a:off x="323528" y="6093296"/>
            <a:ext cx="3757029" cy="784830"/>
          </a:xfrm>
          <a:prstGeom prst="rect">
            <a:avLst/>
          </a:prstGeom>
          <a:noFill/>
        </p:spPr>
        <p:txBody>
          <a:bodyPr wrap="square" rtlCol="0">
            <a:spAutoFit/>
          </a:bodyPr>
          <a:lstStyle/>
          <a:p>
            <a:pPr fontAlgn="ctr"/>
            <a:r>
              <a:rPr lang="ja-JP" altLang="en-US" sz="900" dirty="0" smtClean="0">
                <a:latin typeface="+mn-ea"/>
                <a:ea typeface="+mn-ea"/>
              </a:rPr>
              <a:t>（注）「</a:t>
            </a:r>
            <a:r>
              <a:rPr lang="en-US" altLang="ja-JP" sz="900" dirty="0" smtClean="0">
                <a:latin typeface="+mn-ea"/>
                <a:ea typeface="+mn-ea"/>
              </a:rPr>
              <a:t>2018</a:t>
            </a:r>
            <a:r>
              <a:rPr lang="ja-JP" altLang="ja-JP" sz="900" dirty="0">
                <a:latin typeface="+mn-ea"/>
                <a:ea typeface="+mn-ea"/>
              </a:rPr>
              <a:t>年卒マイナビ大学生就職意識</a:t>
            </a:r>
            <a:r>
              <a:rPr lang="ja-JP" altLang="ja-JP" sz="900" dirty="0" smtClean="0">
                <a:latin typeface="+mn-ea"/>
                <a:ea typeface="+mn-ea"/>
              </a:rPr>
              <a:t>調査</a:t>
            </a:r>
            <a:r>
              <a:rPr lang="ja-JP" altLang="en-US" sz="900" dirty="0" smtClean="0">
                <a:latin typeface="+mn-ea"/>
                <a:ea typeface="+mn-ea"/>
              </a:rPr>
              <a:t>」の概要</a:t>
            </a:r>
            <a:endParaRPr lang="ja-JP" altLang="ja-JP" sz="900" dirty="0">
              <a:latin typeface="+mn-ea"/>
              <a:ea typeface="+mn-ea"/>
            </a:endParaRPr>
          </a:p>
          <a:p>
            <a:pPr fontAlgn="ctr"/>
            <a:r>
              <a:rPr lang="ja-JP" altLang="en-US" sz="900" dirty="0" smtClean="0">
                <a:latin typeface="+mn-ea"/>
                <a:ea typeface="+mn-ea"/>
              </a:rPr>
              <a:t>　</a:t>
            </a:r>
            <a:r>
              <a:rPr lang="ja-JP" altLang="ja-JP" sz="900" dirty="0" smtClean="0">
                <a:latin typeface="+mn-ea"/>
                <a:ea typeface="+mn-ea"/>
              </a:rPr>
              <a:t>実施期間</a:t>
            </a:r>
            <a:r>
              <a:rPr lang="ja-JP" altLang="en-US" sz="900" dirty="0" smtClean="0">
                <a:latin typeface="+mn-ea"/>
                <a:ea typeface="+mn-ea"/>
              </a:rPr>
              <a:t>　　</a:t>
            </a:r>
            <a:r>
              <a:rPr lang="en-US" altLang="ja-JP" sz="900" dirty="0" smtClean="0">
                <a:latin typeface="+mn-ea"/>
                <a:ea typeface="+mn-ea"/>
              </a:rPr>
              <a:t>2017</a:t>
            </a:r>
            <a:r>
              <a:rPr lang="ja-JP" altLang="ja-JP" sz="900" dirty="0">
                <a:latin typeface="+mn-ea"/>
                <a:ea typeface="+mn-ea"/>
              </a:rPr>
              <a:t>年</a:t>
            </a:r>
            <a:r>
              <a:rPr lang="en-US" altLang="ja-JP" sz="900" dirty="0">
                <a:latin typeface="+mn-ea"/>
                <a:ea typeface="+mn-ea"/>
              </a:rPr>
              <a:t>2</a:t>
            </a:r>
            <a:r>
              <a:rPr lang="ja-JP" altLang="ja-JP" sz="900" dirty="0">
                <a:latin typeface="+mn-ea"/>
                <a:ea typeface="+mn-ea"/>
              </a:rPr>
              <a:t>月</a:t>
            </a:r>
            <a:r>
              <a:rPr lang="en-US" altLang="ja-JP" sz="900" dirty="0">
                <a:latin typeface="+mn-ea"/>
                <a:ea typeface="+mn-ea"/>
              </a:rPr>
              <a:t>1</a:t>
            </a:r>
            <a:r>
              <a:rPr lang="ja-JP" altLang="ja-JP" sz="900" dirty="0">
                <a:latin typeface="+mn-ea"/>
                <a:ea typeface="+mn-ea"/>
              </a:rPr>
              <a:t>日 ～</a:t>
            </a:r>
            <a:r>
              <a:rPr lang="en-US" altLang="ja-JP" sz="900" dirty="0">
                <a:latin typeface="+mn-ea"/>
                <a:ea typeface="+mn-ea"/>
              </a:rPr>
              <a:t>2017</a:t>
            </a:r>
            <a:r>
              <a:rPr lang="ja-JP" altLang="ja-JP" sz="900" dirty="0">
                <a:latin typeface="+mn-ea"/>
                <a:ea typeface="+mn-ea"/>
              </a:rPr>
              <a:t>年</a:t>
            </a:r>
            <a:r>
              <a:rPr lang="en-US" altLang="ja-JP" sz="900" dirty="0">
                <a:latin typeface="+mn-ea"/>
                <a:ea typeface="+mn-ea"/>
              </a:rPr>
              <a:t>4</a:t>
            </a:r>
            <a:r>
              <a:rPr lang="ja-JP" altLang="ja-JP" sz="900" dirty="0">
                <a:latin typeface="+mn-ea"/>
                <a:ea typeface="+mn-ea"/>
              </a:rPr>
              <a:t>月</a:t>
            </a:r>
            <a:r>
              <a:rPr lang="en-US" altLang="ja-JP" sz="900" dirty="0">
                <a:latin typeface="+mn-ea"/>
                <a:ea typeface="+mn-ea"/>
              </a:rPr>
              <a:t>12</a:t>
            </a:r>
            <a:r>
              <a:rPr lang="ja-JP" altLang="ja-JP" sz="900" dirty="0">
                <a:latin typeface="+mn-ea"/>
                <a:ea typeface="+mn-ea"/>
              </a:rPr>
              <a:t>日</a:t>
            </a:r>
          </a:p>
          <a:p>
            <a:pPr fontAlgn="ctr"/>
            <a:r>
              <a:rPr lang="ja-JP" altLang="en-US" sz="900" dirty="0" smtClean="0">
                <a:latin typeface="+mn-ea"/>
                <a:ea typeface="+mn-ea"/>
              </a:rPr>
              <a:t>　</a:t>
            </a:r>
            <a:r>
              <a:rPr lang="ja-JP" altLang="ja-JP" sz="900" dirty="0" smtClean="0">
                <a:latin typeface="+mn-ea"/>
                <a:ea typeface="+mn-ea"/>
              </a:rPr>
              <a:t>調査対象</a:t>
            </a:r>
            <a:r>
              <a:rPr lang="ja-JP" altLang="en-US" sz="900" dirty="0" smtClean="0">
                <a:latin typeface="+mn-ea"/>
                <a:ea typeface="+mn-ea"/>
              </a:rPr>
              <a:t>　　</a:t>
            </a:r>
            <a:r>
              <a:rPr lang="en-US" altLang="ja-JP" sz="900" dirty="0" smtClean="0">
                <a:latin typeface="+mn-ea"/>
                <a:ea typeface="+mn-ea"/>
              </a:rPr>
              <a:t>2018</a:t>
            </a:r>
            <a:r>
              <a:rPr lang="ja-JP" altLang="ja-JP" sz="900" dirty="0">
                <a:latin typeface="+mn-ea"/>
                <a:ea typeface="+mn-ea"/>
              </a:rPr>
              <a:t>年</a:t>
            </a:r>
            <a:r>
              <a:rPr lang="en-US" altLang="ja-JP" sz="900" dirty="0">
                <a:latin typeface="+mn-ea"/>
                <a:ea typeface="+mn-ea"/>
              </a:rPr>
              <a:t>3</a:t>
            </a:r>
            <a:r>
              <a:rPr lang="ja-JP" altLang="ja-JP" sz="900" dirty="0">
                <a:latin typeface="+mn-ea"/>
                <a:ea typeface="+mn-ea"/>
              </a:rPr>
              <a:t>月卒業見込みの全国大学</a:t>
            </a:r>
            <a:r>
              <a:rPr lang="en-US" altLang="ja-JP" sz="900" dirty="0">
                <a:latin typeface="+mn-ea"/>
                <a:ea typeface="+mn-ea"/>
              </a:rPr>
              <a:t>3</a:t>
            </a:r>
            <a:r>
              <a:rPr lang="ja-JP" altLang="ja-JP" sz="900" dirty="0">
                <a:latin typeface="+mn-ea"/>
                <a:ea typeface="+mn-ea"/>
              </a:rPr>
              <a:t>年生、大学院</a:t>
            </a:r>
            <a:r>
              <a:rPr lang="en-US" altLang="ja-JP" sz="900" dirty="0">
                <a:latin typeface="+mn-ea"/>
                <a:ea typeface="+mn-ea"/>
              </a:rPr>
              <a:t>1</a:t>
            </a:r>
            <a:r>
              <a:rPr lang="ja-JP" altLang="ja-JP" sz="900" dirty="0">
                <a:latin typeface="+mn-ea"/>
                <a:ea typeface="+mn-ea"/>
              </a:rPr>
              <a:t>年生</a:t>
            </a:r>
          </a:p>
          <a:p>
            <a:pPr fontAlgn="ctr"/>
            <a:r>
              <a:rPr lang="ja-JP" altLang="en-US" sz="900" dirty="0" smtClean="0">
                <a:latin typeface="+mn-ea"/>
                <a:ea typeface="+mn-ea"/>
              </a:rPr>
              <a:t>　</a:t>
            </a:r>
            <a:r>
              <a:rPr lang="ja-JP" altLang="ja-JP" sz="900" dirty="0" smtClean="0">
                <a:latin typeface="+mn-ea"/>
                <a:ea typeface="+mn-ea"/>
              </a:rPr>
              <a:t>調査方法</a:t>
            </a:r>
            <a:r>
              <a:rPr lang="ja-JP" altLang="en-US" sz="900" dirty="0">
                <a:latin typeface="+mn-ea"/>
                <a:ea typeface="+mn-ea"/>
              </a:rPr>
              <a:t>　</a:t>
            </a:r>
            <a:r>
              <a:rPr lang="ja-JP" altLang="en-US" sz="900" dirty="0" smtClean="0">
                <a:latin typeface="+mn-ea"/>
                <a:ea typeface="+mn-ea"/>
              </a:rPr>
              <a:t>　</a:t>
            </a:r>
            <a:r>
              <a:rPr lang="en-US" altLang="ja-JP" sz="900" dirty="0" smtClean="0">
                <a:latin typeface="+mn-ea"/>
                <a:ea typeface="+mn-ea"/>
              </a:rPr>
              <a:t>WEB</a:t>
            </a:r>
            <a:r>
              <a:rPr lang="ja-JP" altLang="ja-JP" sz="900" dirty="0">
                <a:latin typeface="+mn-ea"/>
                <a:ea typeface="+mn-ea"/>
              </a:rPr>
              <a:t>入力フォームによる回収</a:t>
            </a:r>
          </a:p>
          <a:p>
            <a:pPr fontAlgn="ctr"/>
            <a:r>
              <a:rPr lang="ja-JP" altLang="en-US" sz="900" dirty="0" smtClean="0">
                <a:latin typeface="+mn-ea"/>
                <a:ea typeface="+mn-ea"/>
              </a:rPr>
              <a:t>　</a:t>
            </a:r>
            <a:r>
              <a:rPr lang="ja-JP" altLang="ja-JP" sz="900" dirty="0" smtClean="0">
                <a:latin typeface="+mn-ea"/>
                <a:ea typeface="+mn-ea"/>
              </a:rPr>
              <a:t>有効回答数</a:t>
            </a:r>
            <a:r>
              <a:rPr lang="en-US" altLang="ja-JP" sz="900" dirty="0" smtClean="0">
                <a:latin typeface="+mn-ea"/>
                <a:ea typeface="+mn-ea"/>
              </a:rPr>
              <a:t> 15,621</a:t>
            </a:r>
            <a:r>
              <a:rPr lang="ja-JP" altLang="ja-JP" sz="900" dirty="0" smtClean="0">
                <a:latin typeface="+mn-ea"/>
                <a:ea typeface="+mn-ea"/>
              </a:rPr>
              <a:t>名</a:t>
            </a:r>
            <a:endParaRPr kumimoji="1" lang="ja-JP" altLang="en-US" sz="900" dirty="0">
              <a:latin typeface="+mn-ea"/>
              <a:ea typeface="+mn-ea"/>
            </a:endParaRPr>
          </a:p>
        </p:txBody>
      </p:sp>
      <p:pic>
        <p:nvPicPr>
          <p:cNvPr id="3073" name="Picture 1"/>
          <p:cNvPicPr>
            <a:picLocks noChangeAspect="1" noChangeArrowheads="1"/>
          </p:cNvPicPr>
          <p:nvPr/>
        </p:nvPicPr>
        <p:blipFill rotWithShape="1">
          <a:blip r:embed="rId6">
            <a:extLst>
              <a:ext uri="{28A0092B-C50C-407E-A947-70E740481C1C}">
                <a14:useLocalDpi xmlns:a14="http://schemas.microsoft.com/office/drawing/2010/main" val="0"/>
              </a:ext>
            </a:extLst>
          </a:blip>
          <a:srcRect l="40005" t="55830" r="29722" b="37415"/>
          <a:stretch/>
        </p:blipFill>
        <p:spPr bwMode="auto">
          <a:xfrm>
            <a:off x="4619115" y="1988840"/>
            <a:ext cx="2445781" cy="2980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正方形/長方形 29"/>
          <p:cNvSpPr/>
          <p:nvPr/>
        </p:nvSpPr>
        <p:spPr>
          <a:xfrm>
            <a:off x="161588" y="116632"/>
            <a:ext cx="4612160" cy="369332"/>
          </a:xfrm>
          <a:prstGeom prst="rect">
            <a:avLst/>
          </a:prstGeom>
        </p:spPr>
        <p:txBody>
          <a:bodyPr wrap="none">
            <a:spAutoFit/>
          </a:bodyPr>
          <a:lstStyle/>
          <a:p>
            <a:r>
              <a:rPr lang="ja-JP" altLang="en-US" dirty="0"/>
              <a:t>大阪</a:t>
            </a:r>
            <a:r>
              <a:rPr lang="ja-JP" altLang="en-US" dirty="0" smtClean="0"/>
              <a:t>府内の中小企業の課題（３）：人手不足</a:t>
            </a:r>
            <a:r>
              <a:rPr lang="en-US" altLang="ja-JP" dirty="0" smtClean="0"/>
              <a:t>ⅱ</a:t>
            </a:r>
            <a:endParaRPr lang="ja-JP" altLang="en-US" dirty="0"/>
          </a:p>
        </p:txBody>
      </p:sp>
      <p:sp>
        <p:nvSpPr>
          <p:cNvPr id="27" name="正方形/長方形 26"/>
          <p:cNvSpPr/>
          <p:nvPr/>
        </p:nvSpPr>
        <p:spPr>
          <a:xfrm>
            <a:off x="4951230" y="4597192"/>
            <a:ext cx="3257174" cy="24300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：株式会社リクルートホールディングス リクルートワークス研究所</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「第</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回 ワークス大卒</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求人倍率</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調査（</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2018</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年卒</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a:off x="3599892" y="2959639"/>
            <a:ext cx="0" cy="197117"/>
          </a:xfrm>
          <a:prstGeom prst="line">
            <a:avLst/>
          </a:prstGeom>
        </p:spPr>
        <p:style>
          <a:lnRef idx="1">
            <a:schemeClr val="dk1"/>
          </a:lnRef>
          <a:fillRef idx="0">
            <a:schemeClr val="dk1"/>
          </a:fillRef>
          <a:effectRef idx="0">
            <a:schemeClr val="dk1"/>
          </a:effectRef>
          <a:fontRef idx="minor">
            <a:schemeClr val="tx1"/>
          </a:fontRef>
        </p:style>
      </p:cxnSp>
      <p:cxnSp>
        <p:nvCxnSpPr>
          <p:cNvPr id="32" name="直線コネクタ 31"/>
          <p:cNvCxnSpPr/>
          <p:nvPr/>
        </p:nvCxnSpPr>
        <p:spPr>
          <a:xfrm flipH="1">
            <a:off x="1281054" y="3016558"/>
            <a:ext cx="86590" cy="140198"/>
          </a:xfrm>
          <a:prstGeom prst="line">
            <a:avLst/>
          </a:prstGeom>
        </p:spPr>
        <p:style>
          <a:lnRef idx="1">
            <a:schemeClr val="dk1"/>
          </a:lnRef>
          <a:fillRef idx="0">
            <a:schemeClr val="dk1"/>
          </a:fillRef>
          <a:effectRef idx="0">
            <a:schemeClr val="dk1"/>
          </a:effectRef>
          <a:fontRef idx="minor">
            <a:schemeClr val="tx1"/>
          </a:fontRef>
        </p:style>
      </p:cxnSp>
      <p:cxnSp>
        <p:nvCxnSpPr>
          <p:cNvPr id="33" name="直線コネクタ 32"/>
          <p:cNvCxnSpPr/>
          <p:nvPr/>
        </p:nvCxnSpPr>
        <p:spPr>
          <a:xfrm>
            <a:off x="1905436" y="3386862"/>
            <a:ext cx="0" cy="19711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6063017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179388" y="693167"/>
            <a:ext cx="8824912" cy="719609"/>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○中小企業の経営者年齢の分布（全国ベース）をみると、最も多い年代については、</a:t>
            </a:r>
            <a:r>
              <a:rPr lang="en-US" altLang="ja-JP" sz="1100" dirty="0" smtClean="0">
                <a:solidFill>
                  <a:schemeClr val="tx1"/>
                </a:solidFill>
                <a:latin typeface="+mn-ea"/>
              </a:rPr>
              <a:t>1995</a:t>
            </a:r>
            <a:r>
              <a:rPr lang="ja-JP" altLang="en-US" sz="1100" dirty="0" smtClean="0">
                <a:solidFill>
                  <a:schemeClr val="tx1"/>
                </a:solidFill>
                <a:latin typeface="+mn-ea"/>
              </a:rPr>
              <a:t>年に</a:t>
            </a:r>
            <a:r>
              <a:rPr lang="en-US" altLang="ja-JP" sz="1100" dirty="0" smtClean="0">
                <a:solidFill>
                  <a:schemeClr val="tx1"/>
                </a:solidFill>
                <a:latin typeface="+mn-ea"/>
              </a:rPr>
              <a:t>47</a:t>
            </a:r>
            <a:r>
              <a:rPr lang="ja-JP" altLang="en-US" sz="1100" dirty="0" smtClean="0">
                <a:solidFill>
                  <a:schemeClr val="tx1"/>
                </a:solidFill>
                <a:latin typeface="+mn-ea"/>
              </a:rPr>
              <a:t>歳であったのが、</a:t>
            </a:r>
            <a:r>
              <a:rPr lang="en-US" altLang="ja-JP" sz="1100" dirty="0" smtClean="0">
                <a:solidFill>
                  <a:schemeClr val="tx1"/>
                </a:solidFill>
                <a:latin typeface="+mn-ea"/>
              </a:rPr>
              <a:t>2015</a:t>
            </a:r>
            <a:r>
              <a:rPr lang="ja-JP" altLang="en-US" sz="1100" dirty="0" smtClean="0">
                <a:solidFill>
                  <a:schemeClr val="tx1"/>
                </a:solidFill>
                <a:latin typeface="+mn-ea"/>
              </a:rPr>
              <a:t>年には</a:t>
            </a:r>
            <a:r>
              <a:rPr lang="en-US" altLang="ja-JP" sz="1100" dirty="0" smtClean="0">
                <a:solidFill>
                  <a:schemeClr val="tx1"/>
                </a:solidFill>
                <a:latin typeface="+mn-ea"/>
              </a:rPr>
              <a:t>66</a:t>
            </a:r>
            <a:r>
              <a:rPr lang="ja-JP" altLang="en-US" sz="1100" dirty="0" smtClean="0">
                <a:solidFill>
                  <a:schemeClr val="tx1"/>
                </a:solidFill>
                <a:latin typeface="+mn-ea"/>
              </a:rPr>
              <a:t>歳となり、経営者の高齢化が顕著</a:t>
            </a:r>
            <a:r>
              <a:rPr lang="ja-JP" altLang="en-US" sz="1100" dirty="0">
                <a:solidFill>
                  <a:schemeClr val="tx1"/>
                </a:solidFill>
                <a:latin typeface="+mn-ea"/>
              </a:rPr>
              <a:t>。従業員規模が大きい企業ほど</a:t>
            </a:r>
            <a:r>
              <a:rPr lang="ja-JP" altLang="en-US" sz="1100" dirty="0" smtClean="0">
                <a:solidFill>
                  <a:schemeClr val="tx1"/>
                </a:solidFill>
                <a:latin typeface="+mn-ea"/>
              </a:rPr>
              <a:t>、経営者の入れ替わりが一定行われていることが伺え、従業員規模の小さな企業ほど経営者の高齢化が</a:t>
            </a:r>
            <a:r>
              <a:rPr lang="ja-JP" altLang="en-US" sz="1100" dirty="0">
                <a:solidFill>
                  <a:schemeClr val="tx1"/>
                </a:solidFill>
                <a:latin typeface="+mn-ea"/>
              </a:rPr>
              <a:t>進んで</a:t>
            </a:r>
            <a:r>
              <a:rPr lang="ja-JP" altLang="en-US" sz="1100" dirty="0" smtClean="0">
                <a:solidFill>
                  <a:schemeClr val="tx1"/>
                </a:solidFill>
                <a:latin typeface="+mn-ea"/>
              </a:rPr>
              <a:t>いる。</a:t>
            </a:r>
            <a:endParaRPr lang="en-US" altLang="ja-JP" sz="1100" dirty="0" smtClean="0">
              <a:solidFill>
                <a:schemeClr val="tx1"/>
              </a:solidFill>
              <a:latin typeface="+mn-ea"/>
            </a:endParaRPr>
          </a:p>
        </p:txBody>
      </p:sp>
      <p:pic>
        <p:nvPicPr>
          <p:cNvPr id="3075" name="Picture 3"/>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979733" y="4345492"/>
            <a:ext cx="4608512" cy="21455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215516" y="3907454"/>
            <a:ext cx="5333628" cy="3763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■中小企業のうち経営者の年齢が</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65</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歳以上の企業の比率の推移</a:t>
            </a:r>
            <a:endParaRPr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（従業員規模別）</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Picture 2"/>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rcRect b="13943"/>
          <a:stretch/>
        </p:blipFill>
        <p:spPr bwMode="auto">
          <a:xfrm>
            <a:off x="1691680" y="1910537"/>
            <a:ext cx="5184617" cy="20196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正方形/長方形 11"/>
          <p:cNvSpPr/>
          <p:nvPr/>
        </p:nvSpPr>
        <p:spPr>
          <a:xfrm>
            <a:off x="216012" y="1448780"/>
            <a:ext cx="4337748"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■中小企業の経営者年齢の分布（年代別）</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612516" y="4041068"/>
            <a:ext cx="3355528"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：中小企業庁「</a:t>
            </a:r>
            <a:r>
              <a:rPr lang="en-US" altLang="ja-JP" sz="1050" dirty="0" smtClean="0">
                <a:latin typeface="ＭＳ Ｐゴシック" panose="020B0600070205080204" pitchFamily="50" charset="-128"/>
              </a:rPr>
              <a:t>2016</a:t>
            </a:r>
            <a:r>
              <a:rPr lang="ja-JP" altLang="en-US" sz="1050" dirty="0" smtClean="0">
                <a:latin typeface="ＭＳ Ｐゴシック" panose="020B0600070205080204" pitchFamily="50" charset="-128"/>
              </a:rPr>
              <a:t>年度版中小企業白書概要」</a:t>
            </a:r>
            <a:endParaRPr lang="en-US" altLang="ja-JP" sz="1050" dirty="0">
              <a:latin typeface="ＭＳ Ｐゴシック" panose="020B0600070205080204" pitchFamily="50" charset="-128"/>
            </a:endParaRPr>
          </a:p>
        </p:txBody>
      </p:sp>
      <p:sp>
        <p:nvSpPr>
          <p:cNvPr id="17" name="正方形/長方形 16"/>
          <p:cNvSpPr/>
          <p:nvPr/>
        </p:nvSpPr>
        <p:spPr>
          <a:xfrm>
            <a:off x="302853" y="1656184"/>
            <a:ext cx="3355528"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：中小企業庁「</a:t>
            </a:r>
            <a:r>
              <a:rPr lang="en-US" altLang="ja-JP" sz="1050" dirty="0" smtClean="0">
                <a:latin typeface="ＭＳ Ｐゴシック" panose="020B0600070205080204" pitchFamily="50" charset="-128"/>
              </a:rPr>
              <a:t>2017</a:t>
            </a:r>
            <a:r>
              <a:rPr lang="ja-JP" altLang="en-US" sz="1050" dirty="0" smtClean="0">
                <a:latin typeface="ＭＳ Ｐゴシック" panose="020B0600070205080204" pitchFamily="50" charset="-128"/>
              </a:rPr>
              <a:t>年度版中小企業白書概要」</a:t>
            </a:r>
            <a:endParaRPr lang="en-US" altLang="ja-JP" sz="1050" dirty="0">
              <a:latin typeface="ＭＳ Ｐゴシック" panose="020B0600070205080204" pitchFamily="50" charset="-128"/>
            </a:endParaRPr>
          </a:p>
        </p:txBody>
      </p:sp>
      <p:sp>
        <p:nvSpPr>
          <p:cNvPr id="15"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81</a:t>
            </a:fld>
            <a:endParaRPr lang="ja-JP" altLang="en-US" dirty="0"/>
          </a:p>
        </p:txBody>
      </p:sp>
      <p:sp>
        <p:nvSpPr>
          <p:cNvPr id="13" name="正方形/長方形 12"/>
          <p:cNvSpPr/>
          <p:nvPr/>
        </p:nvSpPr>
        <p:spPr>
          <a:xfrm>
            <a:off x="161588" y="116632"/>
            <a:ext cx="4150495" cy="369332"/>
          </a:xfrm>
          <a:prstGeom prst="rect">
            <a:avLst/>
          </a:prstGeom>
        </p:spPr>
        <p:txBody>
          <a:bodyPr wrap="none">
            <a:spAutoFit/>
          </a:bodyPr>
          <a:lstStyle/>
          <a:p>
            <a:r>
              <a:rPr lang="ja-JP" altLang="en-US" dirty="0"/>
              <a:t>大阪</a:t>
            </a:r>
            <a:r>
              <a:rPr lang="ja-JP" altLang="en-US" dirty="0" smtClean="0"/>
              <a:t>府内の中小企業の課題（４）：高齢化</a:t>
            </a:r>
            <a:endParaRPr lang="ja-JP" altLang="en-US" dirty="0"/>
          </a:p>
        </p:txBody>
      </p:sp>
    </p:spTree>
    <p:extLst>
      <p:ext uri="{BB962C8B-B14F-4D97-AF65-F5344CB8AC3E}">
        <p14:creationId xmlns:p14="http://schemas.microsoft.com/office/powerpoint/2010/main" val="187421154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179388" y="693166"/>
            <a:ext cx="8824912" cy="916055"/>
          </a:xfrm>
          <a:prstGeom prst="roundRect">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a:t>
            </a:r>
            <a:r>
              <a:rPr lang="en-US" altLang="ja-JP" sz="1100" dirty="0" smtClean="0">
                <a:solidFill>
                  <a:schemeClr val="tx1"/>
                </a:solidFill>
                <a:latin typeface="+mn-ea"/>
              </a:rPr>
              <a:t>2009</a:t>
            </a:r>
            <a:r>
              <a:rPr lang="ja-JP" altLang="en-US" sz="1100" dirty="0" smtClean="0">
                <a:solidFill>
                  <a:schemeClr val="tx1"/>
                </a:solidFill>
                <a:latin typeface="+mn-ea"/>
              </a:rPr>
              <a:t>年と</a:t>
            </a:r>
            <a:r>
              <a:rPr lang="en-US" altLang="ja-JP" sz="1100" dirty="0" smtClean="0">
                <a:solidFill>
                  <a:schemeClr val="tx1"/>
                </a:solidFill>
                <a:latin typeface="+mn-ea"/>
              </a:rPr>
              <a:t>2014</a:t>
            </a:r>
            <a:r>
              <a:rPr lang="ja-JP" altLang="en-US" sz="1100" dirty="0" smtClean="0">
                <a:solidFill>
                  <a:schemeClr val="tx1"/>
                </a:solidFill>
                <a:latin typeface="+mn-ea"/>
              </a:rPr>
              <a:t>年の中小企業数を比較すると、大阪府はこの５年で</a:t>
            </a:r>
            <a:r>
              <a:rPr lang="en-US" altLang="ja-JP" sz="1100" dirty="0" smtClean="0">
                <a:solidFill>
                  <a:schemeClr val="tx1"/>
                </a:solidFill>
                <a:latin typeface="+mn-ea"/>
              </a:rPr>
              <a:t>33,800</a:t>
            </a:r>
            <a:r>
              <a:rPr lang="ja-JP" altLang="en-US" sz="1100" dirty="0" smtClean="0">
                <a:solidFill>
                  <a:schemeClr val="tx1"/>
                </a:solidFill>
                <a:latin typeface="+mn-ea"/>
              </a:rPr>
              <a:t>社（</a:t>
            </a:r>
            <a:r>
              <a:rPr lang="en-US" altLang="ja-JP" sz="1100" dirty="0" smtClean="0">
                <a:solidFill>
                  <a:schemeClr val="tx1"/>
                </a:solidFill>
                <a:latin typeface="+mn-ea"/>
              </a:rPr>
              <a:t>2009</a:t>
            </a:r>
            <a:r>
              <a:rPr lang="ja-JP" altLang="en-US" sz="1100" dirty="0" smtClean="0">
                <a:solidFill>
                  <a:schemeClr val="tx1"/>
                </a:solidFill>
                <a:latin typeface="+mn-ea"/>
              </a:rPr>
              <a:t>年度比＝</a:t>
            </a:r>
            <a:r>
              <a:rPr lang="en-US" altLang="ja-JP" sz="1100" dirty="0" smtClean="0">
                <a:solidFill>
                  <a:schemeClr val="tx1"/>
                </a:solidFill>
                <a:latin typeface="+mn-ea"/>
              </a:rPr>
              <a:t>-10.34</a:t>
            </a:r>
            <a:r>
              <a:rPr lang="ja-JP" altLang="en-US" sz="1100" dirty="0" smtClean="0">
                <a:solidFill>
                  <a:schemeClr val="tx1"/>
                </a:solidFill>
                <a:latin typeface="+mn-ea"/>
              </a:rPr>
              <a:t>％）減少しており、全国平均よりも減少率が高い。</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○全国の企業の倒産数については、</a:t>
            </a:r>
            <a:r>
              <a:rPr lang="en-US" altLang="ja-JP" sz="1100" dirty="0" smtClean="0">
                <a:solidFill>
                  <a:schemeClr val="tx1"/>
                </a:solidFill>
                <a:latin typeface="+mn-ea"/>
              </a:rPr>
              <a:t>2008</a:t>
            </a:r>
            <a:r>
              <a:rPr lang="ja-JP" altLang="en-US" sz="1100" dirty="0" smtClean="0">
                <a:solidFill>
                  <a:schemeClr val="tx1"/>
                </a:solidFill>
                <a:latin typeface="+mn-ea"/>
              </a:rPr>
              <a:t>年以降年々減少している一方で、休廃業・解散企業については、増加傾向にある。また、休廃業・解散企業の代表者の年齢構成のうち</a:t>
            </a:r>
            <a:r>
              <a:rPr lang="en-US" altLang="ja-JP" sz="1100" dirty="0" smtClean="0">
                <a:solidFill>
                  <a:schemeClr val="tx1"/>
                </a:solidFill>
                <a:latin typeface="+mn-ea"/>
              </a:rPr>
              <a:t>60</a:t>
            </a:r>
            <a:r>
              <a:rPr lang="ja-JP" altLang="en-US" sz="1100" dirty="0" smtClean="0">
                <a:solidFill>
                  <a:schemeClr val="tx1"/>
                </a:solidFill>
                <a:latin typeface="+mn-ea"/>
              </a:rPr>
              <a:t>代以上を見ると、</a:t>
            </a:r>
            <a:r>
              <a:rPr lang="en-US" altLang="ja-JP" sz="1100" dirty="0" smtClean="0">
                <a:solidFill>
                  <a:schemeClr val="tx1"/>
                </a:solidFill>
                <a:latin typeface="+mn-ea"/>
              </a:rPr>
              <a:t>2007</a:t>
            </a:r>
            <a:r>
              <a:rPr lang="ja-JP" altLang="en-US" sz="1100" dirty="0" smtClean="0">
                <a:solidFill>
                  <a:schemeClr val="tx1"/>
                </a:solidFill>
                <a:latin typeface="+mn-ea"/>
              </a:rPr>
              <a:t>年の</a:t>
            </a:r>
            <a:r>
              <a:rPr lang="en-US" altLang="ja-JP" sz="1100" dirty="0" smtClean="0">
                <a:solidFill>
                  <a:schemeClr val="tx1"/>
                </a:solidFill>
                <a:latin typeface="+mn-ea"/>
              </a:rPr>
              <a:t>70.51</a:t>
            </a:r>
            <a:r>
              <a:rPr lang="ja-JP" altLang="en-US" sz="1100" dirty="0" smtClean="0">
                <a:solidFill>
                  <a:schemeClr val="tx1"/>
                </a:solidFill>
                <a:latin typeface="+mn-ea"/>
              </a:rPr>
              <a:t>％から</a:t>
            </a:r>
            <a:r>
              <a:rPr lang="en-US" altLang="ja-JP" sz="1100" dirty="0" smtClean="0">
                <a:solidFill>
                  <a:schemeClr val="tx1"/>
                </a:solidFill>
                <a:latin typeface="+mn-ea"/>
              </a:rPr>
              <a:t>2016</a:t>
            </a:r>
            <a:r>
              <a:rPr lang="ja-JP" altLang="en-US" sz="1100" dirty="0" smtClean="0">
                <a:solidFill>
                  <a:schemeClr val="tx1"/>
                </a:solidFill>
                <a:latin typeface="+mn-ea"/>
              </a:rPr>
              <a:t>年で</a:t>
            </a:r>
            <a:r>
              <a:rPr lang="en-US" altLang="ja-JP" sz="1100" dirty="0" smtClean="0">
                <a:solidFill>
                  <a:schemeClr val="tx1"/>
                </a:solidFill>
                <a:latin typeface="+mn-ea"/>
              </a:rPr>
              <a:t>82.38</a:t>
            </a:r>
            <a:r>
              <a:rPr lang="ja-JP" altLang="en-US" sz="1100" dirty="0" smtClean="0">
                <a:solidFill>
                  <a:schemeClr val="tx1"/>
                </a:solidFill>
                <a:latin typeface="+mn-ea"/>
              </a:rPr>
              <a:t>％に達している。高齢化による後継者不足等で事業承継がされずに廃業しているケースが多いことがうかがえる。</a:t>
            </a:r>
            <a:endParaRPr lang="en-US" altLang="ja-JP" sz="1100" dirty="0" smtClean="0">
              <a:solidFill>
                <a:schemeClr val="tx1"/>
              </a:solidFill>
              <a:latin typeface="+mn-ea"/>
            </a:endParaRPr>
          </a:p>
        </p:txBody>
      </p:sp>
      <p:sp>
        <p:nvSpPr>
          <p:cNvPr id="12" name="正方形/長方形 11"/>
          <p:cNvSpPr/>
          <p:nvPr/>
        </p:nvSpPr>
        <p:spPr>
          <a:xfrm>
            <a:off x="3887924" y="1608858"/>
            <a:ext cx="5290767" cy="30834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■休廃業・解散企業及び倒産企業の動向（</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2007</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年）（全国）</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72516" y="1608857"/>
            <a:ext cx="4440890"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■中小企業数減少率</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減少率上位順</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2009</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2014</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82</a:t>
            </a:fld>
            <a:endParaRPr lang="ja-JP" altLang="en-US" dirty="0"/>
          </a:p>
        </p:txBody>
      </p:sp>
      <p:graphicFrame>
        <p:nvGraphicFramePr>
          <p:cNvPr id="18" name="表 17"/>
          <p:cNvGraphicFramePr>
            <a:graphicFrameLocks noGrp="1"/>
          </p:cNvGraphicFramePr>
          <p:nvPr>
            <p:extLst>
              <p:ext uri="{D42A27DB-BD31-4B8C-83A1-F6EECF244321}">
                <p14:modId xmlns:p14="http://schemas.microsoft.com/office/powerpoint/2010/main" val="3455761015"/>
              </p:ext>
            </p:extLst>
          </p:nvPr>
        </p:nvGraphicFramePr>
        <p:xfrm>
          <a:off x="143508" y="2060848"/>
          <a:ext cx="3273945" cy="4728941"/>
        </p:xfrm>
        <a:graphic>
          <a:graphicData uri="http://schemas.openxmlformats.org/drawingml/2006/table">
            <a:tbl>
              <a:tblPr>
                <a:tableStyleId>{35758FB7-9AC5-4552-8A53-C91805E547FA}</a:tableStyleId>
              </a:tblPr>
              <a:tblGrid>
                <a:gridCol w="102135"/>
                <a:gridCol w="396392"/>
                <a:gridCol w="399154"/>
                <a:gridCol w="861859"/>
                <a:gridCol w="752877"/>
                <a:gridCol w="761528"/>
              </a:tblGrid>
              <a:tr h="95604">
                <a:tc>
                  <a:txBody>
                    <a:bodyPr/>
                    <a:lstStyle/>
                    <a:p>
                      <a:pPr algn="l" fontAlgn="ctr"/>
                      <a:r>
                        <a:rPr lang="ja-JP" altLang="en-US" sz="600" u="none" strike="noStrike" dirty="0">
                          <a:effectLst/>
                          <a:latin typeface="ＭＳ Ｐゴシック" panose="020B0600070205080204" pitchFamily="50" charset="-128"/>
                          <a:ea typeface="ＭＳ Ｐゴシック" panose="020B0600070205080204" pitchFamily="50" charset="-128"/>
                        </a:rPr>
                        <a:t>　</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l" fontAlgn="ctr"/>
                      <a:r>
                        <a:rPr lang="ja-JP" altLang="en-US" sz="600" u="none" strike="noStrike" dirty="0">
                          <a:effectLst/>
                          <a:latin typeface="ＭＳ Ｐゴシック" panose="020B0600070205080204" pitchFamily="50" charset="-128"/>
                          <a:ea typeface="ＭＳ Ｐゴシック" panose="020B0600070205080204" pitchFamily="50" charset="-128"/>
                        </a:rPr>
                        <a:t>　</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減少数</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ctr"/>
                      <a:r>
                        <a:rPr lang="ja-JP" altLang="en-US" sz="600" u="none" strike="noStrike" dirty="0" smtClean="0">
                          <a:effectLst/>
                          <a:latin typeface="ＭＳ Ｐゴシック" panose="020B0600070205080204" pitchFamily="50" charset="-128"/>
                          <a:ea typeface="ＭＳ Ｐゴシック" panose="020B0600070205080204" pitchFamily="50" charset="-128"/>
                        </a:rPr>
                        <a:t>減少率（</a:t>
                      </a:r>
                      <a:r>
                        <a:rPr lang="en-US" altLang="ja-JP" sz="600" u="none" strike="noStrike" dirty="0" smtClean="0">
                          <a:effectLst/>
                          <a:latin typeface="ＭＳ Ｐゴシック" panose="020B0600070205080204" pitchFamily="50" charset="-128"/>
                          <a:ea typeface="ＭＳ Ｐゴシック" panose="020B0600070205080204" pitchFamily="50" charset="-128"/>
                        </a:rPr>
                        <a:t>2009</a:t>
                      </a:r>
                      <a:r>
                        <a:rPr lang="ja-JP" altLang="en-US" sz="600" u="none" strike="noStrike" dirty="0" smtClean="0">
                          <a:effectLst/>
                          <a:latin typeface="ＭＳ Ｐゴシック" panose="020B0600070205080204" pitchFamily="50" charset="-128"/>
                          <a:ea typeface="ＭＳ Ｐゴシック" panose="020B0600070205080204" pitchFamily="50" charset="-128"/>
                        </a:rPr>
                        <a:t>年→</a:t>
                      </a:r>
                      <a:r>
                        <a:rPr lang="en-US" altLang="ja-JP" sz="600" u="none" strike="noStrike" dirty="0" smtClean="0">
                          <a:effectLst/>
                          <a:latin typeface="ＭＳ Ｐゴシック" panose="020B0600070205080204" pitchFamily="50" charset="-128"/>
                          <a:ea typeface="ＭＳ Ｐゴシック" panose="020B0600070205080204" pitchFamily="50" charset="-128"/>
                        </a:rPr>
                        <a:t>2014</a:t>
                      </a:r>
                      <a:r>
                        <a:rPr lang="ja-JP" altLang="en-US" sz="600" u="none" strike="noStrike" dirty="0" smtClean="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中小企業数（</a:t>
                      </a:r>
                      <a:r>
                        <a:rPr lang="en-US" altLang="ja-JP" sz="600" u="none" strike="noStrike" dirty="0">
                          <a:effectLst/>
                          <a:latin typeface="ＭＳ Ｐゴシック" panose="020B0600070205080204" pitchFamily="50" charset="-128"/>
                          <a:ea typeface="ＭＳ Ｐゴシック" panose="020B0600070205080204" pitchFamily="50" charset="-128"/>
                        </a:rPr>
                        <a:t>2009</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ctr"/>
                      <a:r>
                        <a:rPr lang="ja-JP" altLang="en-US" sz="600" u="none" strike="noStrike" dirty="0">
                          <a:effectLst/>
                          <a:latin typeface="ＭＳ Ｐゴシック" panose="020B0600070205080204" pitchFamily="50" charset="-128"/>
                          <a:ea typeface="ＭＳ Ｐゴシック" panose="020B0600070205080204" pitchFamily="50" charset="-128"/>
                        </a:rPr>
                        <a:t>中小企業数（</a:t>
                      </a:r>
                      <a:r>
                        <a:rPr lang="en-US" altLang="ja-JP" sz="600" u="none" strike="noStrike" dirty="0">
                          <a:effectLst/>
                          <a:latin typeface="ＭＳ Ｐゴシック" panose="020B0600070205080204" pitchFamily="50" charset="-128"/>
                          <a:ea typeface="ＭＳ Ｐゴシック" panose="020B0600070205080204" pitchFamily="50" charset="-128"/>
                        </a:rPr>
                        <a:t>2014</a:t>
                      </a:r>
                      <a:r>
                        <a:rPr lang="ja-JP" altLang="en-US" sz="600" u="none" strike="noStrike" dirty="0">
                          <a:effectLst/>
                          <a:latin typeface="ＭＳ Ｐゴシック" panose="020B0600070205080204" pitchFamily="50" charset="-128"/>
                          <a:ea typeface="ＭＳ Ｐゴシック" panose="020B0600070205080204" pitchFamily="50" charset="-128"/>
                        </a:rPr>
                        <a:t>年）</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dirty="0">
                          <a:effectLst/>
                          <a:latin typeface="ＭＳ Ｐゴシック" panose="020B0600070205080204" pitchFamily="50" charset="-128"/>
                          <a:ea typeface="ＭＳ Ｐゴシック" panose="020B0600070205080204" pitchFamily="50" charset="-128"/>
                        </a:rPr>
                        <a:t>1</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宮城県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10,243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-14.24%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71,928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61,685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福島県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10,059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-14.04%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71,625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61,566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岩手県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5,723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-12.89%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44,388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38,665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青森県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6,091</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-12.70%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47,954</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41,863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秋田県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4,827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-12.09%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39,925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35,098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山口県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5,316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-11.48%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46,307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40,991</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7</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富山県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4,665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-11.28%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41,351</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36,686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8</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山梨県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4,070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-11.13%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36,555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32,485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9</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群馬県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8,433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-10.92%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77,225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68,792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10</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和歌山県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4,438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-10.90%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40,708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36,270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11</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京都府</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10,292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-10.83%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94,994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84,702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山形県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4,925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-10.75%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45,799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40,874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高知県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3,175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-10.75%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29,548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26,373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島根県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2,777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-10.55%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26,319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23,542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福井県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3,541</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-10.36%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34,167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30,626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大阪府</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33,800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-10.34%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326,793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292,993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dirty="0">
                          <a:effectLst/>
                          <a:latin typeface="ＭＳ Ｐゴシック" panose="020B0600070205080204" pitchFamily="50" charset="-128"/>
                          <a:ea typeface="ＭＳ Ｐゴシック" panose="020B0600070205080204" pitchFamily="50" charset="-128"/>
                        </a:rPr>
                        <a:t>17</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新潟県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9,271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-10.33%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89,770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80,499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18</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栃木県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7,220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-10.21%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70,736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63,516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19</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徳島県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3,028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-10.11%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29,939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26,911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20</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長崎県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4,893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-10.06%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48,638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43,745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21</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愛媛県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5,046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-9.90%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50,945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45,899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岐阜県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8,155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-9.87%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82,601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74,446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香川県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3,586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-9.87%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36,329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32,743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長野県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8,457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-9.86%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85,783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77,326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広島県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9,213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-9.53%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96,627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87,414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北海道</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15,838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-9.49%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166,961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151,123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27</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石川県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4,479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-9.47%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47,286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42,807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28</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三重県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5,678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-9.38%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60,504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54,826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dirty="0">
                          <a:effectLst/>
                          <a:latin typeface="ＭＳ Ｐゴシック" panose="020B0600070205080204" pitchFamily="50" charset="-128"/>
                          <a:ea typeface="ＭＳ Ｐゴシック" panose="020B0600070205080204" pitchFamily="50" charset="-128"/>
                        </a:rPr>
                        <a:t>29</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鳥取県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1,764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-9.34%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18,882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17,118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c>
                  <a:txBody>
                    <a:bodyPr/>
                    <a:lstStyle/>
                    <a:p>
                      <a:pPr algn="ctr" fontAlgn="b"/>
                      <a:r>
                        <a:rPr lang="ja-JP" altLang="en-US" sz="6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全国</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solidFill>
                      <a:schemeClr val="bg1">
                        <a:lumMod val="75000"/>
                      </a:schemeClr>
                    </a:solidFill>
                  </a:tcPr>
                </a:tc>
                <a:tc>
                  <a:txBody>
                    <a:bodyPr/>
                    <a:lstStyle/>
                    <a:p>
                      <a:pPr algn="r" fontAlgn="ctr"/>
                      <a:r>
                        <a:rPr lang="en-US" altLang="ja-JP" sz="6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392,036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c>
                  <a:txBody>
                    <a:bodyPr/>
                    <a:lstStyle/>
                    <a:p>
                      <a:pPr algn="r" fontAlgn="ctr"/>
                      <a:r>
                        <a:rPr lang="en-US" altLang="ja-JP" sz="6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-9.33%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c>
                  <a:txBody>
                    <a:bodyPr/>
                    <a:lstStyle/>
                    <a:p>
                      <a:pPr algn="r" fontAlgn="ctr"/>
                      <a:r>
                        <a:rPr lang="en-US" altLang="ja-JP" sz="6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4,201,264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c>
                  <a:txBody>
                    <a:bodyPr/>
                    <a:lstStyle/>
                    <a:p>
                      <a:pPr algn="r" fontAlgn="ctr"/>
                      <a:r>
                        <a:rPr lang="en-US" altLang="ja-JP" sz="600" b="1" i="0" u="none" strike="noStrike" dirty="0" smtClean="0">
                          <a:solidFill>
                            <a:srgbClr val="000000"/>
                          </a:solidFill>
                          <a:effectLst/>
                          <a:latin typeface="ＭＳ Ｐゴシック" panose="020B0600070205080204" pitchFamily="50" charset="-128"/>
                          <a:ea typeface="ＭＳ Ｐゴシック" panose="020B0600070205080204" pitchFamily="50" charset="-128"/>
                        </a:rPr>
                        <a:t>3,809,228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solidFill>
                      <a:schemeClr val="bg1">
                        <a:lumMod val="75000"/>
                      </a:schemeClr>
                    </a:solidFill>
                  </a:tcP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30</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鹿児島県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5,389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-9.27%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58,110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52,721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31</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茨城県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8,555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-9.22%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92,823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84,268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大分県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3,703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-9.17%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40,390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36,687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静岡県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12,696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-9.06%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140,136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127,440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佐賀県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2,386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-8.55%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27,907</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25,521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兵庫県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14,390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-8.51%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169,036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154,646</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沖縄県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4,500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-8.39%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53,658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49,158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37</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愛知県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20,042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-8.32%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240,809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220,767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38</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東京都</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40,070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-8.22%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487,729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447,659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39</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岡山県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4,920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-8.18%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60,144</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55,224</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40</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a:effectLst/>
                          <a:latin typeface="ＭＳ Ｐゴシック" panose="020B0600070205080204" pitchFamily="50" charset="-128"/>
                          <a:ea typeface="ＭＳ Ｐゴシック" panose="020B0600070205080204" pitchFamily="50" charset="-128"/>
                        </a:rPr>
                        <a:t>熊本県</a:t>
                      </a:r>
                      <a:endParaRPr lang="ja-JP" altLang="en-US"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4,618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-8.05%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57,348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52,730</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41</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埼玉県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14,655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-7.84%</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186,837</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172,182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42</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奈良県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2,796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-7.75%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36,092</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33,296</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43</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宮崎県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3,099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-7.75%</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40,008</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36,909</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44</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神奈川県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16,545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-7.64%</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216,503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199,958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45</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福岡県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11,641</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-7.52%</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154,699</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143,058</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a:effectLst/>
                          <a:latin typeface="ＭＳ Ｐゴシック" panose="020B0600070205080204" pitchFamily="50" charset="-128"/>
                          <a:ea typeface="ＭＳ Ｐゴシック" panose="020B0600070205080204" pitchFamily="50" charset="-128"/>
                        </a:rPr>
                        <a:t>46</a:t>
                      </a:r>
                      <a:endParaRPr lang="en-US" altLang="ja-JP" sz="6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千葉県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10,383</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-7.45%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a:effectLst/>
                          <a:latin typeface="ＭＳ Ｐゴシック" panose="020B0600070205080204" pitchFamily="50" charset="-128"/>
                          <a:ea typeface="ＭＳ Ｐゴシック" panose="020B0600070205080204" pitchFamily="50" charset="-128"/>
                        </a:rPr>
                        <a:t>139,283</a:t>
                      </a:r>
                      <a:endParaRPr lang="en-US" altLang="ja-JP" sz="600" b="1"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128,900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r h="95604">
                <a:tc>
                  <a:txBody>
                    <a:bodyPr/>
                    <a:lstStyle/>
                    <a:p>
                      <a:pPr algn="r" fontAlgn="ctr"/>
                      <a:r>
                        <a:rPr lang="en-US" altLang="ja-JP" sz="600" u="none" strike="noStrike" dirty="0">
                          <a:effectLst/>
                          <a:latin typeface="ＭＳ Ｐゴシック" panose="020B0600070205080204" pitchFamily="50" charset="-128"/>
                          <a:ea typeface="ＭＳ Ｐゴシック" panose="020B0600070205080204" pitchFamily="50" charset="-128"/>
                        </a:rPr>
                        <a:t>47</a:t>
                      </a:r>
                      <a:endParaRPr lang="en-US" altLang="ja-JP"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ctr" fontAlgn="b"/>
                      <a:r>
                        <a:rPr lang="ja-JP" altLang="en-US" sz="600" u="none" strike="noStrike" dirty="0">
                          <a:effectLst/>
                          <a:latin typeface="ＭＳ Ｐゴシック" panose="020B0600070205080204" pitchFamily="50" charset="-128"/>
                          <a:ea typeface="ＭＳ Ｐゴシック" panose="020B0600070205080204" pitchFamily="50" charset="-128"/>
                        </a:rPr>
                        <a:t>滋賀県</a:t>
                      </a:r>
                      <a:endParaRPr lang="ja-JP" altLang="en-US" sz="6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b"/>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2,645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-6.75%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39,165</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c>
                  <a:txBody>
                    <a:bodyPr/>
                    <a:lstStyle/>
                    <a:p>
                      <a:pPr algn="r" fontAlgn="ctr"/>
                      <a:r>
                        <a:rPr lang="en-US" altLang="ja-JP" sz="600" b="1" i="0" u="none" strike="noStrike" dirty="0">
                          <a:effectLst/>
                          <a:latin typeface="ＭＳ Ｐゴシック" panose="020B0600070205080204" pitchFamily="50" charset="-128"/>
                          <a:ea typeface="ＭＳ Ｐゴシック" panose="020B0600070205080204" pitchFamily="50" charset="-128"/>
                        </a:rPr>
                        <a:t>36,520</a:t>
                      </a:r>
                      <a:endParaRPr lang="en-US" altLang="ja-JP" sz="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5069" marR="5069" marT="5069" marB="0" anchor="ctr"/>
                </a:tc>
              </a:tr>
            </a:tbl>
          </a:graphicData>
        </a:graphic>
      </p:graphicFrame>
      <p:sp>
        <p:nvSpPr>
          <p:cNvPr id="19" name="角丸四角形 18"/>
          <p:cNvSpPr/>
          <p:nvPr/>
        </p:nvSpPr>
        <p:spPr>
          <a:xfrm>
            <a:off x="1473237" y="2061233"/>
            <a:ext cx="431502" cy="4732420"/>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20" name="正方形/長方形 19"/>
          <p:cNvSpPr/>
          <p:nvPr/>
        </p:nvSpPr>
        <p:spPr>
          <a:xfrm>
            <a:off x="0" y="1796400"/>
            <a:ext cx="4254830"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：中小企業庁：「中小企業白書（</a:t>
            </a:r>
            <a:r>
              <a:rPr lang="en-US" altLang="ja-JP" sz="1050" dirty="0" smtClean="0">
                <a:solidFill>
                  <a:schemeClr val="tx1"/>
                </a:solidFill>
                <a:latin typeface="ＭＳ Ｐゴシック" panose="020B0600070205080204" pitchFamily="50" charset="-128"/>
              </a:rPr>
              <a:t>2012</a:t>
            </a:r>
            <a:r>
              <a:rPr lang="ja-JP" altLang="en-US" sz="1050" dirty="0" smtClean="0">
                <a:solidFill>
                  <a:schemeClr val="tx1"/>
                </a:solidFill>
                <a:latin typeface="ＭＳ Ｐゴシック" panose="020B0600070205080204" pitchFamily="50" charset="-128"/>
              </a:rPr>
              <a:t>年度版、</a:t>
            </a:r>
            <a:r>
              <a:rPr lang="en-US" altLang="ja-JP" sz="1050" dirty="0" smtClean="0">
                <a:solidFill>
                  <a:schemeClr val="tx1"/>
                </a:solidFill>
                <a:latin typeface="ＭＳ Ｐゴシック" panose="020B0600070205080204" pitchFamily="50" charset="-128"/>
              </a:rPr>
              <a:t>2016</a:t>
            </a:r>
            <a:r>
              <a:rPr lang="ja-JP" altLang="en-US" sz="1050" dirty="0" smtClean="0">
                <a:solidFill>
                  <a:schemeClr val="tx1"/>
                </a:solidFill>
                <a:latin typeface="ＭＳ Ｐゴシック" panose="020B0600070205080204" pitchFamily="50" charset="-128"/>
              </a:rPr>
              <a:t>年度版）」より作成</a:t>
            </a:r>
            <a:endParaRPr lang="en-US" altLang="ja-JP" sz="1050" dirty="0">
              <a:solidFill>
                <a:schemeClr val="tx1"/>
              </a:solidFill>
              <a:latin typeface="ＭＳ Ｐゴシック" panose="020B0600070205080204" pitchFamily="50" charset="-128"/>
            </a:endParaRPr>
          </a:p>
        </p:txBody>
      </p:sp>
      <p:sp>
        <p:nvSpPr>
          <p:cNvPr id="23" name="正方形/長方形 22"/>
          <p:cNvSpPr/>
          <p:nvPr/>
        </p:nvSpPr>
        <p:spPr>
          <a:xfrm>
            <a:off x="4355976" y="1808820"/>
            <a:ext cx="4864700"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solidFill>
                  <a:schemeClr val="tx1"/>
                </a:solidFill>
                <a:latin typeface="ＭＳ Ｐゴシック" panose="020B0600070205080204" pitchFamily="50" charset="-128"/>
              </a:rPr>
              <a:t>出典</a:t>
            </a:r>
            <a:r>
              <a:rPr lang="ja-JP" altLang="en-US" sz="1050" dirty="0" smtClean="0">
                <a:solidFill>
                  <a:schemeClr val="tx1"/>
                </a:solidFill>
                <a:latin typeface="ＭＳ Ｐゴシック" panose="020B0600070205080204" pitchFamily="50" charset="-128"/>
              </a:rPr>
              <a:t>：東京商工リサーチ</a:t>
            </a:r>
            <a:r>
              <a:rPr lang="ja-JP" altLang="en-US" sz="1050" dirty="0">
                <a:solidFill>
                  <a:schemeClr val="tx1"/>
                </a:solidFill>
                <a:latin typeface="ＭＳ Ｐゴシック" panose="020B0600070205080204" pitchFamily="50" charset="-128"/>
              </a:rPr>
              <a:t>：</a:t>
            </a:r>
            <a:r>
              <a:rPr lang="ja-JP" altLang="en-US" sz="1050" dirty="0" smtClean="0">
                <a:solidFill>
                  <a:schemeClr val="tx1"/>
                </a:solidFill>
                <a:latin typeface="ＭＳ Ｐゴシック" panose="020B0600070205080204" pitchFamily="50" charset="-128"/>
              </a:rPr>
              <a:t>「</a:t>
            </a:r>
            <a:r>
              <a:rPr lang="en-US" altLang="ja-JP" sz="1050" dirty="0" smtClean="0">
                <a:solidFill>
                  <a:schemeClr val="tx1"/>
                </a:solidFill>
                <a:latin typeface="ＭＳ Ｐゴシック" panose="020B0600070205080204" pitchFamily="50" charset="-128"/>
              </a:rPr>
              <a:t>2016</a:t>
            </a:r>
            <a:r>
              <a:rPr lang="ja-JP" altLang="en-US" sz="1050" dirty="0" smtClean="0">
                <a:solidFill>
                  <a:schemeClr val="tx1"/>
                </a:solidFill>
                <a:latin typeface="ＭＳ Ｐゴシック" panose="020B0600070205080204" pitchFamily="50" charset="-128"/>
              </a:rPr>
              <a:t>年「</a:t>
            </a:r>
            <a:r>
              <a:rPr lang="ja-JP" altLang="en-US" sz="1050" dirty="0">
                <a:solidFill>
                  <a:schemeClr val="tx1"/>
                </a:solidFill>
                <a:latin typeface="ＭＳ Ｐゴシック" panose="020B0600070205080204" pitchFamily="50" charset="-128"/>
              </a:rPr>
              <a:t>休廃業・解散企業」動向調査」</a:t>
            </a:r>
            <a:r>
              <a:rPr lang="ja-JP" altLang="en-US" sz="1050" dirty="0" smtClean="0">
                <a:solidFill>
                  <a:schemeClr val="tx1"/>
                </a:solidFill>
                <a:latin typeface="ＭＳ Ｐゴシック" panose="020B0600070205080204" pitchFamily="50" charset="-128"/>
              </a:rPr>
              <a:t>より作成</a:t>
            </a:r>
            <a:endParaRPr lang="en-US" altLang="ja-JP" sz="1050" dirty="0">
              <a:solidFill>
                <a:schemeClr val="tx1"/>
              </a:solidFill>
              <a:latin typeface="ＭＳ Ｐゴシック" panose="020B0600070205080204" pitchFamily="50" charset="-128"/>
            </a:endParaRPr>
          </a:p>
        </p:txBody>
      </p:sp>
      <p:graphicFrame>
        <p:nvGraphicFramePr>
          <p:cNvPr id="27" name="グラフ 26"/>
          <p:cNvGraphicFramePr>
            <a:graphicFrameLocks/>
          </p:cNvGraphicFramePr>
          <p:nvPr>
            <p:extLst>
              <p:ext uri="{D42A27DB-BD31-4B8C-83A1-F6EECF244321}">
                <p14:modId xmlns:p14="http://schemas.microsoft.com/office/powerpoint/2010/main" val="132703216"/>
              </p:ext>
            </p:extLst>
          </p:nvPr>
        </p:nvGraphicFramePr>
        <p:xfrm>
          <a:off x="3789363" y="1979233"/>
          <a:ext cx="5143500" cy="2664296"/>
        </p:xfrm>
        <a:graphic>
          <a:graphicData uri="http://schemas.openxmlformats.org/drawingml/2006/chart">
            <c:chart xmlns:c="http://schemas.openxmlformats.org/drawingml/2006/chart" xmlns:r="http://schemas.openxmlformats.org/officeDocument/2006/relationships" r:id="rId2"/>
          </a:graphicData>
        </a:graphic>
      </p:graphicFrame>
      <p:sp>
        <p:nvSpPr>
          <p:cNvPr id="29" name="右矢印 28"/>
          <p:cNvSpPr/>
          <p:nvPr/>
        </p:nvSpPr>
        <p:spPr>
          <a:xfrm rot="484609">
            <a:off x="5015025" y="3681222"/>
            <a:ext cx="3712052" cy="208117"/>
          </a:xfrm>
          <a:prstGeom prst="rightArrow">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0" name="右矢印 29"/>
          <p:cNvSpPr/>
          <p:nvPr/>
        </p:nvSpPr>
        <p:spPr>
          <a:xfrm rot="21164814">
            <a:off x="4421062" y="2931579"/>
            <a:ext cx="4225432" cy="158123"/>
          </a:xfrm>
          <a:prstGeom prst="rightArrow">
            <a:avLst/>
          </a:prstGeom>
          <a:solidFill>
            <a:schemeClr val="accent6">
              <a:lumMod val="60000"/>
              <a:lumOff val="4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aphicFrame>
        <p:nvGraphicFramePr>
          <p:cNvPr id="9" name="表 8"/>
          <p:cNvGraphicFramePr>
            <a:graphicFrameLocks noGrp="1"/>
          </p:cNvGraphicFramePr>
          <p:nvPr>
            <p:extLst>
              <p:ext uri="{D42A27DB-BD31-4B8C-83A1-F6EECF244321}">
                <p14:modId xmlns:p14="http://schemas.microsoft.com/office/powerpoint/2010/main" val="2614194670"/>
              </p:ext>
            </p:extLst>
          </p:nvPr>
        </p:nvGraphicFramePr>
        <p:xfrm>
          <a:off x="3635896" y="4747219"/>
          <a:ext cx="5477793" cy="1381125"/>
        </p:xfrm>
        <a:graphic>
          <a:graphicData uri="http://schemas.openxmlformats.org/drawingml/2006/table">
            <a:tbl>
              <a:tblPr>
                <a:tableStyleId>{775DCB02-9BB8-47FD-8907-85C794F793BA}</a:tableStyleId>
              </a:tblPr>
              <a:tblGrid>
                <a:gridCol w="595773"/>
                <a:gridCol w="488202"/>
                <a:gridCol w="488202"/>
                <a:gridCol w="488202"/>
                <a:gridCol w="488202"/>
                <a:gridCol w="488202"/>
                <a:gridCol w="488202"/>
                <a:gridCol w="488202"/>
                <a:gridCol w="488202"/>
                <a:gridCol w="488202"/>
                <a:gridCol w="488202"/>
              </a:tblGrid>
              <a:tr h="171450">
                <a:tc>
                  <a:txBody>
                    <a:bodyPr/>
                    <a:lstStyle/>
                    <a:p>
                      <a:pPr algn="l" fontAlgn="ctr"/>
                      <a:r>
                        <a:rPr lang="ja-JP" altLang="en-US" sz="1050" u="none" strike="noStrike" dirty="0">
                          <a:effectLst/>
                          <a:latin typeface="ＭＳ Ｐゴシック" panose="020B0600070205080204" pitchFamily="50" charset="-128"/>
                          <a:ea typeface="ＭＳ Ｐゴシック" panose="020B0600070205080204" pitchFamily="50" charset="-128"/>
                        </a:rPr>
                        <a:t>　</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2007</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2008</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2009</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2010</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2011</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2012</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2013</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2014</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2015</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ctr" fontAlgn="ctr"/>
                      <a:r>
                        <a:rPr lang="en-US" altLang="ja-JP" sz="1050" u="none" strike="noStrike" dirty="0">
                          <a:effectLst/>
                          <a:latin typeface="ＭＳ Ｐゴシック" panose="020B0600070205080204" pitchFamily="50" charset="-128"/>
                          <a:ea typeface="ＭＳ Ｐゴシック" panose="020B0600070205080204" pitchFamily="50" charset="-128"/>
                        </a:rPr>
                        <a:t>2016</a:t>
                      </a:r>
                      <a:r>
                        <a:rPr lang="ja-JP" altLang="en-US" sz="1050" u="none" strike="noStrike" dirty="0">
                          <a:effectLst/>
                          <a:latin typeface="ＭＳ Ｐゴシック" panose="020B0600070205080204" pitchFamily="50" charset="-128"/>
                          <a:ea typeface="ＭＳ Ｐゴシック" panose="020B0600070205080204" pitchFamily="50" charset="-128"/>
                        </a:rPr>
                        <a:t>年</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dirty="0">
                          <a:effectLst/>
                          <a:latin typeface="ＭＳ Ｐゴシック" panose="020B0600070205080204" pitchFamily="50" charset="-128"/>
                          <a:ea typeface="ＭＳ Ｐゴシック" panose="020B0600070205080204" pitchFamily="50" charset="-128"/>
                        </a:rPr>
                        <a:t>20</a:t>
                      </a:r>
                      <a:r>
                        <a:rPr lang="ja-JP" altLang="en-US" sz="1050" u="none" strike="noStrike" dirty="0">
                          <a:effectLst/>
                          <a:latin typeface="ＭＳ Ｐゴシック" panose="020B0600070205080204" pitchFamily="50" charset="-128"/>
                          <a:ea typeface="ＭＳ Ｐゴシック" panose="020B0600070205080204" pitchFamily="50" charset="-128"/>
                        </a:rPr>
                        <a:t>代以下</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0.18%</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0.22%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0.14%</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0.14%</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0.16%</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0.12%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0.08%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30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2.26%</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2.11%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2.00%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1.97%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1.97%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1.83%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1.71%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1.43%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1.52%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1.21%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40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6.84%</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7.01%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6.72%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6.32%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6.01%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6.30%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5.79%</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6.10%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5.92%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5.57%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50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20.21%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19.28%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16.52%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14.90%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14.01%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13.06%</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11.85%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11.08%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10.73%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10.75%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60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37.08%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37.81%</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39.62%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39.94%</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40.07%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38.70%</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36.22%</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35.52%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35.25%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34.73%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71450">
                <a:tc>
                  <a:txBody>
                    <a:bodyPr/>
                    <a:lstStyle/>
                    <a:p>
                      <a:pPr algn="l" fontAlgn="ctr"/>
                      <a:r>
                        <a:rPr lang="en-US" altLang="ja-JP" sz="1050" u="none" strike="noStrike">
                          <a:effectLst/>
                          <a:latin typeface="ＭＳ Ｐゴシック" panose="020B0600070205080204" pitchFamily="50" charset="-128"/>
                          <a:ea typeface="ＭＳ Ｐゴシック" panose="020B0600070205080204" pitchFamily="50" charset="-128"/>
                        </a:rPr>
                        <a:t>70</a:t>
                      </a:r>
                      <a:r>
                        <a:rPr lang="ja-JP" altLang="en-US" sz="1050" u="none" strike="noStrike">
                          <a:effectLst/>
                          <a:latin typeface="ＭＳ Ｐゴシック" panose="020B0600070205080204" pitchFamily="50" charset="-128"/>
                          <a:ea typeface="ＭＳ Ｐゴシック" panose="020B0600070205080204" pitchFamily="50" charset="-128"/>
                        </a:rPr>
                        <a:t>代</a:t>
                      </a:r>
                      <a:endParaRPr lang="ja-JP" altLang="en-US"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27.30%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27.32%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27.67%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28.67%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29.38%</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30.75%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32.83%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33.69%</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33.53%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33.67%</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r h="180975">
                <a:tc>
                  <a:txBody>
                    <a:bodyPr/>
                    <a:lstStyle/>
                    <a:p>
                      <a:pPr algn="l" fontAlgn="ctr"/>
                      <a:r>
                        <a:rPr lang="en-US" altLang="ja-JP" sz="1050" u="none" strike="noStrike" dirty="0">
                          <a:effectLst/>
                          <a:latin typeface="ＭＳ Ｐゴシック" panose="020B0600070205080204" pitchFamily="50" charset="-128"/>
                          <a:ea typeface="ＭＳ Ｐゴシック" panose="020B0600070205080204" pitchFamily="50" charset="-128"/>
                        </a:rPr>
                        <a:t>80</a:t>
                      </a:r>
                      <a:r>
                        <a:rPr lang="ja-JP" altLang="en-US" sz="1050" u="none" strike="noStrike" dirty="0">
                          <a:effectLst/>
                          <a:latin typeface="ＭＳ Ｐゴシック" panose="020B0600070205080204" pitchFamily="50" charset="-128"/>
                          <a:ea typeface="ＭＳ Ｐゴシック" panose="020B0600070205080204" pitchFamily="50" charset="-128"/>
                        </a:rPr>
                        <a:t>代以上</a:t>
                      </a:r>
                      <a:endParaRPr lang="ja-JP" altLang="en-US"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6.13%</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6.25%</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7.32%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8.07%</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8.42%</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9.21%</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11.50%</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12.04%</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a:effectLst/>
                          <a:latin typeface="ＭＳ Ｐゴシック" panose="020B0600070205080204" pitchFamily="50" charset="-128"/>
                          <a:ea typeface="ＭＳ Ｐゴシック" panose="020B0600070205080204" pitchFamily="50" charset="-128"/>
                        </a:rPr>
                        <a:t>12.93%</a:t>
                      </a:r>
                      <a:endParaRPr lang="en-US" altLang="ja-JP" sz="105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u="none" strike="noStrike" dirty="0">
                          <a:effectLst/>
                          <a:latin typeface="ＭＳ Ｐゴシック" panose="020B0600070205080204" pitchFamily="50" charset="-128"/>
                          <a:ea typeface="ＭＳ Ｐゴシック" panose="020B0600070205080204" pitchFamily="50" charset="-128"/>
                        </a:rPr>
                        <a:t>13.98%</a:t>
                      </a:r>
                      <a:endPar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r>
            </a:tbl>
          </a:graphicData>
        </a:graphic>
      </p:graphicFrame>
      <p:sp>
        <p:nvSpPr>
          <p:cNvPr id="32" name="角丸四角形 31"/>
          <p:cNvSpPr/>
          <p:nvPr/>
        </p:nvSpPr>
        <p:spPr>
          <a:xfrm>
            <a:off x="4211960" y="5589240"/>
            <a:ext cx="503510" cy="576064"/>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33" name="正方形/長方形 32"/>
          <p:cNvSpPr/>
          <p:nvPr/>
        </p:nvSpPr>
        <p:spPr>
          <a:xfrm>
            <a:off x="3572011" y="4447550"/>
            <a:ext cx="4960427" cy="34960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dirty="0" smtClean="0">
                <a:solidFill>
                  <a:schemeClr val="tx1"/>
                </a:solidFill>
              </a:rPr>
              <a:t>■休廃業・解散企業の代表者の年齢構成比（</a:t>
            </a:r>
            <a:r>
              <a:rPr lang="en-US" altLang="ja-JP" sz="1200" dirty="0" smtClean="0">
                <a:solidFill>
                  <a:schemeClr val="tx1"/>
                </a:solidFill>
              </a:rPr>
              <a:t>2007</a:t>
            </a:r>
            <a:r>
              <a:rPr lang="ja-JP" altLang="en-US" sz="1200" dirty="0" smtClean="0">
                <a:solidFill>
                  <a:schemeClr val="tx1"/>
                </a:solidFill>
              </a:rPr>
              <a:t>年→</a:t>
            </a:r>
            <a:r>
              <a:rPr lang="en-US" altLang="ja-JP" sz="1200" dirty="0" smtClean="0">
                <a:solidFill>
                  <a:schemeClr val="tx1"/>
                </a:solidFill>
              </a:rPr>
              <a:t>2016</a:t>
            </a:r>
            <a:r>
              <a:rPr lang="ja-JP" altLang="en-US" sz="1200" dirty="0" smtClean="0">
                <a:solidFill>
                  <a:schemeClr val="tx1"/>
                </a:solidFill>
              </a:rPr>
              <a:t>年）（全国）</a:t>
            </a:r>
            <a:endParaRPr lang="ja-JP" altLang="en-US" sz="1200" dirty="0">
              <a:solidFill>
                <a:schemeClr val="tx1"/>
              </a:solidFill>
            </a:endParaRPr>
          </a:p>
        </p:txBody>
      </p:sp>
      <p:sp>
        <p:nvSpPr>
          <p:cNvPr id="34" name="正方形/長方形 33"/>
          <p:cNvSpPr/>
          <p:nvPr/>
        </p:nvSpPr>
        <p:spPr>
          <a:xfrm>
            <a:off x="3903310" y="2080956"/>
            <a:ext cx="688534"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smtClean="0">
                <a:solidFill>
                  <a:schemeClr val="tx1"/>
                </a:solidFill>
                <a:latin typeface="ＭＳ Ｐゴシック" panose="020B0600070205080204" pitchFamily="50" charset="-128"/>
              </a:rPr>
              <a:t>（企業）</a:t>
            </a:r>
            <a:endParaRPr lang="en-US" altLang="ja-JP" sz="1050" dirty="0">
              <a:solidFill>
                <a:schemeClr val="tx1"/>
              </a:solidFill>
              <a:latin typeface="ＭＳ Ｐゴシック" panose="020B0600070205080204" pitchFamily="50" charset="-128"/>
            </a:endParaRPr>
          </a:p>
        </p:txBody>
      </p:sp>
      <p:sp>
        <p:nvSpPr>
          <p:cNvPr id="35" name="角丸四角形 34"/>
          <p:cNvSpPr/>
          <p:nvPr/>
        </p:nvSpPr>
        <p:spPr>
          <a:xfrm>
            <a:off x="8639571" y="5586163"/>
            <a:ext cx="503510" cy="578362"/>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graphicFrame>
        <p:nvGraphicFramePr>
          <p:cNvPr id="3" name="表 2"/>
          <p:cNvGraphicFramePr>
            <a:graphicFrameLocks noGrp="1"/>
          </p:cNvGraphicFramePr>
          <p:nvPr>
            <p:extLst>
              <p:ext uri="{D42A27DB-BD31-4B8C-83A1-F6EECF244321}">
                <p14:modId xmlns:p14="http://schemas.microsoft.com/office/powerpoint/2010/main" val="2730013328"/>
              </p:ext>
            </p:extLst>
          </p:nvPr>
        </p:nvGraphicFramePr>
        <p:xfrm>
          <a:off x="3630711" y="6425902"/>
          <a:ext cx="5477793" cy="171450"/>
        </p:xfrm>
        <a:graphic>
          <a:graphicData uri="http://schemas.openxmlformats.org/drawingml/2006/table">
            <a:tbl>
              <a:tblPr>
                <a:tableStyleId>{775DCB02-9BB8-47FD-8907-85C794F793BA}</a:tableStyleId>
              </a:tblPr>
              <a:tblGrid>
                <a:gridCol w="595773"/>
                <a:gridCol w="488202"/>
                <a:gridCol w="488202"/>
                <a:gridCol w="488202"/>
                <a:gridCol w="488202"/>
                <a:gridCol w="488202"/>
                <a:gridCol w="488202"/>
                <a:gridCol w="488202"/>
                <a:gridCol w="488202"/>
                <a:gridCol w="488202"/>
                <a:gridCol w="488202"/>
              </a:tblGrid>
              <a:tr h="171450">
                <a:tc>
                  <a:txBody>
                    <a:bodyPr/>
                    <a:lstStyle/>
                    <a:p>
                      <a:pPr algn="l" fontAlgn="ctr"/>
                      <a:r>
                        <a:rPr lang="en-US" altLang="ja-JP" sz="1050" b="0" i="0" u="sng" strike="noStrike" dirty="0" smtClean="0">
                          <a:solidFill>
                            <a:srgbClr val="000000"/>
                          </a:solidFill>
                          <a:effectLst/>
                          <a:latin typeface="ＭＳ Ｐゴシック" panose="020B0600070205080204" pitchFamily="50" charset="-128"/>
                          <a:ea typeface="ＭＳ Ｐゴシック" panose="020B0600070205080204" pitchFamily="50" charset="-128"/>
                        </a:rPr>
                        <a:t>60</a:t>
                      </a:r>
                      <a:r>
                        <a:rPr lang="ja-JP" altLang="en-US" sz="1050" b="0" i="0" u="sng" strike="noStrike" dirty="0" smtClean="0">
                          <a:solidFill>
                            <a:srgbClr val="000000"/>
                          </a:solidFill>
                          <a:effectLst/>
                          <a:latin typeface="ＭＳ Ｐゴシック" panose="020B0600070205080204" pitchFamily="50" charset="-128"/>
                          <a:ea typeface="ＭＳ Ｐゴシック" panose="020B0600070205080204" pitchFamily="50" charset="-128"/>
                        </a:rPr>
                        <a:t>代以上</a:t>
                      </a:r>
                      <a:endParaRPr lang="en-US" altLang="ja-JP" sz="1050" b="0" i="0" u="sng" strike="noStrike" dirty="0" smtClean="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50" b="1" i="0" u="none" strike="noStrike" dirty="0">
                          <a:solidFill>
                            <a:srgbClr val="000000"/>
                          </a:solidFill>
                          <a:effectLst/>
                          <a:latin typeface="ＭＳ Ｐゴシック" panose="020B0600070205080204" pitchFamily="50" charset="-128"/>
                          <a:ea typeface="ＭＳ Ｐゴシック" panose="020B0600070205080204" pitchFamily="50" charset="-128"/>
                        </a:rPr>
                        <a:t>70.51%</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71.38%</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74.61%</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76.68%</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77.87%</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78.66%</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80.55%</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81.25%</a:t>
                      </a:r>
                    </a:p>
                  </a:txBody>
                  <a:tcPr marL="9525" marR="9525" marT="9525" marB="0" anchor="ctr"/>
                </a:tc>
                <a:tc>
                  <a:txBody>
                    <a:bodyPr/>
                    <a:lstStyle/>
                    <a:p>
                      <a:pPr algn="r" fontAlgn="ctr"/>
                      <a:r>
                        <a:rPr lang="en-US" altLang="ja-JP" sz="1050" b="0" i="0" u="none" strike="noStrike" dirty="0">
                          <a:solidFill>
                            <a:srgbClr val="000000"/>
                          </a:solidFill>
                          <a:effectLst/>
                          <a:latin typeface="ＭＳ Ｐゴシック" panose="020B0600070205080204" pitchFamily="50" charset="-128"/>
                          <a:ea typeface="ＭＳ Ｐゴシック" panose="020B0600070205080204" pitchFamily="50" charset="-128"/>
                        </a:rPr>
                        <a:t>81.71%</a:t>
                      </a:r>
                    </a:p>
                  </a:txBody>
                  <a:tcPr marL="9525" marR="9525" marT="9525" marB="0" anchor="ctr"/>
                </a:tc>
                <a:tc>
                  <a:txBody>
                    <a:bodyPr/>
                    <a:lstStyle/>
                    <a:p>
                      <a:pPr algn="r" fontAlgn="ctr"/>
                      <a:r>
                        <a:rPr lang="en-US" altLang="ja-JP" sz="1050" b="1" i="0" u="none" strike="noStrike" dirty="0">
                          <a:solidFill>
                            <a:srgbClr val="000000"/>
                          </a:solidFill>
                          <a:effectLst/>
                          <a:latin typeface="ＭＳ Ｐゴシック" panose="020B0600070205080204" pitchFamily="50" charset="-128"/>
                          <a:ea typeface="ＭＳ Ｐゴシック" panose="020B0600070205080204" pitchFamily="50" charset="-128"/>
                        </a:rPr>
                        <a:t>82.38%</a:t>
                      </a:r>
                    </a:p>
                  </a:txBody>
                  <a:tcPr marL="9525" marR="9525" marT="9525" marB="0" anchor="ctr"/>
                </a:tc>
              </a:tr>
            </a:tbl>
          </a:graphicData>
        </a:graphic>
      </p:graphicFrame>
      <p:sp>
        <p:nvSpPr>
          <p:cNvPr id="24" name="角丸四角形 23"/>
          <p:cNvSpPr/>
          <p:nvPr/>
        </p:nvSpPr>
        <p:spPr>
          <a:xfrm>
            <a:off x="4224631" y="6404236"/>
            <a:ext cx="503510" cy="172310"/>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25" name="角丸四角形 24"/>
          <p:cNvSpPr/>
          <p:nvPr/>
        </p:nvSpPr>
        <p:spPr>
          <a:xfrm>
            <a:off x="8652242" y="6401159"/>
            <a:ext cx="503510" cy="172997"/>
          </a:xfrm>
          <a:prstGeom prst="roundRect">
            <a:avLst>
              <a:gd name="adj" fmla="val 4573"/>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solidFill>
                <a:schemeClr val="tx1"/>
              </a:solidFill>
            </a:endParaRPr>
          </a:p>
        </p:txBody>
      </p:sp>
      <p:sp>
        <p:nvSpPr>
          <p:cNvPr id="4" name="下矢印 3"/>
          <p:cNvSpPr/>
          <p:nvPr/>
        </p:nvSpPr>
        <p:spPr>
          <a:xfrm>
            <a:off x="4307836" y="6165305"/>
            <a:ext cx="336172" cy="216023"/>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solidFill>
                <a:schemeClr val="tx1"/>
              </a:solidFill>
            </a:endParaRPr>
          </a:p>
        </p:txBody>
      </p:sp>
      <p:sp>
        <p:nvSpPr>
          <p:cNvPr id="36" name="下矢印 35"/>
          <p:cNvSpPr/>
          <p:nvPr/>
        </p:nvSpPr>
        <p:spPr>
          <a:xfrm>
            <a:off x="8723287" y="6168848"/>
            <a:ext cx="336172" cy="216023"/>
          </a:xfrm>
          <a:prstGeom prst="downArrow">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kumimoji="1" lang="ja-JP" altLang="en-US">
              <a:solidFill>
                <a:schemeClr val="tx1"/>
              </a:solidFill>
            </a:endParaRPr>
          </a:p>
        </p:txBody>
      </p:sp>
      <p:sp>
        <p:nvSpPr>
          <p:cNvPr id="31" name="正方形/長方形 30"/>
          <p:cNvSpPr/>
          <p:nvPr/>
        </p:nvSpPr>
        <p:spPr>
          <a:xfrm>
            <a:off x="161588" y="116632"/>
            <a:ext cx="3919663" cy="369332"/>
          </a:xfrm>
          <a:prstGeom prst="rect">
            <a:avLst/>
          </a:prstGeom>
        </p:spPr>
        <p:txBody>
          <a:bodyPr wrap="none">
            <a:spAutoFit/>
          </a:bodyPr>
          <a:lstStyle/>
          <a:p>
            <a:r>
              <a:rPr lang="ja-JP" altLang="en-US" dirty="0"/>
              <a:t>大阪</a:t>
            </a:r>
            <a:r>
              <a:rPr lang="ja-JP" altLang="en-US" dirty="0" smtClean="0"/>
              <a:t>府内の中小企業の課題（５）：廃業</a:t>
            </a:r>
            <a:endParaRPr lang="ja-JP" altLang="en-US" dirty="0"/>
          </a:p>
        </p:txBody>
      </p:sp>
    </p:spTree>
    <p:extLst>
      <p:ext uri="{BB962C8B-B14F-4D97-AF65-F5344CB8AC3E}">
        <p14:creationId xmlns:p14="http://schemas.microsoft.com/office/powerpoint/2010/main" val="69225450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26" name="角丸四角形 25"/>
          <p:cNvSpPr/>
          <p:nvPr/>
        </p:nvSpPr>
        <p:spPr>
          <a:xfrm>
            <a:off x="179512" y="765175"/>
            <a:ext cx="8824912" cy="1295673"/>
          </a:xfrm>
          <a:prstGeom prst="roundRect">
            <a:avLst>
              <a:gd name="adj" fmla="val 15110"/>
            </a:avLst>
          </a:prstGeom>
        </p:spPr>
        <p:style>
          <a:lnRef idx="2">
            <a:schemeClr val="accent6"/>
          </a:lnRef>
          <a:fillRef idx="1">
            <a:schemeClr val="lt1"/>
          </a:fillRef>
          <a:effectRef idx="0">
            <a:schemeClr val="accent6"/>
          </a:effectRef>
          <a:fontRef idx="minor">
            <a:schemeClr val="dk1"/>
          </a:fontRef>
        </p:style>
        <p:txBody>
          <a:bodyPr anchor="ctr"/>
          <a:lstStyle/>
          <a:p>
            <a:pPr marL="177800" indent="-177800">
              <a:defRPr/>
            </a:pPr>
            <a:r>
              <a:rPr lang="ja-JP" altLang="en-US" sz="1100" dirty="0" smtClean="0">
                <a:solidFill>
                  <a:schemeClr val="tx1"/>
                </a:solidFill>
                <a:latin typeface="+mn-ea"/>
              </a:rPr>
              <a:t>○大阪商工会議所が実施したアンケートにおいて、経営課題として最も多く挙げられた項目は、</a:t>
            </a:r>
            <a:r>
              <a:rPr lang="en-US" altLang="ja-JP" sz="1100" dirty="0" smtClean="0">
                <a:solidFill>
                  <a:schemeClr val="tx1"/>
                </a:solidFill>
                <a:latin typeface="+mn-ea"/>
              </a:rPr>
              <a:t>2015</a:t>
            </a:r>
            <a:r>
              <a:rPr lang="ja-JP" altLang="en-US" sz="1100" dirty="0" smtClean="0">
                <a:solidFill>
                  <a:schemeClr val="tx1"/>
                </a:solidFill>
                <a:latin typeface="+mn-ea"/>
              </a:rPr>
              <a:t>年には「人材の確保・育成」が最も多くあげられており、人材</a:t>
            </a:r>
            <a:r>
              <a:rPr lang="ja-JP" altLang="en-US" sz="1100" dirty="0">
                <a:solidFill>
                  <a:schemeClr val="tx1"/>
                </a:solidFill>
                <a:latin typeface="+mn-ea"/>
              </a:rPr>
              <a:t>不足が課題になっていること</a:t>
            </a:r>
            <a:r>
              <a:rPr lang="ja-JP" altLang="en-US" sz="1100" dirty="0" smtClean="0">
                <a:solidFill>
                  <a:schemeClr val="tx1"/>
                </a:solidFill>
                <a:latin typeface="+mn-ea"/>
              </a:rPr>
              <a:t>がうかがえる。</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○アンケート対象企業が異なることや複数回答可形式によるアンケートであることから、単純比較はできないものの、経営課題の</a:t>
            </a:r>
            <a:r>
              <a:rPr lang="ja-JP" altLang="en-US" sz="1100" dirty="0">
                <a:solidFill>
                  <a:schemeClr val="tx1"/>
                </a:solidFill>
                <a:latin typeface="+mn-ea"/>
              </a:rPr>
              <a:t>うち、 「新しい収益源の確立（</a:t>
            </a:r>
            <a:r>
              <a:rPr lang="en-US" altLang="ja-JP" sz="1100" dirty="0">
                <a:solidFill>
                  <a:schemeClr val="tx1"/>
                </a:solidFill>
                <a:latin typeface="+mn-ea"/>
              </a:rPr>
              <a:t>2010</a:t>
            </a:r>
            <a:r>
              <a:rPr lang="ja-JP" altLang="en-US" sz="1100" dirty="0">
                <a:solidFill>
                  <a:schemeClr val="tx1"/>
                </a:solidFill>
                <a:latin typeface="+mn-ea"/>
              </a:rPr>
              <a:t>年：</a:t>
            </a:r>
            <a:r>
              <a:rPr lang="en-US" altLang="ja-JP" sz="1100" dirty="0">
                <a:solidFill>
                  <a:schemeClr val="tx1"/>
                </a:solidFill>
                <a:latin typeface="+mn-ea"/>
              </a:rPr>
              <a:t>38.7</a:t>
            </a:r>
            <a:r>
              <a:rPr lang="ja-JP" altLang="en-US" sz="1100" dirty="0">
                <a:solidFill>
                  <a:schemeClr val="tx1"/>
                </a:solidFill>
                <a:latin typeface="+mn-ea"/>
              </a:rPr>
              <a:t>％、</a:t>
            </a:r>
            <a:r>
              <a:rPr lang="en-US" altLang="ja-JP" sz="1100" dirty="0">
                <a:solidFill>
                  <a:schemeClr val="tx1"/>
                </a:solidFill>
                <a:latin typeface="+mn-ea"/>
              </a:rPr>
              <a:t>2015</a:t>
            </a:r>
            <a:r>
              <a:rPr lang="ja-JP" altLang="en-US" sz="1100" dirty="0">
                <a:solidFill>
                  <a:schemeClr val="tx1"/>
                </a:solidFill>
                <a:latin typeface="+mn-ea"/>
              </a:rPr>
              <a:t>年：</a:t>
            </a:r>
            <a:r>
              <a:rPr lang="en-US" altLang="ja-JP" sz="1100" dirty="0">
                <a:solidFill>
                  <a:schemeClr val="tx1"/>
                </a:solidFill>
                <a:latin typeface="+mn-ea"/>
              </a:rPr>
              <a:t>39.1</a:t>
            </a:r>
            <a:r>
              <a:rPr lang="ja-JP" altLang="en-US" sz="1100" dirty="0">
                <a:solidFill>
                  <a:schemeClr val="tx1"/>
                </a:solidFill>
                <a:latin typeface="+mn-ea"/>
              </a:rPr>
              <a:t>％）」についても高い割合と</a:t>
            </a:r>
            <a:r>
              <a:rPr lang="ja-JP" altLang="en-US" sz="1100" dirty="0" smtClean="0">
                <a:solidFill>
                  <a:schemeClr val="tx1"/>
                </a:solidFill>
                <a:latin typeface="+mn-ea"/>
              </a:rPr>
              <a:t>なっており、「新しい事業分野への参入」の割合も</a:t>
            </a:r>
            <a:r>
              <a:rPr lang="en-US" altLang="ja-JP" sz="1100" dirty="0" smtClean="0">
                <a:solidFill>
                  <a:schemeClr val="tx1"/>
                </a:solidFill>
                <a:latin typeface="+mn-ea"/>
              </a:rPr>
              <a:t>20</a:t>
            </a:r>
            <a:r>
              <a:rPr lang="ja-JP" altLang="en-US" sz="1100" dirty="0">
                <a:solidFill>
                  <a:schemeClr val="tx1"/>
                </a:solidFill>
                <a:latin typeface="+mn-ea"/>
              </a:rPr>
              <a:t>％を超えて高く</a:t>
            </a:r>
            <a:r>
              <a:rPr lang="ja-JP" altLang="en-US" sz="1100" dirty="0" smtClean="0">
                <a:solidFill>
                  <a:schemeClr val="tx1"/>
                </a:solidFill>
                <a:latin typeface="+mn-ea"/>
              </a:rPr>
              <a:t>、</a:t>
            </a:r>
            <a:r>
              <a:rPr lang="en-US" altLang="ja-JP" sz="1100" dirty="0" smtClean="0">
                <a:solidFill>
                  <a:schemeClr val="tx1"/>
                </a:solidFill>
                <a:latin typeface="+mn-ea"/>
              </a:rPr>
              <a:t>2010</a:t>
            </a:r>
            <a:r>
              <a:rPr lang="ja-JP" altLang="en-US" sz="1100" dirty="0" smtClean="0">
                <a:solidFill>
                  <a:schemeClr val="tx1"/>
                </a:solidFill>
                <a:latin typeface="+mn-ea"/>
              </a:rPr>
              <a:t>年の</a:t>
            </a:r>
            <a:r>
              <a:rPr lang="en-US" altLang="ja-JP" sz="1100" dirty="0" smtClean="0">
                <a:solidFill>
                  <a:schemeClr val="tx1"/>
                </a:solidFill>
                <a:latin typeface="+mn-ea"/>
              </a:rPr>
              <a:t>22.4</a:t>
            </a:r>
            <a:r>
              <a:rPr lang="ja-JP" altLang="en-US" sz="1100" dirty="0" smtClean="0">
                <a:solidFill>
                  <a:schemeClr val="tx1"/>
                </a:solidFill>
                <a:latin typeface="+mn-ea"/>
              </a:rPr>
              <a:t>％から</a:t>
            </a:r>
            <a:r>
              <a:rPr lang="en-US" altLang="ja-JP" sz="1100" dirty="0" smtClean="0">
                <a:solidFill>
                  <a:schemeClr val="tx1"/>
                </a:solidFill>
                <a:latin typeface="+mn-ea"/>
              </a:rPr>
              <a:t>2015</a:t>
            </a:r>
            <a:r>
              <a:rPr lang="ja-JP" altLang="en-US" sz="1100" dirty="0" smtClean="0">
                <a:solidFill>
                  <a:schemeClr val="tx1"/>
                </a:solidFill>
                <a:latin typeface="+mn-ea"/>
              </a:rPr>
              <a:t>年には</a:t>
            </a:r>
            <a:r>
              <a:rPr lang="en-US" altLang="ja-JP" sz="1100" dirty="0" smtClean="0">
                <a:solidFill>
                  <a:schemeClr val="tx1"/>
                </a:solidFill>
                <a:latin typeface="+mn-ea"/>
              </a:rPr>
              <a:t>24.3</a:t>
            </a:r>
            <a:r>
              <a:rPr lang="ja-JP" altLang="en-US" sz="1100" dirty="0" smtClean="0">
                <a:solidFill>
                  <a:schemeClr val="tx1"/>
                </a:solidFill>
                <a:latin typeface="+mn-ea"/>
              </a:rPr>
              <a:t>％と割合が増加。</a:t>
            </a:r>
            <a:endParaRPr lang="en-US" altLang="ja-JP" sz="1100" dirty="0" smtClean="0">
              <a:solidFill>
                <a:schemeClr val="tx1"/>
              </a:solidFill>
              <a:latin typeface="+mn-ea"/>
            </a:endParaRPr>
          </a:p>
          <a:p>
            <a:pPr marL="177800" indent="-177800">
              <a:defRPr/>
            </a:pPr>
            <a:r>
              <a:rPr lang="ja-JP" altLang="en-US" sz="1100" dirty="0" smtClean="0">
                <a:solidFill>
                  <a:schemeClr val="tx1"/>
                </a:solidFill>
                <a:latin typeface="+mn-ea"/>
              </a:rPr>
              <a:t>○「</a:t>
            </a:r>
            <a:r>
              <a:rPr lang="ja-JP" altLang="en-US" sz="1100" dirty="0">
                <a:solidFill>
                  <a:schemeClr val="tx1"/>
                </a:solidFill>
                <a:latin typeface="+mn-ea"/>
              </a:rPr>
              <a:t>後継者の</a:t>
            </a:r>
            <a:r>
              <a:rPr lang="ja-JP" altLang="en-US" sz="1100" dirty="0" smtClean="0">
                <a:solidFill>
                  <a:schemeClr val="tx1"/>
                </a:solidFill>
                <a:latin typeface="+mn-ea"/>
              </a:rPr>
              <a:t>育成」については、</a:t>
            </a:r>
            <a:r>
              <a:rPr lang="en-US" altLang="ja-JP" sz="1100" dirty="0" smtClean="0">
                <a:solidFill>
                  <a:schemeClr val="tx1"/>
                </a:solidFill>
                <a:latin typeface="+mn-ea"/>
              </a:rPr>
              <a:t>2010</a:t>
            </a:r>
            <a:r>
              <a:rPr lang="ja-JP" altLang="en-US" sz="1100" dirty="0" smtClean="0">
                <a:solidFill>
                  <a:schemeClr val="tx1"/>
                </a:solidFill>
                <a:latin typeface="+mn-ea"/>
              </a:rPr>
              <a:t>年は</a:t>
            </a:r>
            <a:r>
              <a:rPr lang="en-US" altLang="ja-JP" sz="1100" dirty="0" smtClean="0">
                <a:solidFill>
                  <a:schemeClr val="tx1"/>
                </a:solidFill>
                <a:latin typeface="+mn-ea"/>
              </a:rPr>
              <a:t>25.6</a:t>
            </a:r>
            <a:r>
              <a:rPr lang="ja-JP" altLang="en-US" sz="1100" dirty="0" smtClean="0">
                <a:solidFill>
                  <a:schemeClr val="tx1"/>
                </a:solidFill>
                <a:latin typeface="+mn-ea"/>
              </a:rPr>
              <a:t>％、</a:t>
            </a:r>
            <a:r>
              <a:rPr lang="en-US" altLang="ja-JP" sz="1100" dirty="0">
                <a:solidFill>
                  <a:schemeClr val="tx1"/>
                </a:solidFill>
                <a:latin typeface="+mn-ea"/>
              </a:rPr>
              <a:t>2015</a:t>
            </a:r>
            <a:r>
              <a:rPr lang="ja-JP" altLang="en-US" sz="1100" dirty="0" smtClean="0">
                <a:solidFill>
                  <a:schemeClr val="tx1"/>
                </a:solidFill>
                <a:latin typeface="+mn-ea"/>
              </a:rPr>
              <a:t>年は</a:t>
            </a:r>
            <a:r>
              <a:rPr lang="en-US" altLang="ja-JP" sz="1100" dirty="0" smtClean="0">
                <a:solidFill>
                  <a:schemeClr val="tx1"/>
                </a:solidFill>
                <a:latin typeface="+mn-ea"/>
              </a:rPr>
              <a:t>25.1</a:t>
            </a:r>
            <a:r>
              <a:rPr lang="ja-JP" altLang="en-US" sz="1100" dirty="0" smtClean="0">
                <a:solidFill>
                  <a:schemeClr val="tx1"/>
                </a:solidFill>
                <a:latin typeface="+mn-ea"/>
              </a:rPr>
              <a:t>％と</a:t>
            </a:r>
            <a:r>
              <a:rPr lang="en-US" altLang="ja-JP" sz="1100" dirty="0" smtClean="0">
                <a:solidFill>
                  <a:schemeClr val="tx1"/>
                </a:solidFill>
                <a:latin typeface="+mn-ea"/>
              </a:rPr>
              <a:t>20</a:t>
            </a:r>
            <a:r>
              <a:rPr lang="ja-JP" altLang="en-US" sz="1100" dirty="0" smtClean="0">
                <a:solidFill>
                  <a:schemeClr val="tx1"/>
                </a:solidFill>
                <a:latin typeface="+mn-ea"/>
              </a:rPr>
              <a:t>％を超え、従前から経営</a:t>
            </a:r>
            <a:r>
              <a:rPr lang="ja-JP" altLang="en-US" sz="1100" dirty="0">
                <a:solidFill>
                  <a:schemeClr val="tx1"/>
                </a:solidFill>
                <a:latin typeface="+mn-ea"/>
              </a:rPr>
              <a:t>課題と回答した企業の割合が</a:t>
            </a:r>
            <a:r>
              <a:rPr lang="ja-JP" altLang="en-US" sz="1100" dirty="0" smtClean="0">
                <a:solidFill>
                  <a:schemeClr val="tx1"/>
                </a:solidFill>
                <a:latin typeface="+mn-ea"/>
              </a:rPr>
              <a:t>高いことがうかがえる。</a:t>
            </a:r>
            <a:endParaRPr lang="en-US" altLang="ja-JP" sz="1100" dirty="0">
              <a:solidFill>
                <a:schemeClr val="tx1"/>
              </a:solidFill>
              <a:latin typeface="+mn-ea"/>
            </a:endParaRPr>
          </a:p>
        </p:txBody>
      </p:sp>
      <p:sp>
        <p:nvSpPr>
          <p:cNvPr id="19" name="正方形/長方形 18"/>
          <p:cNvSpPr/>
          <p:nvPr/>
        </p:nvSpPr>
        <p:spPr>
          <a:xfrm>
            <a:off x="511847" y="6058148"/>
            <a:ext cx="3478973" cy="55778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altLang="ja-JP" sz="1000" dirty="0" smtClean="0"/>
              <a:t>※</a:t>
            </a:r>
            <a:r>
              <a:rPr lang="ja-JP" altLang="en-US" sz="1000" dirty="0" smtClean="0"/>
              <a:t>調査期間：平成</a:t>
            </a:r>
            <a:r>
              <a:rPr lang="en-US" altLang="ja-JP" sz="1000" dirty="0" smtClean="0"/>
              <a:t>22</a:t>
            </a:r>
            <a:r>
              <a:rPr lang="ja-JP" altLang="en-US" sz="1000" dirty="0" smtClean="0"/>
              <a:t>年４月</a:t>
            </a:r>
            <a:r>
              <a:rPr lang="en-US" altLang="ja-JP" sz="1000" dirty="0" smtClean="0"/>
              <a:t>16</a:t>
            </a:r>
            <a:r>
              <a:rPr lang="ja-JP" altLang="en-US" sz="1000" dirty="0" smtClean="0"/>
              <a:t>日～４月</a:t>
            </a:r>
            <a:r>
              <a:rPr lang="en-US" altLang="ja-JP" sz="1000" dirty="0" smtClean="0"/>
              <a:t>28</a:t>
            </a:r>
            <a:r>
              <a:rPr lang="ja-JP" altLang="en-US" sz="1000" dirty="0" smtClean="0"/>
              <a:t>日</a:t>
            </a:r>
            <a:endParaRPr lang="en-US" altLang="ja-JP" sz="1000" dirty="0" smtClean="0"/>
          </a:p>
          <a:p>
            <a:r>
              <a:rPr lang="en-US" altLang="ja-JP" sz="1000" dirty="0" smtClean="0"/>
              <a:t>※</a:t>
            </a:r>
            <a:r>
              <a:rPr lang="ja-JP" altLang="en-US" sz="1000" dirty="0" smtClean="0"/>
              <a:t>調査対象：大阪商工会議所会員の中小企業のうち</a:t>
            </a:r>
            <a:r>
              <a:rPr lang="en-US" altLang="ja-JP" sz="1000" dirty="0" smtClean="0"/>
              <a:t>3,000</a:t>
            </a:r>
            <a:r>
              <a:rPr lang="ja-JP" altLang="en-US" sz="1000" dirty="0" smtClean="0"/>
              <a:t>社</a:t>
            </a:r>
            <a:endParaRPr lang="en-US" altLang="ja-JP" sz="1000" dirty="0" smtClean="0"/>
          </a:p>
          <a:p>
            <a:r>
              <a:rPr kumimoji="1" lang="en-US" altLang="ja-JP" sz="1000" dirty="0" smtClean="0"/>
              <a:t>※</a:t>
            </a:r>
            <a:r>
              <a:rPr kumimoji="1" lang="ja-JP" altLang="en-US" sz="1000" dirty="0" smtClean="0"/>
              <a:t>有効回答数（回答率）：</a:t>
            </a:r>
            <a:r>
              <a:rPr kumimoji="1" lang="en-US" altLang="ja-JP" sz="1000" dirty="0" smtClean="0"/>
              <a:t>527</a:t>
            </a:r>
            <a:r>
              <a:rPr kumimoji="1" lang="ja-JP" altLang="en-US" sz="1000" dirty="0" smtClean="0"/>
              <a:t>社（</a:t>
            </a:r>
            <a:r>
              <a:rPr kumimoji="1" lang="en-US" altLang="ja-JP" sz="1000" dirty="0" smtClean="0"/>
              <a:t>17.6</a:t>
            </a:r>
            <a:r>
              <a:rPr kumimoji="1" lang="ja-JP" altLang="en-US" sz="1000" dirty="0" smtClean="0"/>
              <a:t>％）</a:t>
            </a:r>
            <a:endParaRPr kumimoji="1" lang="ja-JP" altLang="en-US" sz="1000" dirty="0"/>
          </a:p>
        </p:txBody>
      </p:sp>
      <p:sp>
        <p:nvSpPr>
          <p:cNvPr id="20"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83</a:t>
            </a:fld>
            <a:endParaRPr lang="ja-JP" altLang="en-US" dirty="0"/>
          </a:p>
        </p:txBody>
      </p:sp>
      <p:sp>
        <p:nvSpPr>
          <p:cNvPr id="17" name="正方形/長方形 16"/>
          <p:cNvSpPr/>
          <p:nvPr/>
        </p:nvSpPr>
        <p:spPr>
          <a:xfrm>
            <a:off x="4608449" y="2304256"/>
            <a:ext cx="3095899" cy="4434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algn="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：大阪商工会議所「</a:t>
            </a:r>
            <a:r>
              <a:rPr lang="ja-JP" altLang="en-US" sz="1050" dirty="0"/>
              <a:t>中小企業の経営課題</a:t>
            </a:r>
            <a:r>
              <a:rPr lang="ja-JP" altLang="en-US" sz="1050" dirty="0" smtClean="0"/>
              <a:t>と賃金</a:t>
            </a:r>
            <a:endParaRPr lang="en-US" altLang="ja-JP" sz="1050" dirty="0" smtClean="0"/>
          </a:p>
          <a:p>
            <a:pPr algn="r" fontAlgn="auto">
              <a:spcBef>
                <a:spcPts val="0"/>
              </a:spcBef>
              <a:spcAft>
                <a:spcPts val="0"/>
              </a:spcAft>
              <a:defRPr/>
            </a:pPr>
            <a:r>
              <a:rPr lang="ja-JP" altLang="en-US" sz="1050" dirty="0" smtClean="0"/>
              <a:t>動向</a:t>
            </a:r>
            <a:r>
              <a:rPr lang="ja-JP" altLang="en-US" sz="1050" dirty="0"/>
              <a:t>に関するアンケート調査</a:t>
            </a:r>
            <a:r>
              <a:rPr lang="ja-JP" altLang="en-US" sz="1050" dirty="0" smtClean="0">
                <a:latin typeface="ＭＳ Ｐゴシック" panose="020B0600070205080204" pitchFamily="50" charset="-128"/>
              </a:rPr>
              <a:t>」（平成</a:t>
            </a:r>
            <a:r>
              <a:rPr lang="en-US" altLang="ja-JP" sz="1050" dirty="0" smtClean="0">
                <a:latin typeface="ＭＳ Ｐゴシック" panose="020B0600070205080204" pitchFamily="50" charset="-128"/>
              </a:rPr>
              <a:t>27</a:t>
            </a:r>
            <a:r>
              <a:rPr lang="ja-JP" altLang="en-US" sz="1050" dirty="0" smtClean="0">
                <a:latin typeface="ＭＳ Ｐゴシック" panose="020B0600070205080204" pitchFamily="50" charset="-128"/>
              </a:rPr>
              <a:t>年４月）</a:t>
            </a:r>
            <a:endParaRPr lang="en-US" altLang="ja-JP" sz="1050" dirty="0">
              <a:latin typeface="ＭＳ Ｐゴシック" panose="020B0600070205080204" pitchFamily="50" charset="-128"/>
            </a:endParaRPr>
          </a:p>
        </p:txBody>
      </p:sp>
      <p:sp>
        <p:nvSpPr>
          <p:cNvPr id="18" name="正方形/長方形 17"/>
          <p:cNvSpPr/>
          <p:nvPr/>
        </p:nvSpPr>
        <p:spPr>
          <a:xfrm>
            <a:off x="318741" y="2304256"/>
            <a:ext cx="3109800" cy="47667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：大阪商工会議所「</a:t>
            </a:r>
            <a:r>
              <a:rPr lang="ja-JP" altLang="en-US" sz="1050" dirty="0"/>
              <a:t>中小企業の経営実態</a:t>
            </a:r>
            <a:r>
              <a:rPr lang="ja-JP" altLang="en-US" sz="1050" dirty="0" smtClean="0"/>
              <a:t>と課題</a:t>
            </a:r>
            <a:endParaRPr lang="en-US" altLang="ja-JP" sz="1050" dirty="0" smtClean="0"/>
          </a:p>
          <a:p>
            <a:pPr fontAlgn="auto">
              <a:spcBef>
                <a:spcPts val="0"/>
              </a:spcBef>
              <a:spcAft>
                <a:spcPts val="0"/>
              </a:spcAft>
              <a:defRPr/>
            </a:pPr>
            <a:r>
              <a:rPr lang="ja-JP" altLang="en-US" sz="1050" dirty="0" smtClean="0"/>
              <a:t>　　　　に</a:t>
            </a:r>
            <a:r>
              <a:rPr lang="ja-JP" altLang="en-US" sz="1050" dirty="0"/>
              <a:t>関するアンケート調査</a:t>
            </a:r>
            <a:r>
              <a:rPr lang="ja-JP" altLang="en-US" sz="1050" dirty="0" smtClean="0">
                <a:latin typeface="ＭＳ Ｐゴシック" panose="020B0600070205080204" pitchFamily="50" charset="-128"/>
              </a:rPr>
              <a:t>」（平成</a:t>
            </a:r>
            <a:r>
              <a:rPr lang="en-US" altLang="ja-JP" sz="1050" dirty="0" smtClean="0">
                <a:latin typeface="ＭＳ Ｐゴシック" panose="020B0600070205080204" pitchFamily="50" charset="-128"/>
              </a:rPr>
              <a:t>22</a:t>
            </a:r>
            <a:r>
              <a:rPr lang="ja-JP" altLang="en-US" sz="1050" dirty="0" smtClean="0">
                <a:latin typeface="ＭＳ Ｐゴシック" panose="020B0600070205080204" pitchFamily="50" charset="-128"/>
              </a:rPr>
              <a:t>年４月）</a:t>
            </a:r>
            <a:endParaRPr lang="en-US" altLang="ja-JP" sz="1050" dirty="0">
              <a:latin typeface="ＭＳ Ｐゴシック" panose="020B0600070205080204" pitchFamily="50" charset="-128"/>
            </a:endParaRPr>
          </a:p>
        </p:txBody>
      </p:sp>
      <p:sp>
        <p:nvSpPr>
          <p:cNvPr id="21" name="正方形/長方形 20"/>
          <p:cNvSpPr/>
          <p:nvPr/>
        </p:nvSpPr>
        <p:spPr>
          <a:xfrm>
            <a:off x="4826380" y="6057292"/>
            <a:ext cx="3478973" cy="7231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t"/>
          <a:lstStyle/>
          <a:p>
            <a:r>
              <a:rPr lang="en-US" altLang="ja-JP" sz="1000" dirty="0" smtClean="0"/>
              <a:t>※</a:t>
            </a:r>
            <a:r>
              <a:rPr lang="ja-JP" altLang="en-US" sz="1000" dirty="0" smtClean="0"/>
              <a:t>調査期間：平成</a:t>
            </a:r>
            <a:r>
              <a:rPr lang="en-US" altLang="ja-JP" sz="1000" dirty="0" smtClean="0"/>
              <a:t>27</a:t>
            </a:r>
            <a:r>
              <a:rPr lang="ja-JP" altLang="en-US" sz="1000" dirty="0" smtClean="0"/>
              <a:t>年４月６日～４月</a:t>
            </a:r>
            <a:r>
              <a:rPr lang="en-US" altLang="ja-JP" sz="1000" dirty="0" smtClean="0"/>
              <a:t>17</a:t>
            </a:r>
            <a:r>
              <a:rPr lang="ja-JP" altLang="en-US" sz="1000" dirty="0" smtClean="0"/>
              <a:t>日</a:t>
            </a:r>
            <a:endParaRPr lang="en-US" altLang="ja-JP" sz="1000" dirty="0" smtClean="0"/>
          </a:p>
          <a:p>
            <a:r>
              <a:rPr lang="en-US" altLang="ja-JP" sz="1000" dirty="0" smtClean="0"/>
              <a:t>※</a:t>
            </a:r>
            <a:r>
              <a:rPr lang="ja-JP" altLang="en-US" sz="1000" dirty="0" smtClean="0"/>
              <a:t>調査対象：大阪商工会議所会員の中小企業のうち</a:t>
            </a:r>
            <a:r>
              <a:rPr lang="en-US" altLang="ja-JP" sz="1000" dirty="0" smtClean="0"/>
              <a:t>2,897</a:t>
            </a:r>
            <a:r>
              <a:rPr lang="ja-JP" altLang="en-US" sz="1000" dirty="0" smtClean="0"/>
              <a:t>社</a:t>
            </a:r>
            <a:endParaRPr lang="en-US" altLang="ja-JP" sz="1000" dirty="0" smtClean="0"/>
          </a:p>
          <a:p>
            <a:r>
              <a:rPr kumimoji="1" lang="en-US" altLang="ja-JP" sz="1000" dirty="0" smtClean="0"/>
              <a:t>※</a:t>
            </a:r>
            <a:r>
              <a:rPr kumimoji="1" lang="ja-JP" altLang="en-US" sz="1000" dirty="0" smtClean="0"/>
              <a:t>有効回答数（回答率）：</a:t>
            </a:r>
            <a:r>
              <a:rPr kumimoji="1" lang="en-US" altLang="ja-JP" sz="1000" dirty="0" smtClean="0"/>
              <a:t>371</a:t>
            </a:r>
            <a:r>
              <a:rPr kumimoji="1" lang="ja-JP" altLang="en-US" sz="1000" dirty="0" smtClean="0"/>
              <a:t>社（</a:t>
            </a:r>
            <a:r>
              <a:rPr kumimoji="1" lang="en-US" altLang="ja-JP" sz="1000" dirty="0" smtClean="0"/>
              <a:t>12.8</a:t>
            </a:r>
            <a:r>
              <a:rPr kumimoji="1" lang="ja-JP" altLang="en-US" sz="1000" dirty="0" smtClean="0"/>
              <a:t>％）</a:t>
            </a:r>
            <a:endParaRPr kumimoji="1" lang="ja-JP" altLang="en-US" sz="1000" dirty="0"/>
          </a:p>
        </p:txBody>
      </p:sp>
      <p:sp>
        <p:nvSpPr>
          <p:cNvPr id="22" name="正方形/長方形 21"/>
          <p:cNvSpPr/>
          <p:nvPr/>
        </p:nvSpPr>
        <p:spPr>
          <a:xfrm>
            <a:off x="71500" y="2096852"/>
            <a:ext cx="3591690"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■中小企業の経営課題について</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635029" y="2771354"/>
            <a:ext cx="4041427" cy="27572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smtClean="0">
                <a:latin typeface="ＭＳ Ｐゴシック" panose="020B0600070205080204" pitchFamily="50" charset="-128"/>
              </a:rPr>
              <a:t>○重点的に取り組みたい経営課題（</a:t>
            </a:r>
            <a:r>
              <a:rPr lang="en-US" altLang="ja-JP" sz="1050" dirty="0" smtClean="0">
                <a:latin typeface="ＭＳ Ｐゴシック" panose="020B0600070205080204" pitchFamily="50" charset="-128"/>
              </a:rPr>
              <a:t>2015</a:t>
            </a:r>
            <a:r>
              <a:rPr lang="ja-JP" altLang="en-US" sz="1050" dirty="0" smtClean="0">
                <a:latin typeface="ＭＳ Ｐゴシック" panose="020B0600070205080204" pitchFamily="50" charset="-128"/>
              </a:rPr>
              <a:t>年）</a:t>
            </a:r>
            <a:r>
              <a:rPr lang="en-US" altLang="ja-JP" sz="1050" dirty="0" smtClean="0">
                <a:latin typeface="ＭＳ Ｐゴシック" panose="020B0600070205080204" pitchFamily="50" charset="-128"/>
              </a:rPr>
              <a:t>※4</a:t>
            </a:r>
            <a:r>
              <a:rPr lang="ja-JP" altLang="en-US" sz="1050" dirty="0" smtClean="0">
                <a:latin typeface="ＭＳ Ｐゴシック" panose="020B0600070205080204" pitchFamily="50" charset="-128"/>
              </a:rPr>
              <a:t>項目以内複数回答</a:t>
            </a:r>
            <a:endParaRPr lang="en-US" altLang="ja-JP" sz="1050" dirty="0">
              <a:latin typeface="ＭＳ Ｐゴシック" panose="020B0600070205080204" pitchFamily="50" charset="-128"/>
            </a:endParaRPr>
          </a:p>
        </p:txBody>
      </p:sp>
      <p:grpSp>
        <p:nvGrpSpPr>
          <p:cNvPr id="25" name="グループ化 24"/>
          <p:cNvGrpSpPr/>
          <p:nvPr/>
        </p:nvGrpSpPr>
        <p:grpSpPr>
          <a:xfrm>
            <a:off x="206806" y="2924944"/>
            <a:ext cx="3975025" cy="3054187"/>
            <a:chOff x="180678" y="2168973"/>
            <a:chExt cx="3975025" cy="3054187"/>
          </a:xfrm>
        </p:grpSpPr>
        <p:graphicFrame>
          <p:nvGraphicFramePr>
            <p:cNvPr id="27" name="グラフ 26"/>
            <p:cNvGraphicFramePr>
              <a:graphicFrameLocks/>
            </p:cNvGraphicFramePr>
            <p:nvPr>
              <p:extLst>
                <p:ext uri="{D42A27DB-BD31-4B8C-83A1-F6EECF244321}">
                  <p14:modId xmlns:p14="http://schemas.microsoft.com/office/powerpoint/2010/main" val="2367745542"/>
                </p:ext>
              </p:extLst>
            </p:nvPr>
          </p:nvGraphicFramePr>
          <p:xfrm>
            <a:off x="180678" y="2168973"/>
            <a:ext cx="3975025" cy="3054187"/>
          </p:xfrm>
          <a:graphic>
            <a:graphicData uri="http://schemas.openxmlformats.org/drawingml/2006/chart">
              <c:chart xmlns:c="http://schemas.openxmlformats.org/drawingml/2006/chart" xmlns:r="http://schemas.openxmlformats.org/officeDocument/2006/relationships" r:id="rId2"/>
            </a:graphicData>
          </a:graphic>
        </p:graphicFrame>
        <p:sp>
          <p:nvSpPr>
            <p:cNvPr id="29" name="角丸四角形 28"/>
            <p:cNvSpPr/>
            <p:nvPr/>
          </p:nvSpPr>
          <p:spPr>
            <a:xfrm>
              <a:off x="676840" y="3284984"/>
              <a:ext cx="2398396" cy="144016"/>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0" name="角丸四角形 29"/>
            <p:cNvSpPr/>
            <p:nvPr/>
          </p:nvSpPr>
          <p:spPr>
            <a:xfrm>
              <a:off x="983310" y="2474313"/>
              <a:ext cx="2568688" cy="135362"/>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1" name="角丸四角形 30"/>
            <p:cNvSpPr/>
            <p:nvPr/>
          </p:nvSpPr>
          <p:spPr>
            <a:xfrm>
              <a:off x="867844" y="2808075"/>
              <a:ext cx="2568688" cy="135362"/>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3" name="角丸四角形 32"/>
            <p:cNvSpPr/>
            <p:nvPr/>
          </p:nvSpPr>
          <p:spPr>
            <a:xfrm>
              <a:off x="1116782" y="2961061"/>
              <a:ext cx="1958454" cy="161324"/>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5" name="角丸四角形 74"/>
            <p:cNvSpPr/>
            <p:nvPr/>
          </p:nvSpPr>
          <p:spPr>
            <a:xfrm>
              <a:off x="628730" y="2308662"/>
              <a:ext cx="3485093" cy="135362"/>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grpSp>
        <p:nvGrpSpPr>
          <p:cNvPr id="34" name="グループ化 33"/>
          <p:cNvGrpSpPr/>
          <p:nvPr/>
        </p:nvGrpSpPr>
        <p:grpSpPr>
          <a:xfrm>
            <a:off x="4139952" y="2949277"/>
            <a:ext cx="4104456" cy="3041644"/>
            <a:chOff x="4211960" y="2403580"/>
            <a:chExt cx="4104456" cy="3041644"/>
          </a:xfrm>
        </p:grpSpPr>
        <p:graphicFrame>
          <p:nvGraphicFramePr>
            <p:cNvPr id="35" name="グラフ 34"/>
            <p:cNvGraphicFramePr>
              <a:graphicFrameLocks/>
            </p:cNvGraphicFramePr>
            <p:nvPr>
              <p:extLst>
                <p:ext uri="{D42A27DB-BD31-4B8C-83A1-F6EECF244321}">
                  <p14:modId xmlns:p14="http://schemas.microsoft.com/office/powerpoint/2010/main" val="439397325"/>
                </p:ext>
              </p:extLst>
            </p:nvPr>
          </p:nvGraphicFramePr>
          <p:xfrm>
            <a:off x="4211960" y="2403580"/>
            <a:ext cx="4104456" cy="3041644"/>
          </p:xfrm>
          <a:graphic>
            <a:graphicData uri="http://schemas.openxmlformats.org/drawingml/2006/chart">
              <c:chart xmlns:c="http://schemas.openxmlformats.org/drawingml/2006/chart" xmlns:r="http://schemas.openxmlformats.org/officeDocument/2006/relationships" r:id="rId3"/>
            </a:graphicData>
          </a:graphic>
        </p:graphicFrame>
        <p:sp>
          <p:nvSpPr>
            <p:cNvPr id="36" name="角丸四角形 35"/>
            <p:cNvSpPr/>
            <p:nvPr/>
          </p:nvSpPr>
          <p:spPr>
            <a:xfrm>
              <a:off x="4860032" y="3220764"/>
              <a:ext cx="2187534" cy="126708"/>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7" name="角丸四角形 36"/>
            <p:cNvSpPr/>
            <p:nvPr/>
          </p:nvSpPr>
          <p:spPr>
            <a:xfrm>
              <a:off x="5150693" y="2540571"/>
              <a:ext cx="2685563" cy="130602"/>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8" name="角丸四角形 37"/>
            <p:cNvSpPr/>
            <p:nvPr/>
          </p:nvSpPr>
          <p:spPr>
            <a:xfrm>
              <a:off x="5032035" y="2819949"/>
              <a:ext cx="2420285" cy="117850"/>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39" name="角丸四角形 38"/>
            <p:cNvSpPr/>
            <p:nvPr/>
          </p:nvSpPr>
          <p:spPr>
            <a:xfrm>
              <a:off x="5319374" y="3090673"/>
              <a:ext cx="1728192" cy="126708"/>
            </a:xfrm>
            <a:prstGeom prst="roundRect">
              <a:avLst/>
            </a:prstGeom>
            <a:noFill/>
            <a:ln>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grpSp>
      <p:sp>
        <p:nvSpPr>
          <p:cNvPr id="40" name="正方形/長方形 39"/>
          <p:cNvSpPr/>
          <p:nvPr/>
        </p:nvSpPr>
        <p:spPr>
          <a:xfrm>
            <a:off x="3735198" y="306896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59.4%</a:t>
            </a:r>
            <a:endParaRPr lang="en-US" altLang="ja-JP" sz="900" dirty="0">
              <a:latin typeface="ＭＳ Ｐゴシック" panose="020B0600070205080204" pitchFamily="50" charset="-128"/>
            </a:endParaRPr>
          </a:p>
        </p:txBody>
      </p:sp>
      <p:sp>
        <p:nvSpPr>
          <p:cNvPr id="41" name="正方形/長方形 40"/>
          <p:cNvSpPr/>
          <p:nvPr/>
        </p:nvSpPr>
        <p:spPr>
          <a:xfrm>
            <a:off x="3186428" y="323028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41.7%</a:t>
            </a:r>
            <a:endParaRPr lang="en-US" altLang="ja-JP" sz="900" dirty="0">
              <a:latin typeface="ＭＳ Ｐゴシック" panose="020B0600070205080204" pitchFamily="50" charset="-128"/>
            </a:endParaRPr>
          </a:p>
        </p:txBody>
      </p:sp>
      <p:sp>
        <p:nvSpPr>
          <p:cNvPr id="42" name="正方形/長方形 41"/>
          <p:cNvSpPr/>
          <p:nvPr/>
        </p:nvSpPr>
        <p:spPr>
          <a:xfrm>
            <a:off x="3186428" y="338295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40.2%</a:t>
            </a:r>
            <a:endParaRPr lang="en-US" altLang="ja-JP" sz="900" dirty="0">
              <a:latin typeface="ＭＳ Ｐゴシック" panose="020B0600070205080204" pitchFamily="50" charset="-128"/>
            </a:endParaRPr>
          </a:p>
        </p:txBody>
      </p:sp>
      <p:sp>
        <p:nvSpPr>
          <p:cNvPr id="43" name="正方形/長方形 42"/>
          <p:cNvSpPr/>
          <p:nvPr/>
        </p:nvSpPr>
        <p:spPr>
          <a:xfrm>
            <a:off x="3101364" y="3573016"/>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38.7%</a:t>
            </a:r>
            <a:endParaRPr lang="en-US" altLang="ja-JP" sz="900" dirty="0">
              <a:latin typeface="ＭＳ Ｐゴシック" panose="020B0600070205080204" pitchFamily="50" charset="-128"/>
            </a:endParaRPr>
          </a:p>
        </p:txBody>
      </p:sp>
      <p:sp>
        <p:nvSpPr>
          <p:cNvPr id="44" name="正方形/長方形 43"/>
          <p:cNvSpPr/>
          <p:nvPr/>
        </p:nvSpPr>
        <p:spPr>
          <a:xfrm>
            <a:off x="2728096" y="371703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25.6%</a:t>
            </a:r>
            <a:endParaRPr lang="en-US" altLang="ja-JP" sz="900" dirty="0">
              <a:latin typeface="ＭＳ Ｐゴシック" panose="020B0600070205080204" pitchFamily="50" charset="-128"/>
            </a:endParaRPr>
          </a:p>
        </p:txBody>
      </p:sp>
      <p:sp>
        <p:nvSpPr>
          <p:cNvPr id="45" name="正方形/長方形 44"/>
          <p:cNvSpPr/>
          <p:nvPr/>
        </p:nvSpPr>
        <p:spPr>
          <a:xfrm>
            <a:off x="2655078" y="3878356"/>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23.5%</a:t>
            </a:r>
            <a:endParaRPr lang="en-US" altLang="ja-JP" sz="900" dirty="0">
              <a:latin typeface="ＭＳ Ｐゴシック" panose="020B0600070205080204" pitchFamily="50" charset="-128"/>
            </a:endParaRPr>
          </a:p>
        </p:txBody>
      </p:sp>
      <p:sp>
        <p:nvSpPr>
          <p:cNvPr id="46" name="正方形/長方形 45"/>
          <p:cNvSpPr/>
          <p:nvPr/>
        </p:nvSpPr>
        <p:spPr>
          <a:xfrm>
            <a:off x="2655078" y="4040955"/>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22.4%</a:t>
            </a:r>
            <a:endParaRPr lang="en-US" altLang="ja-JP" sz="900" dirty="0">
              <a:latin typeface="ＭＳ Ｐゴシック" panose="020B0600070205080204" pitchFamily="50" charset="-128"/>
            </a:endParaRPr>
          </a:p>
        </p:txBody>
      </p:sp>
      <p:sp>
        <p:nvSpPr>
          <p:cNvPr id="47" name="正方形/長方形 46"/>
          <p:cNvSpPr/>
          <p:nvPr/>
        </p:nvSpPr>
        <p:spPr>
          <a:xfrm>
            <a:off x="2610364" y="422108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21.4%</a:t>
            </a:r>
            <a:endParaRPr lang="en-US" altLang="ja-JP" sz="900" dirty="0">
              <a:latin typeface="ＭＳ Ｐゴシック" panose="020B0600070205080204" pitchFamily="50" charset="-128"/>
            </a:endParaRPr>
          </a:p>
        </p:txBody>
      </p:sp>
      <p:sp>
        <p:nvSpPr>
          <p:cNvPr id="48" name="正方形/長方形 47"/>
          <p:cNvSpPr/>
          <p:nvPr/>
        </p:nvSpPr>
        <p:spPr>
          <a:xfrm>
            <a:off x="2538356" y="436510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18.6%</a:t>
            </a:r>
            <a:endParaRPr lang="en-US" altLang="ja-JP" sz="900" dirty="0">
              <a:latin typeface="ＭＳ Ｐゴシック" panose="020B0600070205080204" pitchFamily="50" charset="-128"/>
            </a:endParaRPr>
          </a:p>
        </p:txBody>
      </p:sp>
      <p:sp>
        <p:nvSpPr>
          <p:cNvPr id="49" name="正方形/長方形 48"/>
          <p:cNvSpPr/>
          <p:nvPr/>
        </p:nvSpPr>
        <p:spPr>
          <a:xfrm>
            <a:off x="2322332" y="452642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12.3%</a:t>
            </a:r>
            <a:endParaRPr lang="en-US" altLang="ja-JP" sz="900" dirty="0">
              <a:latin typeface="ＭＳ Ｐゴシック" panose="020B0600070205080204" pitchFamily="50" charset="-128"/>
            </a:endParaRPr>
          </a:p>
        </p:txBody>
      </p:sp>
      <p:sp>
        <p:nvSpPr>
          <p:cNvPr id="50" name="正方形/長方形 49"/>
          <p:cNvSpPr/>
          <p:nvPr/>
        </p:nvSpPr>
        <p:spPr>
          <a:xfrm>
            <a:off x="2223030" y="486916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10.4%</a:t>
            </a:r>
            <a:endParaRPr lang="en-US" altLang="ja-JP" sz="900" dirty="0">
              <a:latin typeface="ＭＳ Ｐゴシック" panose="020B0600070205080204" pitchFamily="50" charset="-128"/>
            </a:endParaRPr>
          </a:p>
        </p:txBody>
      </p:sp>
      <p:sp>
        <p:nvSpPr>
          <p:cNvPr id="51" name="正方形/長方形 50"/>
          <p:cNvSpPr/>
          <p:nvPr/>
        </p:nvSpPr>
        <p:spPr>
          <a:xfrm>
            <a:off x="2251334" y="467044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11.2%</a:t>
            </a:r>
            <a:endParaRPr lang="en-US" altLang="ja-JP" sz="900" dirty="0">
              <a:latin typeface="ＭＳ Ｐゴシック" panose="020B0600070205080204" pitchFamily="50" charset="-128"/>
            </a:endParaRPr>
          </a:p>
        </p:txBody>
      </p:sp>
      <p:sp>
        <p:nvSpPr>
          <p:cNvPr id="52" name="正方形/長方形 51"/>
          <p:cNvSpPr/>
          <p:nvPr/>
        </p:nvSpPr>
        <p:spPr>
          <a:xfrm>
            <a:off x="2178316" y="5013176"/>
            <a:ext cx="382397"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9.5%</a:t>
            </a:r>
            <a:endParaRPr lang="en-US" altLang="ja-JP" sz="900" dirty="0">
              <a:latin typeface="ＭＳ Ｐゴシック" panose="020B0600070205080204" pitchFamily="50" charset="-128"/>
            </a:endParaRPr>
          </a:p>
        </p:txBody>
      </p:sp>
      <p:sp>
        <p:nvSpPr>
          <p:cNvPr id="53" name="正方形/長方形 52"/>
          <p:cNvSpPr/>
          <p:nvPr/>
        </p:nvSpPr>
        <p:spPr>
          <a:xfrm>
            <a:off x="1984649" y="5174500"/>
            <a:ext cx="382397"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3.2%</a:t>
            </a:r>
            <a:endParaRPr lang="en-US" altLang="ja-JP" sz="900" dirty="0">
              <a:latin typeface="ＭＳ Ｐゴシック" panose="020B0600070205080204" pitchFamily="50" charset="-128"/>
            </a:endParaRPr>
          </a:p>
        </p:txBody>
      </p:sp>
      <p:sp>
        <p:nvSpPr>
          <p:cNvPr id="54" name="正方形/長方形 53"/>
          <p:cNvSpPr/>
          <p:nvPr/>
        </p:nvSpPr>
        <p:spPr>
          <a:xfrm>
            <a:off x="1939935" y="5318516"/>
            <a:ext cx="382397"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0.6%</a:t>
            </a:r>
            <a:endParaRPr lang="en-US" altLang="ja-JP" sz="900" dirty="0">
              <a:latin typeface="ＭＳ Ｐゴシック" panose="020B0600070205080204" pitchFamily="50" charset="-128"/>
            </a:endParaRPr>
          </a:p>
        </p:txBody>
      </p:sp>
      <p:sp>
        <p:nvSpPr>
          <p:cNvPr id="55" name="正方形/長方形 54"/>
          <p:cNvSpPr/>
          <p:nvPr/>
        </p:nvSpPr>
        <p:spPr>
          <a:xfrm>
            <a:off x="1912641" y="5517232"/>
            <a:ext cx="382397"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0.2%</a:t>
            </a:r>
            <a:endParaRPr lang="en-US" altLang="ja-JP" sz="900" dirty="0">
              <a:latin typeface="ＭＳ Ｐゴシック" panose="020B0600070205080204" pitchFamily="50" charset="-128"/>
            </a:endParaRPr>
          </a:p>
        </p:txBody>
      </p:sp>
      <p:sp>
        <p:nvSpPr>
          <p:cNvPr id="56" name="正方形/長方形 55"/>
          <p:cNvSpPr/>
          <p:nvPr/>
        </p:nvSpPr>
        <p:spPr>
          <a:xfrm>
            <a:off x="7407606" y="308626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56.1%</a:t>
            </a:r>
            <a:endParaRPr lang="en-US" altLang="ja-JP" sz="900" dirty="0">
              <a:latin typeface="ＭＳ Ｐゴシック" panose="020B0600070205080204" pitchFamily="50" charset="-128"/>
            </a:endParaRPr>
          </a:p>
        </p:txBody>
      </p:sp>
      <p:sp>
        <p:nvSpPr>
          <p:cNvPr id="57" name="正方形/長方形 56"/>
          <p:cNvSpPr/>
          <p:nvPr/>
        </p:nvSpPr>
        <p:spPr>
          <a:xfrm>
            <a:off x="7218876" y="322594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49.3%</a:t>
            </a:r>
            <a:endParaRPr lang="en-US" altLang="ja-JP" sz="900" dirty="0">
              <a:latin typeface="ＭＳ Ｐゴシック" panose="020B0600070205080204" pitchFamily="50" charset="-128"/>
            </a:endParaRPr>
          </a:p>
        </p:txBody>
      </p:sp>
      <p:sp>
        <p:nvSpPr>
          <p:cNvPr id="58" name="正方形/長方形 57"/>
          <p:cNvSpPr/>
          <p:nvPr/>
        </p:nvSpPr>
        <p:spPr>
          <a:xfrm>
            <a:off x="6975558" y="335699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39.1%</a:t>
            </a:r>
            <a:endParaRPr lang="en-US" altLang="ja-JP" sz="900" dirty="0">
              <a:latin typeface="ＭＳ Ｐゴシック" panose="020B0600070205080204" pitchFamily="50" charset="-128"/>
            </a:endParaRPr>
          </a:p>
        </p:txBody>
      </p:sp>
      <p:sp>
        <p:nvSpPr>
          <p:cNvPr id="59" name="正方形/長方形 58"/>
          <p:cNvSpPr/>
          <p:nvPr/>
        </p:nvSpPr>
        <p:spPr>
          <a:xfrm>
            <a:off x="6903550" y="350069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35.8%</a:t>
            </a:r>
            <a:endParaRPr lang="en-US" altLang="ja-JP" sz="900" dirty="0">
              <a:latin typeface="ＭＳ Ｐゴシック" panose="020B0600070205080204" pitchFamily="50" charset="-128"/>
            </a:endParaRPr>
          </a:p>
        </p:txBody>
      </p:sp>
      <p:sp>
        <p:nvSpPr>
          <p:cNvPr id="60" name="正方形/長方形 59"/>
          <p:cNvSpPr/>
          <p:nvPr/>
        </p:nvSpPr>
        <p:spPr>
          <a:xfrm>
            <a:off x="6615518" y="362740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25.1%</a:t>
            </a:r>
            <a:endParaRPr lang="en-US" altLang="ja-JP" sz="900" dirty="0">
              <a:latin typeface="ＭＳ Ｐゴシック" panose="020B0600070205080204" pitchFamily="50" charset="-128"/>
            </a:endParaRPr>
          </a:p>
        </p:txBody>
      </p:sp>
      <p:sp>
        <p:nvSpPr>
          <p:cNvPr id="61" name="正方形/長方形 60"/>
          <p:cNvSpPr/>
          <p:nvPr/>
        </p:nvSpPr>
        <p:spPr>
          <a:xfrm>
            <a:off x="6615518" y="3766461"/>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24.3%</a:t>
            </a:r>
            <a:endParaRPr lang="en-US" altLang="ja-JP" sz="900" dirty="0">
              <a:latin typeface="ＭＳ Ｐゴシック" panose="020B0600070205080204" pitchFamily="50" charset="-128"/>
            </a:endParaRPr>
          </a:p>
        </p:txBody>
      </p:sp>
      <p:sp>
        <p:nvSpPr>
          <p:cNvPr id="62" name="正方形/長方形 61"/>
          <p:cNvSpPr/>
          <p:nvPr/>
        </p:nvSpPr>
        <p:spPr>
          <a:xfrm>
            <a:off x="6354780" y="3893841"/>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15.6%</a:t>
            </a:r>
            <a:endParaRPr lang="en-US" altLang="ja-JP" sz="900" dirty="0">
              <a:latin typeface="ＭＳ Ｐゴシック" panose="020B0600070205080204" pitchFamily="50" charset="-128"/>
            </a:endParaRPr>
          </a:p>
        </p:txBody>
      </p:sp>
      <p:sp>
        <p:nvSpPr>
          <p:cNvPr id="63" name="正方形/長方形 62"/>
          <p:cNvSpPr/>
          <p:nvPr/>
        </p:nvSpPr>
        <p:spPr>
          <a:xfrm>
            <a:off x="6354780" y="402237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14.6%</a:t>
            </a:r>
            <a:endParaRPr lang="en-US" altLang="ja-JP" sz="900" dirty="0">
              <a:latin typeface="ＭＳ Ｐゴシック" panose="020B0600070205080204" pitchFamily="50" charset="-128"/>
            </a:endParaRPr>
          </a:p>
        </p:txBody>
      </p:sp>
      <p:sp>
        <p:nvSpPr>
          <p:cNvPr id="64" name="正方形/長方形 63"/>
          <p:cNvSpPr/>
          <p:nvPr/>
        </p:nvSpPr>
        <p:spPr>
          <a:xfrm>
            <a:off x="6327486" y="4154306"/>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13.7%</a:t>
            </a:r>
            <a:endParaRPr lang="en-US" altLang="ja-JP" sz="900" dirty="0">
              <a:latin typeface="ＭＳ Ｐゴシック" panose="020B0600070205080204" pitchFamily="50" charset="-128"/>
            </a:endParaRPr>
          </a:p>
        </p:txBody>
      </p:sp>
      <p:sp>
        <p:nvSpPr>
          <p:cNvPr id="65" name="正方形/長方形 64"/>
          <p:cNvSpPr/>
          <p:nvPr/>
        </p:nvSpPr>
        <p:spPr>
          <a:xfrm>
            <a:off x="6305984" y="430175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12.9%</a:t>
            </a:r>
            <a:endParaRPr lang="en-US" altLang="ja-JP" sz="900" dirty="0">
              <a:latin typeface="ＭＳ Ｐゴシック" panose="020B0600070205080204" pitchFamily="50" charset="-128"/>
            </a:endParaRPr>
          </a:p>
        </p:txBody>
      </p:sp>
      <p:sp>
        <p:nvSpPr>
          <p:cNvPr id="66" name="正方形/長方形 65"/>
          <p:cNvSpPr/>
          <p:nvPr/>
        </p:nvSpPr>
        <p:spPr>
          <a:xfrm>
            <a:off x="6255478" y="442845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10.8%</a:t>
            </a:r>
            <a:endParaRPr lang="en-US" altLang="ja-JP" sz="900" dirty="0">
              <a:latin typeface="ＭＳ Ｐゴシック" panose="020B0600070205080204" pitchFamily="50" charset="-128"/>
            </a:endParaRPr>
          </a:p>
        </p:txBody>
      </p:sp>
      <p:sp>
        <p:nvSpPr>
          <p:cNvPr id="67" name="正方形/長方形 66"/>
          <p:cNvSpPr/>
          <p:nvPr/>
        </p:nvSpPr>
        <p:spPr>
          <a:xfrm>
            <a:off x="6183470" y="4581128"/>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8.6%</a:t>
            </a:r>
            <a:endParaRPr lang="en-US" altLang="ja-JP" sz="900" dirty="0">
              <a:latin typeface="ＭＳ Ｐゴシック" panose="020B0600070205080204" pitchFamily="50" charset="-128"/>
            </a:endParaRPr>
          </a:p>
        </p:txBody>
      </p:sp>
      <p:sp>
        <p:nvSpPr>
          <p:cNvPr id="68" name="正方形/長方形 67"/>
          <p:cNvSpPr/>
          <p:nvPr/>
        </p:nvSpPr>
        <p:spPr>
          <a:xfrm>
            <a:off x="6183470" y="472214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7.5%</a:t>
            </a:r>
            <a:endParaRPr lang="en-US" altLang="ja-JP" sz="900" dirty="0">
              <a:latin typeface="ＭＳ Ｐゴシック" panose="020B0600070205080204" pitchFamily="50" charset="-128"/>
            </a:endParaRPr>
          </a:p>
        </p:txBody>
      </p:sp>
      <p:sp>
        <p:nvSpPr>
          <p:cNvPr id="69" name="正方形/長方形 68"/>
          <p:cNvSpPr/>
          <p:nvPr/>
        </p:nvSpPr>
        <p:spPr>
          <a:xfrm>
            <a:off x="6138756" y="484885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5.9%</a:t>
            </a:r>
            <a:endParaRPr lang="en-US" altLang="ja-JP" sz="900" dirty="0">
              <a:latin typeface="ＭＳ Ｐゴシック" panose="020B0600070205080204" pitchFamily="50" charset="-128"/>
            </a:endParaRPr>
          </a:p>
        </p:txBody>
      </p:sp>
      <p:sp>
        <p:nvSpPr>
          <p:cNvPr id="70" name="正方形/長方形 69"/>
          <p:cNvSpPr/>
          <p:nvPr/>
        </p:nvSpPr>
        <p:spPr>
          <a:xfrm>
            <a:off x="6067603" y="499117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3.0%</a:t>
            </a:r>
            <a:endParaRPr lang="en-US" altLang="ja-JP" sz="900" dirty="0">
              <a:latin typeface="ＭＳ Ｐゴシック" panose="020B0600070205080204" pitchFamily="50" charset="-128"/>
            </a:endParaRPr>
          </a:p>
        </p:txBody>
      </p:sp>
      <p:sp>
        <p:nvSpPr>
          <p:cNvPr id="71" name="正方形/長方形 70"/>
          <p:cNvSpPr/>
          <p:nvPr/>
        </p:nvSpPr>
        <p:spPr>
          <a:xfrm>
            <a:off x="6027319" y="5111146"/>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1.9%</a:t>
            </a:r>
            <a:endParaRPr lang="en-US" altLang="ja-JP" sz="900" dirty="0">
              <a:latin typeface="ＭＳ Ｐゴシック" panose="020B0600070205080204" pitchFamily="50" charset="-128"/>
            </a:endParaRPr>
          </a:p>
        </p:txBody>
      </p:sp>
      <p:sp>
        <p:nvSpPr>
          <p:cNvPr id="72" name="正方形/長方形 71"/>
          <p:cNvSpPr/>
          <p:nvPr/>
        </p:nvSpPr>
        <p:spPr>
          <a:xfrm>
            <a:off x="6017097" y="5255162"/>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0.5%</a:t>
            </a:r>
            <a:endParaRPr lang="en-US" altLang="ja-JP" sz="900" dirty="0">
              <a:latin typeface="ＭＳ Ｐゴシック" panose="020B0600070205080204" pitchFamily="50" charset="-128"/>
            </a:endParaRPr>
          </a:p>
        </p:txBody>
      </p:sp>
      <p:sp>
        <p:nvSpPr>
          <p:cNvPr id="73" name="正方形/長方形 72"/>
          <p:cNvSpPr/>
          <p:nvPr/>
        </p:nvSpPr>
        <p:spPr>
          <a:xfrm>
            <a:off x="6017097" y="5390524"/>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0.3%</a:t>
            </a:r>
            <a:endParaRPr lang="en-US" altLang="ja-JP" sz="900" dirty="0">
              <a:latin typeface="ＭＳ Ｐゴシック" panose="020B0600070205080204" pitchFamily="50" charset="-128"/>
            </a:endParaRPr>
          </a:p>
        </p:txBody>
      </p:sp>
      <p:sp>
        <p:nvSpPr>
          <p:cNvPr id="74" name="正方形/長方形 73"/>
          <p:cNvSpPr/>
          <p:nvPr/>
        </p:nvSpPr>
        <p:spPr>
          <a:xfrm>
            <a:off x="5967446" y="5534540"/>
            <a:ext cx="476762" cy="12670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0%</a:t>
            </a:r>
            <a:endParaRPr lang="en-US" altLang="ja-JP" sz="900" dirty="0">
              <a:latin typeface="ＭＳ Ｐゴシック" panose="020B0600070205080204" pitchFamily="50" charset="-128"/>
            </a:endParaRPr>
          </a:p>
        </p:txBody>
      </p:sp>
      <p:sp>
        <p:nvSpPr>
          <p:cNvPr id="77" name="正方形/長方形 76"/>
          <p:cNvSpPr/>
          <p:nvPr/>
        </p:nvSpPr>
        <p:spPr>
          <a:xfrm>
            <a:off x="161588" y="116632"/>
            <a:ext cx="4381328" cy="369332"/>
          </a:xfrm>
          <a:prstGeom prst="rect">
            <a:avLst/>
          </a:prstGeom>
        </p:spPr>
        <p:txBody>
          <a:bodyPr wrap="none">
            <a:spAutoFit/>
          </a:bodyPr>
          <a:lstStyle/>
          <a:p>
            <a:r>
              <a:rPr lang="ja-JP" altLang="en-US" dirty="0"/>
              <a:t>大阪</a:t>
            </a:r>
            <a:r>
              <a:rPr lang="ja-JP" altLang="en-US" dirty="0" smtClean="0"/>
              <a:t>府内の中小企業の課題（６）：経営課題</a:t>
            </a:r>
            <a:endParaRPr lang="ja-JP" altLang="en-US" dirty="0"/>
          </a:p>
        </p:txBody>
      </p:sp>
      <p:sp>
        <p:nvSpPr>
          <p:cNvPr id="78" name="正方形/長方形 77"/>
          <p:cNvSpPr/>
          <p:nvPr/>
        </p:nvSpPr>
        <p:spPr>
          <a:xfrm>
            <a:off x="156156" y="2749476"/>
            <a:ext cx="4026856" cy="319484"/>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smtClean="0">
                <a:latin typeface="ＭＳ Ｐゴシック" panose="020B0600070205080204" pitchFamily="50" charset="-128"/>
              </a:rPr>
              <a:t>○重点的に取り組みたい経営課題（</a:t>
            </a:r>
            <a:r>
              <a:rPr lang="en-US" altLang="ja-JP" sz="1050" dirty="0" smtClean="0">
                <a:latin typeface="ＭＳ Ｐゴシック" panose="020B0600070205080204" pitchFamily="50" charset="-128"/>
              </a:rPr>
              <a:t>2010</a:t>
            </a:r>
            <a:r>
              <a:rPr lang="ja-JP" altLang="en-US" sz="1050" dirty="0" smtClean="0">
                <a:latin typeface="ＭＳ Ｐゴシック" panose="020B0600070205080204" pitchFamily="50" charset="-128"/>
              </a:rPr>
              <a:t>年）</a:t>
            </a:r>
            <a:r>
              <a:rPr lang="en-US" altLang="ja-JP" sz="1050" dirty="0" smtClean="0">
                <a:latin typeface="ＭＳ Ｐゴシック" panose="020B0600070205080204" pitchFamily="50" charset="-128"/>
              </a:rPr>
              <a:t>※4</a:t>
            </a:r>
            <a:r>
              <a:rPr lang="ja-JP" altLang="en-US" sz="1050" dirty="0" smtClean="0">
                <a:latin typeface="ＭＳ Ｐゴシック" panose="020B0600070205080204" pitchFamily="50" charset="-128"/>
              </a:rPr>
              <a:t>項目以内複数回答</a:t>
            </a:r>
            <a:endParaRPr lang="en-US" altLang="ja-JP" sz="1050" dirty="0">
              <a:latin typeface="ＭＳ Ｐゴシック" panose="020B0600070205080204" pitchFamily="50" charset="-128"/>
            </a:endParaRPr>
          </a:p>
        </p:txBody>
      </p:sp>
    </p:spTree>
    <p:extLst>
      <p:ext uri="{BB962C8B-B14F-4D97-AF65-F5344CB8AC3E}">
        <p14:creationId xmlns:p14="http://schemas.microsoft.com/office/powerpoint/2010/main" val="251376441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 name="直線コネクタ 1"/>
          <p:cNvCxnSpPr/>
          <p:nvPr/>
        </p:nvCxnSpPr>
        <p:spPr>
          <a:xfrm>
            <a:off x="290513" y="644525"/>
            <a:ext cx="8642350" cy="0"/>
          </a:xfrm>
          <a:prstGeom prst="line">
            <a:avLst/>
          </a:prstGeom>
          <a:ln w="38100" cap="rnd"/>
        </p:spPr>
        <p:style>
          <a:lnRef idx="1">
            <a:schemeClr val="accent1"/>
          </a:lnRef>
          <a:fillRef idx="0">
            <a:schemeClr val="accent1"/>
          </a:fillRef>
          <a:effectRef idx="0">
            <a:schemeClr val="accent1"/>
          </a:effectRef>
          <a:fontRef idx="minor">
            <a:schemeClr val="tx1"/>
          </a:fontRef>
        </p:style>
      </p:cxnSp>
      <p:sp>
        <p:nvSpPr>
          <p:cNvPr id="6" name="正方形/長方形 5"/>
          <p:cNvSpPr/>
          <p:nvPr/>
        </p:nvSpPr>
        <p:spPr>
          <a:xfrm>
            <a:off x="179957" y="1966528"/>
            <a:ext cx="6336259" cy="2383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a:latin typeface="ＭＳ Ｐゴシック" panose="020B0600070205080204" pitchFamily="50" charset="-128"/>
              </a:rPr>
              <a:t>出典</a:t>
            </a:r>
            <a:r>
              <a:rPr lang="ja-JP" altLang="en-US" sz="1050" dirty="0" smtClean="0">
                <a:latin typeface="ＭＳ Ｐゴシック" panose="020B0600070205080204" pitchFamily="50" charset="-128"/>
              </a:rPr>
              <a:t>：</a:t>
            </a:r>
            <a:r>
              <a:rPr lang="ja-JP" altLang="en-US" sz="1050" dirty="0">
                <a:latin typeface="ＭＳ Ｐゴシック" panose="020B0600070205080204" pitchFamily="50" charset="-128"/>
              </a:rPr>
              <a:t>大阪府</a:t>
            </a:r>
            <a:r>
              <a:rPr lang="ja-JP" altLang="en-US" sz="1050" dirty="0" smtClean="0">
                <a:latin typeface="ＭＳ Ｐゴシック" panose="020B0600070205080204" pitchFamily="50" charset="-128"/>
              </a:rPr>
              <a:t>「大阪府内製造業の医療関連産業への参入と企業行動について」（平成</a:t>
            </a:r>
            <a:r>
              <a:rPr lang="en-US" altLang="ja-JP" sz="1050" dirty="0" smtClean="0">
                <a:latin typeface="ＭＳ Ｐゴシック" panose="020B0600070205080204" pitchFamily="50" charset="-128"/>
              </a:rPr>
              <a:t>27</a:t>
            </a:r>
            <a:r>
              <a:rPr lang="ja-JP" altLang="en-US" sz="1050" dirty="0" smtClean="0">
                <a:latin typeface="ＭＳ Ｐゴシック" panose="020B0600070205080204" pitchFamily="50" charset="-128"/>
              </a:rPr>
              <a:t>年３月）</a:t>
            </a:r>
            <a:endParaRPr lang="en-US" altLang="ja-JP" sz="1050" dirty="0">
              <a:latin typeface="ＭＳ Ｐゴシック" panose="020B0600070205080204" pitchFamily="50" charset="-128"/>
            </a:endParaRPr>
          </a:p>
        </p:txBody>
      </p:sp>
      <p:sp>
        <p:nvSpPr>
          <p:cNvPr id="26" name="角丸四角形 25"/>
          <p:cNvSpPr/>
          <p:nvPr/>
        </p:nvSpPr>
        <p:spPr>
          <a:xfrm>
            <a:off x="179512" y="765175"/>
            <a:ext cx="8824912" cy="935633"/>
          </a:xfrm>
          <a:prstGeom prst="roundRect">
            <a:avLst/>
          </a:prstGeom>
        </p:spPr>
        <p:style>
          <a:lnRef idx="2">
            <a:schemeClr val="accent6"/>
          </a:lnRef>
          <a:fillRef idx="1">
            <a:schemeClr val="lt1"/>
          </a:fillRef>
          <a:effectRef idx="0">
            <a:schemeClr val="accent6"/>
          </a:effectRef>
          <a:fontRef idx="minor">
            <a:schemeClr val="dk1"/>
          </a:fontRef>
        </p:style>
        <p:txBody>
          <a:bodyPr anchor="t" anchorCtr="0"/>
          <a:lstStyle/>
          <a:p>
            <a:pPr marL="177800" indent="-177800">
              <a:defRPr/>
            </a:pPr>
            <a:r>
              <a:rPr lang="ja-JP" altLang="en-US" sz="1100" dirty="0" smtClean="0">
                <a:solidFill>
                  <a:schemeClr val="tx1"/>
                </a:solidFill>
                <a:latin typeface="+mn-ea"/>
              </a:rPr>
              <a:t>○大阪府が</a:t>
            </a:r>
            <a:r>
              <a:rPr lang="en-US" altLang="ja-JP" sz="1100" dirty="0" smtClean="0">
                <a:solidFill>
                  <a:schemeClr val="tx1"/>
                </a:solidFill>
                <a:latin typeface="+mn-ea"/>
              </a:rPr>
              <a:t>2014</a:t>
            </a:r>
            <a:r>
              <a:rPr lang="ja-JP" altLang="en-US" sz="1100" dirty="0" smtClean="0">
                <a:solidFill>
                  <a:schemeClr val="tx1"/>
                </a:solidFill>
                <a:latin typeface="+mn-ea"/>
              </a:rPr>
              <a:t>年に府内製造業に対して実施した医療分野への参入状況に関するアンケートの中で、医療機器、医療関連の理化学機器事業の取引経験のある企業は回答企業のうち</a:t>
            </a:r>
            <a:r>
              <a:rPr lang="en-US" altLang="ja-JP" sz="1100" dirty="0" smtClean="0">
                <a:solidFill>
                  <a:schemeClr val="tx1"/>
                </a:solidFill>
                <a:latin typeface="+mn-ea"/>
              </a:rPr>
              <a:t>30</a:t>
            </a:r>
            <a:r>
              <a:rPr lang="ja-JP" altLang="en-US" sz="1100" dirty="0" smtClean="0">
                <a:solidFill>
                  <a:schemeClr val="tx1"/>
                </a:solidFill>
                <a:latin typeface="+mn-ea"/>
              </a:rPr>
              <a:t>％にとどまっている。</a:t>
            </a:r>
            <a:endParaRPr lang="en-US" altLang="ja-JP" sz="1100" dirty="0" smtClean="0">
              <a:solidFill>
                <a:schemeClr val="tx1"/>
              </a:solidFill>
              <a:latin typeface="+mn-ea"/>
            </a:endParaRPr>
          </a:p>
          <a:p>
            <a:pPr marL="177800" indent="-177800">
              <a:defRPr/>
            </a:pPr>
            <a:r>
              <a:rPr lang="ja-JP" altLang="en-US" sz="1100" dirty="0">
                <a:solidFill>
                  <a:schemeClr val="tx1"/>
                </a:solidFill>
                <a:latin typeface="+mn-ea"/>
              </a:rPr>
              <a:t>○</a:t>
            </a:r>
            <a:r>
              <a:rPr lang="ja-JP" altLang="en-US" sz="1100" dirty="0" smtClean="0">
                <a:solidFill>
                  <a:schemeClr val="tx1"/>
                </a:solidFill>
                <a:latin typeface="+mn-ea"/>
              </a:rPr>
              <a:t>当該事業に取組むにあたっての課題のうち、上位を占めたのは、「要求技術への対応＝</a:t>
            </a:r>
            <a:r>
              <a:rPr lang="en-US" altLang="ja-JP" sz="1100" dirty="0" smtClean="0">
                <a:solidFill>
                  <a:schemeClr val="tx1"/>
                </a:solidFill>
                <a:latin typeface="+mn-ea"/>
              </a:rPr>
              <a:t>46</a:t>
            </a:r>
            <a:r>
              <a:rPr lang="ja-JP" altLang="en-US" sz="1100" dirty="0" smtClean="0">
                <a:solidFill>
                  <a:schemeClr val="tx1"/>
                </a:solidFill>
                <a:latin typeface="+mn-ea"/>
              </a:rPr>
              <a:t>件</a:t>
            </a:r>
            <a:r>
              <a:rPr lang="ja-JP" altLang="en-US" sz="1100" dirty="0">
                <a:solidFill>
                  <a:schemeClr val="tx1"/>
                </a:solidFill>
                <a:latin typeface="+mn-ea"/>
              </a:rPr>
              <a:t>（</a:t>
            </a:r>
            <a:r>
              <a:rPr lang="en-US" altLang="ja-JP" sz="1100" dirty="0">
                <a:solidFill>
                  <a:schemeClr val="tx1"/>
                </a:solidFill>
                <a:latin typeface="+mn-ea"/>
              </a:rPr>
              <a:t>37.1</a:t>
            </a:r>
            <a:r>
              <a:rPr lang="ja-JP" altLang="en-US" sz="1100" dirty="0">
                <a:solidFill>
                  <a:schemeClr val="tx1"/>
                </a:solidFill>
                <a:latin typeface="+mn-ea"/>
              </a:rPr>
              <a:t>％） </a:t>
            </a:r>
            <a:r>
              <a:rPr lang="ja-JP" altLang="en-US" sz="1100" dirty="0" smtClean="0">
                <a:solidFill>
                  <a:schemeClr val="tx1"/>
                </a:solidFill>
                <a:latin typeface="+mn-ea"/>
              </a:rPr>
              <a:t>」、「薬事法への対応＝</a:t>
            </a:r>
            <a:r>
              <a:rPr lang="en-US" altLang="ja-JP" sz="1100" dirty="0" smtClean="0">
                <a:solidFill>
                  <a:schemeClr val="tx1"/>
                </a:solidFill>
                <a:latin typeface="+mn-ea"/>
              </a:rPr>
              <a:t>44</a:t>
            </a:r>
            <a:r>
              <a:rPr lang="ja-JP" altLang="en-US" sz="1100" dirty="0">
                <a:solidFill>
                  <a:schemeClr val="tx1"/>
                </a:solidFill>
                <a:latin typeface="+mn-ea"/>
              </a:rPr>
              <a:t>件（</a:t>
            </a:r>
            <a:r>
              <a:rPr lang="en-US" altLang="ja-JP" sz="1100" dirty="0">
                <a:solidFill>
                  <a:schemeClr val="tx1"/>
                </a:solidFill>
                <a:latin typeface="+mn-ea"/>
              </a:rPr>
              <a:t>35.5</a:t>
            </a:r>
            <a:r>
              <a:rPr lang="ja-JP" altLang="en-US" sz="1100" dirty="0">
                <a:solidFill>
                  <a:schemeClr val="tx1"/>
                </a:solidFill>
                <a:latin typeface="+mn-ea"/>
              </a:rPr>
              <a:t>％） </a:t>
            </a:r>
            <a:r>
              <a:rPr lang="ja-JP" altLang="en-US" sz="1100" dirty="0" smtClean="0">
                <a:solidFill>
                  <a:schemeClr val="tx1"/>
                </a:solidFill>
                <a:latin typeface="+mn-ea"/>
              </a:rPr>
              <a:t>」、「</a:t>
            </a:r>
            <a:r>
              <a:rPr lang="en-US" altLang="ja-JP" sz="1100" dirty="0" smtClean="0">
                <a:solidFill>
                  <a:schemeClr val="tx1"/>
                </a:solidFill>
                <a:latin typeface="+mn-ea"/>
              </a:rPr>
              <a:t>ISO</a:t>
            </a:r>
            <a:r>
              <a:rPr lang="ja-JP" altLang="en-US" sz="1100" dirty="0" smtClean="0">
                <a:solidFill>
                  <a:schemeClr val="tx1"/>
                </a:solidFill>
                <a:latin typeface="+mn-ea"/>
              </a:rPr>
              <a:t>などの認証への対応＝</a:t>
            </a:r>
            <a:r>
              <a:rPr lang="en-US" altLang="ja-JP" sz="1100" dirty="0" smtClean="0">
                <a:solidFill>
                  <a:schemeClr val="tx1"/>
                </a:solidFill>
                <a:latin typeface="+mn-ea"/>
              </a:rPr>
              <a:t>31</a:t>
            </a:r>
            <a:r>
              <a:rPr lang="ja-JP" altLang="en-US" sz="1100" dirty="0">
                <a:solidFill>
                  <a:schemeClr val="tx1"/>
                </a:solidFill>
                <a:latin typeface="+mn-ea"/>
              </a:rPr>
              <a:t>件（</a:t>
            </a:r>
            <a:r>
              <a:rPr lang="en-US" altLang="ja-JP" sz="1100" dirty="0">
                <a:solidFill>
                  <a:schemeClr val="tx1"/>
                </a:solidFill>
                <a:latin typeface="+mn-ea"/>
              </a:rPr>
              <a:t>25</a:t>
            </a:r>
            <a:r>
              <a:rPr lang="ja-JP" altLang="en-US" sz="1100" dirty="0">
                <a:solidFill>
                  <a:schemeClr val="tx1"/>
                </a:solidFill>
                <a:latin typeface="+mn-ea"/>
              </a:rPr>
              <a:t>％） </a:t>
            </a:r>
            <a:r>
              <a:rPr lang="ja-JP" altLang="en-US" sz="1100" dirty="0" smtClean="0">
                <a:solidFill>
                  <a:schemeClr val="tx1"/>
                </a:solidFill>
                <a:latin typeface="+mn-ea"/>
              </a:rPr>
              <a:t>」、「販路の開拓＝</a:t>
            </a:r>
            <a:r>
              <a:rPr lang="en-US" altLang="ja-JP" sz="1100" dirty="0" smtClean="0">
                <a:solidFill>
                  <a:schemeClr val="tx1"/>
                </a:solidFill>
                <a:latin typeface="+mn-ea"/>
              </a:rPr>
              <a:t>30</a:t>
            </a:r>
            <a:r>
              <a:rPr lang="ja-JP" altLang="en-US" sz="1100" dirty="0" smtClean="0">
                <a:solidFill>
                  <a:schemeClr val="tx1"/>
                </a:solidFill>
                <a:latin typeface="+mn-ea"/>
              </a:rPr>
              <a:t>件（</a:t>
            </a:r>
            <a:r>
              <a:rPr lang="en-US" altLang="ja-JP" sz="1100" dirty="0" smtClean="0">
                <a:solidFill>
                  <a:schemeClr val="tx1"/>
                </a:solidFill>
                <a:latin typeface="+mn-ea"/>
              </a:rPr>
              <a:t>24.2</a:t>
            </a:r>
            <a:r>
              <a:rPr lang="ja-JP" altLang="en-US" sz="1100" dirty="0" smtClean="0">
                <a:solidFill>
                  <a:schemeClr val="tx1"/>
                </a:solidFill>
                <a:latin typeface="+mn-ea"/>
              </a:rPr>
              <a:t>％）」となり、技術力・規制・販路など、多様な課題が潜在している。</a:t>
            </a:r>
            <a:endParaRPr lang="en-US" altLang="ja-JP" sz="1100" dirty="0">
              <a:solidFill>
                <a:schemeClr val="tx1"/>
              </a:solidFill>
              <a:latin typeface="+mn-ea"/>
            </a:endParaRPr>
          </a:p>
        </p:txBody>
      </p:sp>
      <p:sp>
        <p:nvSpPr>
          <p:cNvPr id="28" name="正方形/長方形 27"/>
          <p:cNvSpPr/>
          <p:nvPr/>
        </p:nvSpPr>
        <p:spPr>
          <a:xfrm>
            <a:off x="107504" y="1700808"/>
            <a:ext cx="4504184"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dirty="0" smtClean="0"/>
              <a:t>■医療機器、医療関連の理化学機器事業の取引の有無について</a:t>
            </a:r>
            <a:endParaRPr lang="ja-JP" altLang="en-US" sz="1200" dirty="0"/>
          </a:p>
        </p:txBody>
      </p:sp>
      <p:grpSp>
        <p:nvGrpSpPr>
          <p:cNvPr id="8" name="グループ化 7"/>
          <p:cNvGrpSpPr/>
          <p:nvPr/>
        </p:nvGrpSpPr>
        <p:grpSpPr>
          <a:xfrm>
            <a:off x="290513" y="2276872"/>
            <a:ext cx="5040560" cy="3933363"/>
            <a:chOff x="325416" y="2224642"/>
            <a:chExt cx="3164135" cy="2527176"/>
          </a:xfrm>
        </p:grpSpPr>
        <p:graphicFrame>
          <p:nvGraphicFramePr>
            <p:cNvPr id="12" name="グラフ 11"/>
            <p:cNvGraphicFramePr>
              <a:graphicFrameLocks/>
            </p:cNvGraphicFramePr>
            <p:nvPr>
              <p:extLst>
                <p:ext uri="{D42A27DB-BD31-4B8C-83A1-F6EECF244321}">
                  <p14:modId xmlns:p14="http://schemas.microsoft.com/office/powerpoint/2010/main" val="770042950"/>
                </p:ext>
              </p:extLst>
            </p:nvPr>
          </p:nvGraphicFramePr>
          <p:xfrm>
            <a:off x="325416" y="2224642"/>
            <a:ext cx="3164135" cy="2527176"/>
          </p:xfrm>
          <a:graphic>
            <a:graphicData uri="http://schemas.openxmlformats.org/drawingml/2006/chart">
              <c:chart xmlns:c="http://schemas.openxmlformats.org/drawingml/2006/chart" xmlns:r="http://schemas.openxmlformats.org/officeDocument/2006/relationships" r:id="rId2"/>
            </a:graphicData>
          </a:graphic>
        </p:graphicFrame>
        <p:sp>
          <p:nvSpPr>
            <p:cNvPr id="14" name="正方形/長方形 13"/>
            <p:cNvSpPr/>
            <p:nvPr/>
          </p:nvSpPr>
          <p:spPr>
            <a:xfrm>
              <a:off x="611560" y="3344044"/>
              <a:ext cx="450452" cy="30646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altLang="ja-JP" sz="1400" dirty="0" smtClean="0">
                  <a:latin typeface="ＭＳ Ｐゴシック" panose="020B0600070205080204" pitchFamily="50" charset="-128"/>
                </a:rPr>
                <a:t>306</a:t>
              </a:r>
              <a:endParaRPr lang="en-US" altLang="ja-JP" sz="1400" dirty="0">
                <a:latin typeface="ＭＳ Ｐゴシック" panose="020B0600070205080204" pitchFamily="50" charset="-128"/>
              </a:endParaRPr>
            </a:p>
          </p:txBody>
        </p:sp>
        <p:sp>
          <p:nvSpPr>
            <p:cNvPr id="15" name="正方形/長方形 14"/>
            <p:cNvSpPr/>
            <p:nvPr/>
          </p:nvSpPr>
          <p:spPr>
            <a:xfrm>
              <a:off x="1624251" y="2917071"/>
              <a:ext cx="414737" cy="306460"/>
            </a:xfrm>
            <a:prstGeom prst="rect">
              <a:avLst/>
            </a:prstGeom>
            <a:solidFill>
              <a:schemeClr val="bg1"/>
            </a:solidFill>
            <a:ln>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r>
                <a:rPr lang="en-US" altLang="ja-JP" sz="1400" dirty="0" smtClean="0">
                  <a:latin typeface="ＭＳ Ｐゴシック" panose="020B0600070205080204" pitchFamily="50" charset="-128"/>
                </a:rPr>
                <a:t>133</a:t>
              </a:r>
              <a:endParaRPr lang="en-US" altLang="ja-JP" sz="1400" dirty="0">
                <a:latin typeface="ＭＳ Ｐゴシック" panose="020B0600070205080204" pitchFamily="50" charset="-128"/>
              </a:endParaRPr>
            </a:p>
          </p:txBody>
        </p:sp>
        <p:sp>
          <p:nvSpPr>
            <p:cNvPr id="18" name="正方形/長方形 17"/>
            <p:cNvSpPr/>
            <p:nvPr/>
          </p:nvSpPr>
          <p:spPr>
            <a:xfrm>
              <a:off x="2364904" y="2455244"/>
              <a:ext cx="865708" cy="33265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dirty="0" smtClean="0">
                  <a:latin typeface="ＭＳ Ｐゴシック" panose="020B0600070205080204" pitchFamily="50" charset="-128"/>
                </a:rPr>
                <a:t>（</a:t>
              </a:r>
              <a:r>
                <a:rPr lang="en-US" altLang="ja-JP" sz="1200" dirty="0" smtClean="0">
                  <a:latin typeface="ＭＳ Ｐゴシック" panose="020B0600070205080204" pitchFamily="50" charset="-128"/>
                </a:rPr>
                <a:t>n=439</a:t>
              </a:r>
              <a:r>
                <a:rPr lang="ja-JP" altLang="en-US" sz="1200" dirty="0" smtClean="0">
                  <a:latin typeface="ＭＳ Ｐゴシック" panose="020B0600070205080204" pitchFamily="50" charset="-128"/>
                </a:rPr>
                <a:t>）</a:t>
              </a:r>
              <a:endParaRPr lang="en-US" altLang="ja-JP" sz="1200" dirty="0">
                <a:latin typeface="ＭＳ Ｐゴシック" panose="020B0600070205080204" pitchFamily="50" charset="-128"/>
              </a:endParaRPr>
            </a:p>
          </p:txBody>
        </p:sp>
      </p:grpSp>
      <p:sp>
        <p:nvSpPr>
          <p:cNvPr id="30" name="正方形/長方形 29"/>
          <p:cNvSpPr/>
          <p:nvPr/>
        </p:nvSpPr>
        <p:spPr>
          <a:xfrm>
            <a:off x="4410594" y="1701205"/>
            <a:ext cx="4504184" cy="307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200" dirty="0" smtClean="0"/>
              <a:t>■医療機器、医療関連の理化学機器事業の課題ついて</a:t>
            </a:r>
            <a:endParaRPr lang="ja-JP" altLang="en-US" sz="1200" dirty="0"/>
          </a:p>
        </p:txBody>
      </p:sp>
      <p:graphicFrame>
        <p:nvGraphicFramePr>
          <p:cNvPr id="31" name="グラフ 30"/>
          <p:cNvGraphicFramePr>
            <a:graphicFrameLocks/>
          </p:cNvGraphicFramePr>
          <p:nvPr>
            <p:extLst>
              <p:ext uri="{D42A27DB-BD31-4B8C-83A1-F6EECF244321}">
                <p14:modId xmlns:p14="http://schemas.microsoft.com/office/powerpoint/2010/main" val="866658343"/>
              </p:ext>
            </p:extLst>
          </p:nvPr>
        </p:nvGraphicFramePr>
        <p:xfrm>
          <a:off x="4427984" y="2158101"/>
          <a:ext cx="4032002" cy="3287123"/>
        </p:xfrm>
        <a:graphic>
          <a:graphicData uri="http://schemas.openxmlformats.org/drawingml/2006/chart">
            <c:chart xmlns:c="http://schemas.openxmlformats.org/drawingml/2006/chart" xmlns:r="http://schemas.openxmlformats.org/officeDocument/2006/relationships" r:id="rId3"/>
          </a:graphicData>
        </a:graphic>
      </p:graphicFrame>
      <p:sp>
        <p:nvSpPr>
          <p:cNvPr id="32" name="正方形/長方形 31"/>
          <p:cNvSpPr/>
          <p:nvPr/>
        </p:nvSpPr>
        <p:spPr>
          <a:xfrm>
            <a:off x="7380313" y="5316041"/>
            <a:ext cx="1880581" cy="23833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1050" dirty="0" smtClean="0">
                <a:latin typeface="ＭＳ Ｐゴシック" panose="020B0600070205080204" pitchFamily="50" charset="-128"/>
              </a:rPr>
              <a:t>（</a:t>
            </a:r>
            <a:r>
              <a:rPr lang="en-US" altLang="ja-JP" sz="1050" dirty="0" smtClean="0">
                <a:latin typeface="ＭＳ Ｐゴシック" panose="020B0600070205080204" pitchFamily="50" charset="-128"/>
              </a:rPr>
              <a:t>n=124</a:t>
            </a:r>
            <a:r>
              <a:rPr lang="ja-JP" altLang="en-US" sz="1050" dirty="0" smtClean="0">
                <a:latin typeface="ＭＳ Ｐゴシック" panose="020B0600070205080204" pitchFamily="50" charset="-128"/>
              </a:rPr>
              <a:t>）</a:t>
            </a:r>
            <a:r>
              <a:rPr lang="en-US" altLang="ja-JP" sz="1050" dirty="0" smtClean="0">
                <a:latin typeface="ＭＳ Ｐゴシック" panose="020B0600070205080204" pitchFamily="50" charset="-128"/>
              </a:rPr>
              <a:t>※</a:t>
            </a:r>
            <a:r>
              <a:rPr lang="ja-JP" altLang="en-US" sz="1050" dirty="0">
                <a:latin typeface="ＭＳ Ｐゴシック" panose="020B0600070205080204" pitchFamily="50" charset="-128"/>
              </a:rPr>
              <a:t>選択肢</a:t>
            </a:r>
            <a:r>
              <a:rPr lang="ja-JP" altLang="en-US" sz="1050" dirty="0" smtClean="0">
                <a:latin typeface="ＭＳ Ｐゴシック" panose="020B0600070205080204" pitchFamily="50" charset="-128"/>
              </a:rPr>
              <a:t>複数回答</a:t>
            </a:r>
            <a:endParaRPr lang="en-US" altLang="ja-JP" sz="1050" dirty="0">
              <a:latin typeface="ＭＳ Ｐゴシック" panose="020B0600070205080204" pitchFamily="50" charset="-128"/>
            </a:endParaRPr>
          </a:p>
        </p:txBody>
      </p:sp>
      <p:sp>
        <p:nvSpPr>
          <p:cNvPr id="19" name="正方形/長方形 18"/>
          <p:cNvSpPr/>
          <p:nvPr/>
        </p:nvSpPr>
        <p:spPr>
          <a:xfrm>
            <a:off x="4394098" y="5515936"/>
            <a:ext cx="4481441" cy="1081416"/>
          </a:xfrm>
          <a:prstGeom prst="rect">
            <a:avLst/>
          </a:prstGeom>
        </p:spPr>
        <p:style>
          <a:lnRef idx="2">
            <a:schemeClr val="accent6"/>
          </a:lnRef>
          <a:fillRef idx="1">
            <a:schemeClr val="lt1"/>
          </a:fillRef>
          <a:effectRef idx="0">
            <a:schemeClr val="accent6"/>
          </a:effectRef>
          <a:fontRef idx="minor">
            <a:schemeClr val="dk1"/>
          </a:fontRef>
        </p:style>
        <p:txBody>
          <a:bodyPr rtlCol="0" anchor="t"/>
          <a:lstStyle/>
          <a:p>
            <a:r>
              <a:rPr kumimoji="1" lang="en-US" altLang="ja-JP" sz="1000" dirty="0" smtClean="0"/>
              <a:t>※</a:t>
            </a:r>
            <a:r>
              <a:rPr kumimoji="1" lang="ja-JP" altLang="en-US" sz="1000" dirty="0" smtClean="0"/>
              <a:t>アンケート対象　（薬事法改正と医療分野等への参入状況に関する調査）</a:t>
            </a:r>
            <a:endParaRPr kumimoji="1" lang="en-US" altLang="ja-JP" sz="1000" dirty="0" smtClean="0"/>
          </a:p>
          <a:p>
            <a:r>
              <a:rPr lang="ja-JP" altLang="en-US" sz="1000" dirty="0"/>
              <a:t>平成</a:t>
            </a:r>
            <a:r>
              <a:rPr lang="en-US" altLang="ja-JP" sz="1000" dirty="0"/>
              <a:t>24</a:t>
            </a:r>
            <a:r>
              <a:rPr lang="ja-JP" altLang="en-US" sz="1000" dirty="0"/>
              <a:t>年経済センサス基礎調査事業所名簿</a:t>
            </a:r>
            <a:r>
              <a:rPr lang="ja-JP" altLang="en-US" sz="1000" dirty="0" smtClean="0"/>
              <a:t>より、「</a:t>
            </a:r>
            <a:r>
              <a:rPr lang="ja-JP" altLang="en-US" sz="1000" dirty="0"/>
              <a:t>プラスチック製品製造業」、「ゴム製品製造業」、「窯業・土石製品製造業」、「金属製品製造業」、「はん用機械器具製造業」、「業務用機械器具製造業」、「電気機械器具製造業」、に属する常用雇用者数</a:t>
            </a:r>
            <a:r>
              <a:rPr lang="en-US" altLang="ja-JP" sz="1000" dirty="0"/>
              <a:t>10</a:t>
            </a:r>
            <a:r>
              <a:rPr lang="ja-JP" altLang="en-US" sz="1000" dirty="0"/>
              <a:t>人以上の</a:t>
            </a:r>
            <a:r>
              <a:rPr lang="ja-JP" altLang="en-US" sz="1000" dirty="0" smtClean="0"/>
              <a:t>企業を抽出。</a:t>
            </a:r>
            <a:endParaRPr lang="en-US" altLang="ja-JP" sz="1000" dirty="0" smtClean="0"/>
          </a:p>
          <a:p>
            <a:r>
              <a:rPr kumimoji="1" lang="ja-JP" altLang="en-US" sz="1000" dirty="0" smtClean="0"/>
              <a:t>・実施時期：平成</a:t>
            </a:r>
            <a:r>
              <a:rPr kumimoji="1" lang="en-US" altLang="ja-JP" sz="1000" dirty="0" smtClean="0"/>
              <a:t>26</a:t>
            </a:r>
            <a:r>
              <a:rPr kumimoji="1" lang="ja-JP" altLang="en-US" sz="1000" dirty="0" smtClean="0"/>
              <a:t>年７月　・有効配布数：</a:t>
            </a:r>
            <a:r>
              <a:rPr kumimoji="1" lang="en-US" altLang="ja-JP" sz="1000" dirty="0" smtClean="0"/>
              <a:t>1968</a:t>
            </a:r>
            <a:r>
              <a:rPr lang="ja-JP" altLang="en-US" sz="1000" dirty="0"/>
              <a:t>　</a:t>
            </a:r>
            <a:r>
              <a:rPr kumimoji="1" lang="ja-JP" altLang="en-US" sz="1000" dirty="0" smtClean="0"/>
              <a:t>・有効回答数：</a:t>
            </a:r>
            <a:r>
              <a:rPr kumimoji="1" lang="en-US" altLang="ja-JP" sz="1000" dirty="0" smtClean="0"/>
              <a:t>450</a:t>
            </a:r>
            <a:endParaRPr kumimoji="1" lang="ja-JP" altLang="en-US" sz="1000" dirty="0"/>
          </a:p>
        </p:txBody>
      </p:sp>
      <p:sp>
        <p:nvSpPr>
          <p:cNvPr id="20"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84</a:t>
            </a:fld>
            <a:endParaRPr lang="ja-JP" altLang="en-US" dirty="0"/>
          </a:p>
        </p:txBody>
      </p:sp>
      <p:sp>
        <p:nvSpPr>
          <p:cNvPr id="17" name="正方形/長方形 16"/>
          <p:cNvSpPr/>
          <p:nvPr/>
        </p:nvSpPr>
        <p:spPr>
          <a:xfrm>
            <a:off x="8100393" y="2289445"/>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37.1%</a:t>
            </a:r>
            <a:endParaRPr lang="en-US" altLang="ja-JP" sz="900" dirty="0">
              <a:latin typeface="ＭＳ Ｐゴシック" panose="020B0600070205080204" pitchFamily="50" charset="-128"/>
            </a:endParaRPr>
          </a:p>
        </p:txBody>
      </p:sp>
      <p:sp>
        <p:nvSpPr>
          <p:cNvPr id="21" name="正方形/長方形 20"/>
          <p:cNvSpPr/>
          <p:nvPr/>
        </p:nvSpPr>
        <p:spPr>
          <a:xfrm>
            <a:off x="7956377" y="2434620"/>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35.5%</a:t>
            </a:r>
            <a:endParaRPr lang="en-US" altLang="ja-JP" sz="900" dirty="0">
              <a:latin typeface="ＭＳ Ｐゴシック" panose="020B0600070205080204" pitchFamily="50" charset="-128"/>
            </a:endParaRPr>
          </a:p>
        </p:txBody>
      </p:sp>
      <p:sp>
        <p:nvSpPr>
          <p:cNvPr id="22" name="正方形/長方形 21"/>
          <p:cNvSpPr/>
          <p:nvPr/>
        </p:nvSpPr>
        <p:spPr>
          <a:xfrm>
            <a:off x="7380312" y="2577477"/>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25.0%</a:t>
            </a:r>
            <a:endParaRPr lang="en-US" altLang="ja-JP" sz="900" dirty="0">
              <a:latin typeface="ＭＳ Ｐゴシック" panose="020B0600070205080204" pitchFamily="50" charset="-128"/>
            </a:endParaRPr>
          </a:p>
        </p:txBody>
      </p:sp>
      <p:sp>
        <p:nvSpPr>
          <p:cNvPr id="23" name="正方形/長方形 22"/>
          <p:cNvSpPr/>
          <p:nvPr/>
        </p:nvSpPr>
        <p:spPr>
          <a:xfrm>
            <a:off x="7380313" y="2721493"/>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24.2%</a:t>
            </a:r>
            <a:endParaRPr lang="en-US" altLang="ja-JP" sz="900" dirty="0">
              <a:latin typeface="ＭＳ Ｐゴシック" panose="020B0600070205080204" pitchFamily="50" charset="-128"/>
            </a:endParaRPr>
          </a:p>
        </p:txBody>
      </p:sp>
      <p:sp>
        <p:nvSpPr>
          <p:cNvPr id="24" name="正方形/長方形 23"/>
          <p:cNvSpPr/>
          <p:nvPr/>
        </p:nvSpPr>
        <p:spPr>
          <a:xfrm>
            <a:off x="7380311" y="2888197"/>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24.2%</a:t>
            </a:r>
            <a:endParaRPr lang="en-US" altLang="ja-JP" sz="900" dirty="0">
              <a:latin typeface="ＭＳ Ｐゴシック" panose="020B0600070205080204" pitchFamily="50" charset="-128"/>
            </a:endParaRPr>
          </a:p>
        </p:txBody>
      </p:sp>
      <p:sp>
        <p:nvSpPr>
          <p:cNvPr id="25" name="正方形/長方形 24"/>
          <p:cNvSpPr/>
          <p:nvPr/>
        </p:nvSpPr>
        <p:spPr>
          <a:xfrm>
            <a:off x="7308304" y="3029936"/>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23.4%</a:t>
            </a:r>
            <a:endParaRPr lang="en-US" altLang="ja-JP" sz="900" dirty="0">
              <a:latin typeface="ＭＳ Ｐゴシック" panose="020B0600070205080204" pitchFamily="50" charset="-128"/>
            </a:endParaRPr>
          </a:p>
        </p:txBody>
      </p:sp>
      <p:sp>
        <p:nvSpPr>
          <p:cNvPr id="27" name="正方形/長方形 26"/>
          <p:cNvSpPr/>
          <p:nvPr/>
        </p:nvSpPr>
        <p:spPr>
          <a:xfrm>
            <a:off x="7179303" y="3153541"/>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21.0%</a:t>
            </a:r>
            <a:endParaRPr lang="en-US" altLang="ja-JP" sz="900" dirty="0">
              <a:latin typeface="ＭＳ Ｐゴシック" panose="020B0600070205080204" pitchFamily="50" charset="-128"/>
            </a:endParaRPr>
          </a:p>
        </p:txBody>
      </p:sp>
      <p:sp>
        <p:nvSpPr>
          <p:cNvPr id="29" name="正方形/長方形 28"/>
          <p:cNvSpPr/>
          <p:nvPr/>
        </p:nvSpPr>
        <p:spPr>
          <a:xfrm>
            <a:off x="7092280" y="3335919"/>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20.2%</a:t>
            </a:r>
            <a:endParaRPr lang="en-US" altLang="ja-JP" sz="900" dirty="0">
              <a:latin typeface="ＭＳ Ｐゴシック" panose="020B0600070205080204" pitchFamily="50" charset="-128"/>
            </a:endParaRPr>
          </a:p>
        </p:txBody>
      </p:sp>
      <p:sp>
        <p:nvSpPr>
          <p:cNvPr id="33" name="正方形/長方形 32"/>
          <p:cNvSpPr/>
          <p:nvPr/>
        </p:nvSpPr>
        <p:spPr>
          <a:xfrm>
            <a:off x="6948265" y="3501008"/>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17.7%</a:t>
            </a:r>
            <a:endParaRPr lang="en-US" altLang="ja-JP" sz="900" dirty="0">
              <a:latin typeface="ＭＳ Ｐゴシック" panose="020B0600070205080204" pitchFamily="50" charset="-128"/>
            </a:endParaRPr>
          </a:p>
        </p:txBody>
      </p:sp>
      <p:sp>
        <p:nvSpPr>
          <p:cNvPr id="34" name="正方形/長方形 33"/>
          <p:cNvSpPr/>
          <p:nvPr/>
        </p:nvSpPr>
        <p:spPr>
          <a:xfrm>
            <a:off x="6927275" y="3632451"/>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16.9%</a:t>
            </a:r>
            <a:endParaRPr lang="en-US" altLang="ja-JP" sz="900" dirty="0">
              <a:latin typeface="ＭＳ Ｐゴシック" panose="020B0600070205080204" pitchFamily="50" charset="-128"/>
            </a:endParaRPr>
          </a:p>
        </p:txBody>
      </p:sp>
      <p:sp>
        <p:nvSpPr>
          <p:cNvPr id="35" name="正方形/長方形 34"/>
          <p:cNvSpPr/>
          <p:nvPr/>
        </p:nvSpPr>
        <p:spPr>
          <a:xfrm>
            <a:off x="6732241" y="3769225"/>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12.9%</a:t>
            </a:r>
            <a:endParaRPr lang="en-US" altLang="ja-JP" sz="900" dirty="0">
              <a:latin typeface="ＭＳ Ｐゴシック" panose="020B0600070205080204" pitchFamily="50" charset="-128"/>
            </a:endParaRPr>
          </a:p>
        </p:txBody>
      </p:sp>
      <p:sp>
        <p:nvSpPr>
          <p:cNvPr id="36" name="正方形/長方形 35"/>
          <p:cNvSpPr/>
          <p:nvPr/>
        </p:nvSpPr>
        <p:spPr>
          <a:xfrm>
            <a:off x="6723868" y="3933056"/>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12.1%</a:t>
            </a:r>
            <a:endParaRPr lang="en-US" altLang="ja-JP" sz="900" dirty="0">
              <a:latin typeface="ＭＳ Ｐゴシック" panose="020B0600070205080204" pitchFamily="50" charset="-128"/>
            </a:endParaRPr>
          </a:p>
        </p:txBody>
      </p:sp>
      <p:sp>
        <p:nvSpPr>
          <p:cNvPr id="37" name="正方形/長方形 36"/>
          <p:cNvSpPr/>
          <p:nvPr/>
        </p:nvSpPr>
        <p:spPr>
          <a:xfrm>
            <a:off x="6723868" y="4077072"/>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12.1%</a:t>
            </a:r>
            <a:endParaRPr lang="en-US" altLang="ja-JP" sz="900" dirty="0">
              <a:latin typeface="ＭＳ Ｐゴシック" panose="020B0600070205080204" pitchFamily="50" charset="-128"/>
            </a:endParaRPr>
          </a:p>
        </p:txBody>
      </p:sp>
      <p:sp>
        <p:nvSpPr>
          <p:cNvPr id="38" name="正方形/長方形 37"/>
          <p:cNvSpPr/>
          <p:nvPr/>
        </p:nvSpPr>
        <p:spPr>
          <a:xfrm>
            <a:off x="6722113" y="4221088"/>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12.1%</a:t>
            </a:r>
            <a:endParaRPr lang="en-US" altLang="ja-JP" sz="900" dirty="0">
              <a:latin typeface="ＭＳ Ｐゴシック" panose="020B0600070205080204" pitchFamily="50" charset="-128"/>
            </a:endParaRPr>
          </a:p>
        </p:txBody>
      </p:sp>
      <p:sp>
        <p:nvSpPr>
          <p:cNvPr id="39" name="正方形/長方形 38"/>
          <p:cNvSpPr/>
          <p:nvPr/>
        </p:nvSpPr>
        <p:spPr>
          <a:xfrm>
            <a:off x="6706423" y="4377677"/>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12.1%</a:t>
            </a:r>
            <a:endParaRPr lang="en-US" altLang="ja-JP" sz="900" dirty="0">
              <a:latin typeface="ＭＳ Ｐゴシック" panose="020B0600070205080204" pitchFamily="50" charset="-128"/>
            </a:endParaRPr>
          </a:p>
        </p:txBody>
      </p:sp>
      <p:sp>
        <p:nvSpPr>
          <p:cNvPr id="40" name="正方形/長方形 39"/>
          <p:cNvSpPr/>
          <p:nvPr/>
        </p:nvSpPr>
        <p:spPr>
          <a:xfrm>
            <a:off x="6588225" y="4521693"/>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10.5%</a:t>
            </a:r>
            <a:endParaRPr lang="en-US" altLang="ja-JP" sz="900" dirty="0">
              <a:latin typeface="ＭＳ Ｐゴシック" panose="020B0600070205080204" pitchFamily="50" charset="-128"/>
            </a:endParaRPr>
          </a:p>
        </p:txBody>
      </p:sp>
      <p:sp>
        <p:nvSpPr>
          <p:cNvPr id="41" name="正方形/長方形 40"/>
          <p:cNvSpPr/>
          <p:nvPr/>
        </p:nvSpPr>
        <p:spPr>
          <a:xfrm>
            <a:off x="6444208" y="4667978"/>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8.1%</a:t>
            </a:r>
            <a:endParaRPr lang="en-US" altLang="ja-JP" sz="900" dirty="0">
              <a:latin typeface="ＭＳ Ｐゴシック" panose="020B0600070205080204" pitchFamily="50" charset="-128"/>
            </a:endParaRPr>
          </a:p>
        </p:txBody>
      </p:sp>
      <p:sp>
        <p:nvSpPr>
          <p:cNvPr id="42" name="正方形/長方形 41"/>
          <p:cNvSpPr/>
          <p:nvPr/>
        </p:nvSpPr>
        <p:spPr>
          <a:xfrm>
            <a:off x="6300193" y="4821102"/>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4.8%</a:t>
            </a:r>
            <a:endParaRPr lang="en-US" altLang="ja-JP" sz="900" dirty="0">
              <a:latin typeface="ＭＳ Ｐゴシック" panose="020B0600070205080204" pitchFamily="50" charset="-128"/>
            </a:endParaRPr>
          </a:p>
        </p:txBody>
      </p:sp>
      <p:sp>
        <p:nvSpPr>
          <p:cNvPr id="43" name="正方形/長方形 42"/>
          <p:cNvSpPr/>
          <p:nvPr/>
        </p:nvSpPr>
        <p:spPr>
          <a:xfrm>
            <a:off x="6205675" y="4953741"/>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900" dirty="0" smtClean="0">
                <a:latin typeface="ＭＳ Ｐゴシック" panose="020B0600070205080204" pitchFamily="50" charset="-128"/>
              </a:rPr>
              <a:t>3.2%</a:t>
            </a:r>
            <a:endParaRPr lang="en-US" altLang="ja-JP" sz="900" dirty="0">
              <a:latin typeface="ＭＳ Ｐゴシック" panose="020B0600070205080204" pitchFamily="50" charset="-128"/>
            </a:endParaRPr>
          </a:p>
        </p:txBody>
      </p:sp>
      <p:sp>
        <p:nvSpPr>
          <p:cNvPr id="44" name="正方形/長方形 43"/>
          <p:cNvSpPr/>
          <p:nvPr/>
        </p:nvSpPr>
        <p:spPr>
          <a:xfrm>
            <a:off x="5940152" y="5157192"/>
            <a:ext cx="265523"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latin typeface="ＭＳ Ｐゴシック" panose="020B0600070205080204" pitchFamily="50" charset="-128"/>
              </a:rPr>
              <a:t>0</a:t>
            </a:r>
            <a:endParaRPr lang="en-US" altLang="ja-JP" sz="1000" dirty="0">
              <a:latin typeface="ＭＳ Ｐゴシック" panose="020B0600070205080204" pitchFamily="50" charset="-128"/>
            </a:endParaRPr>
          </a:p>
        </p:txBody>
      </p:sp>
      <p:sp>
        <p:nvSpPr>
          <p:cNvPr id="45" name="正方形/長方形 44"/>
          <p:cNvSpPr/>
          <p:nvPr/>
        </p:nvSpPr>
        <p:spPr>
          <a:xfrm>
            <a:off x="6466717" y="5161359"/>
            <a:ext cx="337531"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latin typeface="ＭＳ Ｐゴシック" panose="020B0600070205080204" pitchFamily="50" charset="-128"/>
              </a:rPr>
              <a:t>10</a:t>
            </a:r>
            <a:endParaRPr lang="en-US" altLang="ja-JP" sz="1000" dirty="0">
              <a:latin typeface="ＭＳ Ｐゴシック" panose="020B0600070205080204" pitchFamily="50" charset="-128"/>
            </a:endParaRPr>
          </a:p>
        </p:txBody>
      </p:sp>
      <p:sp>
        <p:nvSpPr>
          <p:cNvPr id="46" name="正方形/長方形 45"/>
          <p:cNvSpPr/>
          <p:nvPr/>
        </p:nvSpPr>
        <p:spPr>
          <a:xfrm>
            <a:off x="7010536" y="5161359"/>
            <a:ext cx="337531"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latin typeface="ＭＳ Ｐゴシック" panose="020B0600070205080204" pitchFamily="50" charset="-128"/>
              </a:rPr>
              <a:t>20</a:t>
            </a:r>
            <a:endParaRPr lang="en-US" altLang="ja-JP" sz="1000" dirty="0">
              <a:latin typeface="ＭＳ Ｐゴシック" panose="020B0600070205080204" pitchFamily="50" charset="-128"/>
            </a:endParaRPr>
          </a:p>
        </p:txBody>
      </p:sp>
      <p:sp>
        <p:nvSpPr>
          <p:cNvPr id="47" name="正方形/長方形 46"/>
          <p:cNvSpPr/>
          <p:nvPr/>
        </p:nvSpPr>
        <p:spPr>
          <a:xfrm>
            <a:off x="7596335" y="5165526"/>
            <a:ext cx="337531"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a:latin typeface="ＭＳ Ｐゴシック" panose="020B0600070205080204" pitchFamily="50" charset="-128"/>
              </a:rPr>
              <a:t>3</a:t>
            </a:r>
            <a:r>
              <a:rPr lang="en-US" altLang="ja-JP" sz="1000" dirty="0" smtClean="0">
                <a:latin typeface="ＭＳ Ｐゴシック" panose="020B0600070205080204" pitchFamily="50" charset="-128"/>
              </a:rPr>
              <a:t>0</a:t>
            </a:r>
            <a:endParaRPr lang="en-US" altLang="ja-JP" sz="1000" dirty="0">
              <a:latin typeface="ＭＳ Ｐゴシック" panose="020B0600070205080204" pitchFamily="50" charset="-128"/>
            </a:endParaRPr>
          </a:p>
        </p:txBody>
      </p:sp>
      <p:sp>
        <p:nvSpPr>
          <p:cNvPr id="48" name="正方形/長方形 47"/>
          <p:cNvSpPr/>
          <p:nvPr/>
        </p:nvSpPr>
        <p:spPr>
          <a:xfrm>
            <a:off x="8151837" y="5165526"/>
            <a:ext cx="337531" cy="15884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en-US" altLang="ja-JP" sz="1000" dirty="0" smtClean="0">
                <a:latin typeface="ＭＳ Ｐゴシック" panose="020B0600070205080204" pitchFamily="50" charset="-128"/>
              </a:rPr>
              <a:t>40</a:t>
            </a:r>
            <a:endParaRPr lang="en-US" altLang="ja-JP" sz="1000" dirty="0">
              <a:latin typeface="ＭＳ Ｐゴシック" panose="020B0600070205080204" pitchFamily="50" charset="-128"/>
            </a:endParaRPr>
          </a:p>
        </p:txBody>
      </p:sp>
      <p:sp>
        <p:nvSpPr>
          <p:cNvPr id="49" name="正方形/長方形 48"/>
          <p:cNvSpPr/>
          <p:nvPr/>
        </p:nvSpPr>
        <p:spPr>
          <a:xfrm>
            <a:off x="8402291" y="5165526"/>
            <a:ext cx="504055" cy="131443"/>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chor="ctr"/>
          <a:lstStyle/>
          <a:p>
            <a:pPr fontAlgn="auto">
              <a:spcBef>
                <a:spcPts val="0"/>
              </a:spcBef>
              <a:spcAft>
                <a:spcPts val="0"/>
              </a:spcAft>
              <a:defRPr/>
            </a:pPr>
            <a:r>
              <a:rPr lang="ja-JP" altLang="en-US" sz="900" dirty="0">
                <a:latin typeface="ＭＳ Ｐゴシック" panose="020B0600070205080204" pitchFamily="50" charset="-128"/>
              </a:rPr>
              <a:t>（</a:t>
            </a:r>
            <a:r>
              <a:rPr lang="en-US" altLang="ja-JP" sz="900" dirty="0" smtClean="0">
                <a:latin typeface="ＭＳ Ｐゴシック" panose="020B0600070205080204" pitchFamily="50" charset="-128"/>
              </a:rPr>
              <a:t>%</a:t>
            </a:r>
            <a:r>
              <a:rPr lang="ja-JP" altLang="en-US" sz="900" dirty="0" smtClean="0">
                <a:latin typeface="ＭＳ Ｐゴシック" panose="020B0600070205080204" pitchFamily="50" charset="-128"/>
              </a:rPr>
              <a:t>）</a:t>
            </a:r>
            <a:endParaRPr lang="en-US" altLang="ja-JP" sz="900" dirty="0">
              <a:latin typeface="ＭＳ Ｐゴシック" panose="020B0600070205080204" pitchFamily="50" charset="-128"/>
            </a:endParaRPr>
          </a:p>
        </p:txBody>
      </p:sp>
      <p:sp>
        <p:nvSpPr>
          <p:cNvPr id="51" name="正方形/長方形 50"/>
          <p:cNvSpPr/>
          <p:nvPr/>
        </p:nvSpPr>
        <p:spPr>
          <a:xfrm>
            <a:off x="161588" y="116632"/>
            <a:ext cx="5766322" cy="369332"/>
          </a:xfrm>
          <a:prstGeom prst="rect">
            <a:avLst/>
          </a:prstGeom>
        </p:spPr>
        <p:txBody>
          <a:bodyPr wrap="none">
            <a:spAutoFit/>
          </a:bodyPr>
          <a:lstStyle/>
          <a:p>
            <a:r>
              <a:rPr lang="ja-JP" altLang="en-US" dirty="0"/>
              <a:t>大阪</a:t>
            </a:r>
            <a:r>
              <a:rPr lang="ja-JP" altLang="en-US" dirty="0" smtClean="0"/>
              <a:t>府内の中小企業の課題（７）：医療産業への参入状況</a:t>
            </a:r>
            <a:endParaRPr lang="ja-JP" altLang="en-US" dirty="0"/>
          </a:p>
        </p:txBody>
      </p:sp>
    </p:spTree>
    <p:extLst>
      <p:ext uri="{BB962C8B-B14F-4D97-AF65-F5344CB8AC3E}">
        <p14:creationId xmlns:p14="http://schemas.microsoft.com/office/powerpoint/2010/main" val="259402101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5762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④インフラ</a:t>
            </a:r>
          </a:p>
        </p:txBody>
      </p:sp>
      <p:sp>
        <p:nvSpPr>
          <p:cNvPr id="5" name="スライド番号プレースホルダー 1"/>
          <p:cNvSpPr>
            <a:spLocks noGrp="1"/>
          </p:cNvSpPr>
          <p:nvPr>
            <p:ph type="sldNum" sz="quarter" idx="12"/>
          </p:nvPr>
        </p:nvSpPr>
        <p:spPr>
          <a:xfrm>
            <a:off x="7046912" y="6520259"/>
            <a:ext cx="2133600" cy="365125"/>
          </a:xfrm>
        </p:spPr>
        <p:txBody>
          <a:bodyPr/>
          <a:lstStyle/>
          <a:p>
            <a:pPr>
              <a:defRPr/>
            </a:pPr>
            <a:fld id="{C77793C5-38B7-48A6-8306-0FF47ECB2C84}" type="slidenum">
              <a:rPr lang="ja-JP" altLang="en-US" smtClean="0"/>
              <a:pPr>
                <a:defRPr/>
              </a:pPr>
              <a:t>86</a:t>
            </a:fld>
            <a:endParaRPr lang="ja-JP" altLang="en-US" dirty="0"/>
          </a:p>
        </p:txBody>
      </p:sp>
    </p:spTree>
    <p:extLst>
      <p:ext uri="{BB962C8B-B14F-4D97-AF65-F5344CB8AC3E}">
        <p14:creationId xmlns:p14="http://schemas.microsoft.com/office/powerpoint/2010/main" val="225597800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各論④　インフラ</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952836"/>
            <a:ext cx="9001000" cy="90020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地方空港・地方港湾整備により、地方がアジア拠点と</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直結したことで、アジア</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の支線化が進む結果</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・阪神港は、交通アクセスの不十分さ等からハブ機能の発揮が不十分</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880828"/>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977763"/>
            <a:ext cx="9001000" cy="102932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lIns="72000" tIns="216000" rtlCol="0" anchor="t" anchorCtr="0"/>
          <a:lstStyle/>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○コンセッション方式を活用した国際拠点空港化の促進。</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○医薬品・医療機器等の輸出入手続きの電子化など官民一体の空港機能強化。</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○阪神港の国際コンテナ戦略港湾実現に向けた取組み。</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5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○大阪湾諸港の港湾管理の一元化に向けた取組み。</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852936"/>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584307"/>
            <a:ext cx="273630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空港・港湾</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4180430"/>
            <a:ext cx="9001000" cy="263294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のハブ化は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策定時と比較</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し大きく改善。旅客便数全体の伸びだけでなく、特に</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LCC</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路線</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の就航が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急増。　</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180975" indent="-180975"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LCC</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は戦略策定当時、全体（</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594</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7.1%</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便）であったものが、平成</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29</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年夏計画では全体</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1,126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33.6%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378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便）まで増加。総旅客数も</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1,418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万人から</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年度の</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2,572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万人まで増加。</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は、国際戦略港湾に指定され、国際</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競争力の強化に向けた取組みを推進。輸出入貿易額は増加傾向に</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あったが、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年に減少。</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355600" indent="-35560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空港については、民の活力を活かしながら、引き続き欧米路線等の就航促進などのゲートウェイ機能の向上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や空港へのアクセス向上など利便性の改善に向けた取り組みが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○港湾については、基幹航路の獲得など国際ハブ化をめざす更なる取り組みが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402637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角丸四角形 14"/>
          <p:cNvSpPr/>
          <p:nvPr/>
        </p:nvSpPr>
        <p:spPr>
          <a:xfrm>
            <a:off x="54176" y="1210371"/>
            <a:ext cx="9000000" cy="629572"/>
          </a:xfrm>
          <a:prstGeom prst="roundRect">
            <a:avLst>
              <a:gd name="adj" fmla="val 0"/>
            </a:avLst>
          </a:prstGeom>
          <a:ln>
            <a:solidFill>
              <a:schemeClr val="accent1">
                <a:lumMod val="75000"/>
              </a:schemeClr>
            </a:solidFill>
          </a:ln>
        </p:spPr>
        <p:style>
          <a:lnRef idx="2">
            <a:schemeClr val="accent2"/>
          </a:lnRef>
          <a:fillRef idx="1">
            <a:schemeClr val="lt1"/>
          </a:fillRef>
          <a:effectRef idx="0">
            <a:schemeClr val="accent2"/>
          </a:effectRef>
          <a:fontRef idx="minor">
            <a:schemeClr val="dk1"/>
          </a:fontRef>
        </p:style>
        <p:txBody>
          <a:bodyPr lIns="72000" tIns="216000" rIns="0" rtlCol="0" anchor="ctr"/>
          <a:lstStyle/>
          <a:p>
            <a:pPr algn="just"/>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○貨物取扱量</a:t>
            </a:r>
            <a:r>
              <a:rPr lang="en-US" altLang="zh-TW"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2020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年に「関空</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123</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万トン</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H22:75</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H27:70</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万トン）</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」「阪神港</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590</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万</a:t>
            </a:r>
            <a:r>
              <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TEU</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H22:400</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H28:409</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lang="en-US" altLang="ja-JP"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lang="ja-JP" altLang="en-US" sz="8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関空は関空３空港懇談会需要予測を参考に設定、阪神港は国際コンテナ戦略港湾の計画書より</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108000" y="1060354"/>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目標値</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87</a:t>
            </a:fld>
            <a:endParaRPr kumimoji="1" lang="ja-JP" altLang="en-US"/>
          </a:p>
        </p:txBody>
      </p:sp>
    </p:spTree>
    <p:extLst>
      <p:ext uri="{BB962C8B-B14F-4D97-AF65-F5344CB8AC3E}">
        <p14:creationId xmlns:p14="http://schemas.microsoft.com/office/powerpoint/2010/main" val="1926390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正方形/長方形 11"/>
          <p:cNvSpPr/>
          <p:nvPr/>
        </p:nvSpPr>
        <p:spPr>
          <a:xfrm>
            <a:off x="4283968" y="0"/>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国際空港の総旅客数</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4" name="図 13"/>
          <p:cNvPicPr/>
          <p:nvPr/>
        </p:nvPicPr>
        <p:blipFill rotWithShape="1">
          <a:blip r:embed="rId2">
            <a:extLst>
              <a:ext uri="{28A0092B-C50C-407E-A947-70E740481C1C}">
                <a14:useLocalDpi xmlns:a14="http://schemas.microsoft.com/office/drawing/2010/main" val="0"/>
              </a:ext>
            </a:extLst>
          </a:blip>
          <a:srcRect t="7657"/>
          <a:stretch/>
        </p:blipFill>
        <p:spPr bwMode="auto">
          <a:xfrm>
            <a:off x="271028" y="620688"/>
            <a:ext cx="3844234" cy="2424262"/>
          </a:xfrm>
          <a:prstGeom prst="rect">
            <a:avLst/>
          </a:prstGeom>
          <a:noFill/>
          <a:ln>
            <a:noFill/>
          </a:ln>
        </p:spPr>
      </p:pic>
      <p:sp>
        <p:nvSpPr>
          <p:cNvPr id="15" name="正方形/長方形 14"/>
          <p:cNvSpPr/>
          <p:nvPr/>
        </p:nvSpPr>
        <p:spPr>
          <a:xfrm>
            <a:off x="250878" y="-27384"/>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■関西国際空港国際線旅客便推移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正方形/長方形 2"/>
          <p:cNvSpPr/>
          <p:nvPr/>
        </p:nvSpPr>
        <p:spPr>
          <a:xfrm>
            <a:off x="288032" y="303039"/>
            <a:ext cx="4572000" cy="461665"/>
          </a:xfrm>
          <a:prstGeom prst="rect">
            <a:avLst/>
          </a:prstGeom>
        </p:spPr>
        <p:txBody>
          <a:bodyPr>
            <a:spAutoFit/>
          </a:bodyPr>
          <a:lstStyle/>
          <a:p>
            <a:r>
              <a:rPr lang="ja-JP" altLang="en-US" sz="800" dirty="0" smtClean="0"/>
              <a:t>出典</a:t>
            </a:r>
            <a:r>
              <a:rPr lang="ja-JP" altLang="ja-JP" sz="800" dirty="0" smtClean="0"/>
              <a:t>：関西エアポート株式会社</a:t>
            </a:r>
            <a:r>
              <a:rPr lang="ja-JP" altLang="en-US" sz="800" dirty="0" smtClean="0"/>
              <a:t>「</a:t>
            </a:r>
            <a:r>
              <a:rPr lang="en-US" altLang="ja-JP" sz="800" dirty="0" smtClean="0"/>
              <a:t>2017 </a:t>
            </a:r>
            <a:r>
              <a:rPr lang="ja-JP" altLang="ja-JP" sz="800" dirty="0"/>
              <a:t>年国際線夏期スケジュールは過去最高の週</a:t>
            </a:r>
            <a:r>
              <a:rPr lang="en-US" altLang="ja-JP" sz="800" dirty="0"/>
              <a:t>1,260 </a:t>
            </a:r>
            <a:r>
              <a:rPr lang="ja-JP" altLang="ja-JP" sz="800" dirty="0"/>
              <a:t>便に」</a:t>
            </a:r>
          </a:p>
          <a:p>
            <a:r>
              <a:rPr lang="en-US" altLang="ja-JP" sz="800" dirty="0" smtClean="0"/>
              <a:t>2017</a:t>
            </a:r>
            <a:r>
              <a:rPr lang="ja-JP" altLang="ja-JP" sz="800" dirty="0"/>
              <a:t>年</a:t>
            </a:r>
            <a:r>
              <a:rPr lang="en-US" altLang="ja-JP" sz="800" dirty="0"/>
              <a:t>03</a:t>
            </a:r>
            <a:r>
              <a:rPr lang="ja-JP" altLang="ja-JP" sz="800" dirty="0"/>
              <a:t>月</a:t>
            </a:r>
            <a:r>
              <a:rPr lang="en-US" altLang="ja-JP" sz="800" dirty="0"/>
              <a:t>23</a:t>
            </a:r>
            <a:r>
              <a:rPr lang="ja-JP" altLang="ja-JP" sz="800" dirty="0"/>
              <a:t>日ニュースリリース</a:t>
            </a:r>
          </a:p>
          <a:p>
            <a:r>
              <a:rPr lang="en-US" altLang="ja-JP" sz="800" dirty="0"/>
              <a:t> </a:t>
            </a:r>
            <a:endParaRPr lang="ja-JP" altLang="ja-JP" sz="800" dirty="0"/>
          </a:p>
        </p:txBody>
      </p:sp>
      <p:sp>
        <p:nvSpPr>
          <p:cNvPr id="4" name="正方形/長方形 3"/>
          <p:cNvSpPr/>
          <p:nvPr/>
        </p:nvSpPr>
        <p:spPr>
          <a:xfrm>
            <a:off x="4406386" y="337329"/>
            <a:ext cx="4572000" cy="200055"/>
          </a:xfrm>
          <a:prstGeom prst="rect">
            <a:avLst/>
          </a:prstGeom>
        </p:spPr>
        <p:txBody>
          <a:bodyPr>
            <a:spAutoFit/>
          </a:bodyPr>
          <a:lstStyle/>
          <a:p>
            <a:r>
              <a:rPr lang="ja-JP" altLang="en-US" sz="700" dirty="0" smtClean="0"/>
              <a:t>出典</a:t>
            </a:r>
            <a:r>
              <a:rPr lang="ja-JP" altLang="ja-JP" sz="700" dirty="0"/>
              <a:t>：新関西国際</a:t>
            </a:r>
            <a:r>
              <a:rPr lang="ja-JP" altLang="ja-JP" sz="700" dirty="0" smtClean="0"/>
              <a:t>空港</a:t>
            </a:r>
            <a:r>
              <a:rPr lang="ja-JP" altLang="en-US" sz="700" dirty="0" smtClean="0"/>
              <a:t>㈱</a:t>
            </a:r>
            <a:r>
              <a:rPr lang="ja-JP" altLang="en-US" sz="700" b="1" dirty="0"/>
              <a:t> ・関西エアポート㈱ </a:t>
            </a:r>
            <a:r>
              <a:rPr lang="ja-JP" altLang="ja-JP" sz="700" dirty="0" smtClean="0"/>
              <a:t>「</a:t>
            </a:r>
            <a:r>
              <a:rPr lang="ja-JP" altLang="ja-JP" sz="700" dirty="0"/>
              <a:t>関西国際空港・大阪国際空港</a:t>
            </a:r>
            <a:r>
              <a:rPr lang="en-US" altLang="ja-JP" sz="700" dirty="0" smtClean="0"/>
              <a:t>2016</a:t>
            </a:r>
            <a:r>
              <a:rPr lang="ja-JP" altLang="ja-JP" sz="700" dirty="0" smtClean="0"/>
              <a:t>年度</a:t>
            </a:r>
            <a:r>
              <a:rPr lang="ja-JP" altLang="ja-JP" sz="700" dirty="0"/>
              <a:t>（平成</a:t>
            </a:r>
            <a:r>
              <a:rPr lang="en-US" altLang="ja-JP" sz="700" dirty="0" smtClean="0"/>
              <a:t>28</a:t>
            </a:r>
            <a:r>
              <a:rPr lang="ja-JP" altLang="ja-JP" sz="700" dirty="0" smtClean="0"/>
              <a:t>年度</a:t>
            </a:r>
            <a:r>
              <a:rPr lang="ja-JP" altLang="ja-JP" sz="700" dirty="0"/>
              <a:t>）運営</a:t>
            </a:r>
            <a:r>
              <a:rPr lang="ja-JP" altLang="ja-JP" sz="700" dirty="0" smtClean="0"/>
              <a:t>概況」</a:t>
            </a:r>
            <a:endParaRPr lang="ja-JP" altLang="ja-JP" sz="700" dirty="0"/>
          </a:p>
        </p:txBody>
      </p:sp>
      <p:sp>
        <p:nvSpPr>
          <p:cNvPr id="30" name="正方形/長方形 29"/>
          <p:cNvSpPr/>
          <p:nvPr/>
        </p:nvSpPr>
        <p:spPr>
          <a:xfrm>
            <a:off x="196112" y="3388128"/>
            <a:ext cx="4087856"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国際空港の国際貨物扱量</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国際空港輸出入貿易額の推移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正方形/長方形 24"/>
          <p:cNvSpPr/>
          <p:nvPr/>
        </p:nvSpPr>
        <p:spPr>
          <a:xfrm>
            <a:off x="4427984" y="3423665"/>
            <a:ext cx="4689324" cy="293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空港におけるＬＣＣの就航国及び就航地域</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9" name="グループ化 28"/>
          <p:cNvGrpSpPr/>
          <p:nvPr/>
        </p:nvGrpSpPr>
        <p:grpSpPr>
          <a:xfrm>
            <a:off x="196113" y="4077072"/>
            <a:ext cx="4087855" cy="2376264"/>
            <a:chOff x="-50272" y="0"/>
            <a:chExt cx="5850997" cy="2447925"/>
          </a:xfrm>
        </p:grpSpPr>
        <p:graphicFrame>
          <p:nvGraphicFramePr>
            <p:cNvPr id="31" name="グラフ 30"/>
            <p:cNvGraphicFramePr/>
            <p:nvPr/>
          </p:nvGraphicFramePr>
          <p:xfrm>
            <a:off x="0" y="0"/>
            <a:ext cx="5800725" cy="2447925"/>
          </p:xfrm>
          <a:graphic>
            <a:graphicData uri="http://schemas.openxmlformats.org/drawingml/2006/chart">
              <c:chart xmlns:c="http://schemas.openxmlformats.org/drawingml/2006/chart" xmlns:r="http://schemas.openxmlformats.org/officeDocument/2006/relationships" r:id="rId3"/>
            </a:graphicData>
          </a:graphic>
        </p:graphicFrame>
        <p:sp>
          <p:nvSpPr>
            <p:cNvPr id="32" name="テキスト ボックス 2"/>
            <p:cNvSpPr txBox="1"/>
            <p:nvPr/>
          </p:nvSpPr>
          <p:spPr>
            <a:xfrm>
              <a:off x="-50272" y="47626"/>
              <a:ext cx="840847"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800" dirty="0">
                  <a:solidFill>
                    <a:schemeClr val="tx1"/>
                  </a:solidFill>
                </a:rPr>
                <a:t>（万トン）</a:t>
              </a:r>
            </a:p>
          </p:txBody>
        </p:sp>
        <p:sp>
          <p:nvSpPr>
            <p:cNvPr id="33" name="テキスト ボックス 3"/>
            <p:cNvSpPr txBox="1"/>
            <p:nvPr/>
          </p:nvSpPr>
          <p:spPr>
            <a:xfrm>
              <a:off x="4873132" y="85725"/>
              <a:ext cx="794242"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800">
                  <a:solidFill>
                    <a:schemeClr val="tx1"/>
                  </a:solidFill>
                </a:rPr>
                <a:t>（兆円）</a:t>
              </a:r>
            </a:p>
          </p:txBody>
        </p:sp>
      </p:gr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88</a:t>
            </a:fld>
            <a:endParaRPr kumimoji="1" lang="ja-JP" altLang="en-US"/>
          </a:p>
        </p:txBody>
      </p:sp>
      <p:pic>
        <p:nvPicPr>
          <p:cNvPr id="6" name="図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052270" y="533871"/>
            <a:ext cx="5065038" cy="2497317"/>
          </a:xfrm>
          <a:prstGeom prst="rect">
            <a:avLst/>
          </a:prstGeom>
        </p:spPr>
      </p:pic>
      <p:graphicFrame>
        <p:nvGraphicFramePr>
          <p:cNvPr id="22" name="表 21"/>
          <p:cNvGraphicFramePr>
            <a:graphicFrameLocks noGrp="1"/>
          </p:cNvGraphicFramePr>
          <p:nvPr>
            <p:extLst>
              <p:ext uri="{D42A27DB-BD31-4B8C-83A1-F6EECF244321}">
                <p14:modId xmlns:p14="http://schemas.microsoft.com/office/powerpoint/2010/main" val="1377882275"/>
              </p:ext>
            </p:extLst>
          </p:nvPr>
        </p:nvGraphicFramePr>
        <p:xfrm>
          <a:off x="4591221" y="3768021"/>
          <a:ext cx="3853780" cy="2465158"/>
        </p:xfrm>
        <a:graphic>
          <a:graphicData uri="http://schemas.openxmlformats.org/drawingml/2006/table">
            <a:tbl>
              <a:tblPr firstRow="1" bandRow="1">
                <a:tableStyleId>{BDBED569-4797-4DF1-A0F4-6AAB3CD982D8}</a:tableStyleId>
              </a:tblPr>
              <a:tblGrid>
                <a:gridCol w="1528073"/>
                <a:gridCol w="2325707"/>
              </a:tblGrid>
              <a:tr h="381059">
                <a:tc gridSpan="2">
                  <a:txBody>
                    <a:bodyPr/>
                    <a:lstStyle/>
                    <a:p>
                      <a:r>
                        <a:rPr lang="ja-JP" altLang="en-US" sz="800" b="0" dirty="0" smtClean="0">
                          <a:latin typeface="+mn-ea"/>
                          <a:ea typeface="+mn-ea"/>
                        </a:rPr>
                        <a:t>出典</a:t>
                      </a:r>
                      <a:r>
                        <a:rPr lang="ja-JP" altLang="ja-JP" sz="800" b="0" dirty="0" smtClean="0">
                          <a:latin typeface="+mn-ea"/>
                          <a:ea typeface="+mn-ea"/>
                        </a:rPr>
                        <a:t>：関西エアポート株式会社</a:t>
                      </a:r>
                      <a:r>
                        <a:rPr lang="ja-JP" altLang="en-US" sz="800" b="0" dirty="0" smtClean="0">
                          <a:latin typeface="+mn-ea"/>
                          <a:ea typeface="+mn-ea"/>
                        </a:rPr>
                        <a:t>「</a:t>
                      </a:r>
                      <a:r>
                        <a:rPr lang="en-US" altLang="ja-JP" sz="800" b="0" dirty="0" smtClean="0">
                          <a:latin typeface="+mn-ea"/>
                          <a:ea typeface="+mn-ea"/>
                        </a:rPr>
                        <a:t>2017 </a:t>
                      </a:r>
                      <a:r>
                        <a:rPr lang="ja-JP" altLang="ja-JP" sz="800" b="0" dirty="0" smtClean="0">
                          <a:latin typeface="+mn-ea"/>
                          <a:ea typeface="+mn-ea"/>
                        </a:rPr>
                        <a:t>年国際線夏期スケジュールは過去最高の週</a:t>
                      </a:r>
                      <a:r>
                        <a:rPr lang="en-US" altLang="ja-JP" sz="800" b="0" dirty="0" smtClean="0">
                          <a:latin typeface="+mn-ea"/>
                          <a:ea typeface="+mn-ea"/>
                        </a:rPr>
                        <a:t>1,260 </a:t>
                      </a:r>
                      <a:r>
                        <a:rPr lang="ja-JP" altLang="ja-JP" sz="800" b="0" dirty="0" smtClean="0">
                          <a:latin typeface="+mn-ea"/>
                          <a:ea typeface="+mn-ea"/>
                        </a:rPr>
                        <a:t>便に」</a:t>
                      </a:r>
                      <a:r>
                        <a:rPr lang="en-US" altLang="ja-JP" sz="800" b="0" dirty="0" smtClean="0">
                          <a:latin typeface="+mn-ea"/>
                          <a:ea typeface="+mn-ea"/>
                        </a:rPr>
                        <a:t>2017</a:t>
                      </a:r>
                      <a:r>
                        <a:rPr lang="ja-JP" altLang="ja-JP" sz="800" b="0" dirty="0" smtClean="0">
                          <a:latin typeface="+mn-ea"/>
                          <a:ea typeface="+mn-ea"/>
                        </a:rPr>
                        <a:t>年</a:t>
                      </a:r>
                      <a:r>
                        <a:rPr lang="en-US" altLang="ja-JP" sz="800" b="0" dirty="0" smtClean="0">
                          <a:latin typeface="+mn-ea"/>
                          <a:ea typeface="+mn-ea"/>
                        </a:rPr>
                        <a:t>03</a:t>
                      </a:r>
                      <a:r>
                        <a:rPr lang="ja-JP" altLang="ja-JP" sz="800" b="0" dirty="0" smtClean="0">
                          <a:latin typeface="+mn-ea"/>
                          <a:ea typeface="+mn-ea"/>
                        </a:rPr>
                        <a:t>月</a:t>
                      </a:r>
                      <a:r>
                        <a:rPr lang="en-US" altLang="ja-JP" sz="800" b="0" dirty="0" smtClean="0">
                          <a:latin typeface="+mn-ea"/>
                          <a:ea typeface="+mn-ea"/>
                        </a:rPr>
                        <a:t>23</a:t>
                      </a:r>
                      <a:r>
                        <a:rPr lang="ja-JP" altLang="ja-JP" sz="800" b="0" dirty="0" smtClean="0">
                          <a:latin typeface="+mn-ea"/>
                          <a:ea typeface="+mn-ea"/>
                        </a:rPr>
                        <a:t>日ニュースリリース</a:t>
                      </a:r>
                      <a:endParaRPr kumimoji="1" lang="ja-JP" altLang="en-US" sz="800" b="0" dirty="0">
                        <a:latin typeface="+mn-ea"/>
                        <a:ea typeface="+mn-ea"/>
                      </a:endParaRPr>
                    </a:p>
                  </a:txBody>
                  <a:tcPr/>
                </a:tc>
                <a:tc hMerge="1">
                  <a:txBody>
                    <a:bodyPr/>
                    <a:lstStyle/>
                    <a:p>
                      <a:endParaRPr kumimoji="1" lang="ja-JP" altLang="en-US" sz="900" dirty="0"/>
                    </a:p>
                  </a:txBody>
                  <a:tcPr/>
                </a:tc>
              </a:tr>
              <a:tr h="197583">
                <a:tc>
                  <a:txBody>
                    <a:bodyPr/>
                    <a:lstStyle/>
                    <a:p>
                      <a:r>
                        <a:rPr kumimoji="1" lang="ja-JP" altLang="en-US" sz="900" dirty="0" smtClean="0">
                          <a:latin typeface="PMingLiU 本文"/>
                          <a:ea typeface="+mn-ea"/>
                        </a:rPr>
                        <a:t>韓国（４か所）</a:t>
                      </a:r>
                      <a:endParaRPr kumimoji="1" lang="ja-JP" altLang="en-US" sz="900" dirty="0">
                        <a:latin typeface="PMingLiU 本文"/>
                        <a:ea typeface="+mn-ea"/>
                      </a:endParaRPr>
                    </a:p>
                  </a:txBody>
                  <a:tcPr/>
                </a:tc>
                <a:tc>
                  <a:txBody>
                    <a:bodyPr/>
                    <a:lstStyle/>
                    <a:p>
                      <a:r>
                        <a:rPr lang="ja-JP" altLang="en-US" sz="900" dirty="0" smtClean="0">
                          <a:effectLst/>
                          <a:latin typeface="PMingLiU 本文"/>
                          <a:ea typeface="+mn-ea"/>
                        </a:rPr>
                        <a:t>ソウル（仁川・金浦）、釜山、大邱</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台湾（２か所）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台北、高雄</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香港（１か所）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香港</a:t>
                      </a:r>
                      <a:endParaRPr kumimoji="1" lang="ja-JP" altLang="en-US" sz="900" dirty="0">
                        <a:latin typeface="PMingLiU 本文"/>
                        <a:ea typeface="+mn-ea"/>
                      </a:endParaRPr>
                    </a:p>
                  </a:txBody>
                  <a:tcPr/>
                </a:tc>
              </a:tr>
              <a:tr h="174163">
                <a:tc>
                  <a:txBody>
                    <a:bodyPr/>
                    <a:lstStyle/>
                    <a:p>
                      <a:r>
                        <a:rPr kumimoji="1" lang="ja-JP" altLang="en-US" sz="900" dirty="0" smtClean="0">
                          <a:latin typeface="PMingLiU 本文"/>
                          <a:ea typeface="+mn-ea"/>
                        </a:rPr>
                        <a:t>中国（</a:t>
                      </a:r>
                      <a:r>
                        <a:rPr kumimoji="1" lang="ja-JP" altLang="en-US" sz="900" strike="noStrike" dirty="0" smtClean="0">
                          <a:solidFill>
                            <a:srgbClr val="00B050"/>
                          </a:solidFill>
                          <a:latin typeface="PMingLiU 本文"/>
                          <a:ea typeface="+mn-ea"/>
                        </a:rPr>
                        <a:t>６</a:t>
                      </a:r>
                      <a:r>
                        <a:rPr kumimoji="1" lang="ja-JP" altLang="en-US" sz="900" dirty="0" smtClean="0">
                          <a:latin typeface="PMingLiU 本文"/>
                          <a:ea typeface="+mn-ea"/>
                        </a:rPr>
                        <a:t>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上海、重慶、武漢、天津、</a:t>
                      </a:r>
                      <a:r>
                        <a:rPr kumimoji="1" lang="zh-TW" altLang="en-US" sz="900" dirty="0" smtClean="0">
                          <a:latin typeface="PMingLiU 本文"/>
                          <a:ea typeface="+mn-ea"/>
                        </a:rPr>
                        <a:t>西安</a:t>
                      </a:r>
                      <a:r>
                        <a:rPr kumimoji="1" lang="ja-JP" altLang="en-US" sz="900" dirty="0" err="1" smtClean="0">
                          <a:latin typeface="PMingLiU 本文"/>
                          <a:ea typeface="+mn-ea"/>
                        </a:rPr>
                        <a:t>、</a:t>
                      </a:r>
                      <a:r>
                        <a:rPr kumimoji="1" lang="zh-TW" altLang="en-US" sz="900" dirty="0" smtClean="0">
                          <a:latin typeface="PMingLiU 本文"/>
                          <a:ea typeface="+mn-ea"/>
                        </a:rPr>
                        <a:t>揚州</a:t>
                      </a:r>
                      <a:endParaRPr kumimoji="1" lang="en-US" altLang="ja-JP" sz="900" strike="sngStrike" dirty="0" smtClean="0">
                        <a:solidFill>
                          <a:srgbClr val="FF0000"/>
                        </a:solidFill>
                        <a:latin typeface="PMingLiU 本文"/>
                        <a:ea typeface="+mn-ea"/>
                      </a:endParaRPr>
                    </a:p>
                  </a:txBody>
                  <a:tcPr/>
                </a:tc>
              </a:tr>
              <a:tr h="197583">
                <a:tc>
                  <a:txBody>
                    <a:bodyPr/>
                    <a:lstStyle/>
                    <a:p>
                      <a:r>
                        <a:rPr kumimoji="1" lang="ja-JP" altLang="en-US" sz="900" dirty="0" smtClean="0">
                          <a:latin typeface="PMingLiU 本文"/>
                          <a:ea typeface="+mn-ea"/>
                        </a:rPr>
                        <a:t>フィリピン（１か所）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マニラ</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タイ（１か所）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バンコク</a:t>
                      </a:r>
                      <a:endParaRPr kumimoji="1" lang="ja-JP" altLang="en-US" sz="900" dirty="0">
                        <a:latin typeface="PMingLiU 本文"/>
                        <a:ea typeface="+mn-ea"/>
                      </a:endParaRPr>
                    </a:p>
                  </a:txBody>
                  <a:tcPr/>
                </a:tc>
              </a:tr>
              <a:tr h="197583">
                <a:tc>
                  <a:txBody>
                    <a:bodyPr/>
                    <a:lstStyle/>
                    <a:p>
                      <a:r>
                        <a:rPr kumimoji="1" lang="ja-JP" altLang="en-US" sz="900" dirty="0" smtClean="0">
                          <a:latin typeface="PMingLiU 本文"/>
                          <a:ea typeface="+mn-ea"/>
                        </a:rPr>
                        <a:t>マレーシア（１か所）</a:t>
                      </a:r>
                      <a:endParaRPr kumimoji="1" lang="ja-JP" altLang="en-US" sz="900" dirty="0">
                        <a:latin typeface="PMingLiU 本文"/>
                        <a:ea typeface="+mn-ea"/>
                      </a:endParaRPr>
                    </a:p>
                  </a:txBody>
                  <a:tcPr/>
                </a:tc>
                <a:tc>
                  <a:txBody>
                    <a:bodyPr/>
                    <a:lstStyle/>
                    <a:p>
                      <a:r>
                        <a:rPr kumimoji="1" lang="ja-JP" altLang="en-US" sz="900" dirty="0" smtClean="0">
                          <a:latin typeface="PMingLiU 本文"/>
                          <a:ea typeface="+mn-ea"/>
                        </a:rPr>
                        <a:t>クアラルンプール</a:t>
                      </a:r>
                      <a:endParaRPr kumimoji="1" lang="ja-JP" altLang="en-US" sz="900" dirty="0">
                        <a:latin typeface="PMingLiU 本文"/>
                        <a:ea typeface="+mn-ea"/>
                      </a:endParaRPr>
                    </a:p>
                  </a:txBody>
                  <a:tcPr/>
                </a:tc>
              </a:tr>
              <a:tr h="25529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PMingLiU 本文"/>
                          <a:ea typeface="+mn-ea"/>
                        </a:rPr>
                        <a:t>アメリカ合衆国（</a:t>
                      </a:r>
                      <a:r>
                        <a:rPr kumimoji="1" lang="ja-JP" altLang="en-US" sz="900" dirty="0" smtClean="0">
                          <a:solidFill>
                            <a:srgbClr val="00B050"/>
                          </a:solidFill>
                          <a:latin typeface="PMingLiU 本文"/>
                          <a:ea typeface="+mn-ea"/>
                        </a:rPr>
                        <a:t>２</a:t>
                      </a:r>
                      <a:r>
                        <a:rPr kumimoji="1" lang="ja-JP" altLang="en-US" sz="900" dirty="0" smtClean="0">
                          <a:latin typeface="PMingLiU 本文"/>
                          <a:ea typeface="+mn-ea"/>
                        </a:rPr>
                        <a:t>か所）</a:t>
                      </a:r>
                    </a:p>
                  </a:txBody>
                  <a:tcPr/>
                </a:tc>
                <a:tc>
                  <a:txBody>
                    <a:bodyPr/>
                    <a:lstStyle/>
                    <a:p>
                      <a:r>
                        <a:rPr kumimoji="1" lang="ja-JP" altLang="en-US" sz="900" dirty="0" smtClean="0">
                          <a:latin typeface="PMingLiU 本文"/>
                          <a:ea typeface="+mn-ea"/>
                        </a:rPr>
                        <a:t>グアム、ホノルル</a:t>
                      </a:r>
                      <a:endParaRPr kumimoji="1" lang="ja-JP" altLang="en-US" sz="900" dirty="0">
                        <a:latin typeface="PMingLiU 本文"/>
                        <a:ea typeface="+mn-ea"/>
                      </a:endParaRPr>
                    </a:p>
                  </a:txBody>
                  <a:tcPr/>
                </a:tc>
              </a:tr>
              <a:tr h="216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latin typeface="PMingLiU 本文"/>
                          <a:ea typeface="+mn-ea"/>
                        </a:rPr>
                        <a:t>オーストラリア（</a:t>
                      </a:r>
                      <a:r>
                        <a:rPr kumimoji="1" lang="ja-JP" altLang="en-US" sz="900" strike="noStrike" dirty="0" smtClean="0">
                          <a:solidFill>
                            <a:srgbClr val="00B050"/>
                          </a:solidFill>
                          <a:latin typeface="PMingLiU 本文"/>
                          <a:ea typeface="+mn-ea"/>
                        </a:rPr>
                        <a:t>１</a:t>
                      </a:r>
                      <a:r>
                        <a:rPr kumimoji="1" lang="ja-JP" altLang="en-US" sz="900" dirty="0" smtClean="0">
                          <a:latin typeface="PMingLiU 本文"/>
                          <a:ea typeface="+mn-ea"/>
                        </a:rPr>
                        <a:t>か所）</a:t>
                      </a:r>
                    </a:p>
                  </a:txBody>
                  <a:tcPr/>
                </a:tc>
                <a:tc>
                  <a:txBody>
                    <a:bodyPr/>
                    <a:lstStyle/>
                    <a:p>
                      <a:r>
                        <a:rPr kumimoji="1" lang="ja-JP" altLang="en-US" sz="900" dirty="0" smtClean="0">
                          <a:latin typeface="PMingLiU 本文"/>
                          <a:ea typeface="+mn-ea"/>
                        </a:rPr>
                        <a:t>ケアンズ</a:t>
                      </a:r>
                      <a:endParaRPr kumimoji="1" lang="ja-JP" altLang="en-US" sz="900" dirty="0">
                        <a:latin typeface="PMingLiU 本文"/>
                        <a:ea typeface="+mn-ea"/>
                      </a:endParaRPr>
                    </a:p>
                  </a:txBody>
                  <a:tcPr/>
                </a:tc>
              </a:tr>
            </a:tbl>
          </a:graphicData>
        </a:graphic>
      </p:graphicFrame>
      <p:sp>
        <p:nvSpPr>
          <p:cNvPr id="23" name="正方形/長方形 22"/>
          <p:cNvSpPr/>
          <p:nvPr/>
        </p:nvSpPr>
        <p:spPr>
          <a:xfrm>
            <a:off x="271028" y="3805009"/>
            <a:ext cx="4444988" cy="215444"/>
          </a:xfrm>
          <a:prstGeom prst="rect">
            <a:avLst/>
          </a:prstGeom>
        </p:spPr>
        <p:txBody>
          <a:bodyPr wrap="square">
            <a:spAutoFit/>
          </a:bodyPr>
          <a:lstStyle/>
          <a:p>
            <a:r>
              <a:rPr lang="ja-JP" altLang="en-US" sz="8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700" dirty="0" smtClean="0"/>
              <a:t>：新関西</a:t>
            </a:r>
            <a:r>
              <a:rPr lang="ja-JP" altLang="ja-JP" sz="700" dirty="0"/>
              <a:t>国際</a:t>
            </a:r>
            <a:r>
              <a:rPr lang="ja-JP" altLang="ja-JP" sz="700" dirty="0" smtClean="0"/>
              <a:t>空港㈱</a:t>
            </a:r>
            <a:r>
              <a:rPr lang="ja-JP" altLang="en-US" sz="700" b="1" dirty="0" smtClean="0"/>
              <a:t>・関西エアポート㈱</a:t>
            </a:r>
            <a:r>
              <a:rPr lang="ja-JP" altLang="ja-JP" sz="700" dirty="0" smtClean="0"/>
              <a:t>「</a:t>
            </a:r>
            <a:r>
              <a:rPr lang="ja-JP" altLang="ja-JP" sz="700" dirty="0"/>
              <a:t>関西国際空港運営概況</a:t>
            </a:r>
            <a:r>
              <a:rPr lang="ja-JP" altLang="ja-JP" sz="700" dirty="0" smtClean="0"/>
              <a:t>」</a:t>
            </a:r>
            <a:r>
              <a:rPr lang="ja-JP" altLang="en-US" sz="700" dirty="0" smtClean="0"/>
              <a:t>及び大阪税関「貿易統計計表」より作成</a:t>
            </a:r>
            <a:endParaRPr lang="ja-JP" altLang="ja-JP" sz="700" dirty="0"/>
          </a:p>
        </p:txBody>
      </p:sp>
    </p:spTree>
    <p:extLst>
      <p:ext uri="{BB962C8B-B14F-4D97-AF65-F5344CB8AC3E}">
        <p14:creationId xmlns:p14="http://schemas.microsoft.com/office/powerpoint/2010/main" val="35160806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テキスト ボックス 5"/>
          <p:cNvSpPr txBox="1"/>
          <p:nvPr/>
        </p:nvSpPr>
        <p:spPr>
          <a:xfrm>
            <a:off x="122517" y="3411554"/>
            <a:ext cx="4368194" cy="230832"/>
          </a:xfrm>
          <a:prstGeom prst="rect">
            <a:avLst/>
          </a:prstGeom>
          <a:noFill/>
        </p:spPr>
        <p:txBody>
          <a:bodyPr wrap="square" rtlCol="0">
            <a:spAutoFit/>
          </a:bodyPr>
          <a:lstStyle/>
          <a:p>
            <a:r>
              <a:rPr kumimoji="1" lang="ja-JP" altLang="en-US" sz="900" dirty="0" smtClean="0"/>
              <a:t>愛知県と震災関連の復興需要の増加による東北の自治体の成長率の伸びが大きい</a:t>
            </a:r>
            <a:endParaRPr kumimoji="1" lang="ja-JP" altLang="en-US" sz="900" dirty="0"/>
          </a:p>
        </p:txBody>
      </p:sp>
      <p:sp>
        <p:nvSpPr>
          <p:cNvPr id="8" name="テキスト ボックス 7"/>
          <p:cNvSpPr txBox="1"/>
          <p:nvPr/>
        </p:nvSpPr>
        <p:spPr>
          <a:xfrm>
            <a:off x="4644008" y="3414192"/>
            <a:ext cx="4032448" cy="230832"/>
          </a:xfrm>
          <a:prstGeom prst="rect">
            <a:avLst/>
          </a:prstGeom>
          <a:noFill/>
        </p:spPr>
        <p:txBody>
          <a:bodyPr wrap="square" rtlCol="0">
            <a:spAutoFit/>
          </a:bodyPr>
          <a:lstStyle/>
          <a:p>
            <a:r>
              <a:rPr kumimoji="1" lang="ja-JP" altLang="en-US" sz="900" dirty="0" smtClean="0"/>
              <a:t>愛知県</a:t>
            </a:r>
            <a:r>
              <a:rPr lang="ja-JP" altLang="en-US" sz="900" dirty="0" smtClean="0"/>
              <a:t>は製造業（自動車産業）がけん引。東京はサービス業がけん引</a:t>
            </a:r>
            <a:endParaRPr kumimoji="1" lang="ja-JP" altLang="en-US" sz="900" dirty="0"/>
          </a:p>
        </p:txBody>
      </p:sp>
      <p:graphicFrame>
        <p:nvGraphicFramePr>
          <p:cNvPr id="9" name="グラフ 8"/>
          <p:cNvGraphicFramePr>
            <a:graphicFrameLocks/>
          </p:cNvGraphicFramePr>
          <p:nvPr>
            <p:extLst>
              <p:ext uri="{D42A27DB-BD31-4B8C-83A1-F6EECF244321}">
                <p14:modId xmlns:p14="http://schemas.microsoft.com/office/powerpoint/2010/main" val="2399736898"/>
              </p:ext>
            </p:extLst>
          </p:nvPr>
        </p:nvGraphicFramePr>
        <p:xfrm>
          <a:off x="4529394" y="699956"/>
          <a:ext cx="4392488" cy="2729044"/>
        </p:xfrm>
        <a:graphic>
          <a:graphicData uri="http://schemas.openxmlformats.org/drawingml/2006/chart">
            <c:chart xmlns:c="http://schemas.openxmlformats.org/drawingml/2006/chart" xmlns:r="http://schemas.openxmlformats.org/officeDocument/2006/relationships" r:id="rId2"/>
          </a:graphicData>
        </a:graphic>
      </p:graphicFrame>
      <p:sp>
        <p:nvSpPr>
          <p:cNvPr id="11" name="テキスト ボックス 10"/>
          <p:cNvSpPr txBox="1"/>
          <p:nvPr/>
        </p:nvSpPr>
        <p:spPr>
          <a:xfrm>
            <a:off x="-36513" y="3589275"/>
            <a:ext cx="7004941" cy="307777"/>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の産業別付加価値額割合の推移と東京・全国の産業別付加価値額割合（名目</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118945" y="3824370"/>
            <a:ext cx="5231308" cy="246221"/>
          </a:xfrm>
          <a:prstGeom prst="rect">
            <a:avLst/>
          </a:prstGeom>
          <a:noFill/>
        </p:spPr>
        <p:txBody>
          <a:bodyPr wrap="square" rtlCol="0">
            <a:spAutoFit/>
          </a:bodyPr>
          <a:lstStyle/>
          <a:p>
            <a:r>
              <a:rPr kumimoji="1" lang="ja-JP" altLang="en-US" sz="1000" dirty="0" smtClean="0"/>
              <a:t>出典：</a:t>
            </a:r>
            <a:r>
              <a:rPr lang="ja-JP" altLang="en-US" sz="1000" dirty="0" smtClean="0">
                <a:latin typeface="Calibri" pitchFamily="34" charset="0"/>
              </a:rPr>
              <a:t>内閣府</a:t>
            </a:r>
            <a:r>
              <a:rPr lang="ja-JP" altLang="en-US" sz="1000" dirty="0">
                <a:latin typeface="Calibri" pitchFamily="34" charset="0"/>
              </a:rPr>
              <a:t>「県民経済計算」、大阪府「府民経済計算（平成</a:t>
            </a:r>
            <a:r>
              <a:rPr lang="en-US" altLang="ja-JP" sz="1000" dirty="0">
                <a:latin typeface="Calibri" pitchFamily="34" charset="0"/>
              </a:rPr>
              <a:t>26</a:t>
            </a:r>
            <a:r>
              <a:rPr lang="ja-JP" altLang="en-US" sz="1000" dirty="0">
                <a:latin typeface="Calibri" pitchFamily="34" charset="0"/>
              </a:rPr>
              <a:t>年</a:t>
            </a:r>
            <a:r>
              <a:rPr lang="ja-JP" altLang="en-US" sz="1000" dirty="0" smtClean="0">
                <a:latin typeface="Calibri" pitchFamily="34" charset="0"/>
              </a:rPr>
              <a:t>）</a:t>
            </a:r>
            <a:endParaRPr lang="ja-JP" altLang="en-US" sz="1000" dirty="0">
              <a:latin typeface="Calibri" pitchFamily="34" charset="0"/>
            </a:endParaRPr>
          </a:p>
        </p:txBody>
      </p:sp>
      <p:sp>
        <p:nvSpPr>
          <p:cNvPr id="13" name="テキスト ボックス 12"/>
          <p:cNvSpPr txBox="1"/>
          <p:nvPr/>
        </p:nvSpPr>
        <p:spPr>
          <a:xfrm>
            <a:off x="-36512" y="87015"/>
            <a:ext cx="4140460" cy="523220"/>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■都道府県別経済成長率年平均（名目）及び</a:t>
            </a:r>
            <a:endParaRPr kumimoji="1" lang="en-US" altLang="ja-JP" sz="1400" b="1" dirty="0" smtClean="0">
              <a:latin typeface="Meiryo UI" panose="020B0604030504040204" pitchFamily="50" charset="-128"/>
              <a:ea typeface="Meiryo UI" panose="020B0604030504040204" pitchFamily="50" charset="-128"/>
              <a:cs typeface="Meiryo UI" panose="020B0604030504040204" pitchFamily="50" charset="-128"/>
            </a:endParaRPr>
          </a:p>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　県内総生産（</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2010</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4307934" y="87014"/>
            <a:ext cx="4608512" cy="523220"/>
          </a:xfrm>
          <a:prstGeom prst="rect">
            <a:avLst/>
          </a:prstGeom>
          <a:noFill/>
        </p:spPr>
        <p:txBody>
          <a:bodyPr wrap="square" rtlCol="0">
            <a:spAutoFit/>
          </a:bodyPr>
          <a:lstStyle/>
          <a:p>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b="1" dirty="0" smtClean="0">
                <a:latin typeface="Meiryo UI" panose="020B0604030504040204" pitchFamily="50" charset="-128"/>
                <a:ea typeface="Meiryo UI" panose="020B0604030504040204" pitchFamily="50" charset="-128"/>
                <a:cs typeface="Meiryo UI" panose="020B0604030504040204" pitchFamily="50" charset="-128"/>
              </a:rPr>
              <a:t>2010</a:t>
            </a:r>
            <a:r>
              <a:rPr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度から</a:t>
            </a:r>
            <a:r>
              <a:rPr lang="en-US" altLang="ja-JP" sz="1400" b="1" dirty="0">
                <a:latin typeface="Meiryo UI" panose="020B0604030504040204" pitchFamily="50" charset="-128"/>
                <a:ea typeface="Meiryo UI" panose="020B0604030504040204" pitchFamily="50" charset="-128"/>
                <a:cs typeface="Meiryo UI" panose="020B0604030504040204" pitchFamily="50" charset="-128"/>
              </a:rPr>
              <a:t>2014</a:t>
            </a:r>
            <a:r>
              <a:rPr kumimoji="1" lang="ja-JP" altLang="en-US" sz="1400" b="1" dirty="0" smtClean="0">
                <a:latin typeface="Meiryo UI" panose="020B0604030504040204" pitchFamily="50" charset="-128"/>
                <a:ea typeface="Meiryo UI" panose="020B0604030504040204" pitchFamily="50" charset="-128"/>
                <a:cs typeface="Meiryo UI" panose="020B0604030504040204" pitchFamily="50" charset="-128"/>
              </a:rPr>
              <a:t>年度の都道府県別平均経済成長率（名目）における産業別寄与度</a:t>
            </a:r>
            <a:endParaRPr kumimoji="1"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644008" y="647889"/>
            <a:ext cx="360039" cy="215444"/>
          </a:xfrm>
          <a:prstGeom prst="rect">
            <a:avLst/>
          </a:prstGeom>
          <a:noFill/>
        </p:spPr>
        <p:txBody>
          <a:bodyPr wrap="square" rtlCol="0">
            <a:spAutoFit/>
          </a:bodyPr>
          <a:lstStyle/>
          <a:p>
            <a:r>
              <a:rPr kumimoji="1" lang="en-US" altLang="ja-JP" sz="800" dirty="0" smtClean="0"/>
              <a:t>(%)</a:t>
            </a:r>
            <a:endParaRPr kumimoji="1" lang="ja-JP" altLang="en-US" sz="800" dirty="0"/>
          </a:p>
        </p:txBody>
      </p:sp>
      <p:sp>
        <p:nvSpPr>
          <p:cNvPr id="18" name="テキスト ボックス 17"/>
          <p:cNvSpPr txBox="1"/>
          <p:nvPr/>
        </p:nvSpPr>
        <p:spPr>
          <a:xfrm>
            <a:off x="4474559" y="518483"/>
            <a:ext cx="3301797" cy="246221"/>
          </a:xfrm>
          <a:prstGeom prst="rect">
            <a:avLst/>
          </a:prstGeom>
          <a:noFill/>
        </p:spPr>
        <p:txBody>
          <a:bodyPr wrap="square" rtlCol="0">
            <a:spAutoFit/>
          </a:bodyPr>
          <a:lstStyle/>
          <a:p>
            <a:r>
              <a:rPr kumimoji="1" lang="ja-JP" altLang="en-US" sz="1000" dirty="0" smtClean="0"/>
              <a:t>出典：内閣府「県民経済計算」より作成</a:t>
            </a:r>
            <a:endParaRPr kumimoji="1" lang="ja-JP" altLang="en-US" sz="1000" dirty="0"/>
          </a:p>
        </p:txBody>
      </p:sp>
      <p:sp>
        <p:nvSpPr>
          <p:cNvPr id="20" name="テキスト ボックス 19"/>
          <p:cNvSpPr txBox="1"/>
          <p:nvPr/>
        </p:nvSpPr>
        <p:spPr>
          <a:xfrm>
            <a:off x="46067" y="518483"/>
            <a:ext cx="3301797" cy="246221"/>
          </a:xfrm>
          <a:prstGeom prst="rect">
            <a:avLst/>
          </a:prstGeom>
          <a:noFill/>
        </p:spPr>
        <p:txBody>
          <a:bodyPr wrap="square" rtlCol="0">
            <a:spAutoFit/>
          </a:bodyPr>
          <a:lstStyle/>
          <a:p>
            <a:r>
              <a:rPr kumimoji="1" lang="ja-JP" altLang="en-US" sz="1000" dirty="0" smtClean="0"/>
              <a:t>出典：内閣府「県民経済計算」より作成</a:t>
            </a:r>
            <a:endParaRPr kumimoji="1" lang="ja-JP" altLang="en-US" sz="1000" dirty="0"/>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8</a:t>
            </a:fld>
            <a:endParaRPr kumimoji="1" lang="ja-JP" altLang="en-US"/>
          </a:p>
        </p:txBody>
      </p:sp>
      <p:graphicFrame>
        <p:nvGraphicFramePr>
          <p:cNvPr id="25" name="グラフ 24"/>
          <p:cNvGraphicFramePr>
            <a:graphicFrameLocks noGrp="1"/>
          </p:cNvGraphicFramePr>
          <p:nvPr>
            <p:extLst>
              <p:ext uri="{D42A27DB-BD31-4B8C-83A1-F6EECF244321}">
                <p14:modId xmlns:p14="http://schemas.microsoft.com/office/powerpoint/2010/main" val="1257229625"/>
              </p:ext>
            </p:extLst>
          </p:nvPr>
        </p:nvGraphicFramePr>
        <p:xfrm>
          <a:off x="118944" y="4039814"/>
          <a:ext cx="8917551" cy="2818185"/>
        </p:xfrm>
        <a:graphic>
          <a:graphicData uri="http://schemas.openxmlformats.org/drawingml/2006/chart">
            <c:chart xmlns:c="http://schemas.openxmlformats.org/drawingml/2006/chart" xmlns:r="http://schemas.openxmlformats.org/officeDocument/2006/relationships" r:id="rId3"/>
          </a:graphicData>
        </a:graphic>
      </p:graphicFrame>
      <p:sp>
        <p:nvSpPr>
          <p:cNvPr id="30" name="正方形/長方形 29"/>
          <p:cNvSpPr/>
          <p:nvPr/>
        </p:nvSpPr>
        <p:spPr>
          <a:xfrm>
            <a:off x="6660232" y="4329100"/>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22.8%</a:t>
            </a:r>
            <a:endParaRPr lang="ja-JP" altLang="en-US" sz="700" dirty="0"/>
          </a:p>
        </p:txBody>
      </p:sp>
      <p:sp>
        <p:nvSpPr>
          <p:cNvPr id="31" name="円/楕円 30"/>
          <p:cNvSpPr/>
          <p:nvPr/>
        </p:nvSpPr>
        <p:spPr>
          <a:xfrm>
            <a:off x="5904148" y="4185084"/>
            <a:ext cx="308200" cy="504056"/>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32" name="円/楕円 31"/>
          <p:cNvSpPr/>
          <p:nvPr/>
        </p:nvSpPr>
        <p:spPr>
          <a:xfrm>
            <a:off x="5904148" y="4941168"/>
            <a:ext cx="308200" cy="36004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33" name="円/楕円 32"/>
          <p:cNvSpPr/>
          <p:nvPr/>
        </p:nvSpPr>
        <p:spPr>
          <a:xfrm>
            <a:off x="5883980" y="5373216"/>
            <a:ext cx="308200" cy="432048"/>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34" name="円/楕円 33"/>
          <p:cNvSpPr/>
          <p:nvPr/>
        </p:nvSpPr>
        <p:spPr>
          <a:xfrm>
            <a:off x="5904148" y="5949280"/>
            <a:ext cx="308200" cy="360040"/>
          </a:xfrm>
          <a:prstGeom prst="ellipse">
            <a:avLst/>
          </a:prstGeom>
          <a:noFill/>
          <a:ln w="19050">
            <a:solidFill>
              <a:srgbClr val="FF0000"/>
            </a:solidFill>
            <a:prstDash val="dash"/>
          </a:ln>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endParaRPr lang="ja-JP" altLang="en-US"/>
          </a:p>
        </p:txBody>
      </p:sp>
      <p:sp>
        <p:nvSpPr>
          <p:cNvPr id="27" name="正方形/長方形 26"/>
          <p:cNvSpPr/>
          <p:nvPr/>
        </p:nvSpPr>
        <p:spPr>
          <a:xfrm>
            <a:off x="6058249" y="4376713"/>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23.9%</a:t>
            </a:r>
            <a:endParaRPr lang="ja-JP" altLang="en-US" sz="700" dirty="0"/>
          </a:p>
        </p:txBody>
      </p:sp>
      <p:sp>
        <p:nvSpPr>
          <p:cNvPr id="28" name="正方形/長方形 27"/>
          <p:cNvSpPr/>
          <p:nvPr/>
        </p:nvSpPr>
        <p:spPr>
          <a:xfrm>
            <a:off x="6038079" y="5063078"/>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15.5%</a:t>
            </a:r>
            <a:endParaRPr lang="ja-JP" altLang="en-US" sz="700" dirty="0"/>
          </a:p>
        </p:txBody>
      </p:sp>
      <p:sp>
        <p:nvSpPr>
          <p:cNvPr id="26" name="正方形/長方形 25"/>
          <p:cNvSpPr/>
          <p:nvPr/>
        </p:nvSpPr>
        <p:spPr>
          <a:xfrm>
            <a:off x="6038080" y="5553236"/>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19.5%</a:t>
            </a:r>
            <a:endParaRPr lang="ja-JP" altLang="en-US" sz="700" dirty="0"/>
          </a:p>
        </p:txBody>
      </p:sp>
      <p:sp>
        <p:nvSpPr>
          <p:cNvPr id="29" name="正方形/長方形 28"/>
          <p:cNvSpPr/>
          <p:nvPr/>
        </p:nvSpPr>
        <p:spPr>
          <a:xfrm>
            <a:off x="6058248" y="6073563"/>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15.8%</a:t>
            </a:r>
            <a:endParaRPr lang="ja-JP" altLang="en-US" sz="700" dirty="0"/>
          </a:p>
        </p:txBody>
      </p:sp>
      <p:sp>
        <p:nvSpPr>
          <p:cNvPr id="35" name="正方形/長方形 34"/>
          <p:cNvSpPr/>
          <p:nvPr/>
        </p:nvSpPr>
        <p:spPr>
          <a:xfrm>
            <a:off x="791580" y="4334781"/>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21.2%</a:t>
            </a:r>
            <a:endParaRPr lang="ja-JP" altLang="en-US" sz="700" dirty="0"/>
          </a:p>
        </p:txBody>
      </p:sp>
      <p:sp>
        <p:nvSpPr>
          <p:cNvPr id="36" name="正方形/長方形 35"/>
          <p:cNvSpPr/>
          <p:nvPr/>
        </p:nvSpPr>
        <p:spPr>
          <a:xfrm>
            <a:off x="791579" y="4960747"/>
            <a:ext cx="308197"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13.2%</a:t>
            </a:r>
            <a:endParaRPr lang="ja-JP" altLang="en-US" sz="700" dirty="0"/>
          </a:p>
        </p:txBody>
      </p:sp>
      <p:sp>
        <p:nvSpPr>
          <p:cNvPr id="37" name="正方形/長方形 36"/>
          <p:cNvSpPr/>
          <p:nvPr/>
        </p:nvSpPr>
        <p:spPr>
          <a:xfrm>
            <a:off x="809211" y="5486909"/>
            <a:ext cx="290566"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22.2%</a:t>
            </a:r>
            <a:endParaRPr lang="ja-JP" altLang="en-US" sz="700" dirty="0"/>
          </a:p>
        </p:txBody>
      </p:sp>
      <p:sp>
        <p:nvSpPr>
          <p:cNvPr id="38" name="正方形/長方形 37"/>
          <p:cNvSpPr/>
          <p:nvPr/>
        </p:nvSpPr>
        <p:spPr>
          <a:xfrm>
            <a:off x="791579" y="6078134"/>
            <a:ext cx="290566" cy="102331"/>
          </a:xfrm>
          <a:prstGeom prst="rect">
            <a:avLst/>
          </a:prstGeom>
          <a:ln w="9525">
            <a:solidFill>
              <a:schemeClr val="tx1"/>
            </a:solidFill>
          </a:ln>
        </p:spPr>
        <p:style>
          <a:lnRef idx="2">
            <a:schemeClr val="accent6"/>
          </a:lnRef>
          <a:fillRef idx="1">
            <a:schemeClr val="lt1"/>
          </a:fillRef>
          <a:effectRef idx="0">
            <a:schemeClr val="accent6"/>
          </a:effectRef>
          <a:fontRef idx="minor">
            <a:schemeClr val="dk1"/>
          </a:fontRef>
        </p:style>
        <p:txBody>
          <a:bodyPr lIns="0" tIns="0" rIns="0" bIns="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fontAlgn="auto">
              <a:spcBef>
                <a:spcPts val="0"/>
              </a:spcBef>
              <a:spcAft>
                <a:spcPts val="0"/>
              </a:spcAft>
              <a:defRPr/>
            </a:pPr>
            <a:r>
              <a:rPr lang="en-US" altLang="ja-JP" sz="700" dirty="0" smtClean="0"/>
              <a:t>16.6%</a:t>
            </a:r>
            <a:endParaRPr lang="ja-JP" altLang="en-US" sz="700" dirty="0"/>
          </a:p>
        </p:txBody>
      </p:sp>
      <p:graphicFrame>
        <p:nvGraphicFramePr>
          <p:cNvPr id="39" name="グラフ 38"/>
          <p:cNvGraphicFramePr>
            <a:graphicFrameLocks/>
          </p:cNvGraphicFramePr>
          <p:nvPr>
            <p:extLst>
              <p:ext uri="{D42A27DB-BD31-4B8C-83A1-F6EECF244321}">
                <p14:modId xmlns:p14="http://schemas.microsoft.com/office/powerpoint/2010/main" val="1057778857"/>
              </p:ext>
            </p:extLst>
          </p:nvPr>
        </p:nvGraphicFramePr>
        <p:xfrm>
          <a:off x="122517" y="649263"/>
          <a:ext cx="4185417" cy="2762291"/>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6"/>
          <p:cNvSpPr txBox="1"/>
          <p:nvPr/>
        </p:nvSpPr>
        <p:spPr>
          <a:xfrm>
            <a:off x="3586252" y="3270176"/>
            <a:ext cx="877736" cy="230832"/>
          </a:xfrm>
          <a:prstGeom prst="rect">
            <a:avLst/>
          </a:prstGeom>
          <a:noFill/>
        </p:spPr>
        <p:txBody>
          <a:bodyPr wrap="square" rtlCol="0">
            <a:spAutoFit/>
          </a:bodyPr>
          <a:lstStyle/>
          <a:p>
            <a:r>
              <a:rPr kumimoji="1" lang="ja-JP" altLang="en-US" sz="900" dirty="0" smtClean="0"/>
              <a:t>（成長率</a:t>
            </a:r>
            <a:r>
              <a:rPr kumimoji="1" lang="ja-JP" altLang="en-US" sz="900" dirty="0" smtClean="0">
                <a:latin typeface="+mn-ea"/>
              </a:rPr>
              <a:t>）</a:t>
            </a:r>
            <a:r>
              <a:rPr kumimoji="1" lang="en-US" altLang="ja-JP" sz="900" dirty="0" smtClean="0">
                <a:latin typeface="+mn-ea"/>
              </a:rPr>
              <a:t>(%)</a:t>
            </a:r>
            <a:endParaRPr kumimoji="1" lang="ja-JP" altLang="en-US" sz="900" dirty="0">
              <a:latin typeface="+mn-ea"/>
            </a:endParaRPr>
          </a:p>
        </p:txBody>
      </p:sp>
    </p:spTree>
    <p:extLst>
      <p:ext uri="{BB962C8B-B14F-4D97-AF65-F5344CB8AC3E}">
        <p14:creationId xmlns:p14="http://schemas.microsoft.com/office/powerpoint/2010/main" val="25611010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正方形/長方形 12"/>
          <p:cNvSpPr/>
          <p:nvPr/>
        </p:nvSpPr>
        <p:spPr>
          <a:xfrm>
            <a:off x="12504" y="-31897"/>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■港湾別輸出入</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貿易額</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7" name="グラフ 16"/>
          <p:cNvGraphicFramePr>
            <a:graphicFrameLocks/>
          </p:cNvGraphicFramePr>
          <p:nvPr>
            <p:extLst>
              <p:ext uri="{D42A27DB-BD31-4B8C-83A1-F6EECF244321}">
                <p14:modId xmlns:p14="http://schemas.microsoft.com/office/powerpoint/2010/main" val="4293094163"/>
              </p:ext>
            </p:extLst>
          </p:nvPr>
        </p:nvGraphicFramePr>
        <p:xfrm>
          <a:off x="98190" y="552526"/>
          <a:ext cx="3851076" cy="2855322"/>
        </p:xfrm>
        <a:graphic>
          <a:graphicData uri="http://schemas.openxmlformats.org/drawingml/2006/chart">
            <c:chart xmlns:c="http://schemas.openxmlformats.org/drawingml/2006/chart" xmlns:r="http://schemas.openxmlformats.org/officeDocument/2006/relationships" r:id="rId2"/>
          </a:graphicData>
        </a:graphic>
      </p:graphicFrame>
      <p:sp>
        <p:nvSpPr>
          <p:cNvPr id="18" name="正方形/長方形 17"/>
          <p:cNvSpPr/>
          <p:nvPr/>
        </p:nvSpPr>
        <p:spPr>
          <a:xfrm>
            <a:off x="3203848" y="437992"/>
            <a:ext cx="504056" cy="215444"/>
          </a:xfrm>
          <a:prstGeom prst="rect">
            <a:avLst/>
          </a:prstGeom>
        </p:spPr>
        <p:txBody>
          <a:bodyPr wrap="square">
            <a:spAutoFit/>
          </a:bodyPr>
          <a:lstStyle/>
          <a:p>
            <a:r>
              <a:rPr lang="en-US" altLang="ja-JP" sz="800" dirty="0" smtClean="0"/>
              <a:t>(</a:t>
            </a:r>
            <a:r>
              <a:rPr lang="ja-JP" altLang="en-US" sz="800" dirty="0" smtClean="0"/>
              <a:t>億円</a:t>
            </a:r>
            <a:r>
              <a:rPr lang="en-US" altLang="ja-JP" sz="800" dirty="0" smtClean="0"/>
              <a:t>) </a:t>
            </a:r>
            <a:endParaRPr lang="ja-JP" altLang="ja-JP" sz="800" dirty="0"/>
          </a:p>
        </p:txBody>
      </p:sp>
      <p:sp>
        <p:nvSpPr>
          <p:cNvPr id="19" name="正方形/長方形 18"/>
          <p:cNvSpPr/>
          <p:nvPr/>
        </p:nvSpPr>
        <p:spPr>
          <a:xfrm>
            <a:off x="372544" y="404664"/>
            <a:ext cx="504056" cy="215444"/>
          </a:xfrm>
          <a:prstGeom prst="rect">
            <a:avLst/>
          </a:prstGeom>
        </p:spPr>
        <p:txBody>
          <a:bodyPr wrap="square">
            <a:spAutoFit/>
          </a:bodyPr>
          <a:lstStyle/>
          <a:p>
            <a:r>
              <a:rPr lang="en-US" altLang="ja-JP" sz="800" dirty="0" smtClean="0"/>
              <a:t>(</a:t>
            </a:r>
            <a:r>
              <a:rPr lang="ja-JP" altLang="en-US" sz="800" dirty="0" smtClean="0"/>
              <a:t>億円</a:t>
            </a:r>
            <a:r>
              <a:rPr lang="en-US" altLang="ja-JP" sz="800" dirty="0" smtClean="0"/>
              <a:t>) </a:t>
            </a:r>
            <a:endParaRPr lang="ja-JP" altLang="ja-JP" sz="800" dirty="0"/>
          </a:p>
        </p:txBody>
      </p:sp>
      <p:sp>
        <p:nvSpPr>
          <p:cNvPr id="20" name="正方形/長方形 19"/>
          <p:cNvSpPr/>
          <p:nvPr/>
        </p:nvSpPr>
        <p:spPr>
          <a:xfrm>
            <a:off x="228639" y="261228"/>
            <a:ext cx="3227237"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t>：財務省「財務省貿易統計」より作成</a:t>
            </a:r>
            <a:endParaRPr lang="ja-JP" altLang="ja-JP" sz="10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5262" y="415370"/>
            <a:ext cx="4951599" cy="28696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正方形/長方形 21"/>
          <p:cNvSpPr/>
          <p:nvPr/>
        </p:nvSpPr>
        <p:spPr>
          <a:xfrm>
            <a:off x="4081996" y="-40341"/>
            <a:ext cx="381642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■国内各港の外内貿コンテナ取扱個数の推移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正方形/長方形 32"/>
          <p:cNvSpPr/>
          <p:nvPr/>
        </p:nvSpPr>
        <p:spPr>
          <a:xfrm>
            <a:off x="4248472" y="230829"/>
            <a:ext cx="4572000" cy="246221"/>
          </a:xfrm>
          <a:prstGeom prst="rect">
            <a:avLst/>
          </a:prstGeom>
        </p:spPr>
        <p:txBody>
          <a:bodyPr>
            <a:spAutoFit/>
          </a:bodyPr>
          <a:lstStyle/>
          <a:p>
            <a:r>
              <a:rPr lang="ja-JP" altLang="en-US" sz="1000" dirty="0" smtClean="0"/>
              <a:t>出典：国土交通省「近年の港湾・海運を取り巻く状況」</a:t>
            </a:r>
            <a:r>
              <a:rPr lang="en-US" altLang="ja-JP" sz="1000" dirty="0" smtClean="0"/>
              <a:t>H29.6.15</a:t>
            </a:r>
            <a:endParaRPr lang="ja-JP" altLang="ja-JP" sz="1000" dirty="0"/>
          </a:p>
        </p:txBody>
      </p:sp>
      <p:sp>
        <p:nvSpPr>
          <p:cNvPr id="28" name="正方形/長方形 27"/>
          <p:cNvSpPr/>
          <p:nvPr/>
        </p:nvSpPr>
        <p:spPr>
          <a:xfrm>
            <a:off x="4355976" y="3359378"/>
            <a:ext cx="3728264" cy="4296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■阪神港の</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国際貨物扱量</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と</a:t>
            </a:r>
            <a:endParaRPr lang="en-US" altLang="ja-JP"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阪神港輸出入</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貿易額の推移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581031" y="3763779"/>
            <a:ext cx="4132328" cy="369332"/>
          </a:xfrm>
          <a:prstGeom prst="rect">
            <a:avLst/>
          </a:prstGeom>
        </p:spPr>
        <p:txBody>
          <a:bodyPr wrap="square">
            <a:spAutoFit/>
          </a:bodyPr>
          <a:lstStyle/>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ja-JP" sz="900" dirty="0" smtClean="0"/>
              <a:t>：</a:t>
            </a:r>
            <a:r>
              <a:rPr lang="ja-JP" altLang="en-US" sz="900" dirty="0" smtClean="0"/>
              <a:t>大阪市「港湾統計」、神戸市「神戸港の港勢」及び大阪税関「貿易統計計表」より作成</a:t>
            </a:r>
            <a:endParaRPr lang="ja-JP" altLang="ja-JP" sz="900" dirty="0"/>
          </a:p>
        </p:txBody>
      </p:sp>
      <p:sp>
        <p:nvSpPr>
          <p:cNvPr id="26" name="正方形/長方形 4"/>
          <p:cNvSpPr>
            <a:spLocks noChangeArrowheads="1"/>
          </p:cNvSpPr>
          <p:nvPr/>
        </p:nvSpPr>
        <p:spPr bwMode="auto">
          <a:xfrm>
            <a:off x="5292080" y="3933056"/>
            <a:ext cx="331942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177800" indent="-177800" eaLnBrk="1" hangingPunct="1"/>
            <a:r>
              <a:rPr lang="en-US" altLang="ja-JP" sz="700" dirty="0" smtClean="0">
                <a:latin typeface="+mn-ea"/>
                <a:cs typeface="Meiryo UI" panose="020B0604030504040204" pitchFamily="50" charset="-128"/>
              </a:rPr>
              <a:t>※TEU</a:t>
            </a:r>
            <a:r>
              <a:rPr lang="ja-JP" altLang="en-US" sz="700" dirty="0" smtClean="0">
                <a:latin typeface="+mn-ea"/>
                <a:cs typeface="Meiryo UI" panose="020B0604030504040204" pitchFamily="50" charset="-128"/>
              </a:rPr>
              <a:t>は</a:t>
            </a:r>
            <a:r>
              <a:rPr lang="en-US" altLang="ja-JP" sz="700" dirty="0" smtClean="0">
                <a:latin typeface="+mn-ea"/>
                <a:cs typeface="Meiryo UI" panose="020B0604030504040204" pitchFamily="50" charset="-128"/>
              </a:rPr>
              <a:t>20</a:t>
            </a:r>
            <a:r>
              <a:rPr lang="ja-JP" altLang="en-US" sz="700" dirty="0" smtClean="0">
                <a:latin typeface="+mn-ea"/>
                <a:cs typeface="Meiryo UI" panose="020B0604030504040204" pitchFamily="50" charset="-128"/>
              </a:rPr>
              <a:t>フィートコンテナ換算個数。</a:t>
            </a:r>
            <a:r>
              <a:rPr lang="en-US" altLang="ja-JP" sz="700" dirty="0" smtClean="0">
                <a:latin typeface="+mn-ea"/>
                <a:cs typeface="Meiryo UI" panose="020B0604030504040204" pitchFamily="50" charset="-128"/>
              </a:rPr>
              <a:t>40</a:t>
            </a:r>
            <a:r>
              <a:rPr lang="ja-JP" altLang="en-US" sz="700" dirty="0" smtClean="0">
                <a:latin typeface="+mn-ea"/>
                <a:cs typeface="Meiryo UI" panose="020B0604030504040204" pitchFamily="50" charset="-128"/>
              </a:rPr>
              <a:t>フィートコンテナ</a:t>
            </a:r>
            <a:r>
              <a:rPr lang="en-US" altLang="ja-JP" sz="700" dirty="0" smtClean="0">
                <a:latin typeface="+mn-ea"/>
                <a:cs typeface="Meiryo UI" panose="020B0604030504040204" pitchFamily="50" charset="-128"/>
              </a:rPr>
              <a:t>1</a:t>
            </a:r>
            <a:r>
              <a:rPr lang="ja-JP" altLang="en-US" sz="700" dirty="0" smtClean="0">
                <a:latin typeface="+mn-ea"/>
                <a:cs typeface="Meiryo UI" panose="020B0604030504040204" pitchFamily="50" charset="-128"/>
              </a:rPr>
              <a:t>個は</a:t>
            </a:r>
            <a:r>
              <a:rPr lang="en-US" altLang="ja-JP" sz="700" dirty="0" smtClean="0">
                <a:latin typeface="+mn-ea"/>
                <a:cs typeface="Meiryo UI" panose="020B0604030504040204" pitchFamily="50" charset="-128"/>
              </a:rPr>
              <a:t>2TEU</a:t>
            </a:r>
            <a:r>
              <a:rPr lang="ja-JP" altLang="en-US" sz="700" dirty="0" smtClean="0">
                <a:latin typeface="+mn-ea"/>
                <a:cs typeface="Meiryo UI" panose="020B0604030504040204" pitchFamily="50" charset="-128"/>
              </a:rPr>
              <a:t>となる。</a:t>
            </a:r>
            <a:endParaRPr lang="en-US" altLang="ja-JP" sz="700" dirty="0" smtClean="0">
              <a:latin typeface="+mn-ea"/>
              <a:cs typeface="Meiryo UI" panose="020B0604030504040204" pitchFamily="50" charset="-128"/>
            </a:endParaRPr>
          </a:p>
        </p:txBody>
      </p:sp>
      <p:grpSp>
        <p:nvGrpSpPr>
          <p:cNvPr id="23" name="グループ化 22"/>
          <p:cNvGrpSpPr/>
          <p:nvPr/>
        </p:nvGrpSpPr>
        <p:grpSpPr>
          <a:xfrm>
            <a:off x="4644008" y="4007132"/>
            <a:ext cx="4113583" cy="2446204"/>
            <a:chOff x="0" y="0"/>
            <a:chExt cx="5314950" cy="2590800"/>
          </a:xfrm>
        </p:grpSpPr>
        <p:graphicFrame>
          <p:nvGraphicFramePr>
            <p:cNvPr id="24" name="グラフ 23"/>
            <p:cNvGraphicFramePr>
              <a:graphicFrameLocks/>
            </p:cNvGraphicFramePr>
            <p:nvPr/>
          </p:nvGraphicFramePr>
          <p:xfrm>
            <a:off x="0" y="0"/>
            <a:ext cx="5314950" cy="2590800"/>
          </p:xfrm>
          <a:graphic>
            <a:graphicData uri="http://schemas.openxmlformats.org/drawingml/2006/chart">
              <c:chart xmlns:c="http://schemas.openxmlformats.org/drawingml/2006/chart" xmlns:r="http://schemas.openxmlformats.org/officeDocument/2006/relationships" r:id="rId4"/>
            </a:graphicData>
          </a:graphic>
        </p:graphicFrame>
        <p:sp>
          <p:nvSpPr>
            <p:cNvPr id="25" name="テキスト ボックス 2"/>
            <p:cNvSpPr txBox="1"/>
            <p:nvPr/>
          </p:nvSpPr>
          <p:spPr>
            <a:xfrm>
              <a:off x="9525" y="104776"/>
              <a:ext cx="827816"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dirty="0" smtClean="0">
                  <a:solidFill>
                    <a:schemeClr val="tx1"/>
                  </a:solidFill>
                  <a:latin typeface="ＭＳ Ｐゴシック 本文"/>
                </a:rPr>
                <a:t>（万</a:t>
              </a:r>
              <a:r>
                <a:rPr kumimoji="1" lang="en-US" altLang="ja-JP" sz="900" dirty="0" smtClean="0">
                  <a:solidFill>
                    <a:schemeClr val="tx1"/>
                  </a:solidFill>
                  <a:latin typeface="ＭＳ Ｐゴシック 本文"/>
                </a:rPr>
                <a:t>TEU</a:t>
              </a:r>
              <a:r>
                <a:rPr kumimoji="1" lang="ja-JP" altLang="en-US" sz="900" dirty="0">
                  <a:solidFill>
                    <a:schemeClr val="tx1"/>
                  </a:solidFill>
                  <a:latin typeface="ＭＳ Ｐゴシック 本文"/>
                </a:rPr>
                <a:t>）</a:t>
              </a:r>
            </a:p>
          </p:txBody>
        </p:sp>
        <p:sp>
          <p:nvSpPr>
            <p:cNvPr id="37" name="テキスト ボックス 3"/>
            <p:cNvSpPr txBox="1"/>
            <p:nvPr/>
          </p:nvSpPr>
          <p:spPr>
            <a:xfrm>
              <a:off x="4562475" y="76200"/>
              <a:ext cx="695325" cy="26670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900">
                  <a:solidFill>
                    <a:schemeClr val="tx1"/>
                  </a:solidFill>
                </a:rPr>
                <a:t>（兆円）</a:t>
              </a:r>
            </a:p>
          </p:txBody>
        </p:sp>
      </p:grpSp>
      <p:sp>
        <p:nvSpPr>
          <p:cNvPr id="27" name="テキスト ボックス 2"/>
          <p:cNvSpPr txBox="1"/>
          <p:nvPr/>
        </p:nvSpPr>
        <p:spPr>
          <a:xfrm>
            <a:off x="6170408" y="6129777"/>
            <a:ext cx="350260" cy="233917"/>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none" lIns="0" tIns="0" rIns="0" bIns="0" rtlCol="0" anchor="ctr" anchorCtr="0"/>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5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（万</a:t>
            </a:r>
            <a:r>
              <a:rPr kumimoji="1" lang="en-US" altLang="ja-JP" sz="5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TEU</a:t>
            </a:r>
            <a:r>
              <a:rPr kumimoji="1" lang="ja-JP" altLang="en-US" sz="55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55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107504" y="3392996"/>
            <a:ext cx="3721424" cy="2202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■阪神港外貿定期コンテナ航路便数の推移</a:t>
            </a:r>
            <a:endParaRPr kumimoji="1"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正方形/長方形 30"/>
          <p:cNvSpPr/>
          <p:nvPr/>
        </p:nvSpPr>
        <p:spPr>
          <a:xfrm>
            <a:off x="287524" y="3613223"/>
            <a:ext cx="3827738" cy="246221"/>
          </a:xfrm>
          <a:prstGeom prst="rect">
            <a:avLst/>
          </a:prstGeom>
        </p:spPr>
        <p:txBody>
          <a:bodyPr wrap="square">
            <a:spAutoFit/>
          </a:bodyPr>
          <a:lstStyle/>
          <a:p>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t>：国土交通省「港湾統計」及び大阪市提供資料より作成</a:t>
            </a:r>
            <a:endParaRPr lang="ja-JP" altLang="ja-JP" sz="1000" dirty="0"/>
          </a:p>
        </p:txBody>
      </p:sp>
      <p:sp>
        <p:nvSpPr>
          <p:cNvPr id="2" name="スライド番号プレースホルダー 1"/>
          <p:cNvSpPr>
            <a:spLocks noGrp="1"/>
          </p:cNvSpPr>
          <p:nvPr>
            <p:ph type="sldNum" sz="quarter" idx="12"/>
          </p:nvPr>
        </p:nvSpPr>
        <p:spPr/>
        <p:txBody>
          <a:bodyPr/>
          <a:lstStyle/>
          <a:p>
            <a:fld id="{D2D8002D-B5B0-4BAC-B1F6-782DDCCE6D9C}" type="slidenum">
              <a:rPr kumimoji="1" lang="ja-JP" altLang="en-US" smtClean="0"/>
              <a:t>89</a:t>
            </a:fld>
            <a:endParaRPr kumimoji="1" lang="ja-JP" altLang="en-US"/>
          </a:p>
        </p:txBody>
      </p:sp>
      <p:graphicFrame>
        <p:nvGraphicFramePr>
          <p:cNvPr id="34" name="グラフ 33"/>
          <p:cNvGraphicFramePr>
            <a:graphicFrameLocks/>
          </p:cNvGraphicFramePr>
          <p:nvPr>
            <p:extLst>
              <p:ext uri="{D42A27DB-BD31-4B8C-83A1-F6EECF244321}">
                <p14:modId xmlns:p14="http://schemas.microsoft.com/office/powerpoint/2010/main" val="4140961533"/>
              </p:ext>
            </p:extLst>
          </p:nvPr>
        </p:nvGraphicFramePr>
        <p:xfrm>
          <a:off x="12504" y="3788460"/>
          <a:ext cx="4676775"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3340645988"/>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5305084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各論④　インフラ</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340768"/>
            <a:ext cx="9001000" cy="720080"/>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大阪都市圏は、環状道路の整備の遅れなど、非効率な</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構造。</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地下鉄の接続は、東京と比較しても</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非効率であり、都市</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の面的広がりを</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阻害。</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9675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348880"/>
            <a:ext cx="9001000" cy="1692188"/>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○公共交通戦略に基づく戦略</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4</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路線において、北大阪急行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延伸は</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現地着手済。大阪モノレール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延伸は、都市計</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画</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案の策定など実施中。</a:t>
            </a: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○大阪都市再生環状道路（淀川左岸線</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期及び延伸部・大和川線）の早期</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完成に向けた事業推進及び国への予</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算要望活動や、関空から国土軸や都心部へのアクセス性を</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向上させるなにわ筋線</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の整備</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主体や事業</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スキーム</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等を府</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市意思決定。</a:t>
            </a:r>
          </a:p>
          <a:p>
            <a:pPr marL="355600" indent="-355600" algn="just">
              <a:lnSpc>
                <a:spcPts val="1800"/>
              </a:lnSpc>
            </a:pP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222710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4320480"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その他インフラ（鉄道、道路など）</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4293096"/>
            <a:ext cx="9001000" cy="244827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○環状道路整備率</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は、海外</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都市に比べまだ低いが、高速道路機能</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強化に向けた取組みが進んで</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○鉄道については、関空から国土軸や都心部へのアクセス強化などに向けた取組みが進んでいる。</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2600"/>
              </a:lnSpc>
            </a:pP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marL="361950" indent="-361950"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関空</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アクセス</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強化</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に資するなにわ</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線の事業化に向けた取組みなど</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、鉄道ネットワークのさらなる充実。</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○鉄道網における乗継や移動負担の軽減といった利便性の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○道路では、都心部で慢性的に発生している渋滞の解消や、物流の効率化、広域連携の強化に資する環状道路</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61950" indent="-361950"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の整備や、府県間道路など道路ネットワークの</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構築。</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marL="355600" indent="-355600" algn="just">
              <a:lnSpc>
                <a:spcPts val="1800"/>
              </a:lnSpc>
            </a:pP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41490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91</a:t>
            </a:fld>
            <a:endParaRPr kumimoji="1" lang="ja-JP" altLang="en-US"/>
          </a:p>
        </p:txBody>
      </p:sp>
    </p:spTree>
    <p:extLst>
      <p:ext uri="{BB962C8B-B14F-4D97-AF65-F5344CB8AC3E}">
        <p14:creationId xmlns:p14="http://schemas.microsoft.com/office/powerpoint/2010/main" val="3726227910"/>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表 3"/>
          <p:cNvGraphicFramePr>
            <a:graphicFrameLocks noGrp="1"/>
          </p:cNvGraphicFramePr>
          <p:nvPr>
            <p:extLst>
              <p:ext uri="{D42A27DB-BD31-4B8C-83A1-F6EECF244321}">
                <p14:modId xmlns:p14="http://schemas.microsoft.com/office/powerpoint/2010/main" val="690817858"/>
              </p:ext>
            </p:extLst>
          </p:nvPr>
        </p:nvGraphicFramePr>
        <p:xfrm>
          <a:off x="232470" y="297658"/>
          <a:ext cx="5400599" cy="1763190"/>
        </p:xfrm>
        <a:graphic>
          <a:graphicData uri="http://schemas.openxmlformats.org/drawingml/2006/table">
            <a:tbl>
              <a:tblPr firstRow="1" firstCol="1" bandRow="1">
                <a:tableStyleId>{8A107856-5554-42FB-B03E-39F5DBC370BA}</a:tableStyleId>
              </a:tblPr>
              <a:tblGrid>
                <a:gridCol w="1512213"/>
                <a:gridCol w="805410"/>
                <a:gridCol w="770744"/>
                <a:gridCol w="770744"/>
                <a:gridCol w="770744"/>
                <a:gridCol w="770744"/>
              </a:tblGrid>
              <a:tr h="195910">
                <a:tc row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空港名</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row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都市名</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grid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鉄道</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hMerge="1">
                  <a:txBody>
                    <a:bodyPr/>
                    <a:lstStyle/>
                    <a:p>
                      <a:endParaRPr kumimoji="1" lang="ja-JP" altLang="en-US"/>
                    </a:p>
                  </a:txBody>
                  <a:tcPr/>
                </a:tc>
                <a:tc gridSpan="2">
                  <a:txBody>
                    <a:bodyPr/>
                    <a:lstStyle/>
                    <a:p>
                      <a:pPr algn="ctr">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バス</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hMerge="1">
                  <a:txBody>
                    <a:bodyPr/>
                    <a:lstStyle/>
                    <a:p>
                      <a:endParaRPr kumimoji="1" lang="ja-JP" altLang="en-US"/>
                    </a:p>
                  </a:txBody>
                  <a:tcPr/>
                </a:tc>
              </a:tr>
              <a:tr h="195910">
                <a:tc vMerge="1">
                  <a:txBody>
                    <a:bodyPr/>
                    <a:lstStyle/>
                    <a:p>
                      <a:endParaRPr kumimoji="1" lang="ja-JP" altLang="en-US"/>
                    </a:p>
                  </a:txBody>
                  <a:tcPr/>
                </a:tc>
                <a:tc vMerge="1">
                  <a:txBody>
                    <a:bodyPr/>
                    <a:lstStyle/>
                    <a:p>
                      <a:endParaRPr kumimoji="1" lang="ja-JP" altLang="en-US"/>
                    </a:p>
                  </a:txBody>
                  <a:tcP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2014</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2014</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年</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成田国際空港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56</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53</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80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60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羽田国際空港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東京</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27</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関西国際空港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大阪</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65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56</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仁川空港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ソウル</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43</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70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シャルル・ド・ゴール空港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パリ</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29</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25</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ヒースロー空港</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a:effectLst/>
                          <a:latin typeface="Meiryo UI" panose="020B0604030504040204" pitchFamily="50" charset="-128"/>
                          <a:ea typeface="Meiryo UI" panose="020B0604030504040204" pitchFamily="50" charset="-128"/>
                          <a:cs typeface="Meiryo UI" panose="020B0604030504040204" pitchFamily="50" charset="-128"/>
                        </a:rPr>
                        <a:t>ロンドン</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16</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15</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75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40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95910">
                <a:tc>
                  <a:txBody>
                    <a:bodyPr/>
                    <a:lstStyle/>
                    <a:p>
                      <a:pPr algn="l">
                        <a:lnSpc>
                          <a:spcPts val="1200"/>
                        </a:lnSpc>
                        <a:spcAft>
                          <a:spcPts val="0"/>
                        </a:spcAft>
                      </a:pPr>
                      <a:r>
                        <a:rPr lang="en-US" sz="900" kern="0" dirty="0">
                          <a:effectLst/>
                          <a:latin typeface="Meiryo UI" panose="020B0604030504040204" pitchFamily="50" charset="-128"/>
                          <a:ea typeface="Meiryo UI" panose="020B0604030504040204" pitchFamily="50" charset="-128"/>
                          <a:cs typeface="Meiryo UI" panose="020B0604030504040204" pitchFamily="50" charset="-128"/>
                        </a:rPr>
                        <a:t>JFK</a:t>
                      </a: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空港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200"/>
                        </a:lnSpc>
                        <a:spcAft>
                          <a:spcPts val="0"/>
                        </a:spcAft>
                      </a:pPr>
                      <a:r>
                        <a:rPr lang="ja-JP" sz="900" kern="0" dirty="0">
                          <a:effectLst/>
                          <a:latin typeface="Meiryo UI" panose="020B0604030504040204" pitchFamily="50" charset="-128"/>
                          <a:ea typeface="Meiryo UI" panose="020B0604030504040204" pitchFamily="50" charset="-128"/>
                          <a:cs typeface="Meiryo UI" panose="020B0604030504040204" pitchFamily="50" charset="-128"/>
                        </a:rPr>
                        <a:t>ニューヨーク</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35</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a:effectLst/>
                          <a:latin typeface="Meiryo UI" panose="020B0604030504040204" pitchFamily="50" charset="-128"/>
                          <a:ea typeface="Meiryo UI" panose="020B0604030504040204" pitchFamily="50" charset="-128"/>
                          <a:cs typeface="Meiryo UI" panose="020B0604030504040204" pitchFamily="50" charset="-128"/>
                        </a:rPr>
                        <a:t>35</a:t>
                      </a:r>
                      <a:r>
                        <a:rPr lang="ja-JP" sz="1050" kern="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50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en-US" sz="1050" kern="0" dirty="0">
                          <a:effectLst/>
                          <a:latin typeface="Meiryo UI" panose="020B0604030504040204" pitchFamily="50" charset="-128"/>
                          <a:ea typeface="Meiryo UI" panose="020B0604030504040204" pitchFamily="50" charset="-128"/>
                          <a:cs typeface="Meiryo UI" panose="020B0604030504040204" pitchFamily="50" charset="-128"/>
                        </a:rPr>
                        <a:t>60</a:t>
                      </a:r>
                      <a:r>
                        <a:rPr lang="ja-JP" sz="1050" kern="0" dirty="0">
                          <a:effectLst/>
                          <a:latin typeface="Meiryo UI" panose="020B0604030504040204" pitchFamily="50" charset="-128"/>
                          <a:ea typeface="Meiryo UI" panose="020B0604030504040204" pitchFamily="50" charset="-128"/>
                          <a:cs typeface="Meiryo UI" panose="020B0604030504040204" pitchFamily="50" charset="-128"/>
                        </a:rPr>
                        <a:t>分</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sp>
        <p:nvSpPr>
          <p:cNvPr id="5" name="正方形/長方形 4"/>
          <p:cNvSpPr/>
          <p:nvPr/>
        </p:nvSpPr>
        <p:spPr>
          <a:xfrm>
            <a:off x="35496" y="-22580"/>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■主要</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空港から都心へのアクセスの比較</a:t>
            </a:r>
          </a:p>
        </p:txBody>
      </p:sp>
      <p:graphicFrame>
        <p:nvGraphicFramePr>
          <p:cNvPr id="19" name="表 18"/>
          <p:cNvGraphicFramePr>
            <a:graphicFrameLocks noGrp="1"/>
          </p:cNvGraphicFramePr>
          <p:nvPr>
            <p:extLst>
              <p:ext uri="{D42A27DB-BD31-4B8C-83A1-F6EECF244321}">
                <p14:modId xmlns:p14="http://schemas.microsoft.com/office/powerpoint/2010/main" val="3728146534"/>
              </p:ext>
            </p:extLst>
          </p:nvPr>
        </p:nvGraphicFramePr>
        <p:xfrm>
          <a:off x="282935" y="2463154"/>
          <a:ext cx="5292726" cy="404640"/>
        </p:xfrm>
        <a:graphic>
          <a:graphicData uri="http://schemas.openxmlformats.org/drawingml/2006/table">
            <a:tbl>
              <a:tblPr firstRow="1" firstCol="1" bandRow="1">
                <a:tableStyleId>{16D9F66E-5EB9-4882-86FB-DCBF35E3C3E4}</a:tableStyleId>
              </a:tblPr>
              <a:tblGrid>
                <a:gridCol w="963930"/>
                <a:gridCol w="1162368"/>
                <a:gridCol w="1081405"/>
                <a:gridCol w="1025843"/>
                <a:gridCol w="1059180"/>
              </a:tblGrid>
              <a:tr h="202320">
                <a:tc>
                  <a:txBody>
                    <a:bodyPr/>
                    <a:lstStyle/>
                    <a:p>
                      <a:pPr>
                        <a:lnSpc>
                          <a:spcPts val="1100"/>
                        </a:lnSpc>
                      </a:pP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dirty="0">
                          <a:effectLst/>
                        </a:rPr>
                        <a:t>近畿圏</a:t>
                      </a:r>
                      <a:r>
                        <a:rPr lang="en-US" sz="900" kern="0" dirty="0">
                          <a:effectLst/>
                        </a:rPr>
                        <a:t>(H.27.3</a:t>
                      </a:r>
                      <a:r>
                        <a:rPr lang="ja-JP" sz="900" kern="0" dirty="0">
                          <a:effectLst/>
                        </a:rPr>
                        <a:t>末）</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a:effectLst/>
                        </a:rPr>
                        <a:t>関東</a:t>
                      </a:r>
                      <a:r>
                        <a:rPr lang="en-US" sz="900" kern="0">
                          <a:effectLst/>
                        </a:rPr>
                        <a:t>(H.27.3</a:t>
                      </a:r>
                      <a:r>
                        <a:rPr lang="ja-JP" sz="900" kern="0">
                          <a:effectLst/>
                        </a:rPr>
                        <a:t>末）</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a:effectLst/>
                        </a:rPr>
                        <a:t>パリ</a:t>
                      </a:r>
                      <a:r>
                        <a:rPr lang="en-US" sz="900" kern="0">
                          <a:effectLst/>
                        </a:rPr>
                        <a:t>(H.23</a:t>
                      </a:r>
                      <a:r>
                        <a:rPr lang="ja-JP" sz="900" kern="0">
                          <a:effectLst/>
                        </a:rPr>
                        <a:t>時点）</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l">
                        <a:lnSpc>
                          <a:spcPts val="1100"/>
                        </a:lnSpc>
                        <a:spcAft>
                          <a:spcPts val="0"/>
                        </a:spcAft>
                      </a:pPr>
                      <a:r>
                        <a:rPr lang="ja-JP" sz="900" kern="0" dirty="0">
                          <a:effectLst/>
                        </a:rPr>
                        <a:t>北京</a:t>
                      </a:r>
                      <a:r>
                        <a:rPr lang="en-US" sz="900" kern="0" dirty="0" smtClean="0">
                          <a:effectLst/>
                        </a:rPr>
                        <a:t>(</a:t>
                      </a:r>
                      <a:r>
                        <a:rPr lang="en-US" altLang="ja-JP" sz="900" kern="0" dirty="0" smtClean="0">
                          <a:effectLst/>
                        </a:rPr>
                        <a:t>2009</a:t>
                      </a:r>
                      <a:r>
                        <a:rPr lang="ja-JP" altLang="en-US" sz="900" kern="0" dirty="0" smtClean="0">
                          <a:effectLst/>
                        </a:rPr>
                        <a:t>年</a:t>
                      </a:r>
                      <a:r>
                        <a:rPr lang="ja-JP" sz="900" kern="0" dirty="0" smtClean="0">
                          <a:effectLst/>
                        </a:rPr>
                        <a:t>時点</a:t>
                      </a:r>
                      <a:r>
                        <a:rPr lang="ja-JP" sz="900" kern="0" dirty="0">
                          <a:effectLst/>
                        </a:rPr>
                        <a:t>）</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202320">
                <a:tc>
                  <a:txBody>
                    <a:bodyPr/>
                    <a:lstStyle/>
                    <a:p>
                      <a:pPr algn="l">
                        <a:lnSpc>
                          <a:spcPts val="1100"/>
                        </a:lnSpc>
                        <a:spcAft>
                          <a:spcPts val="0"/>
                        </a:spcAft>
                      </a:pPr>
                      <a:r>
                        <a:rPr lang="ja-JP" sz="900" kern="0">
                          <a:effectLst/>
                        </a:rPr>
                        <a:t>環状道路整備率</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68%</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70%</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87%</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100"/>
                        </a:lnSpc>
                        <a:spcAft>
                          <a:spcPts val="0"/>
                        </a:spcAft>
                      </a:pPr>
                      <a:r>
                        <a:rPr lang="en-US" sz="1050" kern="0" dirty="0">
                          <a:effectLst/>
                        </a:rPr>
                        <a:t>100%</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graphicFrame>
        <p:nvGraphicFramePr>
          <p:cNvPr id="20" name="表 19"/>
          <p:cNvGraphicFramePr>
            <a:graphicFrameLocks noGrp="1"/>
          </p:cNvGraphicFramePr>
          <p:nvPr>
            <p:extLst>
              <p:ext uri="{D42A27DB-BD31-4B8C-83A1-F6EECF244321}">
                <p14:modId xmlns:p14="http://schemas.microsoft.com/office/powerpoint/2010/main" val="3712367608"/>
              </p:ext>
            </p:extLst>
          </p:nvPr>
        </p:nvGraphicFramePr>
        <p:xfrm>
          <a:off x="310838" y="3274762"/>
          <a:ext cx="3122750" cy="474368"/>
        </p:xfrm>
        <a:graphic>
          <a:graphicData uri="http://schemas.openxmlformats.org/drawingml/2006/table">
            <a:tbl>
              <a:tblPr firstRow="1" firstCol="1" bandRow="1">
                <a:tableStyleId>{69CF1AB2-1976-4502-BF36-3FF5EA218861}</a:tableStyleId>
              </a:tblPr>
              <a:tblGrid>
                <a:gridCol w="1127130"/>
                <a:gridCol w="1157766"/>
                <a:gridCol w="837854"/>
              </a:tblGrid>
              <a:tr h="144685">
                <a:tc>
                  <a:txBody>
                    <a:bodyPr/>
                    <a:lstStyle/>
                    <a:p>
                      <a:pPr>
                        <a:lnSpc>
                          <a:spcPts val="1200"/>
                        </a:lnSpc>
                      </a:pP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ja-JP" sz="900" kern="0" dirty="0">
                          <a:effectLst/>
                        </a:rPr>
                        <a:t>近畿圏</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ctr">
                        <a:lnSpc>
                          <a:spcPts val="1200"/>
                        </a:lnSpc>
                        <a:spcAft>
                          <a:spcPts val="0"/>
                        </a:spcAft>
                      </a:pPr>
                      <a:r>
                        <a:rPr lang="ja-JP" sz="900" kern="0" dirty="0">
                          <a:effectLst/>
                        </a:rPr>
                        <a:t>関東圏</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60984">
                <a:tc>
                  <a:txBody>
                    <a:bodyPr/>
                    <a:lstStyle/>
                    <a:p>
                      <a:pPr algn="l">
                        <a:lnSpc>
                          <a:spcPts val="1200"/>
                        </a:lnSpc>
                        <a:spcAft>
                          <a:spcPts val="0"/>
                        </a:spcAft>
                      </a:pPr>
                      <a:r>
                        <a:rPr lang="ja-JP" sz="900" kern="0" dirty="0">
                          <a:effectLst/>
                        </a:rPr>
                        <a:t>平成</a:t>
                      </a:r>
                      <a:r>
                        <a:rPr lang="en-US" sz="900" kern="0" dirty="0">
                          <a:effectLst/>
                        </a:rPr>
                        <a:t>19</a:t>
                      </a:r>
                      <a:r>
                        <a:rPr lang="ja-JP" sz="900" kern="0" dirty="0">
                          <a:effectLst/>
                        </a:rPr>
                        <a:t>年末</a:t>
                      </a:r>
                      <a:endParaRPr lang="ja-JP" sz="9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61%</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43%</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r h="160984">
                <a:tc>
                  <a:txBody>
                    <a:bodyPr/>
                    <a:lstStyle/>
                    <a:p>
                      <a:pPr algn="l">
                        <a:lnSpc>
                          <a:spcPts val="1200"/>
                        </a:lnSpc>
                        <a:spcAft>
                          <a:spcPts val="0"/>
                        </a:spcAft>
                      </a:pPr>
                      <a:r>
                        <a:rPr lang="ja-JP" sz="900" kern="0">
                          <a:effectLst/>
                        </a:rPr>
                        <a:t>平成</a:t>
                      </a:r>
                      <a:r>
                        <a:rPr lang="en-US" sz="900" kern="0">
                          <a:effectLst/>
                        </a:rPr>
                        <a:t>27</a:t>
                      </a:r>
                      <a:r>
                        <a:rPr lang="ja-JP" sz="900" kern="0">
                          <a:effectLst/>
                        </a:rPr>
                        <a:t>年</a:t>
                      </a:r>
                      <a:r>
                        <a:rPr lang="en-US" sz="900" kern="0">
                          <a:effectLst/>
                        </a:rPr>
                        <a:t>3</a:t>
                      </a:r>
                      <a:r>
                        <a:rPr lang="ja-JP" sz="900" kern="0">
                          <a:effectLst/>
                        </a:rPr>
                        <a:t>月末</a:t>
                      </a:r>
                      <a:endParaRPr lang="ja-JP" sz="900" kern="10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68%</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c>
                  <a:txBody>
                    <a:bodyPr/>
                    <a:lstStyle/>
                    <a:p>
                      <a:pPr algn="r">
                        <a:lnSpc>
                          <a:spcPts val="1200"/>
                        </a:lnSpc>
                        <a:spcAft>
                          <a:spcPts val="0"/>
                        </a:spcAft>
                      </a:pPr>
                      <a:r>
                        <a:rPr lang="en-US" sz="1050" kern="0" dirty="0">
                          <a:effectLst/>
                        </a:rPr>
                        <a:t>70%</a:t>
                      </a:r>
                      <a:endParaRPr lang="ja-JP" sz="105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62865" marR="62865" marT="0" marB="0" anchor="ctr"/>
                </a:tc>
              </a:tr>
            </a:tbl>
          </a:graphicData>
        </a:graphic>
      </p:graphicFrame>
      <p:sp>
        <p:nvSpPr>
          <p:cNvPr id="21" name="正方形/長方形 20"/>
          <p:cNvSpPr/>
          <p:nvPr/>
        </p:nvSpPr>
        <p:spPr>
          <a:xfrm>
            <a:off x="45139" y="2143520"/>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道路の整備状況比較</a:t>
            </a:r>
          </a:p>
        </p:txBody>
      </p:sp>
      <p:sp>
        <p:nvSpPr>
          <p:cNvPr id="22" name="正方形/長方形 21"/>
          <p:cNvSpPr/>
          <p:nvPr/>
        </p:nvSpPr>
        <p:spPr>
          <a:xfrm>
            <a:off x="35496" y="2891326"/>
            <a:ext cx="424847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■環状</a:t>
            </a:r>
            <a:r>
              <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道路整備率の推移</a:t>
            </a:r>
          </a:p>
        </p:txBody>
      </p:sp>
      <p:sp>
        <p:nvSpPr>
          <p:cNvPr id="16" name="テキスト ボックス 4"/>
          <p:cNvSpPr txBox="1">
            <a:spLocks noChangeArrowheads="1"/>
          </p:cNvSpPr>
          <p:nvPr/>
        </p:nvSpPr>
        <p:spPr bwMode="auto">
          <a:xfrm>
            <a:off x="3411784" y="48525"/>
            <a:ext cx="468860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国土</a:t>
            </a:r>
            <a:r>
              <a:rPr lang="ja-JP" altLang="en-US" sz="1000" dirty="0" smtClean="0">
                <a:latin typeface="Meiryo UI" pitchFamily="50" charset="-128"/>
                <a:ea typeface="Meiryo UI" pitchFamily="50" charset="-128"/>
                <a:cs typeface="Meiryo UI" pitchFamily="50" charset="-128"/>
              </a:rPr>
              <a:t>交通省 交通</a:t>
            </a:r>
            <a:r>
              <a:rPr lang="ja-JP" altLang="en-US" sz="1000" dirty="0">
                <a:latin typeface="Meiryo UI" pitchFamily="50" charset="-128"/>
                <a:ea typeface="Meiryo UI" pitchFamily="50" charset="-128"/>
                <a:cs typeface="Meiryo UI" pitchFamily="50" charset="-128"/>
              </a:rPr>
              <a:t>政策審議会航空</a:t>
            </a:r>
            <a:r>
              <a:rPr lang="ja-JP" altLang="en-US" sz="1000" dirty="0" smtClean="0">
                <a:latin typeface="Meiryo UI" pitchFamily="50" charset="-128"/>
                <a:ea typeface="Meiryo UI" pitchFamily="50" charset="-128"/>
                <a:cs typeface="Meiryo UI" pitchFamily="50" charset="-128"/>
              </a:rPr>
              <a:t>分科会資料より作成</a:t>
            </a:r>
            <a:endParaRPr lang="en-US" altLang="ja-JP" sz="1000" dirty="0" smtClean="0">
              <a:latin typeface="Meiryo UI" pitchFamily="50" charset="-128"/>
              <a:ea typeface="Meiryo UI" pitchFamily="50" charset="-128"/>
              <a:cs typeface="Meiryo UI" pitchFamily="50" charset="-128"/>
            </a:endParaRPr>
          </a:p>
        </p:txBody>
      </p:sp>
      <p:sp>
        <p:nvSpPr>
          <p:cNvPr id="17" name="テキスト ボックス 4"/>
          <p:cNvSpPr txBox="1">
            <a:spLocks noChangeArrowheads="1"/>
          </p:cNvSpPr>
          <p:nvPr/>
        </p:nvSpPr>
        <p:spPr bwMode="auto">
          <a:xfrm>
            <a:off x="2339752" y="2199235"/>
            <a:ext cx="446934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ja-JP" altLang="en-US" sz="1000" dirty="0" smtClean="0">
                <a:latin typeface="Meiryo UI" pitchFamily="50" charset="-128"/>
                <a:ea typeface="Meiryo UI" pitchFamily="50" charset="-128"/>
                <a:cs typeface="Meiryo UI" pitchFamily="50" charset="-128"/>
              </a:rPr>
              <a:t>出典：国土交通省「近畿圏広域地方計画　骨子（案）説明資料」</a:t>
            </a:r>
            <a:endParaRPr lang="en-US" altLang="ja-JP" sz="1000" dirty="0" smtClean="0">
              <a:latin typeface="Meiryo UI" pitchFamily="50" charset="-128"/>
              <a:ea typeface="Meiryo UI" pitchFamily="50" charset="-128"/>
              <a:cs typeface="Meiryo UI" pitchFamily="50" charset="-128"/>
            </a:endParaRPr>
          </a:p>
        </p:txBody>
      </p:sp>
      <p:sp>
        <p:nvSpPr>
          <p:cNvPr id="18" name="テキスト ボックス 4"/>
          <p:cNvSpPr txBox="1">
            <a:spLocks noChangeArrowheads="1"/>
          </p:cNvSpPr>
          <p:nvPr/>
        </p:nvSpPr>
        <p:spPr bwMode="auto">
          <a:xfrm>
            <a:off x="2195736" y="2884874"/>
            <a:ext cx="431524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None/>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1000" dirty="0" smtClean="0">
                <a:latin typeface="Meiryo UI" pitchFamily="50" charset="-128"/>
                <a:ea typeface="Meiryo UI" pitchFamily="50" charset="-128"/>
                <a:cs typeface="Meiryo UI" pitchFamily="50" charset="-128"/>
              </a:rPr>
              <a:t>：</a:t>
            </a:r>
            <a:r>
              <a:rPr lang="ja-JP" altLang="en-US" sz="1000" dirty="0">
                <a:latin typeface="Meiryo UI" pitchFamily="50" charset="-128"/>
                <a:ea typeface="Meiryo UI" pitchFamily="50" charset="-128"/>
                <a:cs typeface="Meiryo UI" pitchFamily="50" charset="-128"/>
              </a:rPr>
              <a:t>国土</a:t>
            </a:r>
            <a:r>
              <a:rPr lang="ja-JP" altLang="en-US" sz="1000" dirty="0" smtClean="0">
                <a:latin typeface="Meiryo UI" pitchFamily="50" charset="-128"/>
                <a:ea typeface="Meiryo UI" pitchFamily="50" charset="-128"/>
                <a:cs typeface="Meiryo UI" pitchFamily="50" charset="-128"/>
              </a:rPr>
              <a:t>交通省「高規格幹線道路等の幹線道路の状況」及び</a:t>
            </a:r>
            <a:endParaRPr lang="en-US" altLang="ja-JP" sz="1000" dirty="0" smtClean="0">
              <a:latin typeface="Meiryo UI" pitchFamily="50" charset="-128"/>
              <a:ea typeface="Meiryo UI" pitchFamily="50" charset="-128"/>
              <a:cs typeface="Meiryo UI" pitchFamily="50" charset="-128"/>
            </a:endParaRPr>
          </a:p>
          <a:p>
            <a:pPr eaLnBrk="1" hangingPunct="1">
              <a:spcBef>
                <a:spcPct val="0"/>
              </a:spcBef>
              <a:buNone/>
            </a:pPr>
            <a:r>
              <a:rPr lang="ja-JP" altLang="en-US" sz="1000" dirty="0">
                <a:latin typeface="Meiryo UI" pitchFamily="50" charset="-128"/>
                <a:ea typeface="Meiryo UI" pitchFamily="50" charset="-128"/>
                <a:cs typeface="Meiryo UI" pitchFamily="50" charset="-128"/>
              </a:rPr>
              <a:t>　</a:t>
            </a:r>
            <a:r>
              <a:rPr lang="ja-JP" altLang="en-US" sz="1000" dirty="0" smtClean="0">
                <a:latin typeface="Meiryo UI" pitchFamily="50" charset="-128"/>
                <a:ea typeface="Meiryo UI" pitchFamily="50" charset="-128"/>
                <a:cs typeface="Meiryo UI" pitchFamily="50" charset="-128"/>
              </a:rPr>
              <a:t>　　　「</a:t>
            </a:r>
            <a:r>
              <a:rPr lang="ja-JP" altLang="en-US" sz="1000" dirty="0">
                <a:latin typeface="Meiryo UI" pitchFamily="50" charset="-128"/>
                <a:ea typeface="Meiryo UI" pitchFamily="50" charset="-128"/>
                <a:cs typeface="Meiryo UI" pitchFamily="50" charset="-128"/>
              </a:rPr>
              <a:t>近畿圏広域地方計画　骨子（案）説明資料</a:t>
            </a:r>
            <a:r>
              <a:rPr lang="ja-JP" altLang="en-US" sz="1000" dirty="0" smtClean="0">
                <a:latin typeface="Meiryo UI" pitchFamily="50" charset="-128"/>
                <a:ea typeface="Meiryo UI" pitchFamily="50" charset="-128"/>
                <a:cs typeface="Meiryo UI" pitchFamily="50" charset="-128"/>
              </a:rPr>
              <a:t>」より作成　</a:t>
            </a:r>
            <a:endParaRPr lang="en-US" altLang="ja-JP" sz="1000" dirty="0" smtClean="0">
              <a:latin typeface="Meiryo UI" pitchFamily="50" charset="-128"/>
              <a:ea typeface="Meiryo UI" pitchFamily="50" charset="-128"/>
              <a:cs typeface="Meiryo UI"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92</a:t>
            </a:fld>
            <a:endParaRPr kumimoji="1" lang="ja-JP" altLang="en-US"/>
          </a:p>
        </p:txBody>
      </p:sp>
      <p:pic>
        <p:nvPicPr>
          <p:cNvPr id="23"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654" t="11819" b="16148"/>
          <a:stretch/>
        </p:blipFill>
        <p:spPr bwMode="auto">
          <a:xfrm>
            <a:off x="457786" y="4158876"/>
            <a:ext cx="2926082" cy="260662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正方形/長方形 25"/>
          <p:cNvSpPr/>
          <p:nvPr/>
        </p:nvSpPr>
        <p:spPr>
          <a:xfrm>
            <a:off x="49750" y="3861048"/>
            <a:ext cx="229000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■公共交通戦略４路線</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4"/>
          <p:cNvSpPr txBox="1">
            <a:spLocks noChangeArrowheads="1"/>
          </p:cNvSpPr>
          <p:nvPr/>
        </p:nvSpPr>
        <p:spPr bwMode="auto">
          <a:xfrm>
            <a:off x="1826692" y="3916764"/>
            <a:ext cx="302433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900" dirty="0" smtClean="0">
                <a:latin typeface="Meiryo UI" pitchFamily="50" charset="-128"/>
                <a:ea typeface="Meiryo UI" pitchFamily="50" charset="-128"/>
                <a:cs typeface="Meiryo UI" pitchFamily="50" charset="-128"/>
              </a:rPr>
              <a:t>　資料：大阪府「公共交通戦略」より作成</a:t>
            </a:r>
            <a:endParaRPr lang="en-US" altLang="ja-JP" sz="900" dirty="0" smtClean="0">
              <a:latin typeface="Meiryo UI" pitchFamily="50" charset="-128"/>
              <a:ea typeface="Meiryo UI" pitchFamily="50" charset="-128"/>
              <a:cs typeface="Meiryo UI" pitchFamily="50" charset="-128"/>
            </a:endParaRPr>
          </a:p>
        </p:txBody>
      </p:sp>
      <p:sp>
        <p:nvSpPr>
          <p:cNvPr id="29" name="テキスト ボックス 4"/>
          <p:cNvSpPr txBox="1">
            <a:spLocks noChangeArrowheads="1"/>
          </p:cNvSpPr>
          <p:nvPr/>
        </p:nvSpPr>
        <p:spPr bwMode="auto">
          <a:xfrm>
            <a:off x="390444" y="6580836"/>
            <a:ext cx="21962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en-US" altLang="ja-JP" sz="600" dirty="0" smtClean="0">
                <a:latin typeface="Meiryo UI" pitchFamily="50" charset="-128"/>
                <a:ea typeface="Meiryo UI" pitchFamily="50" charset="-128"/>
                <a:cs typeface="Meiryo UI" pitchFamily="50" charset="-128"/>
              </a:rPr>
              <a:t>※</a:t>
            </a:r>
            <a:r>
              <a:rPr lang="ja-JP" altLang="en-US" sz="600" dirty="0" smtClean="0">
                <a:latin typeface="Meiryo UI" pitchFamily="50" charset="-128"/>
                <a:ea typeface="Meiryo UI" pitchFamily="50" charset="-128"/>
                <a:cs typeface="Meiryo UI" pitchFamily="50" charset="-128"/>
              </a:rPr>
              <a:t>新駅名は全て仮称</a:t>
            </a:r>
            <a:endParaRPr lang="en-US" altLang="ja-JP" sz="600" dirty="0" smtClean="0">
              <a:latin typeface="Meiryo UI" pitchFamily="50" charset="-128"/>
              <a:ea typeface="Meiryo UI" pitchFamily="50" charset="-128"/>
              <a:cs typeface="Meiryo UI" pitchFamily="50" charset="-128"/>
            </a:endParaRPr>
          </a:p>
        </p:txBody>
      </p:sp>
      <p:sp>
        <p:nvSpPr>
          <p:cNvPr id="28" name="テキスト ボックス 4"/>
          <p:cNvSpPr txBox="1">
            <a:spLocks noChangeArrowheads="1"/>
          </p:cNvSpPr>
          <p:nvPr/>
        </p:nvSpPr>
        <p:spPr bwMode="auto">
          <a:xfrm>
            <a:off x="6240274" y="3934960"/>
            <a:ext cx="284431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eaLnBrk="0" hangingPunct="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fontAlgn="auto" hangingPunct="1">
              <a:spcBef>
                <a:spcPct val="0"/>
              </a:spcBef>
              <a:spcAft>
                <a:spcPts val="0"/>
              </a:spcAft>
              <a:buFontTx/>
              <a:buNone/>
            </a:pPr>
            <a:r>
              <a:rPr lang="ja-JP" altLang="en-US" sz="900" dirty="0" smtClean="0">
                <a:latin typeface="Meiryo UI" pitchFamily="50" charset="-128"/>
                <a:ea typeface="Meiryo UI" pitchFamily="50" charset="-128"/>
                <a:cs typeface="Meiryo UI" pitchFamily="50" charset="-128"/>
              </a:rPr>
              <a:t>資料：「関西</a:t>
            </a:r>
            <a:r>
              <a:rPr lang="ja-JP" altLang="en-US" sz="900" dirty="0">
                <a:latin typeface="Meiryo UI" pitchFamily="50" charset="-128"/>
                <a:ea typeface="Meiryo UI" pitchFamily="50" charset="-128"/>
                <a:cs typeface="Meiryo UI" pitchFamily="50" charset="-128"/>
              </a:rPr>
              <a:t>高速道路ネットワーク推進協</a:t>
            </a:r>
            <a:r>
              <a:rPr lang="ja-JP" altLang="en-US" sz="900" dirty="0" smtClean="0">
                <a:latin typeface="Meiryo UI" pitchFamily="50" charset="-128"/>
                <a:ea typeface="Meiryo UI" pitchFamily="50" charset="-128"/>
                <a:cs typeface="Meiryo UI" pitchFamily="50" charset="-128"/>
              </a:rPr>
              <a:t>議会」より作成</a:t>
            </a:r>
            <a:endParaRPr lang="en-US" altLang="ja-JP" sz="900" dirty="0" smtClean="0">
              <a:latin typeface="Meiryo UI" pitchFamily="50" charset="-128"/>
              <a:ea typeface="Meiryo UI" pitchFamily="50" charset="-128"/>
              <a:cs typeface="Meiryo UI" pitchFamily="50" charset="-128"/>
            </a:endParaRPr>
          </a:p>
        </p:txBody>
      </p:sp>
      <p:sp>
        <p:nvSpPr>
          <p:cNvPr id="31" name="正方形/長方形 30"/>
          <p:cNvSpPr/>
          <p:nvPr/>
        </p:nvSpPr>
        <p:spPr>
          <a:xfrm>
            <a:off x="3959932" y="3861048"/>
            <a:ext cx="2813158"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■高速道路ネットワークの状況</a:t>
            </a:r>
            <a:endParaRPr lang="ja-JP" altLang="en-US" sz="14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6254520" y="6695838"/>
            <a:ext cx="1269808" cy="1260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開通済は</a:t>
            </a:r>
            <a:r>
              <a:rPr kumimoji="1" lang="en-US" altLang="ja-JP"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H30.3</a:t>
            </a:r>
            <a:r>
              <a:rPr kumimoji="1" lang="ja-JP" altLang="en-US" sz="5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月開通予定を含む</a:t>
            </a:r>
            <a:endParaRPr kumimoji="1" lang="ja-JP" altLang="en-US" sz="5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 name="グループ化 1"/>
          <p:cNvGrpSpPr/>
          <p:nvPr/>
        </p:nvGrpSpPr>
        <p:grpSpPr>
          <a:xfrm>
            <a:off x="4811956" y="4165792"/>
            <a:ext cx="2645140" cy="2517747"/>
            <a:chOff x="4455334" y="4178091"/>
            <a:chExt cx="2645140" cy="2517747"/>
          </a:xfrm>
        </p:grpSpPr>
        <p:pic>
          <p:nvPicPr>
            <p:cNvPr id="32" name="図 31"/>
            <p:cNvPicPr>
              <a:picLocks noChangeAspect="1"/>
            </p:cNvPicPr>
            <p:nvPr/>
          </p:nvPicPr>
          <p:blipFill rotWithShape="1">
            <a:blip r:embed="rId3"/>
            <a:srcRect b="2359"/>
            <a:stretch/>
          </p:blipFill>
          <p:spPr>
            <a:xfrm>
              <a:off x="4455334" y="4178091"/>
              <a:ext cx="2645140" cy="2517747"/>
            </a:xfrm>
            <a:prstGeom prst="rect">
              <a:avLst/>
            </a:prstGeom>
          </p:spPr>
        </p:pic>
        <p:sp>
          <p:nvSpPr>
            <p:cNvPr id="33" name="正方形/長方形 1"/>
            <p:cNvSpPr/>
            <p:nvPr/>
          </p:nvSpPr>
          <p:spPr>
            <a:xfrm>
              <a:off x="5217690" y="4633595"/>
              <a:ext cx="451098" cy="137267"/>
            </a:xfrm>
            <a:custGeom>
              <a:avLst/>
              <a:gdLst>
                <a:gd name="connsiteX0" fmla="*/ 0 w 432048"/>
                <a:gd name="connsiteY0" fmla="*/ 0 h 45719"/>
                <a:gd name="connsiteX1" fmla="*/ 432048 w 432048"/>
                <a:gd name="connsiteY1" fmla="*/ 0 h 45719"/>
                <a:gd name="connsiteX2" fmla="*/ 432048 w 432048"/>
                <a:gd name="connsiteY2" fmla="*/ 45719 h 45719"/>
                <a:gd name="connsiteX3" fmla="*/ 0 w 432048"/>
                <a:gd name="connsiteY3" fmla="*/ 45719 h 45719"/>
                <a:gd name="connsiteX4" fmla="*/ 0 w 432048"/>
                <a:gd name="connsiteY4" fmla="*/ 0 h 45719"/>
                <a:gd name="connsiteX0" fmla="*/ 0 w 432048"/>
                <a:gd name="connsiteY0" fmla="*/ 0 h 46881"/>
                <a:gd name="connsiteX1" fmla="*/ 432048 w 432048"/>
                <a:gd name="connsiteY1" fmla="*/ 0 h 46881"/>
                <a:gd name="connsiteX2" fmla="*/ 432048 w 432048"/>
                <a:gd name="connsiteY2" fmla="*/ 45719 h 46881"/>
                <a:gd name="connsiteX3" fmla="*/ 33920 w 432048"/>
                <a:gd name="connsiteY3" fmla="*/ 46881 h 46881"/>
                <a:gd name="connsiteX4" fmla="*/ 0 w 432048"/>
                <a:gd name="connsiteY4" fmla="*/ 45719 h 46881"/>
                <a:gd name="connsiteX5" fmla="*/ 0 w 432048"/>
                <a:gd name="connsiteY5" fmla="*/ 0 h 46881"/>
                <a:gd name="connsiteX0" fmla="*/ 0 w 432048"/>
                <a:gd name="connsiteY0" fmla="*/ 0 h 46881"/>
                <a:gd name="connsiteX1" fmla="*/ 432048 w 432048"/>
                <a:gd name="connsiteY1" fmla="*/ 0 h 46881"/>
                <a:gd name="connsiteX2" fmla="*/ 432048 w 432048"/>
                <a:gd name="connsiteY2" fmla="*/ 45719 h 46881"/>
                <a:gd name="connsiteX3" fmla="*/ 67258 w 432048"/>
                <a:gd name="connsiteY3" fmla="*/ 44500 h 46881"/>
                <a:gd name="connsiteX4" fmla="*/ 33920 w 432048"/>
                <a:gd name="connsiteY4" fmla="*/ 46881 h 46881"/>
                <a:gd name="connsiteX5" fmla="*/ 0 w 432048"/>
                <a:gd name="connsiteY5" fmla="*/ 45719 h 46881"/>
                <a:gd name="connsiteX6" fmla="*/ 0 w 432048"/>
                <a:gd name="connsiteY6" fmla="*/ 0 h 46881"/>
                <a:gd name="connsiteX0" fmla="*/ 0 w 432048"/>
                <a:gd name="connsiteY0" fmla="*/ 3125 h 50006"/>
                <a:gd name="connsiteX1" fmla="*/ 143458 w 432048"/>
                <a:gd name="connsiteY1" fmla="*/ 0 h 50006"/>
                <a:gd name="connsiteX2" fmla="*/ 432048 w 432048"/>
                <a:gd name="connsiteY2" fmla="*/ 3125 h 50006"/>
                <a:gd name="connsiteX3" fmla="*/ 432048 w 432048"/>
                <a:gd name="connsiteY3" fmla="*/ 48844 h 50006"/>
                <a:gd name="connsiteX4" fmla="*/ 67258 w 432048"/>
                <a:gd name="connsiteY4" fmla="*/ 47625 h 50006"/>
                <a:gd name="connsiteX5" fmla="*/ 33920 w 432048"/>
                <a:gd name="connsiteY5" fmla="*/ 50006 h 50006"/>
                <a:gd name="connsiteX6" fmla="*/ 0 w 432048"/>
                <a:gd name="connsiteY6" fmla="*/ 48844 h 50006"/>
                <a:gd name="connsiteX7" fmla="*/ 0 w 432048"/>
                <a:gd name="connsiteY7" fmla="*/ 3125 h 50006"/>
                <a:gd name="connsiteX0" fmla="*/ 0 w 432048"/>
                <a:gd name="connsiteY0" fmla="*/ 3125 h 50006"/>
                <a:gd name="connsiteX1" fmla="*/ 143458 w 432048"/>
                <a:gd name="connsiteY1" fmla="*/ 0 h 50006"/>
                <a:gd name="connsiteX2" fmla="*/ 207752 w 432048"/>
                <a:gd name="connsiteY2" fmla="*/ 0 h 50006"/>
                <a:gd name="connsiteX3" fmla="*/ 432048 w 432048"/>
                <a:gd name="connsiteY3" fmla="*/ 3125 h 50006"/>
                <a:gd name="connsiteX4" fmla="*/ 432048 w 432048"/>
                <a:gd name="connsiteY4" fmla="*/ 48844 h 50006"/>
                <a:gd name="connsiteX5" fmla="*/ 67258 w 432048"/>
                <a:gd name="connsiteY5" fmla="*/ 47625 h 50006"/>
                <a:gd name="connsiteX6" fmla="*/ 33920 w 432048"/>
                <a:gd name="connsiteY6" fmla="*/ 50006 h 50006"/>
                <a:gd name="connsiteX7" fmla="*/ 0 w 432048"/>
                <a:gd name="connsiteY7" fmla="*/ 48844 h 50006"/>
                <a:gd name="connsiteX8" fmla="*/ 0 w 432048"/>
                <a:gd name="connsiteY8" fmla="*/ 3125 h 50006"/>
                <a:gd name="connsiteX0" fmla="*/ 0 w 432048"/>
                <a:gd name="connsiteY0" fmla="*/ 5506 h 52387"/>
                <a:gd name="connsiteX1" fmla="*/ 143458 w 432048"/>
                <a:gd name="connsiteY1" fmla="*/ 2381 h 52387"/>
                <a:gd name="connsiteX2" fmla="*/ 207752 w 432048"/>
                <a:gd name="connsiteY2" fmla="*/ 2381 h 52387"/>
                <a:gd name="connsiteX3" fmla="*/ 310145 w 432048"/>
                <a:gd name="connsiteY3" fmla="*/ 0 h 52387"/>
                <a:gd name="connsiteX4" fmla="*/ 432048 w 432048"/>
                <a:gd name="connsiteY4" fmla="*/ 5506 h 52387"/>
                <a:gd name="connsiteX5" fmla="*/ 432048 w 432048"/>
                <a:gd name="connsiteY5" fmla="*/ 51225 h 52387"/>
                <a:gd name="connsiteX6" fmla="*/ 67258 w 432048"/>
                <a:gd name="connsiteY6" fmla="*/ 50006 h 52387"/>
                <a:gd name="connsiteX7" fmla="*/ 33920 w 432048"/>
                <a:gd name="connsiteY7" fmla="*/ 52387 h 52387"/>
                <a:gd name="connsiteX8" fmla="*/ 0 w 432048"/>
                <a:gd name="connsiteY8" fmla="*/ 51225 h 52387"/>
                <a:gd name="connsiteX9" fmla="*/ 0 w 432048"/>
                <a:gd name="connsiteY9" fmla="*/ 5506 h 52387"/>
                <a:gd name="connsiteX0" fmla="*/ 0 w 432048"/>
                <a:gd name="connsiteY0" fmla="*/ 5506 h 52388"/>
                <a:gd name="connsiteX1" fmla="*/ 143458 w 432048"/>
                <a:gd name="connsiteY1" fmla="*/ 2381 h 52388"/>
                <a:gd name="connsiteX2" fmla="*/ 207752 w 432048"/>
                <a:gd name="connsiteY2" fmla="*/ 2381 h 52388"/>
                <a:gd name="connsiteX3" fmla="*/ 310145 w 432048"/>
                <a:gd name="connsiteY3" fmla="*/ 0 h 52388"/>
                <a:gd name="connsiteX4" fmla="*/ 432048 w 432048"/>
                <a:gd name="connsiteY4" fmla="*/ 5506 h 52388"/>
                <a:gd name="connsiteX5" fmla="*/ 432048 w 432048"/>
                <a:gd name="connsiteY5" fmla="*/ 51225 h 52388"/>
                <a:gd name="connsiteX6" fmla="*/ 245852 w 432048"/>
                <a:gd name="connsiteY6" fmla="*/ 52388 h 52388"/>
                <a:gd name="connsiteX7" fmla="*/ 67258 w 432048"/>
                <a:gd name="connsiteY7" fmla="*/ 50006 h 52388"/>
                <a:gd name="connsiteX8" fmla="*/ 33920 w 432048"/>
                <a:gd name="connsiteY8" fmla="*/ 52387 h 52388"/>
                <a:gd name="connsiteX9" fmla="*/ 0 w 432048"/>
                <a:gd name="connsiteY9" fmla="*/ 51225 h 52388"/>
                <a:gd name="connsiteX10" fmla="*/ 0 w 432048"/>
                <a:gd name="connsiteY10" fmla="*/ 5506 h 52388"/>
                <a:gd name="connsiteX0" fmla="*/ 0 w 432048"/>
                <a:gd name="connsiteY0" fmla="*/ 5506 h 52388"/>
                <a:gd name="connsiteX1" fmla="*/ 143458 w 432048"/>
                <a:gd name="connsiteY1" fmla="*/ 2381 h 52388"/>
                <a:gd name="connsiteX2" fmla="*/ 207752 w 432048"/>
                <a:gd name="connsiteY2" fmla="*/ 2381 h 52388"/>
                <a:gd name="connsiteX3" fmla="*/ 310145 w 432048"/>
                <a:gd name="connsiteY3" fmla="*/ 0 h 52388"/>
                <a:gd name="connsiteX4" fmla="*/ 432048 w 432048"/>
                <a:gd name="connsiteY4" fmla="*/ 5506 h 52388"/>
                <a:gd name="connsiteX5" fmla="*/ 432048 w 432048"/>
                <a:gd name="connsiteY5" fmla="*/ 51225 h 52388"/>
                <a:gd name="connsiteX6" fmla="*/ 245852 w 432048"/>
                <a:gd name="connsiteY6" fmla="*/ 52388 h 52388"/>
                <a:gd name="connsiteX7" fmla="*/ 164889 w 432048"/>
                <a:gd name="connsiteY7" fmla="*/ 52387 h 52388"/>
                <a:gd name="connsiteX8" fmla="*/ 67258 w 432048"/>
                <a:gd name="connsiteY8" fmla="*/ 50006 h 52388"/>
                <a:gd name="connsiteX9" fmla="*/ 33920 w 432048"/>
                <a:gd name="connsiteY9" fmla="*/ 52387 h 52388"/>
                <a:gd name="connsiteX10" fmla="*/ 0 w 432048"/>
                <a:gd name="connsiteY10" fmla="*/ 51225 h 52388"/>
                <a:gd name="connsiteX11" fmla="*/ 0 w 432048"/>
                <a:gd name="connsiteY11" fmla="*/ 5506 h 52388"/>
                <a:gd name="connsiteX0" fmla="*/ 0 w 432048"/>
                <a:gd name="connsiteY0" fmla="*/ 5506 h 54504"/>
                <a:gd name="connsiteX1" fmla="*/ 143458 w 432048"/>
                <a:gd name="connsiteY1" fmla="*/ 2381 h 54504"/>
                <a:gd name="connsiteX2" fmla="*/ 207752 w 432048"/>
                <a:gd name="connsiteY2" fmla="*/ 2381 h 54504"/>
                <a:gd name="connsiteX3" fmla="*/ 310145 w 432048"/>
                <a:gd name="connsiteY3" fmla="*/ 0 h 54504"/>
                <a:gd name="connsiteX4" fmla="*/ 432048 w 432048"/>
                <a:gd name="connsiteY4" fmla="*/ 5506 h 54504"/>
                <a:gd name="connsiteX5" fmla="*/ 432048 w 432048"/>
                <a:gd name="connsiteY5" fmla="*/ 51225 h 54504"/>
                <a:gd name="connsiteX6" fmla="*/ 245852 w 432048"/>
                <a:gd name="connsiteY6" fmla="*/ 52388 h 54504"/>
                <a:gd name="connsiteX7" fmla="*/ 164889 w 432048"/>
                <a:gd name="connsiteY7" fmla="*/ 52387 h 54504"/>
                <a:gd name="connsiteX8" fmla="*/ 67258 w 432048"/>
                <a:gd name="connsiteY8" fmla="*/ 50006 h 54504"/>
                <a:gd name="connsiteX9" fmla="*/ 33920 w 432048"/>
                <a:gd name="connsiteY9" fmla="*/ 52387 h 54504"/>
                <a:gd name="connsiteX10" fmla="*/ 0 w 432048"/>
                <a:gd name="connsiteY10" fmla="*/ 51225 h 54504"/>
                <a:gd name="connsiteX11" fmla="*/ 0 w 432048"/>
                <a:gd name="connsiteY11" fmla="*/ 5506 h 54504"/>
                <a:gd name="connsiteX0" fmla="*/ 0 w 455861"/>
                <a:gd name="connsiteY0" fmla="*/ 0 h 65667"/>
                <a:gd name="connsiteX1" fmla="*/ 167271 w 455861"/>
                <a:gd name="connsiteY1" fmla="*/ 13544 h 65667"/>
                <a:gd name="connsiteX2" fmla="*/ 231565 w 455861"/>
                <a:gd name="connsiteY2" fmla="*/ 13544 h 65667"/>
                <a:gd name="connsiteX3" fmla="*/ 333958 w 455861"/>
                <a:gd name="connsiteY3" fmla="*/ 11163 h 65667"/>
                <a:gd name="connsiteX4" fmla="*/ 455861 w 455861"/>
                <a:gd name="connsiteY4" fmla="*/ 16669 h 65667"/>
                <a:gd name="connsiteX5" fmla="*/ 455861 w 455861"/>
                <a:gd name="connsiteY5" fmla="*/ 62388 h 65667"/>
                <a:gd name="connsiteX6" fmla="*/ 269665 w 455861"/>
                <a:gd name="connsiteY6" fmla="*/ 63551 h 65667"/>
                <a:gd name="connsiteX7" fmla="*/ 188702 w 455861"/>
                <a:gd name="connsiteY7" fmla="*/ 63550 h 65667"/>
                <a:gd name="connsiteX8" fmla="*/ 91071 w 455861"/>
                <a:gd name="connsiteY8" fmla="*/ 61169 h 65667"/>
                <a:gd name="connsiteX9" fmla="*/ 57733 w 455861"/>
                <a:gd name="connsiteY9" fmla="*/ 63550 h 65667"/>
                <a:gd name="connsiteX10" fmla="*/ 23813 w 455861"/>
                <a:gd name="connsiteY10" fmla="*/ 62388 h 65667"/>
                <a:gd name="connsiteX11" fmla="*/ 0 w 455861"/>
                <a:gd name="connsiteY11" fmla="*/ 0 h 65667"/>
                <a:gd name="connsiteX0" fmla="*/ 0 w 455861"/>
                <a:gd name="connsiteY0" fmla="*/ 0 h 65667"/>
                <a:gd name="connsiteX1" fmla="*/ 167271 w 455861"/>
                <a:gd name="connsiteY1" fmla="*/ 13544 h 65667"/>
                <a:gd name="connsiteX2" fmla="*/ 231565 w 455861"/>
                <a:gd name="connsiteY2" fmla="*/ 13544 h 65667"/>
                <a:gd name="connsiteX3" fmla="*/ 333958 w 455861"/>
                <a:gd name="connsiteY3" fmla="*/ 11163 h 65667"/>
                <a:gd name="connsiteX4" fmla="*/ 455861 w 455861"/>
                <a:gd name="connsiteY4" fmla="*/ 16669 h 65667"/>
                <a:gd name="connsiteX5" fmla="*/ 455861 w 455861"/>
                <a:gd name="connsiteY5" fmla="*/ 62388 h 65667"/>
                <a:gd name="connsiteX6" fmla="*/ 269665 w 455861"/>
                <a:gd name="connsiteY6" fmla="*/ 63551 h 65667"/>
                <a:gd name="connsiteX7" fmla="*/ 188702 w 455861"/>
                <a:gd name="connsiteY7" fmla="*/ 63550 h 65667"/>
                <a:gd name="connsiteX8" fmla="*/ 91071 w 455861"/>
                <a:gd name="connsiteY8" fmla="*/ 61169 h 65667"/>
                <a:gd name="connsiteX9" fmla="*/ 57733 w 455861"/>
                <a:gd name="connsiteY9" fmla="*/ 63550 h 65667"/>
                <a:gd name="connsiteX10" fmla="*/ 14288 w 455861"/>
                <a:gd name="connsiteY10" fmla="*/ 29051 h 65667"/>
                <a:gd name="connsiteX11" fmla="*/ 0 w 455861"/>
                <a:gd name="connsiteY11" fmla="*/ 0 h 65667"/>
                <a:gd name="connsiteX0" fmla="*/ 0 w 455861"/>
                <a:gd name="connsiteY0" fmla="*/ 43606 h 109273"/>
                <a:gd name="connsiteX1" fmla="*/ 126790 w 455861"/>
                <a:gd name="connsiteY1" fmla="*/ 0 h 109273"/>
                <a:gd name="connsiteX2" fmla="*/ 231565 w 455861"/>
                <a:gd name="connsiteY2" fmla="*/ 57150 h 109273"/>
                <a:gd name="connsiteX3" fmla="*/ 333958 w 455861"/>
                <a:gd name="connsiteY3" fmla="*/ 54769 h 109273"/>
                <a:gd name="connsiteX4" fmla="*/ 455861 w 455861"/>
                <a:gd name="connsiteY4" fmla="*/ 60275 h 109273"/>
                <a:gd name="connsiteX5" fmla="*/ 455861 w 455861"/>
                <a:gd name="connsiteY5" fmla="*/ 105994 h 109273"/>
                <a:gd name="connsiteX6" fmla="*/ 269665 w 455861"/>
                <a:gd name="connsiteY6" fmla="*/ 107157 h 109273"/>
                <a:gd name="connsiteX7" fmla="*/ 188702 w 455861"/>
                <a:gd name="connsiteY7" fmla="*/ 107156 h 109273"/>
                <a:gd name="connsiteX8" fmla="*/ 91071 w 455861"/>
                <a:gd name="connsiteY8" fmla="*/ 104775 h 109273"/>
                <a:gd name="connsiteX9" fmla="*/ 57733 w 455861"/>
                <a:gd name="connsiteY9" fmla="*/ 107156 h 109273"/>
                <a:gd name="connsiteX10" fmla="*/ 14288 w 455861"/>
                <a:gd name="connsiteY10" fmla="*/ 72657 h 109273"/>
                <a:gd name="connsiteX11" fmla="*/ 0 w 455861"/>
                <a:gd name="connsiteY11" fmla="*/ 43606 h 109273"/>
                <a:gd name="connsiteX0" fmla="*/ 0 w 455861"/>
                <a:gd name="connsiteY0" fmla="*/ 57894 h 123561"/>
                <a:gd name="connsiteX1" fmla="*/ 126790 w 455861"/>
                <a:gd name="connsiteY1" fmla="*/ 14288 h 123561"/>
                <a:gd name="connsiteX2" fmla="*/ 172034 w 455861"/>
                <a:gd name="connsiteY2" fmla="*/ 0 h 123561"/>
                <a:gd name="connsiteX3" fmla="*/ 333958 w 455861"/>
                <a:gd name="connsiteY3" fmla="*/ 69057 h 123561"/>
                <a:gd name="connsiteX4" fmla="*/ 455861 w 455861"/>
                <a:gd name="connsiteY4" fmla="*/ 74563 h 123561"/>
                <a:gd name="connsiteX5" fmla="*/ 455861 w 455861"/>
                <a:gd name="connsiteY5" fmla="*/ 120282 h 123561"/>
                <a:gd name="connsiteX6" fmla="*/ 269665 w 455861"/>
                <a:gd name="connsiteY6" fmla="*/ 121445 h 123561"/>
                <a:gd name="connsiteX7" fmla="*/ 188702 w 455861"/>
                <a:gd name="connsiteY7" fmla="*/ 121444 h 123561"/>
                <a:gd name="connsiteX8" fmla="*/ 91071 w 455861"/>
                <a:gd name="connsiteY8" fmla="*/ 119063 h 123561"/>
                <a:gd name="connsiteX9" fmla="*/ 57733 w 455861"/>
                <a:gd name="connsiteY9" fmla="*/ 121444 h 123561"/>
                <a:gd name="connsiteX10" fmla="*/ 14288 w 455861"/>
                <a:gd name="connsiteY10" fmla="*/ 86945 h 123561"/>
                <a:gd name="connsiteX11" fmla="*/ 0 w 455861"/>
                <a:gd name="connsiteY11" fmla="*/ 57894 h 123561"/>
                <a:gd name="connsiteX0" fmla="*/ 0 w 455861"/>
                <a:gd name="connsiteY0" fmla="*/ 57894 h 123561"/>
                <a:gd name="connsiteX1" fmla="*/ 126790 w 455861"/>
                <a:gd name="connsiteY1" fmla="*/ 14288 h 123561"/>
                <a:gd name="connsiteX2" fmla="*/ 172034 w 455861"/>
                <a:gd name="connsiteY2" fmla="*/ 0 h 123561"/>
                <a:gd name="connsiteX3" fmla="*/ 279190 w 455861"/>
                <a:gd name="connsiteY3" fmla="*/ 2382 h 123561"/>
                <a:gd name="connsiteX4" fmla="*/ 455861 w 455861"/>
                <a:gd name="connsiteY4" fmla="*/ 74563 h 123561"/>
                <a:gd name="connsiteX5" fmla="*/ 455861 w 455861"/>
                <a:gd name="connsiteY5" fmla="*/ 120282 h 123561"/>
                <a:gd name="connsiteX6" fmla="*/ 269665 w 455861"/>
                <a:gd name="connsiteY6" fmla="*/ 121445 h 123561"/>
                <a:gd name="connsiteX7" fmla="*/ 188702 w 455861"/>
                <a:gd name="connsiteY7" fmla="*/ 121444 h 123561"/>
                <a:gd name="connsiteX8" fmla="*/ 91071 w 455861"/>
                <a:gd name="connsiteY8" fmla="*/ 119063 h 123561"/>
                <a:gd name="connsiteX9" fmla="*/ 57733 w 455861"/>
                <a:gd name="connsiteY9" fmla="*/ 121444 h 123561"/>
                <a:gd name="connsiteX10" fmla="*/ 14288 w 455861"/>
                <a:gd name="connsiteY10" fmla="*/ 86945 h 123561"/>
                <a:gd name="connsiteX11" fmla="*/ 0 w 455861"/>
                <a:gd name="connsiteY11" fmla="*/ 57894 h 123561"/>
                <a:gd name="connsiteX0" fmla="*/ 0 w 455861"/>
                <a:gd name="connsiteY0" fmla="*/ 64294 h 129961"/>
                <a:gd name="connsiteX1" fmla="*/ 126790 w 455861"/>
                <a:gd name="connsiteY1" fmla="*/ 20688 h 129961"/>
                <a:gd name="connsiteX2" fmla="*/ 172034 w 455861"/>
                <a:gd name="connsiteY2" fmla="*/ 6400 h 129961"/>
                <a:gd name="connsiteX3" fmla="*/ 279190 w 455861"/>
                <a:gd name="connsiteY3" fmla="*/ 8782 h 129961"/>
                <a:gd name="connsiteX4" fmla="*/ 374899 w 455861"/>
                <a:gd name="connsiteY4" fmla="*/ 0 h 129961"/>
                <a:gd name="connsiteX5" fmla="*/ 455861 w 455861"/>
                <a:gd name="connsiteY5" fmla="*/ 126682 h 129961"/>
                <a:gd name="connsiteX6" fmla="*/ 269665 w 455861"/>
                <a:gd name="connsiteY6" fmla="*/ 127845 h 129961"/>
                <a:gd name="connsiteX7" fmla="*/ 188702 w 455861"/>
                <a:gd name="connsiteY7" fmla="*/ 127844 h 129961"/>
                <a:gd name="connsiteX8" fmla="*/ 91071 w 455861"/>
                <a:gd name="connsiteY8" fmla="*/ 125463 h 129961"/>
                <a:gd name="connsiteX9" fmla="*/ 57733 w 455861"/>
                <a:gd name="connsiteY9" fmla="*/ 127844 h 129961"/>
                <a:gd name="connsiteX10" fmla="*/ 14288 w 455861"/>
                <a:gd name="connsiteY10" fmla="*/ 93345 h 129961"/>
                <a:gd name="connsiteX11" fmla="*/ 0 w 455861"/>
                <a:gd name="connsiteY11" fmla="*/ 64294 h 129961"/>
                <a:gd name="connsiteX0" fmla="*/ 0 w 455861"/>
                <a:gd name="connsiteY0" fmla="*/ 64294 h 129961"/>
                <a:gd name="connsiteX1" fmla="*/ 126790 w 455861"/>
                <a:gd name="connsiteY1" fmla="*/ 20688 h 129961"/>
                <a:gd name="connsiteX2" fmla="*/ 172034 w 455861"/>
                <a:gd name="connsiteY2" fmla="*/ 6400 h 129961"/>
                <a:gd name="connsiteX3" fmla="*/ 262522 w 455861"/>
                <a:gd name="connsiteY3" fmla="*/ 6401 h 129961"/>
                <a:gd name="connsiteX4" fmla="*/ 374899 w 455861"/>
                <a:gd name="connsiteY4" fmla="*/ 0 h 129961"/>
                <a:gd name="connsiteX5" fmla="*/ 455861 w 455861"/>
                <a:gd name="connsiteY5" fmla="*/ 126682 h 129961"/>
                <a:gd name="connsiteX6" fmla="*/ 269665 w 455861"/>
                <a:gd name="connsiteY6" fmla="*/ 127845 h 129961"/>
                <a:gd name="connsiteX7" fmla="*/ 188702 w 455861"/>
                <a:gd name="connsiteY7" fmla="*/ 127844 h 129961"/>
                <a:gd name="connsiteX8" fmla="*/ 91071 w 455861"/>
                <a:gd name="connsiteY8" fmla="*/ 125463 h 129961"/>
                <a:gd name="connsiteX9" fmla="*/ 57733 w 455861"/>
                <a:gd name="connsiteY9" fmla="*/ 127844 h 129961"/>
                <a:gd name="connsiteX10" fmla="*/ 14288 w 455861"/>
                <a:gd name="connsiteY10" fmla="*/ 93345 h 129961"/>
                <a:gd name="connsiteX11" fmla="*/ 0 w 455861"/>
                <a:gd name="connsiteY11" fmla="*/ 64294 h 129961"/>
                <a:gd name="connsiteX0" fmla="*/ 0 w 455861"/>
                <a:gd name="connsiteY0" fmla="*/ 89047 h 154714"/>
                <a:gd name="connsiteX1" fmla="*/ 126790 w 455861"/>
                <a:gd name="connsiteY1" fmla="*/ 45441 h 154714"/>
                <a:gd name="connsiteX2" fmla="*/ 172034 w 455861"/>
                <a:gd name="connsiteY2" fmla="*/ 31153 h 154714"/>
                <a:gd name="connsiteX3" fmla="*/ 262522 w 455861"/>
                <a:gd name="connsiteY3" fmla="*/ 31154 h 154714"/>
                <a:gd name="connsiteX4" fmla="*/ 374899 w 455861"/>
                <a:gd name="connsiteY4" fmla="*/ 24753 h 154714"/>
                <a:gd name="connsiteX5" fmla="*/ 350628 w 455861"/>
                <a:gd name="connsiteY5" fmla="*/ 198 h 154714"/>
                <a:gd name="connsiteX6" fmla="*/ 455861 w 455861"/>
                <a:gd name="connsiteY6" fmla="*/ 151435 h 154714"/>
                <a:gd name="connsiteX7" fmla="*/ 269665 w 455861"/>
                <a:gd name="connsiteY7" fmla="*/ 152598 h 154714"/>
                <a:gd name="connsiteX8" fmla="*/ 188702 w 455861"/>
                <a:gd name="connsiteY8" fmla="*/ 152597 h 154714"/>
                <a:gd name="connsiteX9" fmla="*/ 91071 w 455861"/>
                <a:gd name="connsiteY9" fmla="*/ 150216 h 154714"/>
                <a:gd name="connsiteX10" fmla="*/ 57733 w 455861"/>
                <a:gd name="connsiteY10" fmla="*/ 152597 h 154714"/>
                <a:gd name="connsiteX11" fmla="*/ 14288 w 455861"/>
                <a:gd name="connsiteY11" fmla="*/ 118098 h 154714"/>
                <a:gd name="connsiteX12" fmla="*/ 0 w 455861"/>
                <a:gd name="connsiteY12" fmla="*/ 89047 h 154714"/>
                <a:gd name="connsiteX0" fmla="*/ 0 w 455861"/>
                <a:gd name="connsiteY0" fmla="*/ 90487 h 156154"/>
                <a:gd name="connsiteX1" fmla="*/ 126790 w 455861"/>
                <a:gd name="connsiteY1" fmla="*/ 46881 h 156154"/>
                <a:gd name="connsiteX2" fmla="*/ 172034 w 455861"/>
                <a:gd name="connsiteY2" fmla="*/ 32593 h 156154"/>
                <a:gd name="connsiteX3" fmla="*/ 262522 w 455861"/>
                <a:gd name="connsiteY3" fmla="*/ 32594 h 156154"/>
                <a:gd name="connsiteX4" fmla="*/ 320131 w 455861"/>
                <a:gd name="connsiteY4" fmla="*/ 0 h 156154"/>
                <a:gd name="connsiteX5" fmla="*/ 350628 w 455861"/>
                <a:gd name="connsiteY5" fmla="*/ 1638 h 156154"/>
                <a:gd name="connsiteX6" fmla="*/ 455861 w 455861"/>
                <a:gd name="connsiteY6" fmla="*/ 152875 h 156154"/>
                <a:gd name="connsiteX7" fmla="*/ 269665 w 455861"/>
                <a:gd name="connsiteY7" fmla="*/ 154038 h 156154"/>
                <a:gd name="connsiteX8" fmla="*/ 188702 w 455861"/>
                <a:gd name="connsiteY8" fmla="*/ 154037 h 156154"/>
                <a:gd name="connsiteX9" fmla="*/ 91071 w 455861"/>
                <a:gd name="connsiteY9" fmla="*/ 151656 h 156154"/>
                <a:gd name="connsiteX10" fmla="*/ 57733 w 455861"/>
                <a:gd name="connsiteY10" fmla="*/ 154037 h 156154"/>
                <a:gd name="connsiteX11" fmla="*/ 14288 w 455861"/>
                <a:gd name="connsiteY11" fmla="*/ 119538 h 156154"/>
                <a:gd name="connsiteX12" fmla="*/ 0 w 455861"/>
                <a:gd name="connsiteY12" fmla="*/ 90487 h 156154"/>
                <a:gd name="connsiteX0" fmla="*/ 0 w 455861"/>
                <a:gd name="connsiteY0" fmla="*/ 94207 h 159874"/>
                <a:gd name="connsiteX1" fmla="*/ 126790 w 455861"/>
                <a:gd name="connsiteY1" fmla="*/ 50601 h 159874"/>
                <a:gd name="connsiteX2" fmla="*/ 172034 w 455861"/>
                <a:gd name="connsiteY2" fmla="*/ 36313 h 159874"/>
                <a:gd name="connsiteX3" fmla="*/ 262522 w 455861"/>
                <a:gd name="connsiteY3" fmla="*/ 36314 h 159874"/>
                <a:gd name="connsiteX4" fmla="*/ 320131 w 455861"/>
                <a:gd name="connsiteY4" fmla="*/ 3720 h 159874"/>
                <a:gd name="connsiteX5" fmla="*/ 383965 w 455861"/>
                <a:gd name="connsiteY5" fmla="*/ 595 h 159874"/>
                <a:gd name="connsiteX6" fmla="*/ 455861 w 455861"/>
                <a:gd name="connsiteY6" fmla="*/ 156595 h 159874"/>
                <a:gd name="connsiteX7" fmla="*/ 269665 w 455861"/>
                <a:gd name="connsiteY7" fmla="*/ 157758 h 159874"/>
                <a:gd name="connsiteX8" fmla="*/ 188702 w 455861"/>
                <a:gd name="connsiteY8" fmla="*/ 157757 h 159874"/>
                <a:gd name="connsiteX9" fmla="*/ 91071 w 455861"/>
                <a:gd name="connsiteY9" fmla="*/ 155376 h 159874"/>
                <a:gd name="connsiteX10" fmla="*/ 57733 w 455861"/>
                <a:gd name="connsiteY10" fmla="*/ 157757 h 159874"/>
                <a:gd name="connsiteX11" fmla="*/ 14288 w 455861"/>
                <a:gd name="connsiteY11" fmla="*/ 123258 h 159874"/>
                <a:gd name="connsiteX12" fmla="*/ 0 w 455861"/>
                <a:gd name="connsiteY12" fmla="*/ 94207 h 159874"/>
                <a:gd name="connsiteX0" fmla="*/ 0 w 451098"/>
                <a:gd name="connsiteY0" fmla="*/ 94207 h 159874"/>
                <a:gd name="connsiteX1" fmla="*/ 126790 w 451098"/>
                <a:gd name="connsiteY1" fmla="*/ 50601 h 159874"/>
                <a:gd name="connsiteX2" fmla="*/ 172034 w 451098"/>
                <a:gd name="connsiteY2" fmla="*/ 36313 h 159874"/>
                <a:gd name="connsiteX3" fmla="*/ 262522 w 451098"/>
                <a:gd name="connsiteY3" fmla="*/ 36314 h 159874"/>
                <a:gd name="connsiteX4" fmla="*/ 320131 w 451098"/>
                <a:gd name="connsiteY4" fmla="*/ 3720 h 159874"/>
                <a:gd name="connsiteX5" fmla="*/ 383965 w 451098"/>
                <a:gd name="connsiteY5" fmla="*/ 595 h 159874"/>
                <a:gd name="connsiteX6" fmla="*/ 451098 w 451098"/>
                <a:gd name="connsiteY6" fmla="*/ 6576 h 159874"/>
                <a:gd name="connsiteX7" fmla="*/ 269665 w 451098"/>
                <a:gd name="connsiteY7" fmla="*/ 157758 h 159874"/>
                <a:gd name="connsiteX8" fmla="*/ 188702 w 451098"/>
                <a:gd name="connsiteY8" fmla="*/ 157757 h 159874"/>
                <a:gd name="connsiteX9" fmla="*/ 91071 w 451098"/>
                <a:gd name="connsiteY9" fmla="*/ 155376 h 159874"/>
                <a:gd name="connsiteX10" fmla="*/ 57733 w 451098"/>
                <a:gd name="connsiteY10" fmla="*/ 157757 h 159874"/>
                <a:gd name="connsiteX11" fmla="*/ 14288 w 451098"/>
                <a:gd name="connsiteY11" fmla="*/ 123258 h 159874"/>
                <a:gd name="connsiteX12" fmla="*/ 0 w 451098"/>
                <a:gd name="connsiteY12" fmla="*/ 94207 h 159874"/>
                <a:gd name="connsiteX0" fmla="*/ 0 w 451098"/>
                <a:gd name="connsiteY0" fmla="*/ 94207 h 157890"/>
                <a:gd name="connsiteX1" fmla="*/ 126790 w 451098"/>
                <a:gd name="connsiteY1" fmla="*/ 50601 h 157890"/>
                <a:gd name="connsiteX2" fmla="*/ 172034 w 451098"/>
                <a:gd name="connsiteY2" fmla="*/ 36313 h 157890"/>
                <a:gd name="connsiteX3" fmla="*/ 262522 w 451098"/>
                <a:gd name="connsiteY3" fmla="*/ 36314 h 157890"/>
                <a:gd name="connsiteX4" fmla="*/ 320131 w 451098"/>
                <a:gd name="connsiteY4" fmla="*/ 3720 h 157890"/>
                <a:gd name="connsiteX5" fmla="*/ 383965 w 451098"/>
                <a:gd name="connsiteY5" fmla="*/ 595 h 157890"/>
                <a:gd name="connsiteX6" fmla="*/ 451098 w 451098"/>
                <a:gd name="connsiteY6" fmla="*/ 6576 h 157890"/>
                <a:gd name="connsiteX7" fmla="*/ 424446 w 451098"/>
                <a:gd name="connsiteY7" fmla="*/ 38696 h 157890"/>
                <a:gd name="connsiteX8" fmla="*/ 188702 w 451098"/>
                <a:gd name="connsiteY8" fmla="*/ 157757 h 157890"/>
                <a:gd name="connsiteX9" fmla="*/ 91071 w 451098"/>
                <a:gd name="connsiteY9" fmla="*/ 155376 h 157890"/>
                <a:gd name="connsiteX10" fmla="*/ 57733 w 451098"/>
                <a:gd name="connsiteY10" fmla="*/ 157757 h 157890"/>
                <a:gd name="connsiteX11" fmla="*/ 14288 w 451098"/>
                <a:gd name="connsiteY11" fmla="*/ 123258 h 157890"/>
                <a:gd name="connsiteX12" fmla="*/ 0 w 451098"/>
                <a:gd name="connsiteY12" fmla="*/ 94207 h 157890"/>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91071 w 451098"/>
                <a:gd name="connsiteY9" fmla="*/ 155376 h 157757"/>
                <a:gd name="connsiteX10" fmla="*/ 57733 w 451098"/>
                <a:gd name="connsiteY10" fmla="*/ 157757 h 157757"/>
                <a:gd name="connsiteX11" fmla="*/ 14288 w 451098"/>
                <a:gd name="connsiteY11" fmla="*/ 123258 h 157757"/>
                <a:gd name="connsiteX12" fmla="*/ 0 w 451098"/>
                <a:gd name="connsiteY12"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91071 w 451098"/>
                <a:gd name="connsiteY9" fmla="*/ 155376 h 157757"/>
                <a:gd name="connsiteX10" fmla="*/ 86309 w 451098"/>
                <a:gd name="connsiteY10" fmla="*/ 152997 h 157757"/>
                <a:gd name="connsiteX11" fmla="*/ 57733 w 451098"/>
                <a:gd name="connsiteY11" fmla="*/ 157757 h 157757"/>
                <a:gd name="connsiteX12" fmla="*/ 14288 w 451098"/>
                <a:gd name="connsiteY12" fmla="*/ 123258 h 157757"/>
                <a:gd name="connsiteX13" fmla="*/ 0 w 451098"/>
                <a:gd name="connsiteY13"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24421 w 451098"/>
                <a:gd name="connsiteY9" fmla="*/ 152995 h 157757"/>
                <a:gd name="connsiteX10" fmla="*/ 86309 w 451098"/>
                <a:gd name="connsiteY10" fmla="*/ 152997 h 157757"/>
                <a:gd name="connsiteX11" fmla="*/ 57733 w 451098"/>
                <a:gd name="connsiteY11" fmla="*/ 157757 h 157757"/>
                <a:gd name="connsiteX12" fmla="*/ 14288 w 451098"/>
                <a:gd name="connsiteY12" fmla="*/ 123258 h 157757"/>
                <a:gd name="connsiteX13" fmla="*/ 0 w 451098"/>
                <a:gd name="connsiteY13"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24421 w 451098"/>
                <a:gd name="connsiteY9" fmla="*/ 152995 h 157757"/>
                <a:gd name="connsiteX10" fmla="*/ 222040 w 451098"/>
                <a:gd name="connsiteY10" fmla="*/ 145853 h 157757"/>
                <a:gd name="connsiteX11" fmla="*/ 86309 w 451098"/>
                <a:gd name="connsiteY11" fmla="*/ 152997 h 157757"/>
                <a:gd name="connsiteX12" fmla="*/ 57733 w 451098"/>
                <a:gd name="connsiteY12" fmla="*/ 157757 h 157757"/>
                <a:gd name="connsiteX13" fmla="*/ 14288 w 451098"/>
                <a:gd name="connsiteY13" fmla="*/ 123258 h 157757"/>
                <a:gd name="connsiteX14" fmla="*/ 0 w 451098"/>
                <a:gd name="connsiteY14"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24421 w 451098"/>
                <a:gd name="connsiteY9" fmla="*/ 152995 h 157757"/>
                <a:gd name="connsiteX10" fmla="*/ 229183 w 451098"/>
                <a:gd name="connsiteY10" fmla="*/ 64891 h 157757"/>
                <a:gd name="connsiteX11" fmla="*/ 86309 w 451098"/>
                <a:gd name="connsiteY11" fmla="*/ 152997 h 157757"/>
                <a:gd name="connsiteX12" fmla="*/ 57733 w 451098"/>
                <a:gd name="connsiteY12" fmla="*/ 157757 h 157757"/>
                <a:gd name="connsiteX13" fmla="*/ 14288 w 451098"/>
                <a:gd name="connsiteY13" fmla="*/ 123258 h 157757"/>
                <a:gd name="connsiteX14" fmla="*/ 0 w 451098"/>
                <a:gd name="connsiteY14"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86333 w 451098"/>
                <a:gd name="connsiteY9" fmla="*/ 62508 h 157757"/>
                <a:gd name="connsiteX10" fmla="*/ 229183 w 451098"/>
                <a:gd name="connsiteY10" fmla="*/ 64891 h 157757"/>
                <a:gd name="connsiteX11" fmla="*/ 86309 w 451098"/>
                <a:gd name="connsiteY11" fmla="*/ 152997 h 157757"/>
                <a:gd name="connsiteX12" fmla="*/ 57733 w 451098"/>
                <a:gd name="connsiteY12" fmla="*/ 157757 h 157757"/>
                <a:gd name="connsiteX13" fmla="*/ 14288 w 451098"/>
                <a:gd name="connsiteY13" fmla="*/ 123258 h 157757"/>
                <a:gd name="connsiteX14" fmla="*/ 0 w 451098"/>
                <a:gd name="connsiteY14" fmla="*/ 94207 h 157757"/>
                <a:gd name="connsiteX0" fmla="*/ 0 w 451098"/>
                <a:gd name="connsiteY0" fmla="*/ 94207 h 157757"/>
                <a:gd name="connsiteX1" fmla="*/ 126790 w 451098"/>
                <a:gd name="connsiteY1" fmla="*/ 50601 h 157757"/>
                <a:gd name="connsiteX2" fmla="*/ 172034 w 451098"/>
                <a:gd name="connsiteY2" fmla="*/ 36313 h 157757"/>
                <a:gd name="connsiteX3" fmla="*/ 262522 w 451098"/>
                <a:gd name="connsiteY3" fmla="*/ 36314 h 157757"/>
                <a:gd name="connsiteX4" fmla="*/ 320131 w 451098"/>
                <a:gd name="connsiteY4" fmla="*/ 3720 h 157757"/>
                <a:gd name="connsiteX5" fmla="*/ 383965 w 451098"/>
                <a:gd name="connsiteY5" fmla="*/ 595 h 157757"/>
                <a:gd name="connsiteX6" fmla="*/ 451098 w 451098"/>
                <a:gd name="connsiteY6" fmla="*/ 6576 h 157757"/>
                <a:gd name="connsiteX7" fmla="*/ 424446 w 451098"/>
                <a:gd name="connsiteY7" fmla="*/ 38696 h 157757"/>
                <a:gd name="connsiteX8" fmla="*/ 372058 w 451098"/>
                <a:gd name="connsiteY8" fmla="*/ 22025 h 157757"/>
                <a:gd name="connsiteX9" fmla="*/ 286333 w 451098"/>
                <a:gd name="connsiteY9" fmla="*/ 62508 h 157757"/>
                <a:gd name="connsiteX10" fmla="*/ 229183 w 451098"/>
                <a:gd name="connsiteY10" fmla="*/ 64891 h 157757"/>
                <a:gd name="connsiteX11" fmla="*/ 141078 w 451098"/>
                <a:gd name="connsiteY11" fmla="*/ 76797 h 157757"/>
                <a:gd name="connsiteX12" fmla="*/ 57733 w 451098"/>
                <a:gd name="connsiteY12" fmla="*/ 157757 h 157757"/>
                <a:gd name="connsiteX13" fmla="*/ 14288 w 451098"/>
                <a:gd name="connsiteY13" fmla="*/ 123258 h 157757"/>
                <a:gd name="connsiteX14" fmla="*/ 0 w 451098"/>
                <a:gd name="connsiteY14" fmla="*/ 94207 h 157757"/>
                <a:gd name="connsiteX0" fmla="*/ 0 w 451098"/>
                <a:gd name="connsiteY0" fmla="*/ 94207 h 123258"/>
                <a:gd name="connsiteX1" fmla="*/ 126790 w 451098"/>
                <a:gd name="connsiteY1" fmla="*/ 50601 h 123258"/>
                <a:gd name="connsiteX2" fmla="*/ 172034 w 451098"/>
                <a:gd name="connsiteY2" fmla="*/ 36313 h 123258"/>
                <a:gd name="connsiteX3" fmla="*/ 262522 w 451098"/>
                <a:gd name="connsiteY3" fmla="*/ 36314 h 123258"/>
                <a:gd name="connsiteX4" fmla="*/ 320131 w 451098"/>
                <a:gd name="connsiteY4" fmla="*/ 3720 h 123258"/>
                <a:gd name="connsiteX5" fmla="*/ 383965 w 451098"/>
                <a:gd name="connsiteY5" fmla="*/ 595 h 123258"/>
                <a:gd name="connsiteX6" fmla="*/ 451098 w 451098"/>
                <a:gd name="connsiteY6" fmla="*/ 6576 h 123258"/>
                <a:gd name="connsiteX7" fmla="*/ 424446 w 451098"/>
                <a:gd name="connsiteY7" fmla="*/ 38696 h 123258"/>
                <a:gd name="connsiteX8" fmla="*/ 372058 w 451098"/>
                <a:gd name="connsiteY8" fmla="*/ 22025 h 123258"/>
                <a:gd name="connsiteX9" fmla="*/ 286333 w 451098"/>
                <a:gd name="connsiteY9" fmla="*/ 62508 h 123258"/>
                <a:gd name="connsiteX10" fmla="*/ 229183 w 451098"/>
                <a:gd name="connsiteY10" fmla="*/ 64891 h 123258"/>
                <a:gd name="connsiteX11" fmla="*/ 141078 w 451098"/>
                <a:gd name="connsiteY11" fmla="*/ 76797 h 123258"/>
                <a:gd name="connsiteX12" fmla="*/ 62496 w 451098"/>
                <a:gd name="connsiteY12" fmla="*/ 119657 h 123258"/>
                <a:gd name="connsiteX13" fmla="*/ 14288 w 451098"/>
                <a:gd name="connsiteY13" fmla="*/ 123258 h 123258"/>
                <a:gd name="connsiteX14" fmla="*/ 0 w 451098"/>
                <a:gd name="connsiteY14" fmla="*/ 94207 h 123258"/>
                <a:gd name="connsiteX0" fmla="*/ 0 w 451098"/>
                <a:gd name="connsiteY0" fmla="*/ 94207 h 123258"/>
                <a:gd name="connsiteX1" fmla="*/ 126790 w 451098"/>
                <a:gd name="connsiteY1" fmla="*/ 50601 h 123258"/>
                <a:gd name="connsiteX2" fmla="*/ 172034 w 451098"/>
                <a:gd name="connsiteY2" fmla="*/ 36313 h 123258"/>
                <a:gd name="connsiteX3" fmla="*/ 262522 w 451098"/>
                <a:gd name="connsiteY3" fmla="*/ 36314 h 123258"/>
                <a:gd name="connsiteX4" fmla="*/ 320131 w 451098"/>
                <a:gd name="connsiteY4" fmla="*/ 3720 h 123258"/>
                <a:gd name="connsiteX5" fmla="*/ 383965 w 451098"/>
                <a:gd name="connsiteY5" fmla="*/ 595 h 123258"/>
                <a:gd name="connsiteX6" fmla="*/ 451098 w 451098"/>
                <a:gd name="connsiteY6" fmla="*/ 6576 h 123258"/>
                <a:gd name="connsiteX7" fmla="*/ 424446 w 451098"/>
                <a:gd name="connsiteY7" fmla="*/ 38696 h 123258"/>
                <a:gd name="connsiteX8" fmla="*/ 372058 w 451098"/>
                <a:gd name="connsiteY8" fmla="*/ 22025 h 123258"/>
                <a:gd name="connsiteX9" fmla="*/ 286333 w 451098"/>
                <a:gd name="connsiteY9" fmla="*/ 62508 h 123258"/>
                <a:gd name="connsiteX10" fmla="*/ 229183 w 451098"/>
                <a:gd name="connsiteY10" fmla="*/ 64891 h 123258"/>
                <a:gd name="connsiteX11" fmla="*/ 141078 w 451098"/>
                <a:gd name="connsiteY11" fmla="*/ 76797 h 123258"/>
                <a:gd name="connsiteX12" fmla="*/ 62496 w 451098"/>
                <a:gd name="connsiteY12" fmla="*/ 110132 h 123258"/>
                <a:gd name="connsiteX13" fmla="*/ 14288 w 451098"/>
                <a:gd name="connsiteY13" fmla="*/ 123258 h 123258"/>
                <a:gd name="connsiteX14" fmla="*/ 0 w 451098"/>
                <a:gd name="connsiteY14" fmla="*/ 94207 h 123258"/>
                <a:gd name="connsiteX0" fmla="*/ 0 w 451098"/>
                <a:gd name="connsiteY0" fmla="*/ 94207 h 123258"/>
                <a:gd name="connsiteX1" fmla="*/ 110121 w 451098"/>
                <a:gd name="connsiteY1" fmla="*/ 50601 h 123258"/>
                <a:gd name="connsiteX2" fmla="*/ 172034 w 451098"/>
                <a:gd name="connsiteY2" fmla="*/ 36313 h 123258"/>
                <a:gd name="connsiteX3" fmla="*/ 262522 w 451098"/>
                <a:gd name="connsiteY3" fmla="*/ 36314 h 123258"/>
                <a:gd name="connsiteX4" fmla="*/ 320131 w 451098"/>
                <a:gd name="connsiteY4" fmla="*/ 3720 h 123258"/>
                <a:gd name="connsiteX5" fmla="*/ 383965 w 451098"/>
                <a:gd name="connsiteY5" fmla="*/ 595 h 123258"/>
                <a:gd name="connsiteX6" fmla="*/ 451098 w 451098"/>
                <a:gd name="connsiteY6" fmla="*/ 6576 h 123258"/>
                <a:gd name="connsiteX7" fmla="*/ 424446 w 451098"/>
                <a:gd name="connsiteY7" fmla="*/ 38696 h 123258"/>
                <a:gd name="connsiteX8" fmla="*/ 372058 w 451098"/>
                <a:gd name="connsiteY8" fmla="*/ 22025 h 123258"/>
                <a:gd name="connsiteX9" fmla="*/ 286333 w 451098"/>
                <a:gd name="connsiteY9" fmla="*/ 62508 h 123258"/>
                <a:gd name="connsiteX10" fmla="*/ 229183 w 451098"/>
                <a:gd name="connsiteY10" fmla="*/ 64891 h 123258"/>
                <a:gd name="connsiteX11" fmla="*/ 141078 w 451098"/>
                <a:gd name="connsiteY11" fmla="*/ 76797 h 123258"/>
                <a:gd name="connsiteX12" fmla="*/ 62496 w 451098"/>
                <a:gd name="connsiteY12" fmla="*/ 110132 h 123258"/>
                <a:gd name="connsiteX13" fmla="*/ 14288 w 451098"/>
                <a:gd name="connsiteY13" fmla="*/ 123258 h 123258"/>
                <a:gd name="connsiteX14" fmla="*/ 0 w 451098"/>
                <a:gd name="connsiteY14" fmla="*/ 94207 h 123258"/>
                <a:gd name="connsiteX0" fmla="*/ 0 w 451098"/>
                <a:gd name="connsiteY0" fmla="*/ 94207 h 125640"/>
                <a:gd name="connsiteX1" fmla="*/ 110121 w 451098"/>
                <a:gd name="connsiteY1" fmla="*/ 50601 h 125640"/>
                <a:gd name="connsiteX2" fmla="*/ 172034 w 451098"/>
                <a:gd name="connsiteY2" fmla="*/ 36313 h 125640"/>
                <a:gd name="connsiteX3" fmla="*/ 262522 w 451098"/>
                <a:gd name="connsiteY3" fmla="*/ 36314 h 125640"/>
                <a:gd name="connsiteX4" fmla="*/ 320131 w 451098"/>
                <a:gd name="connsiteY4" fmla="*/ 3720 h 125640"/>
                <a:gd name="connsiteX5" fmla="*/ 383965 w 451098"/>
                <a:gd name="connsiteY5" fmla="*/ 595 h 125640"/>
                <a:gd name="connsiteX6" fmla="*/ 451098 w 451098"/>
                <a:gd name="connsiteY6" fmla="*/ 6576 h 125640"/>
                <a:gd name="connsiteX7" fmla="*/ 424446 w 451098"/>
                <a:gd name="connsiteY7" fmla="*/ 38696 h 125640"/>
                <a:gd name="connsiteX8" fmla="*/ 372058 w 451098"/>
                <a:gd name="connsiteY8" fmla="*/ 22025 h 125640"/>
                <a:gd name="connsiteX9" fmla="*/ 286333 w 451098"/>
                <a:gd name="connsiteY9" fmla="*/ 62508 h 125640"/>
                <a:gd name="connsiteX10" fmla="*/ 229183 w 451098"/>
                <a:gd name="connsiteY10" fmla="*/ 64891 h 125640"/>
                <a:gd name="connsiteX11" fmla="*/ 141078 w 451098"/>
                <a:gd name="connsiteY11" fmla="*/ 76797 h 125640"/>
                <a:gd name="connsiteX12" fmla="*/ 62496 w 451098"/>
                <a:gd name="connsiteY12" fmla="*/ 110132 h 125640"/>
                <a:gd name="connsiteX13" fmla="*/ 28575 w 451098"/>
                <a:gd name="connsiteY13" fmla="*/ 125640 h 125640"/>
                <a:gd name="connsiteX14" fmla="*/ 0 w 451098"/>
                <a:gd name="connsiteY14" fmla="*/ 94207 h 125640"/>
                <a:gd name="connsiteX0" fmla="*/ 0 w 451098"/>
                <a:gd name="connsiteY0" fmla="*/ 94207 h 125640"/>
                <a:gd name="connsiteX1" fmla="*/ 110121 w 451098"/>
                <a:gd name="connsiteY1" fmla="*/ 50601 h 125640"/>
                <a:gd name="connsiteX2" fmla="*/ 172034 w 451098"/>
                <a:gd name="connsiteY2" fmla="*/ 36313 h 125640"/>
                <a:gd name="connsiteX3" fmla="*/ 262522 w 451098"/>
                <a:gd name="connsiteY3" fmla="*/ 36314 h 125640"/>
                <a:gd name="connsiteX4" fmla="*/ 320131 w 451098"/>
                <a:gd name="connsiteY4" fmla="*/ 3720 h 125640"/>
                <a:gd name="connsiteX5" fmla="*/ 383965 w 451098"/>
                <a:gd name="connsiteY5" fmla="*/ 595 h 125640"/>
                <a:gd name="connsiteX6" fmla="*/ 451098 w 451098"/>
                <a:gd name="connsiteY6" fmla="*/ 6576 h 125640"/>
                <a:gd name="connsiteX7" fmla="*/ 424446 w 451098"/>
                <a:gd name="connsiteY7" fmla="*/ 38696 h 125640"/>
                <a:gd name="connsiteX8" fmla="*/ 372058 w 451098"/>
                <a:gd name="connsiteY8" fmla="*/ 22025 h 125640"/>
                <a:gd name="connsiteX9" fmla="*/ 286333 w 451098"/>
                <a:gd name="connsiteY9" fmla="*/ 62508 h 125640"/>
                <a:gd name="connsiteX10" fmla="*/ 229183 w 451098"/>
                <a:gd name="connsiteY10" fmla="*/ 67273 h 125640"/>
                <a:gd name="connsiteX11" fmla="*/ 141078 w 451098"/>
                <a:gd name="connsiteY11" fmla="*/ 76797 h 125640"/>
                <a:gd name="connsiteX12" fmla="*/ 62496 w 451098"/>
                <a:gd name="connsiteY12" fmla="*/ 110132 h 125640"/>
                <a:gd name="connsiteX13" fmla="*/ 28575 w 451098"/>
                <a:gd name="connsiteY13" fmla="*/ 125640 h 125640"/>
                <a:gd name="connsiteX14" fmla="*/ 0 w 451098"/>
                <a:gd name="connsiteY14" fmla="*/ 94207 h 125640"/>
                <a:gd name="connsiteX0" fmla="*/ 0 w 451098"/>
                <a:gd name="connsiteY0" fmla="*/ 103452 h 134885"/>
                <a:gd name="connsiteX1" fmla="*/ 110121 w 451098"/>
                <a:gd name="connsiteY1" fmla="*/ 59846 h 134885"/>
                <a:gd name="connsiteX2" fmla="*/ 172034 w 451098"/>
                <a:gd name="connsiteY2" fmla="*/ 45558 h 134885"/>
                <a:gd name="connsiteX3" fmla="*/ 262522 w 451098"/>
                <a:gd name="connsiteY3" fmla="*/ 45559 h 134885"/>
                <a:gd name="connsiteX4" fmla="*/ 320131 w 451098"/>
                <a:gd name="connsiteY4" fmla="*/ 12965 h 134885"/>
                <a:gd name="connsiteX5" fmla="*/ 383965 w 451098"/>
                <a:gd name="connsiteY5" fmla="*/ 315 h 134885"/>
                <a:gd name="connsiteX6" fmla="*/ 451098 w 451098"/>
                <a:gd name="connsiteY6" fmla="*/ 15821 h 134885"/>
                <a:gd name="connsiteX7" fmla="*/ 424446 w 451098"/>
                <a:gd name="connsiteY7" fmla="*/ 47941 h 134885"/>
                <a:gd name="connsiteX8" fmla="*/ 372058 w 451098"/>
                <a:gd name="connsiteY8" fmla="*/ 31270 h 134885"/>
                <a:gd name="connsiteX9" fmla="*/ 286333 w 451098"/>
                <a:gd name="connsiteY9" fmla="*/ 71753 h 134885"/>
                <a:gd name="connsiteX10" fmla="*/ 229183 w 451098"/>
                <a:gd name="connsiteY10" fmla="*/ 76518 h 134885"/>
                <a:gd name="connsiteX11" fmla="*/ 141078 w 451098"/>
                <a:gd name="connsiteY11" fmla="*/ 86042 h 134885"/>
                <a:gd name="connsiteX12" fmla="*/ 62496 w 451098"/>
                <a:gd name="connsiteY12" fmla="*/ 119377 h 134885"/>
                <a:gd name="connsiteX13" fmla="*/ 28575 w 451098"/>
                <a:gd name="connsiteY13" fmla="*/ 134885 h 134885"/>
                <a:gd name="connsiteX14" fmla="*/ 0 w 451098"/>
                <a:gd name="connsiteY14" fmla="*/ 103452 h 134885"/>
                <a:gd name="connsiteX0" fmla="*/ 0 w 451098"/>
                <a:gd name="connsiteY0" fmla="*/ 103452 h 137267"/>
                <a:gd name="connsiteX1" fmla="*/ 110121 w 451098"/>
                <a:gd name="connsiteY1" fmla="*/ 59846 h 137267"/>
                <a:gd name="connsiteX2" fmla="*/ 172034 w 451098"/>
                <a:gd name="connsiteY2" fmla="*/ 45558 h 137267"/>
                <a:gd name="connsiteX3" fmla="*/ 262522 w 451098"/>
                <a:gd name="connsiteY3" fmla="*/ 45559 h 137267"/>
                <a:gd name="connsiteX4" fmla="*/ 320131 w 451098"/>
                <a:gd name="connsiteY4" fmla="*/ 12965 h 137267"/>
                <a:gd name="connsiteX5" fmla="*/ 383965 w 451098"/>
                <a:gd name="connsiteY5" fmla="*/ 315 h 137267"/>
                <a:gd name="connsiteX6" fmla="*/ 451098 w 451098"/>
                <a:gd name="connsiteY6" fmla="*/ 15821 h 137267"/>
                <a:gd name="connsiteX7" fmla="*/ 424446 w 451098"/>
                <a:gd name="connsiteY7" fmla="*/ 47941 h 137267"/>
                <a:gd name="connsiteX8" fmla="*/ 372058 w 451098"/>
                <a:gd name="connsiteY8" fmla="*/ 31270 h 137267"/>
                <a:gd name="connsiteX9" fmla="*/ 286333 w 451098"/>
                <a:gd name="connsiteY9" fmla="*/ 71753 h 137267"/>
                <a:gd name="connsiteX10" fmla="*/ 229183 w 451098"/>
                <a:gd name="connsiteY10" fmla="*/ 76518 h 137267"/>
                <a:gd name="connsiteX11" fmla="*/ 141078 w 451098"/>
                <a:gd name="connsiteY11" fmla="*/ 86042 h 137267"/>
                <a:gd name="connsiteX12" fmla="*/ 62496 w 451098"/>
                <a:gd name="connsiteY12" fmla="*/ 119377 h 137267"/>
                <a:gd name="connsiteX13" fmla="*/ 16669 w 451098"/>
                <a:gd name="connsiteY13" fmla="*/ 137267 h 137267"/>
                <a:gd name="connsiteX14" fmla="*/ 0 w 451098"/>
                <a:gd name="connsiteY14" fmla="*/ 103452 h 137267"/>
                <a:gd name="connsiteX0" fmla="*/ 0 w 451098"/>
                <a:gd name="connsiteY0" fmla="*/ 103452 h 137267"/>
                <a:gd name="connsiteX1" fmla="*/ 110121 w 451098"/>
                <a:gd name="connsiteY1" fmla="*/ 59846 h 137267"/>
                <a:gd name="connsiteX2" fmla="*/ 172034 w 451098"/>
                <a:gd name="connsiteY2" fmla="*/ 45558 h 137267"/>
                <a:gd name="connsiteX3" fmla="*/ 262522 w 451098"/>
                <a:gd name="connsiteY3" fmla="*/ 38415 h 137267"/>
                <a:gd name="connsiteX4" fmla="*/ 320131 w 451098"/>
                <a:gd name="connsiteY4" fmla="*/ 12965 h 137267"/>
                <a:gd name="connsiteX5" fmla="*/ 383965 w 451098"/>
                <a:gd name="connsiteY5" fmla="*/ 315 h 137267"/>
                <a:gd name="connsiteX6" fmla="*/ 451098 w 451098"/>
                <a:gd name="connsiteY6" fmla="*/ 15821 h 137267"/>
                <a:gd name="connsiteX7" fmla="*/ 424446 w 451098"/>
                <a:gd name="connsiteY7" fmla="*/ 47941 h 137267"/>
                <a:gd name="connsiteX8" fmla="*/ 372058 w 451098"/>
                <a:gd name="connsiteY8" fmla="*/ 31270 h 137267"/>
                <a:gd name="connsiteX9" fmla="*/ 286333 w 451098"/>
                <a:gd name="connsiteY9" fmla="*/ 71753 h 137267"/>
                <a:gd name="connsiteX10" fmla="*/ 229183 w 451098"/>
                <a:gd name="connsiteY10" fmla="*/ 76518 h 137267"/>
                <a:gd name="connsiteX11" fmla="*/ 141078 w 451098"/>
                <a:gd name="connsiteY11" fmla="*/ 86042 h 137267"/>
                <a:gd name="connsiteX12" fmla="*/ 62496 w 451098"/>
                <a:gd name="connsiteY12" fmla="*/ 119377 h 137267"/>
                <a:gd name="connsiteX13" fmla="*/ 16669 w 451098"/>
                <a:gd name="connsiteY13" fmla="*/ 137267 h 137267"/>
                <a:gd name="connsiteX14" fmla="*/ 0 w 451098"/>
                <a:gd name="connsiteY14" fmla="*/ 103452 h 137267"/>
                <a:gd name="connsiteX0" fmla="*/ 0 w 451098"/>
                <a:gd name="connsiteY0" fmla="*/ 103452 h 137267"/>
                <a:gd name="connsiteX1" fmla="*/ 110121 w 451098"/>
                <a:gd name="connsiteY1" fmla="*/ 59846 h 137267"/>
                <a:gd name="connsiteX2" fmla="*/ 195847 w 451098"/>
                <a:gd name="connsiteY2" fmla="*/ 40795 h 137267"/>
                <a:gd name="connsiteX3" fmla="*/ 262522 w 451098"/>
                <a:gd name="connsiteY3" fmla="*/ 38415 h 137267"/>
                <a:gd name="connsiteX4" fmla="*/ 320131 w 451098"/>
                <a:gd name="connsiteY4" fmla="*/ 12965 h 137267"/>
                <a:gd name="connsiteX5" fmla="*/ 383965 w 451098"/>
                <a:gd name="connsiteY5" fmla="*/ 315 h 137267"/>
                <a:gd name="connsiteX6" fmla="*/ 451098 w 451098"/>
                <a:gd name="connsiteY6" fmla="*/ 15821 h 137267"/>
                <a:gd name="connsiteX7" fmla="*/ 424446 w 451098"/>
                <a:gd name="connsiteY7" fmla="*/ 47941 h 137267"/>
                <a:gd name="connsiteX8" fmla="*/ 372058 w 451098"/>
                <a:gd name="connsiteY8" fmla="*/ 31270 h 137267"/>
                <a:gd name="connsiteX9" fmla="*/ 286333 w 451098"/>
                <a:gd name="connsiteY9" fmla="*/ 71753 h 137267"/>
                <a:gd name="connsiteX10" fmla="*/ 229183 w 451098"/>
                <a:gd name="connsiteY10" fmla="*/ 76518 h 137267"/>
                <a:gd name="connsiteX11" fmla="*/ 141078 w 451098"/>
                <a:gd name="connsiteY11" fmla="*/ 86042 h 137267"/>
                <a:gd name="connsiteX12" fmla="*/ 62496 w 451098"/>
                <a:gd name="connsiteY12" fmla="*/ 119377 h 137267"/>
                <a:gd name="connsiteX13" fmla="*/ 16669 w 451098"/>
                <a:gd name="connsiteY13" fmla="*/ 137267 h 137267"/>
                <a:gd name="connsiteX14" fmla="*/ 0 w 451098"/>
                <a:gd name="connsiteY14" fmla="*/ 103452 h 137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51098" h="137267">
                  <a:moveTo>
                    <a:pt x="0" y="103452"/>
                  </a:moveTo>
                  <a:lnTo>
                    <a:pt x="110121" y="59846"/>
                  </a:lnTo>
                  <a:lnTo>
                    <a:pt x="195847" y="40795"/>
                  </a:lnTo>
                  <a:lnTo>
                    <a:pt x="262522" y="38415"/>
                  </a:lnTo>
                  <a:lnTo>
                    <a:pt x="320131" y="12965"/>
                  </a:lnTo>
                  <a:cubicBezTo>
                    <a:pt x="319978" y="15893"/>
                    <a:pt x="384118" y="-2613"/>
                    <a:pt x="383965" y="315"/>
                  </a:cubicBezTo>
                  <a:lnTo>
                    <a:pt x="451098" y="15821"/>
                  </a:lnTo>
                  <a:lnTo>
                    <a:pt x="424446" y="47941"/>
                  </a:lnTo>
                  <a:cubicBezTo>
                    <a:pt x="397458" y="47941"/>
                    <a:pt x="418096" y="36033"/>
                    <a:pt x="372058" y="31270"/>
                  </a:cubicBezTo>
                  <a:lnTo>
                    <a:pt x="286333" y="71753"/>
                  </a:lnTo>
                  <a:lnTo>
                    <a:pt x="229183" y="76518"/>
                  </a:lnTo>
                  <a:lnTo>
                    <a:pt x="141078" y="86042"/>
                  </a:lnTo>
                  <a:lnTo>
                    <a:pt x="62496" y="119377"/>
                  </a:lnTo>
                  <a:lnTo>
                    <a:pt x="16669" y="137267"/>
                  </a:lnTo>
                  <a:lnTo>
                    <a:pt x="0" y="103452"/>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3" name="グループ化 12"/>
            <p:cNvGrpSpPr/>
            <p:nvPr/>
          </p:nvGrpSpPr>
          <p:grpSpPr>
            <a:xfrm>
              <a:off x="5597884" y="5045347"/>
              <a:ext cx="360040" cy="142809"/>
              <a:chOff x="5597884" y="5045347"/>
              <a:chExt cx="360040" cy="142809"/>
            </a:xfrm>
          </p:grpSpPr>
          <p:sp>
            <p:nvSpPr>
              <p:cNvPr id="12" name="二等辺三角形 11"/>
              <p:cNvSpPr/>
              <p:nvPr/>
            </p:nvSpPr>
            <p:spPr>
              <a:xfrm rot="9158700">
                <a:off x="5826537" y="5090451"/>
                <a:ext cx="45719" cy="97705"/>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正方形/長方形 44"/>
              <p:cNvSpPr/>
              <p:nvPr/>
            </p:nvSpPr>
            <p:spPr>
              <a:xfrm>
                <a:off x="5597884" y="5045347"/>
                <a:ext cx="360040" cy="7200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400" b="1" dirty="0" smtClean="0">
                    <a:latin typeface="Meiryo UI" panose="020B0604030504040204" pitchFamily="50" charset="-128"/>
                    <a:ea typeface="Meiryo UI" panose="020B0604030504040204" pitchFamily="50" charset="-128"/>
                    <a:cs typeface="Meiryo UI" panose="020B0604030504040204" pitchFamily="50" charset="-128"/>
                  </a:rPr>
                  <a:t>淀川左岸線</a:t>
                </a:r>
                <a:r>
                  <a:rPr kumimoji="1" lang="en-US" altLang="ja-JP" sz="400" b="1"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400" b="1" dirty="0" smtClean="0">
                    <a:latin typeface="Meiryo UI" panose="020B0604030504040204" pitchFamily="50" charset="-128"/>
                    <a:ea typeface="Meiryo UI" panose="020B0604030504040204" pitchFamily="50" charset="-128"/>
                    <a:cs typeface="Meiryo UI" panose="020B0604030504040204" pitchFamily="50" charset="-128"/>
                  </a:rPr>
                  <a:t>期</a:t>
                </a:r>
                <a:endParaRPr kumimoji="1" lang="ja-JP" altLang="en-US" sz="400" b="1" dirty="0">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14" name="グループ化 13"/>
            <p:cNvGrpSpPr/>
            <p:nvPr/>
          </p:nvGrpSpPr>
          <p:grpSpPr>
            <a:xfrm>
              <a:off x="5929285" y="5583833"/>
              <a:ext cx="366964" cy="121579"/>
              <a:chOff x="5929285" y="5583833"/>
              <a:chExt cx="366964" cy="121579"/>
            </a:xfrm>
          </p:grpSpPr>
          <p:sp>
            <p:nvSpPr>
              <p:cNvPr id="44" name="二等辺三角形 43"/>
              <p:cNvSpPr/>
              <p:nvPr/>
            </p:nvSpPr>
            <p:spPr>
              <a:xfrm rot="18583308">
                <a:off x="6018900" y="5494218"/>
                <a:ext cx="45719" cy="22495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6084168" y="5633404"/>
                <a:ext cx="212081" cy="72008"/>
              </a:xfrm>
              <a:prstGeom prst="rect">
                <a:avLst/>
              </a:prstGeom>
              <a:solidFill>
                <a:srgbClr val="E60012"/>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r>
                  <a:rPr kumimoji="1" lang="ja-JP" altLang="en-US" sz="400" b="1" dirty="0" smtClean="0">
                    <a:latin typeface="Meiryo UI" panose="020B0604030504040204" pitchFamily="50" charset="-128"/>
                    <a:ea typeface="Meiryo UI" panose="020B0604030504040204" pitchFamily="50" charset="-128"/>
                    <a:cs typeface="Meiryo UI" panose="020B0604030504040204" pitchFamily="50" charset="-128"/>
                  </a:rPr>
                  <a:t>大和川線</a:t>
                </a:r>
                <a:endParaRPr kumimoji="1" lang="ja-JP" altLang="en-US" sz="400" b="1" dirty="0">
                  <a:latin typeface="Meiryo UI" panose="020B0604030504040204" pitchFamily="50" charset="-128"/>
                  <a:ea typeface="Meiryo UI" panose="020B0604030504040204" pitchFamily="50" charset="-128"/>
                  <a:cs typeface="Meiryo UI" panose="020B0604030504040204" pitchFamily="50" charset="-128"/>
                </a:endParaRPr>
              </a:p>
            </p:txBody>
          </p:sp>
        </p:grpSp>
      </p:grpSp>
    </p:spTree>
    <p:extLst>
      <p:ext uri="{BB962C8B-B14F-4D97-AF65-F5344CB8AC3E}">
        <p14:creationId xmlns:p14="http://schemas.microsoft.com/office/powerpoint/2010/main" val="34391733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lstStyle/>
          <a:p>
            <a:endParaRPr kumimoji="1" lang="ja-JP" altLang="en-US"/>
          </a:p>
        </p:txBody>
      </p:sp>
    </p:spTree>
    <p:extLst>
      <p:ext uri="{BB962C8B-B14F-4D97-AF65-F5344CB8AC3E}">
        <p14:creationId xmlns:p14="http://schemas.microsoft.com/office/powerpoint/2010/main" val="300970452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3" name="タイトル 1"/>
          <p:cNvSpPr>
            <a:spLocks noGrp="1"/>
          </p:cNvSpPr>
          <p:nvPr>
            <p:ph type="ctrTitle"/>
          </p:nvPr>
        </p:nvSpPr>
        <p:spPr>
          <a:xfrm>
            <a:off x="575556" y="2636912"/>
            <a:ext cx="7772400" cy="1470025"/>
          </a:xfrm>
        </p:spPr>
        <p:txBody>
          <a:bodyPr/>
          <a:lstStyle/>
          <a:p>
            <a:pPr eaLnBrk="1" hangingPunct="1"/>
            <a:r>
              <a:rPr lang="ja-JP" altLang="en-US" sz="3600" dirty="0" smtClean="0"/>
              <a:t>２．各　論（５源泉別の動向分析）</a:t>
            </a:r>
            <a:r>
              <a:rPr lang="en-US" altLang="ja-JP" sz="3600" dirty="0" smtClean="0"/>
              <a:t/>
            </a:r>
            <a:br>
              <a:rPr lang="en-US" altLang="ja-JP" sz="3600" dirty="0" smtClean="0"/>
            </a:br>
            <a:r>
              <a:rPr lang="ja-JP" altLang="en-US" sz="3600" dirty="0" smtClean="0"/>
              <a:t>⑤都市再生</a:t>
            </a:r>
          </a:p>
        </p:txBody>
      </p:sp>
      <p:sp>
        <p:nvSpPr>
          <p:cNvPr id="3" name="スライド番号プレースホルダー 1"/>
          <p:cNvSpPr txBox="1">
            <a:spLocks/>
          </p:cNvSpPr>
          <p:nvPr/>
        </p:nvSpPr>
        <p:spPr>
          <a:xfrm>
            <a:off x="7046912" y="6520259"/>
            <a:ext cx="2133600" cy="365125"/>
          </a:xfrm>
          <a:prstGeom prst="rect">
            <a:avLst/>
          </a:prstGeom>
        </p:spPr>
        <p:txBody>
          <a:bodyPr vert="horz" lIns="91440" tIns="45720" rIns="91440" bIns="45720" rtlCol="0" anchor="ctr"/>
          <a:lstStyle>
            <a:defPPr>
              <a:defRPr lang="ja-JP"/>
            </a:defPPr>
            <a:lvl1pPr algn="r" rtl="0" fontAlgn="auto">
              <a:spcBef>
                <a:spcPts val="0"/>
              </a:spcBef>
              <a:spcAft>
                <a:spcPts val="0"/>
              </a:spcAft>
              <a:defRPr kumimoji="1" sz="1600" kern="1200">
                <a:solidFill>
                  <a:schemeClr val="tx1"/>
                </a:solidFill>
                <a:latin typeface="+mn-lt"/>
                <a:ea typeface="+mn-ea"/>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a:lstStyle>
          <a:p>
            <a:pPr>
              <a:defRPr/>
            </a:pPr>
            <a:fld id="{C77793C5-38B7-48A6-8306-0FF47ECB2C84}" type="slidenum">
              <a:rPr lang="ja-JP" altLang="en-US" smtClean="0"/>
              <a:pPr>
                <a:defRPr/>
              </a:pPr>
              <a:t>94</a:t>
            </a:fld>
            <a:endParaRPr lang="ja-JP" altLang="en-US" dirty="0"/>
          </a:p>
        </p:txBody>
      </p:sp>
    </p:spTree>
    <p:extLst>
      <p:ext uri="{BB962C8B-B14F-4D97-AF65-F5344CB8AC3E}">
        <p14:creationId xmlns:p14="http://schemas.microsoft.com/office/powerpoint/2010/main" val="215781070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正方形/長方形 21"/>
          <p:cNvSpPr/>
          <p:nvPr/>
        </p:nvSpPr>
        <p:spPr>
          <a:xfrm>
            <a:off x="0" y="0"/>
            <a:ext cx="9144000" cy="540000"/>
          </a:xfrm>
          <a:prstGeom prst="rect">
            <a:avLst/>
          </a:prstGeom>
          <a:gradFill flip="none" rotWithShape="1">
            <a:gsLst>
              <a:gs pos="0">
                <a:schemeClr val="tx2"/>
              </a:gs>
              <a:gs pos="100000">
                <a:schemeClr val="tx2">
                  <a:lumMod val="60000"/>
                  <a:lumOff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108000" rtlCol="0" anchor="ctr"/>
          <a:lstStyle/>
          <a:p>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成長戦略策定から現在までの総括　</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各論⑤　都市再生</a:t>
            </a: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角丸四角形 24"/>
          <p:cNvSpPr/>
          <p:nvPr/>
        </p:nvSpPr>
        <p:spPr>
          <a:xfrm>
            <a:off x="35496" y="1268760"/>
            <a:ext cx="9001000" cy="50405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文化・交流面や緑環境などの都市魅力においても、国際標準から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立ち遅れ。</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107504" y="1146980"/>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戦略策定時の課題等</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角丸四角形 12"/>
          <p:cNvSpPr/>
          <p:nvPr/>
        </p:nvSpPr>
        <p:spPr>
          <a:xfrm>
            <a:off x="35496" y="2045453"/>
            <a:ext cx="9001000" cy="1139442"/>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○民間の資金とノウハウを活かしたまちづくり（公共空間の開放、コンセッション、</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BID</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PPP/PFI</a:t>
            </a:r>
            <a:r>
              <a:rPr lang="ja-JP" altLang="en-US" sz="1400" dirty="0" err="1"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ネーミ</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ングライツなど）。</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○大阪アーツカウンシルの設置による優れた文化の国内外発信や担い手の発掘・育成。</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○多様な主体の参画による課題解決型のまちづくりをめざす「スマートエイジング・シティ」の推進。</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107504" y="1916832"/>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府市の主な取組の例</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07504" y="642924"/>
            <a:ext cx="5976664" cy="409812"/>
          </a:xfrm>
          <a:prstGeom prst="rect">
            <a:avLst/>
          </a:prstGeom>
          <a:ln/>
        </p:spPr>
        <p:style>
          <a:lnRef idx="0">
            <a:schemeClr val="accent1"/>
          </a:lnRef>
          <a:fillRef idx="3">
            <a:schemeClr val="accent1"/>
          </a:fillRef>
          <a:effectRef idx="3">
            <a:schemeClr val="accent1"/>
          </a:effectRef>
          <a:fontRef idx="minor">
            <a:schemeClr val="lt1"/>
          </a:fontRef>
        </p:style>
        <p:txBody>
          <a:bodyPr tIns="72000" bIns="0" rtlCol="0" anchor="ct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その他都市魅力（環境、文化、居住など）</a:t>
            </a:r>
            <a:endParaRPr kumimoji="1"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35496" y="3573240"/>
            <a:ext cx="9001000" cy="2880096"/>
          </a:xfrm>
          <a:prstGeom prst="roundRect">
            <a:avLst>
              <a:gd name="adj" fmla="val 0"/>
            </a:avLst>
          </a:prstGeom>
          <a:noFill/>
          <a:ln w="25400" cmpd="sng">
            <a:prstDash val="solid"/>
          </a:ln>
        </p:spPr>
        <p:style>
          <a:lnRef idx="2">
            <a:schemeClr val="accent1">
              <a:shade val="50000"/>
            </a:schemeClr>
          </a:lnRef>
          <a:fillRef idx="1">
            <a:schemeClr val="accent1"/>
          </a:fillRef>
          <a:effectRef idx="0">
            <a:schemeClr val="accent1"/>
          </a:effectRef>
          <a:fontRef idx="minor">
            <a:schemeClr val="lt1"/>
          </a:fontRef>
        </p:style>
        <p:txBody>
          <a:bodyPr tIns="216000" rtlCol="0" anchor="t" anchorCtr="0"/>
          <a:lstStyle/>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都市力</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ついて、</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世界</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都市総合力ランキング（森記念財団）における大阪の評価はほぼ横ばい。</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2010</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18</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位→</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2016</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年：</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22</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位　</a:t>
            </a:r>
            <a:r>
              <a:rPr lang="en-US" altLang="ja-JP"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経済、文化・交流、環境についてのランクが低い</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○エリアマネジメント</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等</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推進による公共的空間の創出や維持発展の推進など、民主体による都市の付加</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価値</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向上</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の取組みが広がりつつある。（例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「グランフロント大阪</a:t>
            </a: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TMO</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」、「天王寺公園のてんしば」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また、都心部での商圏の広がりもみられる。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○東京に比べ、賃貸住宅の平均賃料が低く、また公共交通（鉄道）の駅密度が高いなど、世界の大都市の中で</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居住性に強みがある。</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○太陽光</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や水素利用等の新エネルギー利用に向けた取り組みが進んでいる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2600"/>
              </a:lnSpc>
            </a:pPr>
            <a:r>
              <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今後の課題</a:t>
            </a:r>
            <a:r>
              <a:rPr lang="en-US" altLang="ja-JP"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a:t>
            </a: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○大阪都心部における開発が進み、都市魅力は一定向上してきているため、既存インフラを有効活用しつつ、</a:t>
            </a:r>
            <a:endParaRPr lang="en-US" altLang="ja-JP"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pPr algn="just">
              <a:lnSpc>
                <a:spcPts val="1800"/>
              </a:lnSpc>
            </a:pP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都市魅力の向上につながるリノベーションや緑化への取組みなどを引き続き推進する</a:t>
            </a:r>
            <a:r>
              <a:rPr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必要。</a:t>
            </a:r>
            <a:endPar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07504" y="3391251"/>
            <a:ext cx="2736304" cy="28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tIns="72000" bIns="0" rtlCol="0" anchor="ct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現状・評価</a:t>
            </a:r>
            <a:endParaRPr kumimoji="1"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95</a:t>
            </a:fld>
            <a:endParaRPr kumimoji="1" lang="ja-JP" altLang="en-US"/>
          </a:p>
        </p:txBody>
      </p:sp>
    </p:spTree>
    <p:extLst>
      <p:ext uri="{BB962C8B-B14F-4D97-AF65-F5344CB8AC3E}">
        <p14:creationId xmlns:p14="http://schemas.microsoft.com/office/powerpoint/2010/main" val="175784636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正方形/長方形 8"/>
          <p:cNvSpPr/>
          <p:nvPr/>
        </p:nvSpPr>
        <p:spPr>
          <a:xfrm>
            <a:off x="0" y="0"/>
            <a:ext cx="3851920"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ja-JP"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都市総合</a:t>
            </a:r>
            <a:r>
              <a:rPr lang="ja-JP"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ランキング</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出典：森記念財団都市戦略研究所「世界の都市総合力ランキング</a:t>
            </a:r>
            <a:r>
              <a:rPr lang="en-US" altLang="ja-JP"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6047" y="357654"/>
            <a:ext cx="4211960" cy="20193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正方形/長方形 27"/>
          <p:cNvSpPr/>
          <p:nvPr/>
        </p:nvSpPr>
        <p:spPr>
          <a:xfrm>
            <a:off x="4676047" y="105197"/>
            <a:ext cx="3813934"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■賃貸住宅平均賃料</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出典：森記念財団都市戦略研究所「世界の都市総合力ランキング</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2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7772" y="3001107"/>
            <a:ext cx="3958605" cy="23389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2" name="正方形/長方形 31"/>
          <p:cNvSpPr/>
          <p:nvPr/>
        </p:nvSpPr>
        <p:spPr>
          <a:xfrm>
            <a:off x="4770025" y="2631274"/>
            <a:ext cx="3906185"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■公共交通（鉄道）の駅密度</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出典：森記念財団都市戦略研究所「世界の都市総合力ランキング</a:t>
            </a:r>
            <a:r>
              <a:rPr lang="en-US" altLang="ja-JP" sz="9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正方形/長方形 33"/>
          <p:cNvSpPr/>
          <p:nvPr/>
        </p:nvSpPr>
        <p:spPr>
          <a:xfrm>
            <a:off x="4936829" y="5589240"/>
            <a:ext cx="2660456" cy="215444"/>
          </a:xfrm>
          <a:prstGeom prst="rect">
            <a:avLst/>
          </a:prstGeom>
        </p:spPr>
        <p:txBody>
          <a:bodyPr wrap="square">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3" name="表 42"/>
          <p:cNvGraphicFramePr>
            <a:graphicFrameLocks noGrp="1"/>
          </p:cNvGraphicFramePr>
          <p:nvPr>
            <p:extLst>
              <p:ext uri="{D42A27DB-BD31-4B8C-83A1-F6EECF244321}">
                <p14:modId xmlns:p14="http://schemas.microsoft.com/office/powerpoint/2010/main" val="1665012544"/>
              </p:ext>
            </p:extLst>
          </p:nvPr>
        </p:nvGraphicFramePr>
        <p:xfrm>
          <a:off x="147010" y="4004492"/>
          <a:ext cx="4064952" cy="2621280"/>
        </p:xfrm>
        <a:graphic>
          <a:graphicData uri="http://schemas.openxmlformats.org/drawingml/2006/table">
            <a:tbl>
              <a:tblPr firstRow="1" bandRow="1">
                <a:tableStyleId>{5940675A-B579-460E-94D1-54222C63F5DA}</a:tableStyleId>
              </a:tblPr>
              <a:tblGrid>
                <a:gridCol w="394992"/>
                <a:gridCol w="1086165"/>
                <a:gridCol w="597554"/>
                <a:gridCol w="597554"/>
                <a:gridCol w="597554"/>
                <a:gridCol w="791133"/>
              </a:tblGrid>
              <a:tr h="169330">
                <a:tc gridSpan="2">
                  <a:txBody>
                    <a:bodyPr/>
                    <a:lstStyle/>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東京</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b="1" dirty="0" smtClean="0">
                          <a:latin typeface="Meiryo UI" panose="020B0604030504040204" pitchFamily="50" charset="-128"/>
                          <a:ea typeface="Meiryo UI" panose="020B0604030504040204" pitchFamily="50" charset="-128"/>
                        </a:rPr>
                        <a:t>大阪</a:t>
                      </a:r>
                      <a:endParaRPr kumimoji="1" lang="ja-JP" altLang="en-US" sz="900" b="1"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solidFill>
                      <a:schemeClr val="bg1"/>
                    </a:solidFill>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福岡</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algn="ctr">
                        <a:lnSpc>
                          <a:spcPts val="1000"/>
                        </a:lnSpc>
                      </a:pPr>
                      <a:r>
                        <a:rPr kumimoji="1" lang="ja-JP" altLang="en-US" sz="900" dirty="0" smtClean="0">
                          <a:latin typeface="Meiryo UI" panose="020B0604030504040204" pitchFamily="50" charset="-128"/>
                          <a:ea typeface="Meiryo UI" panose="020B0604030504040204" pitchFamily="50" charset="-128"/>
                        </a:rPr>
                        <a:t>トップ都市</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169330">
                <a:tc rowSpan="6">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分野別</a:t>
                      </a:r>
                      <a:endParaRPr kumimoji="1" lang="ja-JP" altLang="en-US" sz="900" dirty="0">
                        <a:latin typeface="Meiryo UI" panose="020B0604030504040204" pitchFamily="50" charset="-128"/>
                        <a:ea typeface="Meiryo UI" panose="020B0604030504040204" pitchFamily="50" charset="-128"/>
                      </a:endParaRPr>
                    </a:p>
                    <a:p>
                      <a:pPr>
                        <a:lnSpc>
                          <a:spcPts val="1000"/>
                        </a:lnSpc>
                      </a:pP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経済</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28</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東京</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研究・開発</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12</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ニューヨーク</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文化・交流</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27</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42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ロンドン</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居住</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6</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8</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9</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パリ</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環境</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12</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29</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ﾌﾗﾝｸﾌﾙﾄ</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交通アクセス</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B w="28575" cap="flat" cmpd="sng" algn="ctr">
                      <a:solidFill>
                        <a:schemeClr val="tx1"/>
                      </a:solidFill>
                      <a:prstDash val="solid"/>
                      <a:round/>
                      <a:headEnd type="none" w="med" len="med"/>
                      <a:tailEnd type="none" w="med" len="med"/>
                    </a:lnB>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11</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B w="28575" cap="flat" cmpd="sng" algn="ctr">
                      <a:solidFill>
                        <a:schemeClr val="tx1"/>
                      </a:solidFill>
                      <a:prstDash val="solid"/>
                      <a:round/>
                      <a:headEnd type="none" w="med" len="med"/>
                      <a:tailEnd type="none" w="med" len="med"/>
                    </a:lnB>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23</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36</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ﾛﾝﾄﾞﾝ</a:t>
                      </a:r>
                      <a:endParaRPr kumimoji="1" lang="ja-JP" altLang="en-US" sz="900" dirty="0">
                        <a:latin typeface="Meiryo UI" panose="020B0604030504040204" pitchFamily="50" charset="-128"/>
                        <a:ea typeface="Meiryo UI" panose="020B0604030504040204" pitchFamily="50" charset="-128"/>
                      </a:endParaRPr>
                    </a:p>
                  </a:txBody>
                  <a:tcPr anchor="ctr">
                    <a:lnB w="28575" cap="flat" cmpd="sng" algn="ctr">
                      <a:solidFill>
                        <a:schemeClr val="tx1"/>
                      </a:solidFill>
                      <a:prstDash val="solid"/>
                      <a:round/>
                      <a:headEnd type="none" w="med" len="med"/>
                      <a:tailEnd type="none" w="med" len="med"/>
                    </a:lnB>
                  </a:tcPr>
                </a:tc>
              </a:tr>
              <a:tr h="169330">
                <a:tc rowSpan="5">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アクター別</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経営者</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lnT w="28575" cap="flat" cmpd="sng" algn="ctr">
                      <a:solidFill>
                        <a:schemeClr val="tx1"/>
                      </a:solidFill>
                      <a:prstDash val="solid"/>
                      <a:round/>
                      <a:headEnd type="none" w="med" len="med"/>
                      <a:tailEnd type="none" w="med" len="med"/>
                    </a:lnT>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26</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34</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ロンドン</a:t>
                      </a:r>
                      <a:endParaRPr kumimoji="1" lang="ja-JP" altLang="en-US" sz="900" dirty="0">
                        <a:latin typeface="Meiryo UI" panose="020B0604030504040204" pitchFamily="50" charset="-128"/>
                        <a:ea typeface="Meiryo UI" panose="020B0604030504040204" pitchFamily="50" charset="-128"/>
                      </a:endParaRPr>
                    </a:p>
                  </a:txBody>
                  <a:tcPr anchor="ctr">
                    <a:lnT w="28575" cap="flat" cmpd="sng" algn="ctr">
                      <a:solidFill>
                        <a:schemeClr val="tx1"/>
                      </a:solidFill>
                      <a:prstDash val="solid"/>
                      <a:round/>
                      <a:headEnd type="none" w="med" len="med"/>
                      <a:tailEnd type="none" w="med" len="med"/>
                    </a:lnT>
                  </a:tcP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研究者</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16</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ニューヨーク</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アーティスト</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7</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15</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パリ</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観光客</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5</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17</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38</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ロンドン</a:t>
                      </a:r>
                      <a:endParaRPr kumimoji="1" lang="ja-JP" altLang="en-US" sz="900" dirty="0">
                        <a:latin typeface="Meiryo UI" panose="020B0604030504040204" pitchFamily="50" charset="-128"/>
                        <a:ea typeface="Meiryo UI" panose="020B0604030504040204" pitchFamily="50" charset="-128"/>
                      </a:endParaRPr>
                    </a:p>
                  </a:txBody>
                  <a:tcPr anchor="ctr"/>
                </a:tc>
              </a:tr>
              <a:tr h="169330">
                <a:tc vMerge="1">
                  <a:txBody>
                    <a:bodyPr/>
                    <a:lstStyle/>
                    <a:p>
                      <a:endParaRPr kumimoji="1" lang="ja-JP" altLang="en-US" sz="1200" dirty="0">
                        <a:latin typeface="Meiryo UI" panose="020B0604030504040204" pitchFamily="50" charset="-128"/>
                        <a:ea typeface="Meiryo UI" panose="020B0604030504040204" pitchFamily="50" charset="-128"/>
                      </a:endParaRPr>
                    </a:p>
                  </a:txBody>
                  <a:tcP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生活者</a:t>
                      </a:r>
                      <a:endParaRPr kumimoji="1" lang="ja-JP" altLang="en-US" sz="900" dirty="0">
                        <a:latin typeface="Meiryo UI" panose="020B0604030504040204" pitchFamily="50" charset="-128"/>
                        <a:ea typeface="Meiryo UI" panose="020B0604030504040204" pitchFamily="50" charset="-128"/>
                      </a:endParaRPr>
                    </a:p>
                  </a:txBody>
                  <a:tcPr anchor="ctr">
                    <a:lnR w="28575" cap="flat" cmpd="sng" algn="ctr">
                      <a:solidFill>
                        <a:schemeClr val="tx1"/>
                      </a:solidFill>
                      <a:prstDash val="solid"/>
                      <a:round/>
                      <a:headEnd type="none" w="med" len="med"/>
                      <a:tailEnd type="none" w="med" len="med"/>
                    </a:lnR>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6</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lnL w="28575" cap="flat" cmpd="sng" algn="ctr">
                      <a:solidFill>
                        <a:schemeClr val="tx1"/>
                      </a:solidFill>
                      <a:prstDash val="solid"/>
                      <a:round/>
                      <a:headEnd type="none" w="med" len="med"/>
                      <a:tailEnd type="none" w="med" len="med"/>
                    </a:lnL>
                  </a:tcPr>
                </a:tc>
                <a:tc>
                  <a:txBody>
                    <a:bodyPr/>
                    <a:lstStyle/>
                    <a:p>
                      <a:pPr algn="r">
                        <a:lnSpc>
                          <a:spcPts val="1000"/>
                        </a:lnSpc>
                      </a:pPr>
                      <a:r>
                        <a:rPr kumimoji="1" lang="en-US" altLang="ja-JP" sz="900" b="1" dirty="0" smtClean="0">
                          <a:latin typeface="Meiryo UI" panose="020B0604030504040204" pitchFamily="50" charset="-128"/>
                          <a:ea typeface="Meiryo UI" panose="020B0604030504040204" pitchFamily="50" charset="-128"/>
                        </a:rPr>
                        <a:t>16</a:t>
                      </a:r>
                      <a:r>
                        <a:rPr kumimoji="1" lang="ja-JP" altLang="en-US" sz="900" b="1" dirty="0" smtClean="0">
                          <a:latin typeface="Meiryo UI" panose="020B0604030504040204" pitchFamily="50" charset="-128"/>
                          <a:ea typeface="Meiryo UI" panose="020B0604030504040204" pitchFamily="50" charset="-128"/>
                        </a:rPr>
                        <a:t>位</a:t>
                      </a:r>
                      <a:endParaRPr kumimoji="1" lang="ja-JP" altLang="en-US" sz="900" b="1" dirty="0">
                        <a:latin typeface="Meiryo UI" panose="020B0604030504040204" pitchFamily="50" charset="-128"/>
                        <a:ea typeface="Meiryo UI" panose="020B0604030504040204" pitchFamily="50" charset="-128"/>
                      </a:endParaRPr>
                    </a:p>
                  </a:txBody>
                  <a:tcPr anchor="ctr">
                    <a:noFill/>
                  </a:tcPr>
                </a:tc>
                <a:tc>
                  <a:txBody>
                    <a:bodyPr/>
                    <a:lstStyle/>
                    <a:p>
                      <a:pPr algn="r">
                        <a:lnSpc>
                          <a:spcPts val="1000"/>
                        </a:lnSpc>
                      </a:pPr>
                      <a:r>
                        <a:rPr kumimoji="1" lang="en-US" altLang="ja-JP" sz="900" dirty="0" smtClean="0">
                          <a:latin typeface="Meiryo UI" panose="020B0604030504040204" pitchFamily="50" charset="-128"/>
                          <a:ea typeface="Meiryo UI" panose="020B0604030504040204" pitchFamily="50" charset="-128"/>
                        </a:rPr>
                        <a:t>24</a:t>
                      </a:r>
                      <a:r>
                        <a:rPr kumimoji="1" lang="ja-JP" altLang="en-US" sz="900" dirty="0" smtClean="0">
                          <a:latin typeface="Meiryo UI" panose="020B0604030504040204" pitchFamily="50" charset="-128"/>
                          <a:ea typeface="Meiryo UI" panose="020B0604030504040204" pitchFamily="50" charset="-128"/>
                        </a:rPr>
                        <a:t>位</a:t>
                      </a:r>
                      <a:endParaRPr kumimoji="1" lang="ja-JP" altLang="en-US" sz="900" dirty="0">
                        <a:latin typeface="Meiryo UI" panose="020B0604030504040204" pitchFamily="50" charset="-128"/>
                        <a:ea typeface="Meiryo UI" panose="020B0604030504040204" pitchFamily="50" charset="-128"/>
                      </a:endParaRPr>
                    </a:p>
                  </a:txBody>
                  <a:tcPr anchor="ctr"/>
                </a:tc>
                <a:tc>
                  <a:txBody>
                    <a:bodyPr/>
                    <a:lstStyle/>
                    <a:p>
                      <a:pPr>
                        <a:lnSpc>
                          <a:spcPts val="1000"/>
                        </a:lnSpc>
                      </a:pPr>
                      <a:r>
                        <a:rPr kumimoji="1" lang="ja-JP" altLang="en-US" sz="900" dirty="0" smtClean="0">
                          <a:latin typeface="Meiryo UI" panose="020B0604030504040204" pitchFamily="50" charset="-128"/>
                          <a:ea typeface="Meiryo UI" panose="020B0604030504040204" pitchFamily="50" charset="-128"/>
                        </a:rPr>
                        <a:t>パリ</a:t>
                      </a:r>
                      <a:endParaRPr kumimoji="1" lang="ja-JP" altLang="en-US" sz="900" dirty="0">
                        <a:latin typeface="Meiryo UI" panose="020B0604030504040204" pitchFamily="50" charset="-128"/>
                        <a:ea typeface="Meiryo UI" panose="020B0604030504040204" pitchFamily="50" charset="-128"/>
                      </a:endParaRPr>
                    </a:p>
                  </a:txBody>
                  <a:tcPr anchor="ctr"/>
                </a:tc>
              </a:tr>
            </a:tbl>
          </a:graphicData>
        </a:graphic>
      </p:graphicFrame>
      <p:sp>
        <p:nvSpPr>
          <p:cNvPr id="44" name="正方形/長方形 43"/>
          <p:cNvSpPr/>
          <p:nvPr/>
        </p:nvSpPr>
        <p:spPr>
          <a:xfrm>
            <a:off x="5156" y="3613679"/>
            <a:ext cx="4494835" cy="415498"/>
          </a:xfrm>
          <a:prstGeom prst="rect">
            <a:avLst/>
          </a:prstGeom>
        </p:spPr>
        <p:txBody>
          <a:bodyPr wrap="square">
            <a:spAutoFit/>
          </a:bodyPr>
          <a:lstStyle/>
          <a:p>
            <a:r>
              <a:rPr kumimoji="0" lang="ja-JP" altLang="en-US" sz="1200" b="1" kern="0" dirty="0" smtClean="0">
                <a:latin typeface="Meiryo UI" panose="020B0604030504040204" pitchFamily="50" charset="-128"/>
                <a:ea typeface="Meiryo UI" panose="020B0604030504040204" pitchFamily="50" charset="-128"/>
                <a:cs typeface="Meiryo UI" pitchFamily="50" charset="-128"/>
              </a:rPr>
              <a:t>■日本３都市の分野別ランキング（</a:t>
            </a:r>
            <a:r>
              <a:rPr kumimoji="0" lang="en-US" altLang="ja-JP" sz="1200" b="1" kern="0" dirty="0" smtClean="0">
                <a:latin typeface="Meiryo UI" panose="020B0604030504040204" pitchFamily="50" charset="-128"/>
                <a:ea typeface="Meiryo UI" panose="020B0604030504040204" pitchFamily="50" charset="-128"/>
                <a:cs typeface="Meiryo UI" pitchFamily="50" charset="-128"/>
              </a:rPr>
              <a:t>201</a:t>
            </a:r>
            <a:r>
              <a:rPr kumimoji="0" lang="ja-JP" altLang="en-US" sz="1200" b="1" kern="0" dirty="0" smtClean="0">
                <a:latin typeface="Meiryo UI" panose="020B0604030504040204" pitchFamily="50" charset="-128"/>
                <a:ea typeface="Meiryo UI" panose="020B0604030504040204" pitchFamily="50" charset="-128"/>
                <a:cs typeface="Meiryo UI" pitchFamily="50" charset="-128"/>
              </a:rPr>
              <a:t>６年）</a:t>
            </a:r>
            <a:endParaRPr kumimoji="0" lang="en-US" altLang="ja-JP" sz="1200" b="1" kern="0" dirty="0" smtClean="0">
              <a:latin typeface="Meiryo UI" panose="020B0604030504040204" pitchFamily="50" charset="-128"/>
              <a:ea typeface="Meiryo UI" panose="020B0604030504040204" pitchFamily="50" charset="-128"/>
              <a:cs typeface="Meiryo UI" pitchFamily="50" charset="-128"/>
            </a:endParaRPr>
          </a:p>
          <a:p>
            <a:r>
              <a:rPr lang="ja-JP" altLang="en-US" sz="900" dirty="0">
                <a:latin typeface="Meiryo UI" panose="020B0604030504040204" pitchFamily="50" charset="-128"/>
                <a:ea typeface="Meiryo UI" panose="020B0604030504040204" pitchFamily="50" charset="-128"/>
                <a:cs typeface="Meiryo UI" panose="020B0604030504040204" pitchFamily="50" charset="-128"/>
              </a:rPr>
              <a:t>出典</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森記念財団都市戦略研究所「世界の都市総合力ランキング</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2016</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99648" y="6638025"/>
            <a:ext cx="1410964" cy="215444"/>
          </a:xfrm>
          <a:prstGeom prst="rect">
            <a:avLst/>
          </a:prstGeom>
          <a:noFill/>
        </p:spPr>
        <p:txBody>
          <a:bodyPr wrap="none" rtlCol="0">
            <a:spAutoFit/>
          </a:bodyPr>
          <a:lstStyle/>
          <a:p>
            <a:r>
              <a:rPr kumimoji="1" lang="en-US" altLang="ja-JP" sz="800" dirty="0" smtClean="0"/>
              <a:t>※</a:t>
            </a:r>
            <a:r>
              <a:rPr kumimoji="1" lang="ja-JP" altLang="en-US" sz="800" dirty="0" smtClean="0"/>
              <a:t>大阪の網掛けは</a:t>
            </a:r>
            <a:r>
              <a:rPr kumimoji="1" lang="en-US" altLang="ja-JP" sz="800" dirty="0" smtClean="0"/>
              <a:t>20</a:t>
            </a:r>
            <a:r>
              <a:rPr kumimoji="1" lang="ja-JP" altLang="en-US" sz="800" dirty="0" smtClean="0"/>
              <a:t>位以下</a:t>
            </a:r>
            <a:endParaRPr kumimoji="1" lang="ja-JP" altLang="en-US" sz="800" dirty="0"/>
          </a:p>
        </p:txBody>
      </p:sp>
      <p:sp>
        <p:nvSpPr>
          <p:cNvPr id="46" name="正方形/長方形 45"/>
          <p:cNvSpPr/>
          <p:nvPr/>
        </p:nvSpPr>
        <p:spPr>
          <a:xfrm>
            <a:off x="1438760" y="6618245"/>
            <a:ext cx="2660456" cy="215444"/>
          </a:xfrm>
          <a:prstGeom prst="rect">
            <a:avLst/>
          </a:prstGeom>
        </p:spPr>
        <p:txBody>
          <a:bodyPr wrap="square">
            <a:spAutoFit/>
          </a:bodyPr>
          <a:lstStyle/>
          <a:p>
            <a:pPr marL="177800" indent="-177800"/>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（「世界の都市総合力ランキング</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2016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」森記念財団）</a:t>
            </a:r>
            <a:endParaRPr lang="en-US" altLang="ja-JP"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96</a:t>
            </a:fld>
            <a:endParaRPr kumimoji="1" lang="ja-JP" altLang="en-US"/>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04" y="368660"/>
            <a:ext cx="4253030" cy="3284984"/>
          </a:xfrm>
          <a:prstGeom prst="rect">
            <a:avLst/>
          </a:prstGeom>
        </p:spPr>
      </p:pic>
    </p:spTree>
    <p:extLst>
      <p:ext uri="{BB962C8B-B14F-4D97-AF65-F5344CB8AC3E}">
        <p14:creationId xmlns:p14="http://schemas.microsoft.com/office/powerpoint/2010/main" val="234034069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正方形/長方形 7"/>
          <p:cNvSpPr/>
          <p:nvPr/>
        </p:nvSpPr>
        <p:spPr>
          <a:xfrm>
            <a:off x="4788024" y="8620"/>
            <a:ext cx="4528382" cy="3576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■大阪市内（北区）への人の出入り</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1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（休日の北区の滞在者数と、県外及び関西圏外滞在者の割合の推移）</a:t>
            </a:r>
            <a:endParaRPr kumimoji="1"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849546" y="317735"/>
            <a:ext cx="4014545" cy="400110"/>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グランフロントなど大阪都心部の開発による商圏の広がりもあり、関西圏以外を含め</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広域からの人の集積がみられる。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3" name="表 12"/>
          <p:cNvGraphicFramePr>
            <a:graphicFrameLocks noGrp="1"/>
          </p:cNvGraphicFramePr>
          <p:nvPr>
            <p:extLst>
              <p:ext uri="{D42A27DB-BD31-4B8C-83A1-F6EECF244321}">
                <p14:modId xmlns:p14="http://schemas.microsoft.com/office/powerpoint/2010/main" val="963536771"/>
              </p:ext>
            </p:extLst>
          </p:nvPr>
        </p:nvGraphicFramePr>
        <p:xfrm>
          <a:off x="179512" y="557928"/>
          <a:ext cx="4668837" cy="1820939"/>
        </p:xfrm>
        <a:graphic>
          <a:graphicData uri="http://schemas.openxmlformats.org/drawingml/2006/table">
            <a:tbl>
              <a:tblPr>
                <a:tableStyleId>{21E4AEA4-8DFA-4A89-87EB-49C32662AFE0}</a:tableStyleId>
              </a:tblPr>
              <a:tblGrid>
                <a:gridCol w="660400"/>
                <a:gridCol w="904875"/>
                <a:gridCol w="639762"/>
                <a:gridCol w="639762"/>
                <a:gridCol w="1058863"/>
                <a:gridCol w="765175"/>
              </a:tblGrid>
              <a:tr h="264055">
                <a:tc rowSpan="2">
                  <a:txBody>
                    <a:bodyPr/>
                    <a:lstStyle/>
                    <a:p>
                      <a:pPr algn="ctr" fontAlgn="ctr">
                        <a:lnSpc>
                          <a:spcPts val="11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　</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rowSpan="2">
                  <a:txBody>
                    <a:bodyPr/>
                    <a:lstStyle/>
                    <a:p>
                      <a:pPr algn="ctr" fontAlgn="ctr">
                        <a:lnSpc>
                          <a:spcPts val="11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居住専用住宅</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gridSpan="4">
                  <a:txBody>
                    <a:bodyPr/>
                    <a:lstStyle/>
                    <a:p>
                      <a:pPr algn="ctr" fontAlgn="b"/>
                      <a:r>
                        <a:rPr lang="zh-TW" altLang="en-US" sz="1100" u="none" strike="noStrike" dirty="0">
                          <a:effectLst/>
                          <a:latin typeface="Meiryo UI" panose="020B0604030504040204" pitchFamily="50" charset="-128"/>
                          <a:ea typeface="Meiryo UI" panose="020B0604030504040204" pitchFamily="50" charset="-128"/>
                          <a:cs typeface="Meiryo UI" panose="020B0604030504040204" pitchFamily="50" charset="-128"/>
                        </a:rPr>
                        <a:t>産業用建築物（抜粋</a:t>
                      </a:r>
                      <a:r>
                        <a:rPr lang="zh-TW" altLang="en-US" sz="110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a:t>
                      </a:r>
                      <a:endParaRPr lang="zh-TW" altLang="en-US" sz="110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hMerge="1">
                  <a:txBody>
                    <a:bodyPr/>
                    <a:lstStyle/>
                    <a:p>
                      <a:pPr algn="l" fontAlgn="b"/>
                      <a:endParaRPr lang="ja-JP" altLang="en-US" sz="1100" b="0" i="0" u="none" strike="noStrike">
                        <a:effectLst/>
                        <a:latin typeface="ＭＳ 明朝"/>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hMerge="1">
                  <a:txBody>
                    <a:bodyPr/>
                    <a:lstStyle/>
                    <a:p>
                      <a:pPr algn="l" fontAlgn="b"/>
                      <a:endParaRPr lang="ja-JP" altLang="en-US" sz="1100" b="0" i="0" u="none" strike="noStrike" dirty="0">
                        <a:effectLst/>
                        <a:latin typeface="ＭＳ 明朝"/>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hMerge="1">
                  <a:txBody>
                    <a:bodyPr/>
                    <a:lstStyle/>
                    <a:p>
                      <a:pPr algn="l" fontAlgn="b"/>
                      <a:endParaRPr lang="ja-JP" altLang="en-US" sz="1100" b="0" i="0" u="none" strike="noStrike" dirty="0">
                        <a:effectLst/>
                        <a:latin typeface="ＭＳ 明朝"/>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vMerge="1">
                  <a:txBody>
                    <a:bodyPr/>
                    <a:lstStyle/>
                    <a:p>
                      <a:endParaRPr kumimoji="1" lang="ja-JP" altLang="en-US"/>
                    </a:p>
                  </a:txBody>
                  <a:tcPr/>
                </a:tc>
                <a:tc vMerge="1">
                  <a:txBody>
                    <a:bodyPr/>
                    <a:lstStyle/>
                    <a:p>
                      <a:endParaRPr kumimoji="1" lang="ja-JP" altLang="en-US"/>
                    </a:p>
                  </a:txBody>
                  <a:tcPr/>
                </a:tc>
                <a:tc>
                  <a:txBody>
                    <a:bodyPr/>
                    <a:lstStyle/>
                    <a:p>
                      <a:pPr algn="ctr" fontAlgn="b">
                        <a:lnSpc>
                          <a:spcPts val="1100"/>
                        </a:lnSpc>
                      </a:pPr>
                      <a:r>
                        <a:rPr lang="ja-JP" altLang="en-US" sz="1050" u="none" strike="noStrike">
                          <a:effectLst/>
                          <a:latin typeface="Meiryo UI" panose="020B0604030504040204" pitchFamily="50" charset="-128"/>
                          <a:ea typeface="Meiryo UI" panose="020B0604030504040204" pitchFamily="50" charset="-128"/>
                          <a:cs typeface="Meiryo UI" panose="020B0604030504040204" pitchFamily="50" charset="-128"/>
                        </a:rPr>
                        <a:t>製造業</a:t>
                      </a:r>
                      <a:endParaRPr lang="ja-JP" altLang="en-US"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b">
                        <a:lnSpc>
                          <a:spcPts val="1100"/>
                        </a:lnSpc>
                      </a:pPr>
                      <a:r>
                        <a:rPr lang="ja-JP" altLang="en-US" sz="1050" u="none" strike="noStrike">
                          <a:effectLst/>
                          <a:latin typeface="Meiryo UI" panose="020B0604030504040204" pitchFamily="50" charset="-128"/>
                          <a:ea typeface="Meiryo UI" panose="020B0604030504040204" pitchFamily="50" charset="-128"/>
                          <a:cs typeface="Meiryo UI" panose="020B0604030504040204" pitchFamily="50" charset="-128"/>
                        </a:rPr>
                        <a:t>卸小売業</a:t>
                      </a:r>
                      <a:endParaRPr lang="ja-JP" altLang="en-US"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b">
                        <a:lnSpc>
                          <a:spcPts val="1100"/>
                        </a:lnSpc>
                      </a:pPr>
                      <a:r>
                        <a:rPr lang="ja-JP" altLang="en-US" sz="1050" u="none" strike="noStrike" dirty="0">
                          <a:effectLst/>
                          <a:latin typeface="Meiryo UI" panose="020B0604030504040204" pitchFamily="50" charset="-128"/>
                          <a:ea typeface="Meiryo UI" panose="020B0604030504040204" pitchFamily="50" charset="-128"/>
                          <a:cs typeface="Meiryo UI" panose="020B0604030504040204" pitchFamily="50" charset="-128"/>
                        </a:rPr>
                        <a:t>宿泊飲食サービス</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b">
                        <a:lnSpc>
                          <a:spcPts val="1100"/>
                        </a:lnSpc>
                      </a:pPr>
                      <a:r>
                        <a:rPr lang="ja-JP" altLang="en-US" sz="1050" u="none" strike="noStrike">
                          <a:effectLst/>
                          <a:latin typeface="Meiryo UI" panose="020B0604030504040204" pitchFamily="50" charset="-128"/>
                          <a:ea typeface="Meiryo UI" panose="020B0604030504040204" pitchFamily="50" charset="-128"/>
                          <a:cs typeface="Meiryo UI" panose="020B0604030504040204" pitchFamily="50" charset="-128"/>
                        </a:rPr>
                        <a:t>医療福祉用</a:t>
                      </a:r>
                      <a:endParaRPr lang="ja-JP" altLang="en-US"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b">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2010</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4,670,679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397,587</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576,520</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40,660</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504,512</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2011</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4,708,976</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340,970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558,890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54,286</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572,745</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2012</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4,926,754</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323,060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355,950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81,730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582,830</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2013</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5,376,164</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376,692</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640,604</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90,318</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a:effectLst/>
                          <a:latin typeface="Meiryo UI" panose="020B0604030504040204" pitchFamily="50" charset="-128"/>
                          <a:ea typeface="Meiryo UI" panose="020B0604030504040204" pitchFamily="50" charset="-128"/>
                          <a:cs typeface="Meiryo UI" panose="020B0604030504040204" pitchFamily="50" charset="-128"/>
                        </a:rPr>
                        <a:t>575,732</a:t>
                      </a:r>
                      <a:endParaRPr lang="en-US" altLang="ja-JP" sz="1050" b="0" i="0" u="none" strike="noStrike">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2014</a:t>
                      </a:r>
                      <a:r>
                        <a:rPr lang="ja-JP" altLang="en-US" sz="105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4,494,934</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317,210</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805,056</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32,288</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u="none" strike="noStrike" dirty="0">
                          <a:effectLst/>
                          <a:latin typeface="Meiryo UI" panose="020B0604030504040204" pitchFamily="50" charset="-128"/>
                          <a:ea typeface="Meiryo UI" panose="020B0604030504040204" pitchFamily="50" charset="-128"/>
                          <a:cs typeface="Meiryo UI" panose="020B0604030504040204" pitchFamily="50" charset="-128"/>
                        </a:rPr>
                        <a:t>614,721</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r h="222412">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2015</a:t>
                      </a:r>
                      <a:r>
                        <a:rPr lang="ja-JP" altLang="en-US"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年</a:t>
                      </a:r>
                      <a:endParaRPr lang="ja-JP" altLang="en-US"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4,425,891</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256,895</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615,922</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114,939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c>
                  <a:txBody>
                    <a:bodyPr/>
                    <a:lstStyle/>
                    <a:p>
                      <a:pPr algn="ctr" fontAlgn="ctr">
                        <a:lnSpc>
                          <a:spcPts val="1100"/>
                        </a:lnSpc>
                      </a:pPr>
                      <a:r>
                        <a:rPr lang="en-US" altLang="ja-JP" sz="1050" b="0" i="0" u="none" strike="noStrike" dirty="0" smtClean="0">
                          <a:effectLst/>
                          <a:latin typeface="Meiryo UI" panose="020B0604030504040204" pitchFamily="50" charset="-128"/>
                          <a:ea typeface="Meiryo UI" panose="020B0604030504040204" pitchFamily="50" charset="-128"/>
                          <a:cs typeface="Meiryo UI" panose="020B0604030504040204" pitchFamily="50" charset="-128"/>
                        </a:rPr>
                        <a:t>387,379</a:t>
                      </a:r>
                      <a:endParaRPr lang="en-US" altLang="ja-JP" sz="1050" b="0" i="0" u="none" strike="noStrike" dirty="0">
                        <a:effectLst/>
                        <a:latin typeface="Meiryo UI" panose="020B0604030504040204" pitchFamily="50" charset="-128"/>
                        <a:ea typeface="Meiryo UI" panose="020B0604030504040204" pitchFamily="50" charset="-128"/>
                        <a:cs typeface="Meiryo UI" panose="020B0604030504040204" pitchFamily="50" charset="-128"/>
                      </a:endParaRPr>
                    </a:p>
                  </a:txBody>
                  <a:tcPr marL="9525" marR="9525" marT="9525" marB="0"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tcPr>
                </a:tc>
              </a:tr>
            </a:tbl>
          </a:graphicData>
        </a:graphic>
      </p:graphicFrame>
      <p:sp>
        <p:nvSpPr>
          <p:cNvPr id="14" name="正方形/長方形 13"/>
          <p:cNvSpPr/>
          <p:nvPr/>
        </p:nvSpPr>
        <p:spPr>
          <a:xfrm>
            <a:off x="-36512" y="82639"/>
            <a:ext cx="3313728" cy="276999"/>
          </a:xfrm>
          <a:prstGeom prst="rect">
            <a:avLst/>
          </a:prstGeom>
        </p:spPr>
        <p:txBody>
          <a:bodyPr wrap="none">
            <a:spAutoFit/>
          </a:bodyPr>
          <a:lstStyle/>
          <a:p>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■建築物</a:t>
            </a:r>
            <a:r>
              <a:rPr kumimoji="0" lang="ja-JP" altLang="en-US" sz="1200" b="1" kern="0" dirty="0">
                <a:latin typeface="Meiryo UI" panose="020B0604030504040204" pitchFamily="50" charset="-128"/>
                <a:ea typeface="Meiryo UI" panose="020B0604030504040204" pitchFamily="50" charset="-128"/>
                <a:cs typeface="Meiryo UI" panose="020B0604030504040204" pitchFamily="50" charset="-128"/>
              </a:rPr>
              <a:t>着工推移（大阪府</a:t>
            </a:r>
            <a:r>
              <a:rPr kumimoji="0" lang="ja-JP" altLang="en-US" sz="1200" b="1" kern="0" dirty="0" smtClean="0">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1200" b="1" kern="0" dirty="0" smtClean="0">
                <a:latin typeface="Meiryo UI" panose="020B0604030504040204" pitchFamily="50" charset="-128"/>
                <a:ea typeface="Meiryo UI" panose="020B0604030504040204" pitchFamily="50" charset="-128"/>
                <a:cs typeface="Meiryo UI" panose="020B0604030504040204" pitchFamily="50" charset="-128"/>
              </a:rPr>
              <a:t>【</a:t>
            </a:r>
            <a:r>
              <a:rPr kumimoji="0" lang="zh-TW" altLang="en-US" sz="1200" b="1" kern="0" dirty="0" smtClean="0">
                <a:latin typeface="Meiryo UI" panose="020B0604030504040204" pitchFamily="50" charset="-128"/>
                <a:ea typeface="Meiryo UI" panose="020B0604030504040204" pitchFamily="50" charset="-128"/>
                <a:cs typeface="Meiryo UI" panose="020B0604030504040204" pitchFamily="50" charset="-128"/>
              </a:rPr>
              <a:t>床面積</a:t>
            </a:r>
            <a:r>
              <a:rPr kumimoji="0" lang="zh-TW" altLang="en-US" sz="1200" b="1" kern="0" dirty="0">
                <a:latin typeface="Meiryo UI" panose="020B0604030504040204" pitchFamily="50" charset="-128"/>
                <a:ea typeface="Meiryo UI" panose="020B0604030504040204" pitchFamily="50" charset="-128"/>
                <a:cs typeface="Meiryo UI" panose="020B0604030504040204" pitchFamily="50" charset="-128"/>
              </a:rPr>
              <a:t>　</a:t>
            </a:r>
            <a:r>
              <a:rPr kumimoji="0" lang="zh-TW" altLang="en-US" sz="1200" b="1" kern="0" dirty="0" smtClean="0">
                <a:latin typeface="Meiryo UI" panose="020B0604030504040204" pitchFamily="50" charset="-128"/>
                <a:ea typeface="Meiryo UI" panose="020B0604030504040204" pitchFamily="50" charset="-128"/>
                <a:cs typeface="Meiryo UI" panose="020B0604030504040204" pitchFamily="50" charset="-128"/>
              </a:rPr>
              <a:t>平米</a:t>
            </a:r>
            <a:r>
              <a:rPr kumimoji="0" lang="en-US" altLang="ja-JP" sz="1200" b="1" kern="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07504" y="2370366"/>
            <a:ext cx="3294112" cy="338554"/>
          </a:xfrm>
          <a:prstGeom prst="rect">
            <a:avLst/>
          </a:prstGeom>
        </p:spPr>
        <p:txBody>
          <a:bodyPr wrap="square">
            <a:spAutoFit/>
          </a:bodyPr>
          <a:lstStyle/>
          <a:p>
            <a:r>
              <a:rPr lang="en-US" altLang="ja-JP" sz="800" dirty="0"/>
              <a:t>※</a:t>
            </a:r>
            <a:r>
              <a:rPr lang="ja-JP" altLang="en-US" sz="800" dirty="0"/>
              <a:t>調査の対象は延面積が</a:t>
            </a:r>
            <a:r>
              <a:rPr lang="en-US" altLang="ja-JP" sz="800" dirty="0"/>
              <a:t>10㎡</a:t>
            </a:r>
            <a:r>
              <a:rPr lang="ja-JP" altLang="en-US" sz="800" dirty="0"/>
              <a:t>以上の建築物（改築を含む。）</a:t>
            </a:r>
          </a:p>
          <a:p>
            <a:r>
              <a:rPr lang="en-US" altLang="ja-JP" sz="800" dirty="0"/>
              <a:t>※</a:t>
            </a:r>
            <a:r>
              <a:rPr lang="ja-JP" altLang="en-US" sz="800" dirty="0"/>
              <a:t>平成</a:t>
            </a:r>
            <a:r>
              <a:rPr lang="en-US" altLang="ja-JP" sz="800" dirty="0"/>
              <a:t>25</a:t>
            </a:r>
            <a:r>
              <a:rPr lang="ja-JP" altLang="en-US" sz="800" dirty="0"/>
              <a:t>年は消費税値上げ前の駆け込み需要での増要素がある。</a:t>
            </a:r>
          </a:p>
        </p:txBody>
      </p:sp>
      <p:sp>
        <p:nvSpPr>
          <p:cNvPr id="16" name="正方形/長方形 15"/>
          <p:cNvSpPr/>
          <p:nvPr/>
        </p:nvSpPr>
        <p:spPr>
          <a:xfrm>
            <a:off x="3438736" y="186888"/>
            <a:ext cx="1482222" cy="400110"/>
          </a:xfrm>
          <a:prstGeom prst="rect">
            <a:avLst/>
          </a:prstGeom>
        </p:spPr>
        <p:txBody>
          <a:bodyPr wrap="square">
            <a:spAutoFit/>
          </a:bodyPr>
          <a:lstStyle/>
          <a:p>
            <a:pPr marL="177800" indent="-177800">
              <a:lnSpc>
                <a:spcPts val="1200"/>
              </a:lnSpc>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直近では宿泊飲食サービス</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（ホテルなど）で増加</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65977" y="3302938"/>
            <a:ext cx="4756954" cy="392415"/>
          </a:xfrm>
          <a:prstGeom prst="rect">
            <a:avLst/>
          </a:prstGeom>
          <a:noFill/>
        </p:spPr>
        <p:txBody>
          <a:bodyPr wrap="square" rtlCol="0">
            <a:spAutoFit/>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latin typeface="Meiryo UI" panose="020B0604030504040204" pitchFamily="50" charset="-128"/>
                <a:ea typeface="Meiryo UI" panose="020B0604030504040204" pitchFamily="50" charset="-128"/>
                <a:cs typeface="Meiryo UI" panose="020B0604030504040204" pitchFamily="50" charset="-128"/>
              </a:rPr>
              <a:t>大阪市における地価変動率の推移（用途別・地価公示）</a:t>
            </a:r>
            <a:endParaRPr lang="en-US" altLang="ja-JP" sz="12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ts val="9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出典：大阪市都市計画局「地価情報」</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4449" y="3669030"/>
            <a:ext cx="4753887" cy="400110"/>
          </a:xfrm>
          <a:prstGeom prst="rect">
            <a:avLst/>
          </a:prstGeom>
        </p:spPr>
        <p:txBody>
          <a:bodyPr wrap="square">
            <a:spAutoFit/>
          </a:bodyPr>
          <a:lstStyle/>
          <a:p>
            <a:pPr marL="177800" indent="-177800">
              <a:lnSpc>
                <a:spcPts val="1200"/>
              </a:lnSpc>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年の公示地価において、特に商業地では大阪圏は</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4.1%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増で、東京圏の</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を</a:t>
            </a:r>
            <a:endParaRPr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上回る伸びとなっており、ホテル需要の増大などがうかがわれる</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36512" y="300297"/>
            <a:ext cx="3390672" cy="228076"/>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　「大阪府統計年鑑（月、用途別建築物</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着工</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）」より作成</a:t>
            </a:r>
            <a:endParaRPr lang="en-US" altLang="ja-JP" sz="9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91109" y="4077499"/>
            <a:ext cx="5200972" cy="2617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3" name="表 2"/>
          <p:cNvGraphicFramePr>
            <a:graphicFrameLocks noGrp="1"/>
          </p:cNvGraphicFramePr>
          <p:nvPr>
            <p:extLst>
              <p:ext uri="{D42A27DB-BD31-4B8C-83A1-F6EECF244321}">
                <p14:modId xmlns:p14="http://schemas.microsoft.com/office/powerpoint/2010/main" val="3449657141"/>
              </p:ext>
            </p:extLst>
          </p:nvPr>
        </p:nvGraphicFramePr>
        <p:xfrm>
          <a:off x="4961262" y="2779204"/>
          <a:ext cx="4075234" cy="676275"/>
        </p:xfrm>
        <a:graphic>
          <a:graphicData uri="http://schemas.openxmlformats.org/drawingml/2006/table">
            <a:tbl>
              <a:tblPr>
                <a:tableStyleId>{BC89EF96-8CEA-46FF-86C4-4CE0E7609802}</a:tableStyleId>
              </a:tblPr>
              <a:tblGrid>
                <a:gridCol w="1908175"/>
                <a:gridCol w="722353"/>
                <a:gridCol w="722353"/>
                <a:gridCol w="722353"/>
              </a:tblGrid>
              <a:tr h="142337">
                <a:tc>
                  <a:txBody>
                    <a:bodyPr/>
                    <a:lstStyle/>
                    <a:p>
                      <a:pPr algn="l" fontAlgn="ctr"/>
                      <a:r>
                        <a:rPr lang="ja-JP" altLang="en-US" sz="1000" u="none" strike="noStrike" spc="150" baseline="0" dirty="0">
                          <a:effectLst/>
                        </a:rPr>
                        <a:t>　</a:t>
                      </a:r>
                      <a:endParaRPr lang="ja-JP" altLang="en-US" sz="1000" b="0" i="0" u="none" strike="noStrike" spc="150" baseline="0" dirty="0">
                        <a:solidFill>
                          <a:srgbClr val="000000"/>
                        </a:solidFill>
                        <a:effectLst/>
                        <a:latin typeface="ＭＳ Ｐゴシック"/>
                      </a:endParaRPr>
                    </a:p>
                  </a:txBody>
                  <a:tcPr marL="9525" marR="9525" marT="9525" marB="0" anchor="ctr"/>
                </a:tc>
                <a:tc>
                  <a:txBody>
                    <a:bodyPr/>
                    <a:lstStyle/>
                    <a:p>
                      <a:pPr algn="ctr" fontAlgn="ctr"/>
                      <a:r>
                        <a:rPr lang="en-US" altLang="ja-JP" sz="1000" u="none" strike="noStrike" dirty="0">
                          <a:effectLst/>
                        </a:rPr>
                        <a:t>2014</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000" u="none" strike="noStrike" dirty="0">
                          <a:effectLst/>
                        </a:rPr>
                        <a:t>2015</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ctr" fontAlgn="ctr"/>
                      <a:r>
                        <a:rPr lang="en-US" altLang="ja-JP" sz="1000" u="none" strike="noStrike" dirty="0">
                          <a:effectLst/>
                        </a:rPr>
                        <a:t>2016</a:t>
                      </a:r>
                      <a:endParaRPr lang="en-US" altLang="ja-JP" sz="1000" b="0" i="0" u="none" strike="noStrike" dirty="0">
                        <a:solidFill>
                          <a:srgbClr val="000000"/>
                        </a:solidFill>
                        <a:effectLst/>
                        <a:latin typeface="ＭＳ Ｐゴシック"/>
                      </a:endParaRPr>
                    </a:p>
                  </a:txBody>
                  <a:tcPr marL="9525" marR="9525" marT="9525" marB="0" anchor="ctr"/>
                </a:tc>
              </a:tr>
              <a:tr h="171450">
                <a:tc>
                  <a:txBody>
                    <a:bodyPr/>
                    <a:lstStyle/>
                    <a:p>
                      <a:pPr algn="ctr" fontAlgn="ctr"/>
                      <a:r>
                        <a:rPr lang="zh-TW" altLang="en-US" sz="1000" u="none" strike="noStrike" kern="0" spc="150" baseline="0" dirty="0">
                          <a:effectLst/>
                          <a:latin typeface="ＭＳ Ｐゴシック" panose="020B0600070205080204" pitchFamily="50" charset="-128"/>
                          <a:ea typeface="ＭＳ Ｐゴシック" panose="020B0600070205080204" pitchFamily="50" charset="-128"/>
                        </a:rPr>
                        <a:t>滞在者</a:t>
                      </a:r>
                      <a:r>
                        <a:rPr lang="zh-TW" altLang="en-US" sz="1000" u="none" strike="noStrike" kern="0" spc="150" baseline="0" dirty="0" smtClean="0">
                          <a:effectLst/>
                          <a:latin typeface="ＭＳ Ｐゴシック" panose="020B0600070205080204" pitchFamily="50" charset="-128"/>
                          <a:ea typeface="ＭＳ Ｐゴシック" panose="020B0600070205080204" pitchFamily="50" charset="-128"/>
                        </a:rPr>
                        <a:t>合計</a:t>
                      </a:r>
                      <a:r>
                        <a:rPr lang="ja-JP" altLang="en-US" sz="1000" u="none" strike="noStrike" kern="0" spc="150" baseline="0" dirty="0" smtClean="0">
                          <a:effectLst/>
                          <a:latin typeface="ＭＳ Ｐゴシック" panose="020B0600070205080204" pitchFamily="50" charset="-128"/>
                          <a:ea typeface="ＭＳ Ｐゴシック" panose="020B0600070205080204" pitchFamily="50" charset="-128"/>
                        </a:rPr>
                        <a:t>（人）</a:t>
                      </a:r>
                      <a:endParaRPr lang="en-US" altLang="zh-TW" sz="1000" u="none" strike="noStrike" kern="0" spc="150" baseline="0" dirty="0" smtClean="0">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a:effectLst/>
                        </a:rPr>
                        <a:t>316,310</a:t>
                      </a:r>
                      <a:endParaRPr lang="en-US" altLang="ja-JP" sz="10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a:effectLst/>
                        </a:rPr>
                        <a:t>318,368</a:t>
                      </a:r>
                      <a:endParaRPr lang="en-US" altLang="ja-JP" sz="1000" b="0" i="0" u="none" strike="noStrike">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a:effectLst/>
                        </a:rPr>
                        <a:t>316,560</a:t>
                      </a:r>
                      <a:endParaRPr lang="en-US" altLang="ja-JP" sz="1000" b="0" i="0" u="none" strike="noStrike">
                        <a:solidFill>
                          <a:srgbClr val="000000"/>
                        </a:solidFill>
                        <a:effectLst/>
                        <a:latin typeface="ＭＳ Ｐゴシック"/>
                      </a:endParaRPr>
                    </a:p>
                  </a:txBody>
                  <a:tcPr marL="9525" marR="9525" marT="9525" marB="0" anchor="ctr"/>
                </a:tc>
              </a:tr>
              <a:tr h="171450">
                <a:tc>
                  <a:txBody>
                    <a:bodyPr/>
                    <a:lstStyle/>
                    <a:p>
                      <a:pPr algn="ctr" fontAlgn="ctr"/>
                      <a:r>
                        <a:rPr lang="ja-JP" altLang="en-US" sz="1000" u="none" strike="noStrike" kern="0" spc="150" baseline="0" dirty="0">
                          <a:effectLst/>
                          <a:latin typeface="ＭＳ Ｐゴシック" panose="020B0600070205080204" pitchFamily="50" charset="-128"/>
                          <a:ea typeface="ＭＳ Ｐゴシック" panose="020B0600070205080204" pitchFamily="50" charset="-128"/>
                        </a:rPr>
                        <a:t>県外の滞在者の割合</a:t>
                      </a:r>
                      <a:endParaRPr lang="ja-JP" altLang="en-US" sz="1000" b="0" i="0" u="none" strike="noStrike" kern="0" spc="150"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rPr>
                        <a:t>30.54%</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a:effectLst/>
                        </a:rPr>
                        <a:t>31.07%</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a:effectLst/>
                        </a:rPr>
                        <a:t>31.28%</a:t>
                      </a:r>
                      <a:endParaRPr lang="en-US" altLang="ja-JP" sz="1000" b="0" i="0" u="none" strike="noStrike">
                        <a:solidFill>
                          <a:srgbClr val="000000"/>
                        </a:solidFill>
                        <a:effectLst/>
                        <a:latin typeface="ＭＳ Ｐゴシック"/>
                      </a:endParaRPr>
                    </a:p>
                  </a:txBody>
                  <a:tcPr marL="9525" marR="9525" marT="9525" marB="0" anchor="ctr"/>
                </a:tc>
              </a:tr>
              <a:tr h="171450">
                <a:tc>
                  <a:txBody>
                    <a:bodyPr/>
                    <a:lstStyle/>
                    <a:p>
                      <a:pPr algn="ctr" fontAlgn="ctr"/>
                      <a:r>
                        <a:rPr lang="ja-JP" altLang="en-US" sz="1000" u="none" strike="noStrike" kern="0" spc="150" baseline="0" dirty="0">
                          <a:effectLst/>
                          <a:latin typeface="ＭＳ Ｐゴシック" panose="020B0600070205080204" pitchFamily="50" charset="-128"/>
                          <a:ea typeface="ＭＳ Ｐゴシック" panose="020B0600070205080204" pitchFamily="50" charset="-128"/>
                        </a:rPr>
                        <a:t>関西圏以外の滞在者の割合</a:t>
                      </a:r>
                      <a:endParaRPr lang="ja-JP" altLang="en-US" sz="1000" b="0" i="0" u="none" strike="noStrike" kern="0" spc="150" baseline="0" dirty="0">
                        <a:solidFill>
                          <a:srgbClr val="000000"/>
                        </a:solidFill>
                        <a:effectLst/>
                        <a:latin typeface="ＭＳ Ｐゴシック" panose="020B0600070205080204" pitchFamily="50" charset="-128"/>
                        <a:ea typeface="ＭＳ Ｐゴシック" panose="020B0600070205080204" pitchFamily="50" charset="-128"/>
                      </a:endParaRPr>
                    </a:p>
                  </a:txBody>
                  <a:tcPr marL="9525" marR="9525" marT="9525" marB="0" anchor="ctr"/>
                </a:tc>
                <a:tc>
                  <a:txBody>
                    <a:bodyPr/>
                    <a:lstStyle/>
                    <a:p>
                      <a:pPr algn="r" fontAlgn="ctr"/>
                      <a:r>
                        <a:rPr lang="en-US" altLang="ja-JP" sz="1000" u="none" strike="noStrike" dirty="0">
                          <a:effectLst/>
                        </a:rPr>
                        <a:t>6.91%</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a:effectLst/>
                        </a:rPr>
                        <a:t>7.60%</a:t>
                      </a:r>
                      <a:endParaRPr lang="en-US" altLang="ja-JP" sz="1000" b="0" i="0" u="none" strike="noStrike" dirty="0">
                        <a:solidFill>
                          <a:srgbClr val="000000"/>
                        </a:solidFill>
                        <a:effectLst/>
                        <a:latin typeface="ＭＳ Ｐゴシック"/>
                      </a:endParaRPr>
                    </a:p>
                  </a:txBody>
                  <a:tcPr marL="9525" marR="9525" marT="9525" marB="0" anchor="ctr"/>
                </a:tc>
                <a:tc>
                  <a:txBody>
                    <a:bodyPr/>
                    <a:lstStyle/>
                    <a:p>
                      <a:pPr algn="r" fontAlgn="ctr"/>
                      <a:r>
                        <a:rPr lang="en-US" altLang="ja-JP" sz="1000" u="none" strike="noStrike" dirty="0">
                          <a:effectLst/>
                        </a:rPr>
                        <a:t>7.89%</a:t>
                      </a:r>
                      <a:endParaRPr lang="en-US" altLang="ja-JP" sz="1000" b="0" i="0" u="none" strike="noStrike" dirty="0">
                        <a:solidFill>
                          <a:srgbClr val="000000"/>
                        </a:solidFill>
                        <a:effectLst/>
                        <a:latin typeface="ＭＳ Ｐゴシック"/>
                      </a:endParaRPr>
                    </a:p>
                  </a:txBody>
                  <a:tcPr marL="9525" marR="9525" marT="9525" marB="0" anchor="ctr"/>
                </a:tc>
              </a:tr>
            </a:tbl>
          </a:graphicData>
        </a:graphic>
      </p:graphicFrame>
      <p:sp>
        <p:nvSpPr>
          <p:cNvPr id="22" name="正方形/長方形 21"/>
          <p:cNvSpPr/>
          <p:nvPr/>
        </p:nvSpPr>
        <p:spPr>
          <a:xfrm>
            <a:off x="4949347" y="3501008"/>
            <a:ext cx="4051145" cy="461665"/>
          </a:xfrm>
          <a:prstGeom prst="rect">
            <a:avLst/>
          </a:prstGeom>
        </p:spPr>
        <p:txBody>
          <a:bodyPr wrap="square">
            <a:spAutoFit/>
          </a:bodyPr>
          <a:lstStyle/>
          <a:p>
            <a:pPr marL="177800" indent="-177800"/>
            <a:r>
              <a:rPr lang="ja-JP" altLang="en-US" sz="800" dirty="0" smtClean="0">
                <a:latin typeface="+mn-ea"/>
              </a:rPr>
              <a:t>資料</a:t>
            </a:r>
            <a:r>
              <a:rPr lang="ja-JP" altLang="en-US" sz="800" dirty="0">
                <a:latin typeface="+mn-ea"/>
              </a:rPr>
              <a:t>：地域経済分析</a:t>
            </a:r>
            <a:r>
              <a:rPr lang="ja-JP" altLang="en-US" sz="800" dirty="0" smtClean="0">
                <a:latin typeface="+mn-ea"/>
              </a:rPr>
              <a:t>システム（</a:t>
            </a:r>
            <a:r>
              <a:rPr lang="en-US" altLang="ja-JP" sz="800" dirty="0" smtClean="0">
                <a:latin typeface="+mn-ea"/>
              </a:rPr>
              <a:t>RESAS</a:t>
            </a:r>
            <a:r>
              <a:rPr lang="ja-JP" altLang="en-US" sz="800" dirty="0" smtClean="0">
                <a:latin typeface="+mn-ea"/>
              </a:rPr>
              <a:t>）より作成</a:t>
            </a:r>
            <a:r>
              <a:rPr lang="ja-JP" altLang="en-US" sz="800" dirty="0" smtClean="0">
                <a:latin typeface="+mn-ea"/>
                <a:cs typeface="Meiryo UI" panose="020B0604030504040204" pitchFamily="50" charset="-128"/>
              </a:rPr>
              <a:t>（総務省：住民基本台帳人口移動報告）</a:t>
            </a:r>
            <a:endParaRPr lang="en-US" altLang="ja-JP" sz="800" dirty="0" smtClean="0">
              <a:latin typeface="+mn-ea"/>
              <a:cs typeface="Meiryo UI" panose="020B0604030504040204" pitchFamily="50" charset="-128"/>
            </a:endParaRPr>
          </a:p>
          <a:p>
            <a:pPr marL="266700" indent="-266700"/>
            <a:r>
              <a:rPr lang="ja-JP" altLang="en-US" sz="800" dirty="0" smtClean="0">
                <a:latin typeface="+mn-ea"/>
                <a:cs typeface="Meiryo UI" panose="020B0604030504040204" pitchFamily="50" charset="-128"/>
              </a:rPr>
              <a:t>注：　　滞在時点は、</a:t>
            </a:r>
            <a:r>
              <a:rPr lang="en-US" altLang="ja-JP" sz="800" dirty="0" smtClean="0">
                <a:latin typeface="+mn-ea"/>
                <a:cs typeface="Meiryo UI" panose="020B0604030504040204" pitchFamily="50" charset="-128"/>
              </a:rPr>
              <a:t>2014</a:t>
            </a:r>
            <a:r>
              <a:rPr lang="ja-JP" altLang="en-US" sz="800" dirty="0" smtClean="0">
                <a:latin typeface="+mn-ea"/>
                <a:cs typeface="Meiryo UI" panose="020B0604030504040204" pitchFamily="50" charset="-128"/>
              </a:rPr>
              <a:t>年・</a:t>
            </a:r>
            <a:r>
              <a:rPr lang="en-US" altLang="ja-JP" sz="800" dirty="0" smtClean="0">
                <a:latin typeface="+mn-ea"/>
                <a:cs typeface="Meiryo UI" panose="020B0604030504040204" pitchFamily="50" charset="-128"/>
              </a:rPr>
              <a:t>2015</a:t>
            </a:r>
            <a:r>
              <a:rPr lang="ja-JP" altLang="en-US" sz="800" dirty="0" smtClean="0">
                <a:latin typeface="+mn-ea"/>
                <a:cs typeface="Meiryo UI" panose="020B0604030504040204" pitchFamily="50" charset="-128"/>
              </a:rPr>
              <a:t>年は</a:t>
            </a:r>
            <a:r>
              <a:rPr lang="en-US" altLang="ja-JP" sz="800" dirty="0">
                <a:latin typeface="+mn-ea"/>
                <a:cs typeface="Meiryo UI" panose="020B0604030504040204" pitchFamily="50" charset="-128"/>
              </a:rPr>
              <a:t>9</a:t>
            </a:r>
            <a:r>
              <a:rPr lang="ja-JP" altLang="en-US" sz="800" dirty="0" smtClean="0">
                <a:latin typeface="+mn-ea"/>
                <a:cs typeface="Meiryo UI" panose="020B0604030504040204" pitchFamily="50" charset="-128"/>
              </a:rPr>
              <a:t>月の休日</a:t>
            </a:r>
            <a:r>
              <a:rPr lang="en-US" altLang="ja-JP" sz="800" dirty="0" smtClean="0">
                <a:latin typeface="+mn-ea"/>
                <a:cs typeface="Meiryo UI" panose="020B0604030504040204" pitchFamily="50" charset="-128"/>
              </a:rPr>
              <a:t>14</a:t>
            </a:r>
            <a:r>
              <a:rPr lang="ja-JP" altLang="en-US" sz="800" dirty="0" smtClean="0">
                <a:latin typeface="+mn-ea"/>
                <a:cs typeface="Meiryo UI" panose="020B0604030504040204" pitchFamily="50" charset="-128"/>
              </a:rPr>
              <a:t>時、</a:t>
            </a:r>
            <a:r>
              <a:rPr lang="en-US" altLang="ja-JP" sz="800" dirty="0" smtClean="0">
                <a:latin typeface="+mn-ea"/>
                <a:cs typeface="Meiryo UI" panose="020B0604030504040204" pitchFamily="50" charset="-128"/>
              </a:rPr>
              <a:t>2016</a:t>
            </a:r>
            <a:r>
              <a:rPr lang="ja-JP" altLang="en-US" sz="800" dirty="0" smtClean="0">
                <a:latin typeface="+mn-ea"/>
                <a:cs typeface="Meiryo UI" panose="020B0604030504040204" pitchFamily="50" charset="-128"/>
              </a:rPr>
              <a:t>年は</a:t>
            </a:r>
            <a:r>
              <a:rPr lang="en-US" altLang="ja-JP" sz="800" dirty="0" smtClean="0">
                <a:latin typeface="+mn-ea"/>
                <a:cs typeface="Meiryo UI" panose="020B0604030504040204" pitchFamily="50" charset="-128"/>
              </a:rPr>
              <a:t>8</a:t>
            </a:r>
            <a:r>
              <a:rPr lang="ja-JP" altLang="en-US" sz="800" dirty="0" smtClean="0">
                <a:latin typeface="+mn-ea"/>
                <a:cs typeface="Meiryo UI" panose="020B0604030504040204" pitchFamily="50" charset="-128"/>
              </a:rPr>
              <a:t>月の休日</a:t>
            </a:r>
            <a:r>
              <a:rPr lang="en-US" altLang="ja-JP" sz="800" dirty="0" smtClean="0">
                <a:latin typeface="+mn-ea"/>
                <a:cs typeface="Meiryo UI" panose="020B0604030504040204" pitchFamily="50" charset="-128"/>
              </a:rPr>
              <a:t>14</a:t>
            </a:r>
            <a:r>
              <a:rPr lang="ja-JP" altLang="en-US" sz="800" dirty="0" smtClean="0">
                <a:latin typeface="+mn-ea"/>
                <a:cs typeface="Meiryo UI" panose="020B0604030504040204" pitchFamily="50" charset="-128"/>
              </a:rPr>
              <a:t>時における滞在者数）</a:t>
            </a:r>
            <a:endParaRPr lang="en-US" altLang="ja-JP" sz="800" dirty="0">
              <a:latin typeface="+mn-ea"/>
              <a:cs typeface="Meiryo UI" panose="020B0604030504040204" pitchFamily="50" charset="-128"/>
            </a:endParaRPr>
          </a:p>
        </p:txBody>
      </p:sp>
      <p:graphicFrame>
        <p:nvGraphicFramePr>
          <p:cNvPr id="23" name="グラフ 22"/>
          <p:cNvGraphicFramePr>
            <a:graphicFrameLocks/>
          </p:cNvGraphicFramePr>
          <p:nvPr>
            <p:extLst>
              <p:ext uri="{D42A27DB-BD31-4B8C-83A1-F6EECF244321}">
                <p14:modId xmlns:p14="http://schemas.microsoft.com/office/powerpoint/2010/main" val="41760845"/>
              </p:ext>
            </p:extLst>
          </p:nvPr>
        </p:nvGraphicFramePr>
        <p:xfrm>
          <a:off x="4901269" y="702265"/>
          <a:ext cx="4135227" cy="2114667"/>
        </p:xfrm>
        <a:graphic>
          <a:graphicData uri="http://schemas.openxmlformats.org/drawingml/2006/chart">
            <c:chart xmlns:c="http://schemas.openxmlformats.org/drawingml/2006/chart" xmlns:r="http://schemas.openxmlformats.org/officeDocument/2006/relationships" r:id="rId4"/>
          </a:graphicData>
        </a:graphic>
      </p:graphicFrame>
      <p:sp>
        <p:nvSpPr>
          <p:cNvPr id="11" name="テキスト ボックス 10"/>
          <p:cNvSpPr txBox="1"/>
          <p:nvPr/>
        </p:nvSpPr>
        <p:spPr>
          <a:xfrm>
            <a:off x="7452320" y="692696"/>
            <a:ext cx="396044" cy="200055"/>
          </a:xfrm>
          <a:prstGeom prst="rect">
            <a:avLst/>
          </a:prstGeom>
          <a:noFill/>
        </p:spPr>
        <p:txBody>
          <a:bodyPr wrap="square" rtlCol="0">
            <a:spAutoFit/>
          </a:bodyPr>
          <a:lstStyle/>
          <a:p>
            <a:r>
              <a:rPr lang="en-US" altLang="ja-JP" sz="700" dirty="0"/>
              <a:t>(</a:t>
            </a:r>
            <a:r>
              <a:rPr lang="ja-JP" altLang="en-US" sz="700" dirty="0"/>
              <a:t>人</a:t>
            </a:r>
            <a:r>
              <a:rPr lang="en-US" altLang="ja-JP" sz="700" dirty="0"/>
              <a:t>)</a:t>
            </a:r>
            <a:endParaRPr kumimoji="1" lang="ja-JP" altLang="en-US" sz="700" dirty="0"/>
          </a:p>
        </p:txBody>
      </p:sp>
      <p:sp>
        <p:nvSpPr>
          <p:cNvPr id="4" name="スライド番号プレースホルダー 3"/>
          <p:cNvSpPr>
            <a:spLocks noGrp="1"/>
          </p:cNvSpPr>
          <p:nvPr>
            <p:ph type="sldNum" sz="quarter" idx="12"/>
          </p:nvPr>
        </p:nvSpPr>
        <p:spPr/>
        <p:txBody>
          <a:bodyPr/>
          <a:lstStyle/>
          <a:p>
            <a:fld id="{D2D8002D-B5B0-4BAC-B1F6-782DDCCE6D9C}" type="slidenum">
              <a:rPr kumimoji="1" lang="ja-JP" altLang="en-US" smtClean="0"/>
              <a:t>97</a:t>
            </a:fld>
            <a:endParaRPr kumimoji="1" lang="ja-JP" altLang="en-US"/>
          </a:p>
        </p:txBody>
      </p:sp>
    </p:spTree>
    <p:extLst>
      <p:ext uri="{BB962C8B-B14F-4D97-AF65-F5344CB8AC3E}">
        <p14:creationId xmlns:p14="http://schemas.microsoft.com/office/powerpoint/2010/main" val="303425155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正方形/長方形 13"/>
          <p:cNvSpPr/>
          <p:nvPr/>
        </p:nvSpPr>
        <p:spPr>
          <a:xfrm>
            <a:off x="33423" y="44624"/>
            <a:ext cx="2810385" cy="307777"/>
          </a:xfrm>
          <a:prstGeom prst="rect">
            <a:avLst/>
          </a:prstGeom>
        </p:spPr>
        <p:txBody>
          <a:bodyPr wrap="none">
            <a:spAutoFit/>
          </a:bodyPr>
          <a:lstStyle/>
          <a:p>
            <a:r>
              <a:rPr kumimoji="0" lang="ja-JP" altLang="en-US" sz="1400" b="1" kern="0" dirty="0" smtClean="0">
                <a:latin typeface="Meiryo UI" panose="020B0604030504040204" pitchFamily="50" charset="-128"/>
                <a:ea typeface="Meiryo UI" panose="020B0604030504040204" pitchFamily="50" charset="-128"/>
                <a:cs typeface="Meiryo UI" pitchFamily="50" charset="-128"/>
              </a:rPr>
              <a:t>■全国の水素ステーション普及状況</a:t>
            </a:r>
            <a:endParaRPr lang="ja-JP" altLang="en-US" sz="1400" b="1" dirty="0">
              <a:latin typeface="Meiryo UI" panose="020B0604030504040204" pitchFamily="50" charset="-128"/>
              <a:ea typeface="Meiryo UI" panose="020B0604030504040204" pitchFamily="50" charset="-128"/>
            </a:endParaRPr>
          </a:p>
        </p:txBody>
      </p:sp>
      <p:sp>
        <p:nvSpPr>
          <p:cNvPr id="20" name="正方形/長方形 19"/>
          <p:cNvSpPr/>
          <p:nvPr/>
        </p:nvSpPr>
        <p:spPr>
          <a:xfrm>
            <a:off x="-31700" y="364594"/>
            <a:ext cx="4423680" cy="400110"/>
          </a:xfrm>
          <a:prstGeom prst="rect">
            <a:avLst/>
          </a:prstGeom>
        </p:spPr>
        <p:txBody>
          <a:bodyPr wrap="square">
            <a:spAutoFit/>
          </a:bodyPr>
          <a:lstStyle/>
          <a:p>
            <a:pPr marL="177800" indent="-17780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：一般社団法人次世代自動車振興センター「水素ステーション普及状況」</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nSpc>
                <a:spcPts val="12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※2017</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12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月現在</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342580242"/>
              </p:ext>
            </p:extLst>
          </p:nvPr>
        </p:nvGraphicFramePr>
        <p:xfrm>
          <a:off x="323528" y="739311"/>
          <a:ext cx="2592288" cy="3322320"/>
        </p:xfrm>
        <a:graphic>
          <a:graphicData uri="http://schemas.openxmlformats.org/drawingml/2006/table">
            <a:tbl>
              <a:tblPr firstRow="1" bandRow="1">
                <a:tableStyleId>{5C22544A-7EE6-4342-B048-85BDC9FD1C3A}</a:tableStyleId>
              </a:tblPr>
              <a:tblGrid>
                <a:gridCol w="1119665"/>
                <a:gridCol w="1472623"/>
              </a:tblGrid>
              <a:tr h="224664">
                <a:tc>
                  <a:txBody>
                    <a:bodyPr/>
                    <a:lstStyle/>
                    <a:p>
                      <a:r>
                        <a:rPr kumimoji="1" lang="ja-JP" altLang="en-US" sz="1000" dirty="0" smtClean="0"/>
                        <a:t>地域</a:t>
                      </a:r>
                      <a:endParaRPr kumimoji="1" lang="ja-JP" altLang="en-US" sz="1000" dirty="0"/>
                    </a:p>
                  </a:txBody>
                  <a:tcPr/>
                </a:tc>
                <a:tc>
                  <a:txBody>
                    <a:bodyPr/>
                    <a:lstStyle/>
                    <a:p>
                      <a:r>
                        <a:rPr kumimoji="1" lang="ja-JP" altLang="en-US" sz="1000" dirty="0" smtClean="0"/>
                        <a:t>都道府県別設置数</a:t>
                      </a:r>
                      <a:endParaRPr kumimoji="1" lang="en-US" altLang="ja-JP" sz="1000" dirty="0" smtClean="0"/>
                    </a:p>
                  </a:txBody>
                  <a:tcPr/>
                </a:tc>
              </a:tr>
              <a:tr h="365080">
                <a:tc rowSpan="2">
                  <a:txBody>
                    <a:bodyPr/>
                    <a:lstStyle/>
                    <a:p>
                      <a:r>
                        <a:rPr kumimoji="1" lang="ja-JP" altLang="en-US" sz="1000" dirty="0" smtClean="0">
                          <a:solidFill>
                            <a:schemeClr val="tx1"/>
                          </a:solidFill>
                        </a:rPr>
                        <a:t>首都圏</a:t>
                      </a:r>
                      <a:endParaRPr kumimoji="1" lang="en-US" altLang="ja-JP" sz="1000" dirty="0" smtClean="0">
                        <a:solidFill>
                          <a:schemeClr val="tx1"/>
                        </a:solidFill>
                      </a:endParaRPr>
                    </a:p>
                    <a:p>
                      <a:r>
                        <a:rPr kumimoji="1" lang="en-US" altLang="ja-JP" sz="1000" dirty="0" smtClean="0">
                          <a:solidFill>
                            <a:schemeClr val="tx1"/>
                          </a:solidFill>
                        </a:rPr>
                        <a:t>39</a:t>
                      </a:r>
                      <a:r>
                        <a:rPr kumimoji="1" lang="ja-JP" altLang="en-US" sz="1000" dirty="0" smtClean="0">
                          <a:solidFill>
                            <a:schemeClr val="tx1"/>
                          </a:solidFill>
                        </a:rPr>
                        <a:t>か所</a:t>
                      </a:r>
                      <a:endParaRPr kumimoji="1" lang="ja-JP" altLang="en-US" sz="1000" dirty="0">
                        <a:solidFill>
                          <a:schemeClr val="tx1"/>
                        </a:solidFill>
                      </a:endParaRPr>
                    </a:p>
                  </a:txBody>
                  <a:tcPr/>
                </a:tc>
                <a:tc>
                  <a:txBody>
                    <a:bodyPr/>
                    <a:lstStyle/>
                    <a:p>
                      <a:r>
                        <a:rPr kumimoji="1" lang="ja-JP" altLang="en-US" sz="1000" dirty="0" smtClean="0">
                          <a:solidFill>
                            <a:schemeClr val="tx1"/>
                          </a:solidFill>
                        </a:rPr>
                        <a:t>うち東京都</a:t>
                      </a:r>
                      <a:endParaRPr kumimoji="1" lang="en-US" altLang="ja-JP" sz="1000" dirty="0" smtClean="0">
                        <a:solidFill>
                          <a:schemeClr val="tx1"/>
                        </a:solidFill>
                      </a:endParaRPr>
                    </a:p>
                    <a:p>
                      <a:r>
                        <a:rPr kumimoji="1" lang="en-US" altLang="ja-JP" sz="1000" dirty="0" smtClean="0">
                          <a:solidFill>
                            <a:schemeClr val="tx1"/>
                          </a:solidFill>
                        </a:rPr>
                        <a:t>13</a:t>
                      </a:r>
                      <a:r>
                        <a:rPr kumimoji="1" lang="ja-JP" altLang="en-US" sz="1000" dirty="0" smtClean="0">
                          <a:solidFill>
                            <a:schemeClr val="tx1"/>
                          </a:solidFill>
                        </a:rPr>
                        <a:t>か所</a:t>
                      </a:r>
                      <a:endParaRPr kumimoji="1" lang="ja-JP" altLang="en-US" sz="1000" dirty="0">
                        <a:solidFill>
                          <a:schemeClr val="tx1"/>
                        </a:solidFill>
                      </a:endParaRPr>
                    </a:p>
                  </a:txBody>
                  <a:tcPr/>
                </a:tc>
              </a:tr>
              <a:tr h="365080">
                <a:tc vMerge="1">
                  <a:txBody>
                    <a:bodyPr/>
                    <a:lstStyle/>
                    <a:p>
                      <a:endParaRPr kumimoji="1" lang="ja-JP" altLang="en-US" sz="1200" dirty="0"/>
                    </a:p>
                  </a:txBody>
                  <a:tcPr/>
                </a:tc>
                <a:tc>
                  <a:txBody>
                    <a:bodyPr/>
                    <a:lstStyle/>
                    <a:p>
                      <a:r>
                        <a:rPr kumimoji="1" lang="ja-JP" altLang="en-US" sz="1000" dirty="0" smtClean="0">
                          <a:solidFill>
                            <a:schemeClr val="tx1"/>
                          </a:solidFill>
                        </a:rPr>
                        <a:t>うち神奈川県</a:t>
                      </a:r>
                      <a:endParaRPr kumimoji="1" lang="en-US" altLang="ja-JP" sz="1000" dirty="0" smtClean="0">
                        <a:solidFill>
                          <a:schemeClr val="tx1"/>
                        </a:solidFill>
                      </a:endParaRPr>
                    </a:p>
                    <a:p>
                      <a:r>
                        <a:rPr kumimoji="1" lang="en-US" altLang="ja-JP" sz="1000" dirty="0" smtClean="0">
                          <a:solidFill>
                            <a:schemeClr val="tx1"/>
                          </a:solidFill>
                        </a:rPr>
                        <a:t>12</a:t>
                      </a:r>
                      <a:r>
                        <a:rPr kumimoji="1" lang="ja-JP" altLang="en-US" sz="1000" dirty="0" smtClean="0">
                          <a:solidFill>
                            <a:schemeClr val="tx1"/>
                          </a:solidFill>
                        </a:rPr>
                        <a:t>か所</a:t>
                      </a:r>
                      <a:endParaRPr kumimoji="1" lang="ja-JP" altLang="en-US" sz="1000" dirty="0">
                        <a:solidFill>
                          <a:schemeClr val="tx1"/>
                        </a:solidFill>
                      </a:endParaRPr>
                    </a:p>
                  </a:txBody>
                  <a:tcPr/>
                </a:tc>
              </a:tr>
              <a:tr h="365080">
                <a:tc>
                  <a:txBody>
                    <a:bodyPr/>
                    <a:lstStyle/>
                    <a:p>
                      <a:r>
                        <a:rPr kumimoji="1" lang="ja-JP" altLang="en-US" sz="1000" dirty="0" smtClean="0">
                          <a:solidFill>
                            <a:schemeClr val="tx1"/>
                          </a:solidFill>
                        </a:rPr>
                        <a:t>中京圏</a:t>
                      </a:r>
                      <a:endParaRPr kumimoji="1" lang="en-US" altLang="ja-JP" sz="1000" dirty="0" smtClean="0">
                        <a:solidFill>
                          <a:schemeClr val="tx1"/>
                        </a:solidFill>
                      </a:endParaRPr>
                    </a:p>
                    <a:p>
                      <a:r>
                        <a:rPr kumimoji="1" lang="en-US" altLang="ja-JP" sz="1000" dirty="0" smtClean="0">
                          <a:solidFill>
                            <a:schemeClr val="tx1"/>
                          </a:solidFill>
                        </a:rPr>
                        <a:t>22</a:t>
                      </a:r>
                      <a:r>
                        <a:rPr kumimoji="1" lang="ja-JP" altLang="en-US" sz="1000" dirty="0" smtClean="0">
                          <a:solidFill>
                            <a:schemeClr val="tx1"/>
                          </a:solidFill>
                        </a:rPr>
                        <a:t>か所</a:t>
                      </a:r>
                      <a:endParaRPr kumimoji="1" lang="en-US" altLang="ja-JP" sz="1000" dirty="0" smtClean="0">
                        <a:solidFill>
                          <a:schemeClr val="tx1"/>
                        </a:solidFill>
                      </a:endParaRPr>
                    </a:p>
                  </a:txBody>
                  <a:tcPr/>
                </a:tc>
                <a:tc>
                  <a:txBody>
                    <a:bodyPr/>
                    <a:lstStyle/>
                    <a:p>
                      <a:r>
                        <a:rPr kumimoji="1" lang="ja-JP" altLang="en-US" sz="1000" dirty="0" smtClean="0">
                          <a:solidFill>
                            <a:schemeClr val="tx1"/>
                          </a:solidFill>
                        </a:rPr>
                        <a:t>うち愛知県</a:t>
                      </a:r>
                      <a:endParaRPr kumimoji="1" lang="en-US" altLang="ja-JP" sz="1000" dirty="0" smtClean="0">
                        <a:solidFill>
                          <a:schemeClr val="tx1"/>
                        </a:solidFill>
                      </a:endParaRPr>
                    </a:p>
                    <a:p>
                      <a:r>
                        <a:rPr kumimoji="1" lang="en-US" altLang="ja-JP" sz="1000" dirty="0" smtClean="0">
                          <a:solidFill>
                            <a:schemeClr val="tx1"/>
                          </a:solidFill>
                        </a:rPr>
                        <a:t>16</a:t>
                      </a:r>
                      <a:r>
                        <a:rPr kumimoji="1" lang="ja-JP" altLang="en-US" sz="1000" dirty="0" smtClean="0">
                          <a:solidFill>
                            <a:schemeClr val="tx1"/>
                          </a:solidFill>
                        </a:rPr>
                        <a:t>か所</a:t>
                      </a:r>
                      <a:endParaRPr kumimoji="1" lang="ja-JP" altLang="en-US" sz="1000" dirty="0">
                        <a:solidFill>
                          <a:schemeClr val="tx1"/>
                        </a:solidFill>
                      </a:endParaRPr>
                    </a:p>
                  </a:txBody>
                  <a:tcPr/>
                </a:tc>
              </a:tr>
              <a:tr h="365080">
                <a:tc>
                  <a:txBody>
                    <a:bodyPr/>
                    <a:lstStyle/>
                    <a:p>
                      <a:r>
                        <a:rPr kumimoji="1" lang="ja-JP" altLang="en-US" sz="1000" dirty="0" smtClean="0">
                          <a:solidFill>
                            <a:schemeClr val="tx1"/>
                          </a:solidFill>
                        </a:rPr>
                        <a:t>関西圏</a:t>
                      </a:r>
                      <a:endParaRPr kumimoji="1" lang="en-US" altLang="ja-JP" sz="1000" dirty="0" smtClean="0">
                        <a:solidFill>
                          <a:schemeClr val="tx1"/>
                        </a:solidFill>
                      </a:endParaRPr>
                    </a:p>
                    <a:p>
                      <a:r>
                        <a:rPr kumimoji="1" lang="en-US" altLang="ja-JP" sz="1000" dirty="0" smtClean="0">
                          <a:solidFill>
                            <a:schemeClr val="tx1"/>
                          </a:solidFill>
                        </a:rPr>
                        <a:t>12</a:t>
                      </a:r>
                      <a:r>
                        <a:rPr kumimoji="1" lang="ja-JP" altLang="en-US" sz="1000" dirty="0" smtClean="0">
                          <a:solidFill>
                            <a:schemeClr val="tx1"/>
                          </a:solidFill>
                        </a:rPr>
                        <a:t>か所</a:t>
                      </a:r>
                      <a:endParaRPr kumimoji="1" lang="ja-JP" altLang="en-US" sz="1000" dirty="0">
                        <a:solidFill>
                          <a:schemeClr val="tx1"/>
                        </a:solidFill>
                      </a:endParaRPr>
                    </a:p>
                  </a:txBody>
                  <a:tcPr/>
                </a:tc>
                <a:tc>
                  <a:txBody>
                    <a:bodyPr/>
                    <a:lstStyle/>
                    <a:p>
                      <a:r>
                        <a:rPr kumimoji="1" lang="ja-JP" altLang="en-US" sz="1000" dirty="0" smtClean="0">
                          <a:solidFill>
                            <a:schemeClr val="tx1"/>
                          </a:solidFill>
                        </a:rPr>
                        <a:t>うち大阪府</a:t>
                      </a:r>
                      <a:endParaRPr kumimoji="1" lang="en-US" altLang="ja-JP" sz="1000" dirty="0" smtClean="0">
                        <a:solidFill>
                          <a:schemeClr val="tx1"/>
                        </a:solidFill>
                      </a:endParaRPr>
                    </a:p>
                    <a:p>
                      <a:r>
                        <a:rPr kumimoji="1" lang="ja-JP" altLang="en-US" sz="1000" dirty="0" smtClean="0">
                          <a:solidFill>
                            <a:schemeClr val="tx1"/>
                          </a:solidFill>
                        </a:rPr>
                        <a:t>７か所</a:t>
                      </a:r>
                      <a:endParaRPr kumimoji="1" lang="ja-JP" altLang="en-US" sz="1000" dirty="0">
                        <a:solidFill>
                          <a:schemeClr val="tx1"/>
                        </a:solidFill>
                      </a:endParaRPr>
                    </a:p>
                  </a:txBody>
                  <a:tcPr/>
                </a:tc>
              </a:tr>
              <a:tr h="365080">
                <a:tc>
                  <a:txBody>
                    <a:bodyPr/>
                    <a:lstStyle/>
                    <a:p>
                      <a:r>
                        <a:rPr kumimoji="1" lang="ja-JP" altLang="en-US" sz="1000" dirty="0" smtClean="0">
                          <a:solidFill>
                            <a:schemeClr val="tx1"/>
                          </a:solidFill>
                        </a:rPr>
                        <a:t>北九州圏</a:t>
                      </a:r>
                      <a:endParaRPr kumimoji="1" lang="en-US" altLang="ja-JP" sz="1000" dirty="0" smtClean="0">
                        <a:solidFill>
                          <a:schemeClr val="tx1"/>
                        </a:solidFill>
                      </a:endParaRPr>
                    </a:p>
                    <a:p>
                      <a:r>
                        <a:rPr kumimoji="1" lang="en-US" altLang="ja-JP" sz="1000" dirty="0" smtClean="0">
                          <a:solidFill>
                            <a:schemeClr val="tx1"/>
                          </a:solidFill>
                        </a:rPr>
                        <a:t>11</a:t>
                      </a:r>
                      <a:r>
                        <a:rPr kumimoji="1" lang="ja-JP" altLang="en-US" sz="1000" dirty="0" smtClean="0">
                          <a:solidFill>
                            <a:schemeClr val="tx1"/>
                          </a:solidFill>
                        </a:rPr>
                        <a:t>か所</a:t>
                      </a:r>
                      <a:endParaRPr kumimoji="1" lang="ja-JP" altLang="en-US" sz="1000" dirty="0">
                        <a:solidFill>
                          <a:schemeClr val="tx1"/>
                        </a:solidFill>
                      </a:endParaRPr>
                    </a:p>
                  </a:txBody>
                  <a:tcPr/>
                </a:tc>
                <a:tc>
                  <a:txBody>
                    <a:bodyPr/>
                    <a:lstStyle/>
                    <a:p>
                      <a:r>
                        <a:rPr kumimoji="1" lang="ja-JP" altLang="en-US" sz="1000" dirty="0" smtClean="0">
                          <a:solidFill>
                            <a:schemeClr val="tx1"/>
                          </a:solidFill>
                        </a:rPr>
                        <a:t>うち福岡県</a:t>
                      </a:r>
                      <a:endParaRPr kumimoji="1" lang="en-US" altLang="ja-JP" sz="1000" dirty="0" smtClean="0">
                        <a:solidFill>
                          <a:schemeClr val="tx1"/>
                        </a:solidFill>
                      </a:endParaRPr>
                    </a:p>
                    <a:p>
                      <a:r>
                        <a:rPr kumimoji="1" lang="ja-JP" altLang="en-US" sz="1000" dirty="0" smtClean="0">
                          <a:solidFill>
                            <a:schemeClr val="tx1"/>
                          </a:solidFill>
                        </a:rPr>
                        <a:t>９か所</a:t>
                      </a:r>
                      <a:endParaRPr kumimoji="1" lang="ja-JP" altLang="en-US" sz="1000" dirty="0">
                        <a:solidFill>
                          <a:schemeClr val="tx1"/>
                        </a:solidFill>
                      </a:endParaRPr>
                    </a:p>
                  </a:txBody>
                  <a:tcPr/>
                </a:tc>
              </a:tr>
              <a:tr h="365080">
                <a:tc>
                  <a:txBody>
                    <a:bodyPr/>
                    <a:lstStyle/>
                    <a:p>
                      <a:r>
                        <a:rPr kumimoji="1" lang="ja-JP" altLang="en-US" sz="1000" dirty="0" smtClean="0">
                          <a:solidFill>
                            <a:schemeClr val="tx1"/>
                          </a:solidFill>
                        </a:rPr>
                        <a:t>その他の地域</a:t>
                      </a:r>
                      <a:endParaRPr kumimoji="1" lang="en-US" altLang="ja-JP" sz="1000" dirty="0" smtClean="0">
                        <a:solidFill>
                          <a:schemeClr val="tx1"/>
                        </a:solidFill>
                      </a:endParaRPr>
                    </a:p>
                    <a:p>
                      <a:r>
                        <a:rPr kumimoji="1" lang="ja-JP" altLang="en-US" sz="1000" dirty="0" smtClean="0">
                          <a:solidFill>
                            <a:schemeClr val="tx1"/>
                          </a:solidFill>
                        </a:rPr>
                        <a:t>８か所</a:t>
                      </a:r>
                      <a:endParaRPr kumimoji="1" lang="ja-JP" altLang="en-US" sz="1000" dirty="0">
                        <a:solidFill>
                          <a:schemeClr val="tx1"/>
                        </a:solidFill>
                      </a:endParaRPr>
                    </a:p>
                  </a:txBody>
                  <a:tcPr/>
                </a:tc>
                <a:tc>
                  <a:txBody>
                    <a:bodyPr/>
                    <a:lstStyle/>
                    <a:p>
                      <a:r>
                        <a:rPr kumimoji="1" lang="ja-JP" altLang="en-US" sz="1000" dirty="0" smtClean="0">
                          <a:solidFill>
                            <a:schemeClr val="tx1"/>
                          </a:solidFill>
                        </a:rPr>
                        <a:t>・山口県１か所</a:t>
                      </a:r>
                      <a:endParaRPr kumimoji="1" lang="en-US" altLang="ja-JP" sz="1000" dirty="0" smtClean="0">
                        <a:solidFill>
                          <a:schemeClr val="tx1"/>
                        </a:solidFill>
                      </a:endParaRPr>
                    </a:p>
                    <a:p>
                      <a:r>
                        <a:rPr kumimoji="1" lang="ja-JP" altLang="en-US" sz="1000" dirty="0" smtClean="0">
                          <a:solidFill>
                            <a:schemeClr val="tx1"/>
                          </a:solidFill>
                        </a:rPr>
                        <a:t>・徳島県２か所</a:t>
                      </a:r>
                      <a:endParaRPr kumimoji="1" lang="en-US" altLang="ja-JP" sz="1000" dirty="0" smtClean="0">
                        <a:solidFill>
                          <a:schemeClr val="tx1"/>
                        </a:solidFill>
                      </a:endParaRPr>
                    </a:p>
                    <a:p>
                      <a:r>
                        <a:rPr kumimoji="1" lang="ja-JP" altLang="en-US" sz="1000" dirty="0" smtClean="0">
                          <a:solidFill>
                            <a:schemeClr val="tx1"/>
                          </a:solidFill>
                        </a:rPr>
                        <a:t>・宮城県１か所</a:t>
                      </a:r>
                      <a:endParaRPr kumimoji="1" lang="en-US" altLang="ja-JP" sz="1000" dirty="0" smtClean="0">
                        <a:solidFill>
                          <a:schemeClr val="tx1"/>
                        </a:solidFill>
                      </a:endParaRPr>
                    </a:p>
                    <a:p>
                      <a:r>
                        <a:rPr kumimoji="1" lang="ja-JP" altLang="en-US" sz="1000" dirty="0" smtClean="0">
                          <a:solidFill>
                            <a:schemeClr val="tx1"/>
                          </a:solidFill>
                        </a:rPr>
                        <a:t>・広島県３か所</a:t>
                      </a:r>
                      <a:endParaRPr kumimoji="1" lang="en-US" altLang="ja-JP" sz="1000" dirty="0" smtClean="0">
                        <a:solidFill>
                          <a:schemeClr val="tx1"/>
                        </a:solidFill>
                      </a:endParaRPr>
                    </a:p>
                    <a:p>
                      <a:r>
                        <a:rPr kumimoji="1" lang="ja-JP" altLang="en-US" sz="1000" dirty="0" smtClean="0">
                          <a:solidFill>
                            <a:schemeClr val="tx1"/>
                          </a:solidFill>
                        </a:rPr>
                        <a:t>・香川県</a:t>
                      </a:r>
                      <a:r>
                        <a:rPr kumimoji="1" lang="en-US" altLang="ja-JP" sz="1000" dirty="0" smtClean="0">
                          <a:solidFill>
                            <a:schemeClr val="tx1"/>
                          </a:solidFill>
                        </a:rPr>
                        <a:t>1</a:t>
                      </a:r>
                      <a:r>
                        <a:rPr kumimoji="1" lang="ja-JP" altLang="en-US" sz="1000" dirty="0" smtClean="0">
                          <a:solidFill>
                            <a:schemeClr val="tx1"/>
                          </a:solidFill>
                        </a:rPr>
                        <a:t>か所</a:t>
                      </a:r>
                    </a:p>
                  </a:txBody>
                  <a:tcPr/>
                </a:tc>
              </a:tr>
              <a:tr h="224664">
                <a:tc>
                  <a:txBody>
                    <a:bodyPr/>
                    <a:lstStyle/>
                    <a:p>
                      <a:r>
                        <a:rPr kumimoji="1" lang="ja-JP" altLang="en-US" sz="1000" dirty="0" smtClean="0">
                          <a:solidFill>
                            <a:schemeClr val="tx1"/>
                          </a:solidFill>
                        </a:rPr>
                        <a:t>全国</a:t>
                      </a:r>
                      <a:endParaRPr kumimoji="1" lang="ja-JP" altLang="en-US" sz="1000" dirty="0">
                        <a:solidFill>
                          <a:schemeClr val="tx1"/>
                        </a:solidFill>
                      </a:endParaRPr>
                    </a:p>
                  </a:txBody>
                  <a:tcPr/>
                </a:tc>
                <a:tc>
                  <a:txBody>
                    <a:bodyPr/>
                    <a:lstStyle/>
                    <a:p>
                      <a:r>
                        <a:rPr kumimoji="1" lang="ja-JP" altLang="en-US" sz="1000" dirty="0" smtClean="0">
                          <a:solidFill>
                            <a:schemeClr val="tx1"/>
                          </a:solidFill>
                        </a:rPr>
                        <a:t>合計</a:t>
                      </a:r>
                      <a:r>
                        <a:rPr kumimoji="1" lang="en-US" altLang="ja-JP" sz="1000" dirty="0" smtClean="0">
                          <a:solidFill>
                            <a:schemeClr val="tx1"/>
                          </a:solidFill>
                        </a:rPr>
                        <a:t>92</a:t>
                      </a:r>
                      <a:r>
                        <a:rPr kumimoji="1" lang="ja-JP" altLang="en-US" sz="1000" dirty="0" smtClean="0">
                          <a:solidFill>
                            <a:schemeClr val="tx1"/>
                          </a:solidFill>
                        </a:rPr>
                        <a:t>か所</a:t>
                      </a:r>
                      <a:endParaRPr kumimoji="1" lang="ja-JP" altLang="en-US" sz="1000" dirty="0">
                        <a:solidFill>
                          <a:schemeClr val="tx1"/>
                        </a:solidFill>
                      </a:endParaRPr>
                    </a:p>
                  </a:txBody>
                  <a:tcPr/>
                </a:tc>
              </a:tr>
            </a:tbl>
          </a:graphicData>
        </a:graphic>
      </p:graphicFrame>
      <p:sp>
        <p:nvSpPr>
          <p:cNvPr id="6" name="正方形/長方形 5"/>
          <p:cNvSpPr/>
          <p:nvPr/>
        </p:nvSpPr>
        <p:spPr>
          <a:xfrm>
            <a:off x="219548" y="4109010"/>
            <a:ext cx="2984300" cy="400110"/>
          </a:xfrm>
          <a:prstGeom prst="rect">
            <a:avLst/>
          </a:prstGeom>
        </p:spPr>
        <p:txBody>
          <a:bodyPr wrap="square">
            <a:spAutoFit/>
          </a:bodyPr>
          <a:lstStyle/>
          <a:p>
            <a:pPr indent="-177800">
              <a:lnSpc>
                <a:spcPts val="1200"/>
              </a:lnSpc>
            </a:pP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大阪府では、平成</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28</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年３月に「</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H2Osaka</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ビジョン」を策定し、水素利用の推進を図っている。</a:t>
            </a:r>
            <a:endParaRPr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スライド番号プレースホルダー 2"/>
          <p:cNvSpPr>
            <a:spLocks noGrp="1"/>
          </p:cNvSpPr>
          <p:nvPr>
            <p:ph type="sldNum" sz="quarter" idx="12"/>
          </p:nvPr>
        </p:nvSpPr>
        <p:spPr/>
        <p:txBody>
          <a:bodyPr/>
          <a:lstStyle/>
          <a:p>
            <a:fld id="{D2D8002D-B5B0-4BAC-B1F6-782DDCCE6D9C}" type="slidenum">
              <a:rPr kumimoji="1" lang="ja-JP" altLang="en-US" smtClean="0"/>
              <a:t>98</a:t>
            </a:fld>
            <a:endParaRPr kumimoji="1" lang="ja-JP" altLang="en-US"/>
          </a:p>
        </p:txBody>
      </p:sp>
      <p:sp>
        <p:nvSpPr>
          <p:cNvPr id="7" name="正方形/長方形 6"/>
          <p:cNvSpPr/>
          <p:nvPr/>
        </p:nvSpPr>
        <p:spPr>
          <a:xfrm>
            <a:off x="4197597" y="56150"/>
            <a:ext cx="3203121" cy="307777"/>
          </a:xfrm>
          <a:prstGeom prst="rect">
            <a:avLst/>
          </a:prstGeom>
        </p:spPr>
        <p:txBody>
          <a:bodyPr wrap="none">
            <a:spAutoFit/>
          </a:bodyPr>
          <a:lstStyle/>
          <a:p>
            <a:r>
              <a:rPr kumimoji="0" lang="ja-JP" altLang="en-US" sz="1400" b="1" kern="0" dirty="0" smtClean="0">
                <a:latin typeface="Meiryo UI" panose="020B0604030504040204" pitchFamily="50" charset="-128"/>
                <a:ea typeface="Meiryo UI" panose="020B0604030504040204" pitchFamily="50" charset="-128"/>
                <a:cs typeface="Meiryo UI" panose="020B0604030504040204" pitchFamily="50" charset="-128"/>
              </a:rPr>
              <a:t>■大阪府内の太陽光発電設備導入状況</a:t>
            </a:r>
            <a:endParaRPr lang="ja-JP" altLang="en-US" sz="1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4173130" y="339140"/>
            <a:ext cx="3073147" cy="220573"/>
          </a:xfrm>
          <a:prstGeom prst="rect">
            <a:avLst/>
          </a:prstGeom>
        </p:spPr>
        <p:txBody>
          <a:bodyPr wrap="square">
            <a:spAutoFit/>
          </a:bodyPr>
          <a:lstStyle/>
          <a:p>
            <a:pPr marL="177800" indent="-177800">
              <a:lnSpc>
                <a:spcPts val="1000"/>
              </a:lnSpc>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出典</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：資源エネルギー庁ホームページなどから作成</a:t>
            </a:r>
            <a:endParaRPr lang="en-US" altLang="ja-JP"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グラフ 11"/>
          <p:cNvGraphicFramePr/>
          <p:nvPr>
            <p:extLst>
              <p:ext uri="{D42A27DB-BD31-4B8C-83A1-F6EECF244321}">
                <p14:modId xmlns:p14="http://schemas.microsoft.com/office/powerpoint/2010/main" val="848962026"/>
              </p:ext>
            </p:extLst>
          </p:nvPr>
        </p:nvGraphicFramePr>
        <p:xfrm>
          <a:off x="4391980" y="836712"/>
          <a:ext cx="3617785" cy="2411857"/>
        </p:xfrm>
        <a:graphic>
          <a:graphicData uri="http://schemas.openxmlformats.org/drawingml/2006/chart">
            <c:chart xmlns:c="http://schemas.openxmlformats.org/drawingml/2006/chart" xmlns:r="http://schemas.openxmlformats.org/officeDocument/2006/relationships" r:id="rId2"/>
          </a:graphicData>
        </a:graphic>
      </p:graphicFrame>
      <p:sp>
        <p:nvSpPr>
          <p:cNvPr id="13" name="正方形/長方形 12"/>
          <p:cNvSpPr/>
          <p:nvPr/>
        </p:nvSpPr>
        <p:spPr>
          <a:xfrm>
            <a:off x="4158940" y="2852936"/>
            <a:ext cx="811837" cy="228076"/>
          </a:xfrm>
          <a:prstGeom prst="rect">
            <a:avLst/>
          </a:prstGeom>
        </p:spPr>
        <p:txBody>
          <a:bodyPr wrap="square">
            <a:spAutoFit/>
          </a:bodyPr>
          <a:lstStyle/>
          <a:p>
            <a:pPr marL="177800" indent="-177800">
              <a:lnSpc>
                <a:spcPts val="1200"/>
              </a:lnSpc>
            </a:pPr>
            <a:r>
              <a:rPr lang="ja-JP" altLang="en-US" sz="8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600" b="1" dirty="0" smtClean="0">
                <a:latin typeface="Meiryo UI" panose="020B0604030504040204" pitchFamily="50" charset="-128"/>
                <a:ea typeface="Meiryo UI" panose="020B0604030504040204" pitchFamily="50" charset="-128"/>
                <a:cs typeface="Meiryo UI" panose="020B0604030504040204" pitchFamily="50" charset="-128"/>
              </a:rPr>
              <a:t>（万ｋｗ）</a:t>
            </a:r>
            <a:endParaRPr lang="en-US" altLang="ja-JP" sz="6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4372277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24230</TotalTime>
  <Words>33004</Words>
  <Application>Microsoft Office PowerPoint</Application>
  <PresentationFormat>画面に合わせる (4:3)</PresentationFormat>
  <Paragraphs>7951</Paragraphs>
  <Slides>154</Slides>
  <Notes>1</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154</vt:i4>
      </vt:variant>
    </vt:vector>
  </HeadingPairs>
  <TitlesOfParts>
    <vt:vector size="156" baseType="lpstr">
      <vt:lpstr>Office テーマ</vt:lpstr>
      <vt:lpstr>ワークシート</vt:lpstr>
      <vt:lpstr>成長戦略策定から現在までの検証及び 今後の課題についての分析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１．総　　論 ①成長率</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１．総　　論 ②雇用創出</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２．各　論（５源泉別の動向分析） ①集客</vt:lpstr>
      <vt:lpstr>PowerPoint プレゼンテーション</vt:lpstr>
      <vt:lpstr>PowerPoint プレゼンテーション</vt:lpstr>
      <vt:lpstr>PowerPoint プレゼンテーション</vt:lpstr>
      <vt:lpstr>２．各　論（５源泉別の動向分析） ②人材</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２．各　論（５源泉別の動向分析） ③産業</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２．各　論（５源泉別の動向分析） ④インフラ</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２．各　論（５源泉別の動向分析） ⑤都市再生</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３．新たな課題に関する分析 ①第４次産業革命関係</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３．新たな課題に関する分析 ③人口動態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４．諸外国都市との比較</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大阪・関西における首都機能バックアップの検討</dc:title>
  <dc:creator>山本　大吾</dc:creator>
  <cp:lastModifiedBy>HOSTNAME</cp:lastModifiedBy>
  <cp:revision>1505</cp:revision>
  <cp:lastPrinted>2018-03-22T00:22:14Z</cp:lastPrinted>
  <dcterms:created xsi:type="dcterms:W3CDTF">2017-02-27T23:37:52Z</dcterms:created>
  <dcterms:modified xsi:type="dcterms:W3CDTF">2018-04-18T07:59:27Z</dcterms:modified>
</cp:coreProperties>
</file>