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drawings/drawing6.xml" ContentType="application/vnd.openxmlformats-officedocument.drawingml.chartshapes+xml"/>
  <Override PartName="/ppt/charts/chart9.xml" ContentType="application/vnd.openxmlformats-officedocument.drawingml.chart+xml"/>
  <Override PartName="/ppt/drawings/drawing7.xml" ContentType="application/vnd.openxmlformats-officedocument.drawingml.chartshapes+xml"/>
  <Override PartName="/ppt/charts/chart10.xml" ContentType="application/vnd.openxmlformats-officedocument.drawingml.chart+xml"/>
  <Override PartName="/ppt/drawings/drawing8.xml" ContentType="application/vnd.openxmlformats-officedocument.drawingml.chartshapes+xml"/>
  <Override PartName="/ppt/notesSlides/notesSlide3.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drawings/drawing9.xml" ContentType="application/vnd.openxmlformats-officedocument.drawingml.chartshapes+xml"/>
  <Override PartName="/ppt/charts/chart12.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3.xml" ContentType="application/vnd.openxmlformats-officedocument.drawingml.chart+xml"/>
  <Override PartName="/ppt/theme/themeOverride4.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heme/themeOverride5.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drawings/drawing10.xml" ContentType="application/vnd.openxmlformats-officedocument.drawingml.chartshapes+xml"/>
  <Override PartName="/ppt/charts/chart23.xml" ContentType="application/vnd.openxmlformats-officedocument.drawingml.chart+xml"/>
  <Override PartName="/ppt/theme/themeOverride6.xml" ContentType="application/vnd.openxmlformats-officedocument.themeOverride+xml"/>
  <Override PartName="/ppt/drawings/drawing11.xml" ContentType="application/vnd.openxmlformats-officedocument.drawingml.chartshapes+xml"/>
  <Override PartName="/ppt/charts/chart24.xml" ContentType="application/vnd.openxmlformats-officedocument.drawingml.chart+xml"/>
  <Override PartName="/ppt/theme/themeOverride7.xml" ContentType="application/vnd.openxmlformats-officedocument.themeOverride+xml"/>
  <Override PartName="/ppt/charts/chart25.xml" ContentType="application/vnd.openxmlformats-officedocument.drawingml.chart+xml"/>
  <Override PartName="/ppt/drawings/drawing12.xml" ContentType="application/vnd.openxmlformats-officedocument.drawingml.chartshapes+xml"/>
  <Override PartName="/ppt/charts/chart26.xml" ContentType="application/vnd.openxmlformats-officedocument.drawingml.chart+xml"/>
  <Override PartName="/ppt/drawings/drawing13.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theme/themeOverride8.xml" ContentType="application/vnd.openxmlformats-officedocument.themeOverride+xml"/>
  <Override PartName="/ppt/drawings/drawing14.xml" ContentType="application/vnd.openxmlformats-officedocument.drawingml.chartshapes+xml"/>
  <Override PartName="/ppt/notesSlides/notesSlide6.xml" ContentType="application/vnd.openxmlformats-officedocument.presentationml.notesSlide+xml"/>
  <Override PartName="/ppt/charts/chart30.xml" ContentType="application/vnd.openxmlformats-officedocument.drawingml.chart+xml"/>
  <Override PartName="/ppt/theme/themeOverride9.xml" ContentType="application/vnd.openxmlformats-officedocument.themeOverride+xml"/>
  <Override PartName="/ppt/drawings/drawing15.xml" ContentType="application/vnd.openxmlformats-officedocument.drawingml.chartshapes+xml"/>
  <Override PartName="/ppt/charts/chart31.xml" ContentType="application/vnd.openxmlformats-officedocument.drawingml.chart+xml"/>
  <Override PartName="/ppt/theme/themeOverride10.xml" ContentType="application/vnd.openxmlformats-officedocument.themeOverride+xml"/>
  <Override PartName="/ppt/drawings/drawing16.xml" ContentType="application/vnd.openxmlformats-officedocument.drawingml.chartshapes+xml"/>
  <Override PartName="/ppt/notesSlides/notesSlide7.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theme/themeOverride11.xml" ContentType="application/vnd.openxmlformats-officedocument.themeOverride+xml"/>
  <Override PartName="/ppt/drawings/drawing17.xml" ContentType="application/vnd.openxmlformats-officedocument.drawingml.chartshapes+xml"/>
  <Override PartName="/ppt/charts/chart35.xml" ContentType="application/vnd.openxmlformats-officedocument.drawingml.chart+xml"/>
  <Override PartName="/ppt/theme/themeOverride12.xml" ContentType="application/vnd.openxmlformats-officedocument.themeOverride+xml"/>
  <Override PartName="/ppt/drawings/drawing18.xml" ContentType="application/vnd.openxmlformats-officedocument.drawingml.chartshapes+xml"/>
  <Override PartName="/ppt/notesSlides/notesSlide8.xml" ContentType="application/vnd.openxmlformats-officedocument.presentationml.notesSlide+xml"/>
  <Override PartName="/ppt/charts/chart36.xml" ContentType="application/vnd.openxmlformats-officedocument.drawingml.chart+xml"/>
  <Override PartName="/ppt/drawings/drawing19.xml" ContentType="application/vnd.openxmlformats-officedocument.drawingml.chartshapes+xml"/>
  <Override PartName="/ppt/notesSlides/notesSlide9.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drawings/drawing20.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0.xml" ContentType="application/vnd.openxmlformats-officedocument.drawingml.chart+xml"/>
  <Override PartName="/ppt/theme/themeOverride1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96" r:id="rId2"/>
    <p:sldMasterId id="2147483708" r:id="rId3"/>
  </p:sldMasterIdLst>
  <p:notesMasterIdLst>
    <p:notesMasterId r:id="rId103"/>
  </p:notesMasterIdLst>
  <p:handoutMasterIdLst>
    <p:handoutMasterId r:id="rId104"/>
  </p:handoutMasterIdLst>
  <p:sldIdLst>
    <p:sldId id="444" r:id="rId4"/>
    <p:sldId id="881" r:id="rId5"/>
    <p:sldId id="882" r:id="rId6"/>
    <p:sldId id="883" r:id="rId7"/>
    <p:sldId id="659" r:id="rId8"/>
    <p:sldId id="974" r:id="rId9"/>
    <p:sldId id="884" r:id="rId10"/>
    <p:sldId id="972" r:id="rId11"/>
    <p:sldId id="984" r:id="rId12"/>
    <p:sldId id="933" r:id="rId13"/>
    <p:sldId id="951" r:id="rId14"/>
    <p:sldId id="935" r:id="rId15"/>
    <p:sldId id="936" r:id="rId16"/>
    <p:sldId id="937" r:id="rId17"/>
    <p:sldId id="952" r:id="rId18"/>
    <p:sldId id="939" r:id="rId19"/>
    <p:sldId id="953" r:id="rId20"/>
    <p:sldId id="954" r:id="rId21"/>
    <p:sldId id="811" r:id="rId22"/>
    <p:sldId id="812" r:id="rId23"/>
    <p:sldId id="864" r:id="rId24"/>
    <p:sldId id="885" r:id="rId25"/>
    <p:sldId id="888" r:id="rId26"/>
    <p:sldId id="919" r:id="rId27"/>
    <p:sldId id="626" r:id="rId28"/>
    <p:sldId id="942" r:id="rId29"/>
    <p:sldId id="627" r:id="rId30"/>
    <p:sldId id="876" r:id="rId31"/>
    <p:sldId id="877" r:id="rId32"/>
    <p:sldId id="630" r:id="rId33"/>
    <p:sldId id="878" r:id="rId34"/>
    <p:sldId id="879" r:id="rId35"/>
    <p:sldId id="976" r:id="rId36"/>
    <p:sldId id="977" r:id="rId37"/>
    <p:sldId id="978" r:id="rId38"/>
    <p:sldId id="893" r:id="rId39"/>
    <p:sldId id="635" r:id="rId40"/>
    <p:sldId id="730" r:id="rId41"/>
    <p:sldId id="747" r:id="rId42"/>
    <p:sldId id="673" r:id="rId43"/>
    <p:sldId id="894" r:id="rId44"/>
    <p:sldId id="895" r:id="rId45"/>
    <p:sldId id="870" r:id="rId46"/>
    <p:sldId id="728" r:id="rId47"/>
    <p:sldId id="896" r:id="rId48"/>
    <p:sldId id="898" r:id="rId49"/>
    <p:sldId id="732" r:id="rId50"/>
    <p:sldId id="646" r:id="rId51"/>
    <p:sldId id="899" r:id="rId52"/>
    <p:sldId id="900" r:id="rId53"/>
    <p:sldId id="887" r:id="rId54"/>
    <p:sldId id="906" r:id="rId55"/>
    <p:sldId id="557" r:id="rId56"/>
    <p:sldId id="969" r:id="rId57"/>
    <p:sldId id="991" r:id="rId58"/>
    <p:sldId id="890" r:id="rId59"/>
    <p:sldId id="891" r:id="rId60"/>
    <p:sldId id="737" r:id="rId61"/>
    <p:sldId id="738" r:id="rId62"/>
    <p:sldId id="986" r:id="rId63"/>
    <p:sldId id="739" r:id="rId64"/>
    <p:sldId id="958" r:id="rId65"/>
    <p:sldId id="970" r:id="rId66"/>
    <p:sldId id="846" r:id="rId67"/>
    <p:sldId id="923" r:id="rId68"/>
    <p:sldId id="904" r:id="rId69"/>
    <p:sldId id="908" r:id="rId70"/>
    <p:sldId id="971" r:id="rId71"/>
    <p:sldId id="909" r:id="rId72"/>
    <p:sldId id="931" r:id="rId73"/>
    <p:sldId id="910" r:id="rId74"/>
    <p:sldId id="993" r:id="rId75"/>
    <p:sldId id="850" r:id="rId76"/>
    <p:sldId id="975" r:id="rId77"/>
    <p:sldId id="558" r:id="rId78"/>
    <p:sldId id="979" r:id="rId79"/>
    <p:sldId id="980" r:id="rId80"/>
    <p:sldId id="982" r:id="rId81"/>
    <p:sldId id="983" r:id="rId82"/>
    <p:sldId id="988" r:id="rId83"/>
    <p:sldId id="928" r:id="rId84"/>
    <p:sldId id="981" r:id="rId85"/>
    <p:sldId id="769" r:id="rId86"/>
    <p:sldId id="865" r:id="rId87"/>
    <p:sldId id="749" r:id="rId88"/>
    <p:sldId id="959" r:id="rId89"/>
    <p:sldId id="960" r:id="rId90"/>
    <p:sldId id="961" r:id="rId91"/>
    <p:sldId id="965" r:id="rId92"/>
    <p:sldId id="992" r:id="rId93"/>
    <p:sldId id="964" r:id="rId94"/>
    <p:sldId id="989" r:id="rId95"/>
    <p:sldId id="990" r:id="rId96"/>
    <p:sldId id="985" r:id="rId97"/>
    <p:sldId id="955" r:id="rId98"/>
    <p:sldId id="956" r:id="rId99"/>
    <p:sldId id="761" r:id="rId100"/>
    <p:sldId id="872" r:id="rId101"/>
    <p:sldId id="873" r:id="rId10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FF6"/>
    <a:srgbClr val="FF9685"/>
    <a:srgbClr val="070A97"/>
    <a:srgbClr val="FFFD73"/>
    <a:srgbClr val="0A0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7527" autoAdjust="0"/>
  </p:normalViewPr>
  <p:slideViewPr>
    <p:cSldViewPr>
      <p:cViewPr>
        <p:scale>
          <a:sx n="80" d="100"/>
          <a:sy n="80" d="100"/>
        </p:scale>
        <p:origin x="-67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viewProps" Target="view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ableStyles" Target="tableStyle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19.126.23\kikaku\10&#35336;&#30011;&#12464;&#12523;&#12540;&#12503;&#65288;23.7.12&#65374;&#65289;\04&#25104;&#38263;&#25126;&#30053;\H28\01_&#12487;&#12540;&#12479;&#38598;\&#12487;&#12540;&#12479;&#12391;&#12415;&#12427;&#31532;&#65297;&#31456;\2.%20&#38599;&#29992;\H27&#24180;&#12288;&#21172;&#20685;&#21147;&#35519;&#26619;&#12464;&#12521;&#12501;.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8\01_&#12487;&#12540;&#12479;&#38598;\&#12487;&#12540;&#12479;&#12391;&#12415;&#12427;&#31532;&#65298;&#31456;\&#65298;&#12288;&#20154;&#26448;&#21147;&#24375;&#21270;\2(4)&#31119;&#31049;&#20998;&#37326;&#12398;&#20805;&#36275;&#29575;.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8\01_&#12487;&#12540;&#12479;&#38598;\&#12487;&#12540;&#12479;&#12391;&#12415;&#12427;&#31532;&#65298;&#31456;\&#65298;&#12288;&#20154;&#26448;&#21147;&#24375;&#21270;\2(4)&#23601;&#26989;&#29575;&#12398;&#25512;&#31227;.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0.19.135.21\kikaku\10&#35336;&#30011;&#12464;&#12523;&#12540;&#12503;&#65288;23.7.12&#65374;&#65289;\04&#25104;&#38263;&#25126;&#30053;\H28\01_&#12487;&#12540;&#12479;&#38598;\&#12487;&#12540;&#12479;&#12391;&#12415;&#12427;&#31532;&#65297;&#31456;\3.&#38598;&#23458;&#20154;&#21729;&#29289;&#27969;\&#65308;P.22&#65310;&#26469;&#38442;&#22806;&#22269;&#20154;&#25968;&#12398;&#25512;&#31227;.xlsx"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5.xml"/></Relationships>
</file>

<file path=ppt/charts/_rels/chart2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8\01_&#12487;&#12540;&#12479;&#38598;\&#12487;&#12540;&#12479;&#12391;&#12415;&#12427;&#31532;&#65298;&#31456;\&#65298;&#12288;&#20154;&#26448;&#21147;&#24375;&#21270;\&#65308;P.47&#65310;2(5)&#25152;&#24471;&#38542;&#23652;&#21029;&#19990;&#24111;&#25968;&#21106;&#21512;&#12398;&#25512;&#31227;&#12304;&#32207;&#21209;&#30465;&#32113;&#35336;&#23616;&#12305;&#23601;&#26989;&#27083;&#36896;&#22522;&#26412;&#35519;&#26619;&#65288;&#25152;&#24471;&#38542;&#23652;&#21029;&#19990;&#24111;&#21106;&#21512;&#12398;&#25512;&#31227;&#65289;.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10.19.135.21\kikaku\10&#35336;&#30011;&#12464;&#12523;&#12540;&#12503;&#65288;23.7.12&#65374;&#65289;\04&#25104;&#38263;&#25126;&#30053;\H28\01_&#12487;&#12540;&#12479;&#38598;\&#12487;&#12540;&#12479;&#12391;&#12415;&#12427;&#31532;&#65298;&#31456;\&#65298;&#12288;&#20154;&#26448;&#21147;&#24375;&#21270;\&#65308;P.47&#65310;2(5)H26&#25152;&#24471;&#38542;&#23652;&#21029;&#19990;&#24111;&#25968;&#21106;&#21512;.xlsx" TargetMode="Externa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embeddings/oleObject5.bin"/><Relationship Id="rId1" Type="http://schemas.openxmlformats.org/officeDocument/2006/relationships/themeOverride" Target="../theme/themeOverride6.xml"/></Relationships>
</file>

<file path=ppt/charts/_rels/chart24.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7.xm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D:\NishiguchiSa\Desktop\&#26377;&#21177;&#27714;&#20154;&#20493;&#29575;.xlsx"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8.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8.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embeddings/oleObject8.bin"/><Relationship Id="rId1" Type="http://schemas.openxmlformats.org/officeDocument/2006/relationships/themeOverride" Target="../theme/themeOverride8.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0.19.135.21\kikaku\10&#35336;&#30011;&#12464;&#12523;&#12540;&#12503;&#65288;23.7.12&#65374;&#65289;\04&#25104;&#38263;&#25126;&#30053;\H28\01_&#12487;&#12540;&#12479;&#38598;\&#12487;&#12540;&#12479;&#12391;&#12415;&#12427;&#31532;&#65297;&#31456;\3.&#38598;&#23458;&#20154;&#21729;&#29289;&#27969;\&#65308;P.23&#65310;&#22806;&#36031;&#23450;&#26399;&#12467;&#12531;&#12486;&#12490;&#33322;&#36335;&#12539;&#12467;&#12531;&#12486;&#12490;&#25968;&#12398;&#12464;&#12521;&#12501;.xlsx" TargetMode="Externa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embeddings/oleObject9.bin"/><Relationship Id="rId1" Type="http://schemas.openxmlformats.org/officeDocument/2006/relationships/themeOverride" Target="../theme/themeOverride10.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33.xml.rels><?xml version="1.0" encoding="UTF-8" standalone="yes"?>
<Relationships xmlns="http://schemas.openxmlformats.org/package/2006/relationships"><Relationship Id="rId1" Type="http://schemas.openxmlformats.org/officeDocument/2006/relationships/oleObject" Target="file:///D:\SasakiI\Desktop\&#37117;&#36947;&#24220;&#30476;&#21029;&#22806;&#36039;&#31995;&#20225;&#26989;&#25968;&#65288;&#12300;&#22806;&#36039;&#31995;&#20225;&#26989;&#32207;&#35239;&#12301;&#12424;&#12426;&#65289;.xlsx" TargetMode="Externa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1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38.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4&#25104;&#38263;&#25126;&#30053;\H28\01_&#12487;&#12540;&#12479;&#38598;\&#12487;&#12540;&#12479;&#12391;&#12415;&#12427;&#31532;&#65298;&#31456;\&#65300;&#12288;&#12450;&#12472;&#12450;&#27963;&#21147;\&#22806;&#36031;&#23450;&#26399;&#12467;&#12531;&#12486;&#12490;&#33322;&#36335;&#12539;&#12467;&#12531;&#12486;&#12490;&#25968;&#12398;&#12464;&#12521;&#12501;.xlsx" TargetMode="External"/></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10.19.135.21\kikaku\10&#35336;&#30011;&#12464;&#12523;&#12540;&#12503;&#65288;23.7.12&#65374;&#65289;\04&#25104;&#38263;&#25126;&#30053;\H28\01_&#12487;&#12540;&#12479;&#38598;\&#12487;&#12540;&#12479;&#12391;&#12415;&#12427;&#31532;&#65297;&#31456;\3.&#38598;&#23458;&#20154;&#21729;&#29289;&#27969;\&#65308;P.23&#65310;&#12304;&#12414;&#12392;&#12417;&#12305;&#38442;&#31070;&#28207;&#12392;&#20182;&#28207;&#12392;&#12398;&#36031;&#26131;&#38989;&#27604;&#3661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0.19.135.21\kikaku\10&#35336;&#30011;&#12464;&#12523;&#12540;&#12503;&#65288;23.7.12&#65374;&#65289;\04&#25104;&#38263;&#25126;&#30053;\H28\01_&#12487;&#12540;&#12479;&#38598;\&#12487;&#12540;&#12479;&#12391;&#12415;&#12427;&#31532;&#65297;&#31456;\3.&#38598;&#23458;&#20154;&#21729;&#29289;&#27969;\&#65308;P.23&#65310;&#31354;&#28207;&#21029;&#12398;&#22806;&#22269;&#36008;&#29289;&#21462;&#25201;&#37327;&#12398;&#25512;&#31227;.xlsx" TargetMode="External"/></Relationships>
</file>

<file path=ppt/charts/_rels/chart40.xml.rels><?xml version="1.0" encoding="UTF-8" standalone="yes"?>
<Relationships xmlns="http://schemas.openxmlformats.org/package/2006/relationships"><Relationship Id="rId2" Type="http://schemas.openxmlformats.org/officeDocument/2006/relationships/oleObject" Target="file:///\\APZR002C\OA-aa0011$\&#12518;&#12540;&#12470;&#20316;&#26989;&#29992;&#12501;&#12457;&#12523;&#12480;\&#9734;&#25919;&#31574;&#35519;&#26619;&#25285;&#24403;&#65288;23&#24180;&#24230;&#65374;&#65289;\&#9670;&#22823;&#38442;&#12398;&#25104;&#38263;&#25126;&#30053;\H28&#65288;&#22823;&#38442;&#12398;&#25104;&#38263;&#25126;&#30053;&#12288;&#25913;&#35330;&#65289;\02_&#36914;&#25431;&#31649;&#29702;&#36039;&#26009;&#20316;&#25104;&#65288;&#12487;&#12540;&#12479;&#12391;&#12415;&#12427;&#22823;&#38442;&#12398;&#25104;&#38263;&#25126;&#30053;&#65289;\02_&#26412;&#20307;&#20316;&#25104;&#20316;&#26989;\&#25505;&#29992;&#12487;&#12540;&#12479;\&#12358;&#12417;&#12365;&#12383;&#65286;&#12495;&#12523;&#12459;&#12473;&#12487;&#12540;&#12479;.xlsx" TargetMode="External"/><Relationship Id="rId1" Type="http://schemas.openxmlformats.org/officeDocument/2006/relationships/themeOverride" Target="../theme/themeOverride13.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10.19.135.21\kikaku\10&#35336;&#30011;&#12464;&#12523;&#12540;&#12503;&#65288;23.7.12&#65374;&#65289;\04&#25104;&#38263;&#25126;&#30053;\H28\01_&#12487;&#12540;&#12479;&#38598;\&#12487;&#12540;&#12479;&#12391;&#12415;&#12427;&#31532;&#65297;&#31456;\3.&#38598;&#23458;&#20154;&#21729;&#29289;&#27969;\&#65308;P.23&#65310;&#12304;&#12414;&#12392;&#12417;&#12305;&#38442;&#31070;&#28207;&#12392;&#20182;&#28207;&#12392;&#12398;&#36031;&#26131;&#38989;&#27604;&#366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icrosoft%20PowerPoint%20&#20869;&#12398;&#12464;&#12521;&#1250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8\01_&#12487;&#12540;&#12479;&#38598;\&#12487;&#12540;&#12479;&#12391;&#12415;&#12427;&#31532;&#65298;&#31456;\&#65297;&#12288;&#20869;&#22806;&#12398;&#38598;&#23458;&#21147;&#24375;&#21270;\&#65308;P.28&#65310;1(1)&#23487;&#27850;&#32773;&#25968;&#12398;&#27604;&#36611;.xlsx" TargetMode="Externa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10.19.135.21\kikaku\10&#35336;&#30011;&#12464;&#12523;&#12540;&#12503;&#65288;23.7.12&#65374;&#65289;\04&#25104;&#38263;&#25126;&#30053;\H28\01_&#12487;&#12540;&#12479;&#38598;\&#12487;&#12540;&#12479;&#12391;&#12415;&#12427;&#31532;&#65298;&#31456;\&#65297;&#12288;&#20869;&#22806;&#12398;&#38598;&#23458;&#21147;&#24375;&#21270;\&#65308;P.29&#65310;1(1)&#22269;&#38555;&#20250;&#35696;&#12464;&#12521;&#12501;N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216951847229064E-2"/>
          <c:y val="0.13317492436255388"/>
          <c:w val="0.83674357009854528"/>
          <c:h val="0.6976010039594136"/>
        </c:manualLayout>
      </c:layout>
      <c:lineChart>
        <c:grouping val="standard"/>
        <c:varyColors val="0"/>
        <c:ser>
          <c:idx val="0"/>
          <c:order val="0"/>
          <c:tx>
            <c:strRef>
              <c:f>'[H27年　労働力調査グラフ.xlsx]雇用（求人倍率）'!$A$4</c:f>
              <c:strCache>
                <c:ptCount val="1"/>
                <c:pt idx="0">
                  <c:v>新規求人倍率（大阪府）</c:v>
                </c:pt>
              </c:strCache>
            </c:strRef>
          </c:tx>
          <c:marker>
            <c:symbol val="none"/>
          </c:marker>
          <c:cat>
            <c:multiLvlStrRef>
              <c:f>'[H27年　労働力調査グラフ.xlsx]雇用（求人倍率）'!$B$2:$AZ$3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H25(2013)</c:v>
                  </c:pt>
                  <c:pt idx="12">
                    <c:v>H26(2014)</c:v>
                  </c:pt>
                  <c:pt idx="24">
                    <c:v>H27（2015）</c:v>
                  </c:pt>
                  <c:pt idx="36">
                    <c:v>H28</c:v>
                  </c:pt>
                </c:lvl>
              </c:multiLvlStrCache>
            </c:multiLvlStrRef>
          </c:cat>
          <c:val>
            <c:numRef>
              <c:f>'[H27年　労働力調査グラフ.xlsx]雇用（求人倍率）'!$B$4:$AZ$4</c:f>
              <c:numCache>
                <c:formatCode>0.00_ </c:formatCode>
                <c:ptCount val="39"/>
                <c:pt idx="0">
                  <c:v>1.38</c:v>
                </c:pt>
                <c:pt idx="1">
                  <c:v>1.47</c:v>
                </c:pt>
                <c:pt idx="2">
                  <c:v>1.5</c:v>
                </c:pt>
                <c:pt idx="3">
                  <c:v>1.47</c:v>
                </c:pt>
                <c:pt idx="4">
                  <c:v>1.52</c:v>
                </c:pt>
                <c:pt idx="5">
                  <c:v>1.63</c:v>
                </c:pt>
                <c:pt idx="6">
                  <c:v>1.58</c:v>
                </c:pt>
                <c:pt idx="7">
                  <c:v>1.54</c:v>
                </c:pt>
                <c:pt idx="8">
                  <c:v>1.64</c:v>
                </c:pt>
                <c:pt idx="9">
                  <c:v>1.67</c:v>
                </c:pt>
                <c:pt idx="10">
                  <c:v>1.68</c:v>
                </c:pt>
                <c:pt idx="11">
                  <c:v>1.74</c:v>
                </c:pt>
                <c:pt idx="12">
                  <c:v>1.73</c:v>
                </c:pt>
                <c:pt idx="13">
                  <c:v>1.77</c:v>
                </c:pt>
                <c:pt idx="14">
                  <c:v>1.82</c:v>
                </c:pt>
                <c:pt idx="15">
                  <c:v>1.67</c:v>
                </c:pt>
                <c:pt idx="16">
                  <c:v>1.72</c:v>
                </c:pt>
                <c:pt idx="17">
                  <c:v>1.82</c:v>
                </c:pt>
                <c:pt idx="18">
                  <c:v>1.74</c:v>
                </c:pt>
                <c:pt idx="19">
                  <c:v>1.73</c:v>
                </c:pt>
                <c:pt idx="20">
                  <c:v>1.72</c:v>
                </c:pt>
                <c:pt idx="21">
                  <c:v>1.73</c:v>
                </c:pt>
                <c:pt idx="22">
                  <c:v>1.76</c:v>
                </c:pt>
                <c:pt idx="23">
                  <c:v>1.83</c:v>
                </c:pt>
                <c:pt idx="24">
                  <c:v>1.85</c:v>
                </c:pt>
                <c:pt idx="25" formatCode="0.00_);[Red]\(0.00\)">
                  <c:v>1.77</c:v>
                </c:pt>
                <c:pt idx="26" formatCode="0.00_);[Red]\(0.00\)">
                  <c:v>1.83</c:v>
                </c:pt>
                <c:pt idx="27" formatCode="0.00_);[Red]\(0.00\)">
                  <c:v>1.86</c:v>
                </c:pt>
                <c:pt idx="28" formatCode="0.00_);[Red]\(0.00\)">
                  <c:v>1.89</c:v>
                </c:pt>
                <c:pt idx="29" formatCode="#,##0.00_ ;[Red]\-#,##0.00\ ">
                  <c:v>1.87</c:v>
                </c:pt>
                <c:pt idx="30" formatCode="#,##0.00_ ;[Red]\-#,##0.00\ ">
                  <c:v>1.86</c:v>
                </c:pt>
                <c:pt idx="31" formatCode="#,##0.00_ ;[Red]\-#,##0.00\ ">
                  <c:v>1.89</c:v>
                </c:pt>
                <c:pt idx="32" formatCode="#,##0.00_ ;[Red]\-#,##0.00\ ">
                  <c:v>1.9</c:v>
                </c:pt>
                <c:pt idx="33" formatCode="#,##0.00_ ;[Red]\-#,##0.00\ ">
                  <c:v>1.9</c:v>
                </c:pt>
                <c:pt idx="34" formatCode="#,##0.00_ ;[Red]\-#,##0.00\ ">
                  <c:v>2.02</c:v>
                </c:pt>
                <c:pt idx="35" formatCode="#,##0.00_ ;[Red]\-#,##0.00\ ">
                  <c:v>2.04</c:v>
                </c:pt>
                <c:pt idx="36" formatCode="#,##0.00_ ;[Red]\-#,##0.00\ ">
                  <c:v>2.06</c:v>
                </c:pt>
                <c:pt idx="37" formatCode="#,##0.00_ ;[Red]\-#,##0.00\ ">
                  <c:v>2.1</c:v>
                </c:pt>
                <c:pt idx="38" formatCode="#,##0.00_ ;[Red]\-#,##0.00\ ">
                  <c:v>1.99</c:v>
                </c:pt>
              </c:numCache>
            </c:numRef>
          </c:val>
          <c:smooth val="0"/>
        </c:ser>
        <c:ser>
          <c:idx val="1"/>
          <c:order val="1"/>
          <c:tx>
            <c:strRef>
              <c:f>'[H27年　労働力調査グラフ.xlsx]雇用（求人倍率）'!$A$5</c:f>
              <c:strCache>
                <c:ptCount val="1"/>
                <c:pt idx="0">
                  <c:v>新規求人倍率（全国）</c:v>
                </c:pt>
              </c:strCache>
            </c:strRef>
          </c:tx>
          <c:spPr>
            <a:ln>
              <a:prstDash val="dash"/>
            </a:ln>
          </c:spPr>
          <c:marker>
            <c:symbol val="none"/>
          </c:marker>
          <c:cat>
            <c:multiLvlStrRef>
              <c:f>'[H27年　労働力調査グラフ.xlsx]雇用（求人倍率）'!$B$2:$AZ$3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H25(2013)</c:v>
                  </c:pt>
                  <c:pt idx="12">
                    <c:v>H26(2014)</c:v>
                  </c:pt>
                  <c:pt idx="24">
                    <c:v>H27（2015）</c:v>
                  </c:pt>
                  <c:pt idx="36">
                    <c:v>H28</c:v>
                  </c:pt>
                </c:lvl>
              </c:multiLvlStrCache>
            </c:multiLvlStrRef>
          </c:cat>
          <c:val>
            <c:numRef>
              <c:f>'[H27年　労働力調査グラフ.xlsx]雇用（求人倍率）'!$B$5:$AZ$5</c:f>
              <c:numCache>
                <c:formatCode>0.00_ </c:formatCode>
                <c:ptCount val="39"/>
                <c:pt idx="0">
                  <c:v>1.35</c:v>
                </c:pt>
                <c:pt idx="1">
                  <c:v>1.37</c:v>
                </c:pt>
                <c:pt idx="2">
                  <c:v>1.39</c:v>
                </c:pt>
                <c:pt idx="3">
                  <c:v>1.4</c:v>
                </c:pt>
                <c:pt idx="4">
                  <c:v>1.43</c:v>
                </c:pt>
                <c:pt idx="5">
                  <c:v>1.47</c:v>
                </c:pt>
                <c:pt idx="6">
                  <c:v>1.46</c:v>
                </c:pt>
                <c:pt idx="7">
                  <c:v>1.49</c:v>
                </c:pt>
                <c:pt idx="8">
                  <c:v>1.51</c:v>
                </c:pt>
                <c:pt idx="9">
                  <c:v>1.58</c:v>
                </c:pt>
                <c:pt idx="10">
                  <c:v>1.57</c:v>
                </c:pt>
                <c:pt idx="11">
                  <c:v>1.6</c:v>
                </c:pt>
                <c:pt idx="12">
                  <c:v>1.63</c:v>
                </c:pt>
                <c:pt idx="13">
                  <c:v>1.67</c:v>
                </c:pt>
                <c:pt idx="14">
                  <c:v>1.65</c:v>
                </c:pt>
                <c:pt idx="15">
                  <c:v>1.63</c:v>
                </c:pt>
                <c:pt idx="16">
                  <c:v>1.64</c:v>
                </c:pt>
                <c:pt idx="17">
                  <c:v>1.65</c:v>
                </c:pt>
                <c:pt idx="18">
                  <c:v>1.66</c:v>
                </c:pt>
                <c:pt idx="19">
                  <c:v>1.64</c:v>
                </c:pt>
                <c:pt idx="20">
                  <c:v>1.66</c:v>
                </c:pt>
                <c:pt idx="21">
                  <c:v>1.7</c:v>
                </c:pt>
                <c:pt idx="22">
                  <c:v>1.69</c:v>
                </c:pt>
                <c:pt idx="23">
                  <c:v>1.75</c:v>
                </c:pt>
                <c:pt idx="24">
                  <c:v>1.77</c:v>
                </c:pt>
                <c:pt idx="25" formatCode="0.00_);[Red]\(0.00\)">
                  <c:v>1.7</c:v>
                </c:pt>
                <c:pt idx="26" formatCode="0.00_);[Red]\(0.00\)">
                  <c:v>1.74</c:v>
                </c:pt>
                <c:pt idx="27" formatCode="0.00_);[Red]\(0.00\)">
                  <c:v>1.77</c:v>
                </c:pt>
                <c:pt idx="28" formatCode="0.00_);[Red]\(0.00\)">
                  <c:v>1.78</c:v>
                </c:pt>
                <c:pt idx="29" formatCode="#,##0.00_ ;[Red]\-#,##0.00\ ">
                  <c:v>1.79</c:v>
                </c:pt>
                <c:pt idx="30" formatCode="#,##0.00_ ;[Red]\-#,##0.00\ ">
                  <c:v>1.82</c:v>
                </c:pt>
                <c:pt idx="31" formatCode="#,##0.00_ ;[Red]\-#,##0.00\ ">
                  <c:v>1.84</c:v>
                </c:pt>
                <c:pt idx="32" formatCode="#,##0.00_ ;[Red]\-#,##0.00\ ">
                  <c:v>1.83</c:v>
                </c:pt>
                <c:pt idx="33" formatCode="#,##0.00_ ;[Red]\-#,##0.00\ ">
                  <c:v>1.86</c:v>
                </c:pt>
                <c:pt idx="34" formatCode="#,##0.00_ ;[Red]\-#,##0.00\ ">
                  <c:v>1.9</c:v>
                </c:pt>
                <c:pt idx="35" formatCode="#,##0.00_ ;[Red]\-#,##0.00\ ">
                  <c:v>1.9</c:v>
                </c:pt>
                <c:pt idx="36" formatCode="#,##0.00_ ;[Red]\-#,##0.00\ ">
                  <c:v>2.0699999999999998</c:v>
                </c:pt>
                <c:pt idx="37" formatCode="#,##0.00_ ;[Red]\-#,##0.00\ ">
                  <c:v>1.92</c:v>
                </c:pt>
                <c:pt idx="38" formatCode="#,##0.00_ ;[Red]\-#,##0.00\ ">
                  <c:v>1.9</c:v>
                </c:pt>
              </c:numCache>
            </c:numRef>
          </c:val>
          <c:smooth val="0"/>
        </c:ser>
        <c:ser>
          <c:idx val="3"/>
          <c:order val="2"/>
          <c:tx>
            <c:strRef>
              <c:f>'[H27年　労働力調査グラフ.xlsx]雇用（求人倍率）'!$A$6</c:f>
              <c:strCache>
                <c:ptCount val="1"/>
                <c:pt idx="0">
                  <c:v>有効求人倍率（大阪府）</c:v>
                </c:pt>
              </c:strCache>
            </c:strRef>
          </c:tx>
          <c:marker>
            <c:symbol val="none"/>
          </c:marker>
          <c:cat>
            <c:multiLvlStrRef>
              <c:f>'[H27年　労働力調査グラフ.xlsx]雇用（求人倍率）'!$B$2:$AZ$3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H25(2013)</c:v>
                  </c:pt>
                  <c:pt idx="12">
                    <c:v>H26(2014)</c:v>
                  </c:pt>
                  <c:pt idx="24">
                    <c:v>H27（2015）</c:v>
                  </c:pt>
                  <c:pt idx="36">
                    <c:v>H28</c:v>
                  </c:pt>
                </c:lvl>
              </c:multiLvlStrCache>
            </c:multiLvlStrRef>
          </c:cat>
          <c:val>
            <c:numRef>
              <c:f>'[H27年　労働力調査グラフ.xlsx]雇用（求人倍率）'!$B$6:$AZ$6</c:f>
              <c:numCache>
                <c:formatCode>0.00_ </c:formatCode>
                <c:ptCount val="39"/>
                <c:pt idx="0">
                  <c:v>0.85</c:v>
                </c:pt>
                <c:pt idx="1">
                  <c:v>0.87</c:v>
                </c:pt>
                <c:pt idx="2">
                  <c:v>0.9</c:v>
                </c:pt>
                <c:pt idx="3">
                  <c:v>0.92</c:v>
                </c:pt>
                <c:pt idx="4">
                  <c:v>0.93</c:v>
                </c:pt>
                <c:pt idx="5">
                  <c:v>0.95</c:v>
                </c:pt>
                <c:pt idx="6">
                  <c:v>0.96</c:v>
                </c:pt>
                <c:pt idx="7">
                  <c:v>0.97</c:v>
                </c:pt>
                <c:pt idx="8">
                  <c:v>0.99</c:v>
                </c:pt>
                <c:pt idx="9">
                  <c:v>1.02</c:v>
                </c:pt>
                <c:pt idx="10">
                  <c:v>1.05</c:v>
                </c:pt>
                <c:pt idx="11">
                  <c:v>1.07</c:v>
                </c:pt>
                <c:pt idx="12">
                  <c:v>1.08</c:v>
                </c:pt>
                <c:pt idx="13">
                  <c:v>1.0900000000000001</c:v>
                </c:pt>
                <c:pt idx="14">
                  <c:v>1.1100000000000001</c:v>
                </c:pt>
                <c:pt idx="15">
                  <c:v>1.1000000000000001</c:v>
                </c:pt>
                <c:pt idx="16">
                  <c:v>1.1000000000000001</c:v>
                </c:pt>
                <c:pt idx="17">
                  <c:v>1.1100000000000001</c:v>
                </c:pt>
                <c:pt idx="18">
                  <c:v>1.1200000000000001</c:v>
                </c:pt>
                <c:pt idx="19">
                  <c:v>1.1200000000000001</c:v>
                </c:pt>
                <c:pt idx="20">
                  <c:v>1.1000000000000001</c:v>
                </c:pt>
                <c:pt idx="21">
                  <c:v>1.1100000000000001</c:v>
                </c:pt>
                <c:pt idx="22">
                  <c:v>1.1200000000000001</c:v>
                </c:pt>
                <c:pt idx="23">
                  <c:v>1.1299999999999999</c:v>
                </c:pt>
                <c:pt idx="24">
                  <c:v>1.1399999999999999</c:v>
                </c:pt>
                <c:pt idx="25" formatCode="0.00_);[Red]\(0.00\)">
                  <c:v>1.1499999999999999</c:v>
                </c:pt>
                <c:pt idx="26" formatCode="0.00_);[Red]\(0.00\)">
                  <c:v>1.1499999999999999</c:v>
                </c:pt>
                <c:pt idx="27" formatCode="0.00_);[Red]\(0.00\)">
                  <c:v>1.1599999999999999</c:v>
                </c:pt>
                <c:pt idx="28" formatCode="0.00_);[Red]\(0.00\)">
                  <c:v>1.19</c:v>
                </c:pt>
                <c:pt idx="29">
                  <c:v>1.19</c:v>
                </c:pt>
                <c:pt idx="30">
                  <c:v>1.2</c:v>
                </c:pt>
                <c:pt idx="31">
                  <c:v>1.21</c:v>
                </c:pt>
                <c:pt idx="32">
                  <c:v>1.22</c:v>
                </c:pt>
                <c:pt idx="33">
                  <c:v>1.24</c:v>
                </c:pt>
                <c:pt idx="34">
                  <c:v>1.26</c:v>
                </c:pt>
                <c:pt idx="35">
                  <c:v>1.29</c:v>
                </c:pt>
                <c:pt idx="36">
                  <c:v>1.27</c:v>
                </c:pt>
                <c:pt idx="37">
                  <c:v>1.29</c:v>
                </c:pt>
                <c:pt idx="38">
                  <c:v>1.3</c:v>
                </c:pt>
              </c:numCache>
            </c:numRef>
          </c:val>
          <c:smooth val="0"/>
        </c:ser>
        <c:ser>
          <c:idx val="4"/>
          <c:order val="3"/>
          <c:tx>
            <c:strRef>
              <c:f>'[H27年　労働力調査グラフ.xlsx]雇用（求人倍率）'!$A$7</c:f>
              <c:strCache>
                <c:ptCount val="1"/>
                <c:pt idx="0">
                  <c:v>有効求人倍率（全国）</c:v>
                </c:pt>
              </c:strCache>
            </c:strRef>
          </c:tx>
          <c:spPr>
            <a:ln>
              <a:prstDash val="sysDash"/>
            </a:ln>
          </c:spPr>
          <c:marker>
            <c:symbol val="none"/>
          </c:marker>
          <c:cat>
            <c:multiLvlStrRef>
              <c:f>'[H27年　労働力調査グラフ.xlsx]雇用（求人倍率）'!$B$2:$AZ$3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H25(2013)</c:v>
                  </c:pt>
                  <c:pt idx="12">
                    <c:v>H26(2014)</c:v>
                  </c:pt>
                  <c:pt idx="24">
                    <c:v>H27（2015）</c:v>
                  </c:pt>
                  <c:pt idx="36">
                    <c:v>H28</c:v>
                  </c:pt>
                </c:lvl>
              </c:multiLvlStrCache>
            </c:multiLvlStrRef>
          </c:cat>
          <c:val>
            <c:numRef>
              <c:f>'[H27年　労働力調査グラフ.xlsx]雇用（求人倍率）'!$B$7:$AZ$7</c:f>
              <c:numCache>
                <c:formatCode>0.00_ </c:formatCode>
                <c:ptCount val="39"/>
                <c:pt idx="0">
                  <c:v>0.84</c:v>
                </c:pt>
                <c:pt idx="1">
                  <c:v>0.85</c:v>
                </c:pt>
                <c:pt idx="2">
                  <c:v>0.87</c:v>
                </c:pt>
                <c:pt idx="3">
                  <c:v>0.88</c:v>
                </c:pt>
                <c:pt idx="4">
                  <c:v>0.9</c:v>
                </c:pt>
                <c:pt idx="5">
                  <c:v>0.92</c:v>
                </c:pt>
                <c:pt idx="6">
                  <c:v>0.93</c:v>
                </c:pt>
                <c:pt idx="7">
                  <c:v>0.95</c:v>
                </c:pt>
                <c:pt idx="8">
                  <c:v>0.96</c:v>
                </c:pt>
                <c:pt idx="9">
                  <c:v>0.99</c:v>
                </c:pt>
                <c:pt idx="10">
                  <c:v>1.01</c:v>
                </c:pt>
                <c:pt idx="11">
                  <c:v>1.03</c:v>
                </c:pt>
                <c:pt idx="12">
                  <c:v>1.04</c:v>
                </c:pt>
                <c:pt idx="13">
                  <c:v>1.05</c:v>
                </c:pt>
                <c:pt idx="14">
                  <c:v>1.07</c:v>
                </c:pt>
                <c:pt idx="15">
                  <c:v>1.08</c:v>
                </c:pt>
                <c:pt idx="16">
                  <c:v>1.0900000000000001</c:v>
                </c:pt>
                <c:pt idx="17">
                  <c:v>1.1000000000000001</c:v>
                </c:pt>
                <c:pt idx="18">
                  <c:v>1.1000000000000001</c:v>
                </c:pt>
                <c:pt idx="19">
                  <c:v>1.1000000000000001</c:v>
                </c:pt>
                <c:pt idx="20">
                  <c:v>1.1000000000000001</c:v>
                </c:pt>
                <c:pt idx="21">
                  <c:v>1.1100000000000001</c:v>
                </c:pt>
                <c:pt idx="22">
                  <c:v>1.1200000000000001</c:v>
                </c:pt>
                <c:pt idx="23">
                  <c:v>1.1399999999999999</c:v>
                </c:pt>
                <c:pt idx="24">
                  <c:v>1.1399999999999999</c:v>
                </c:pt>
                <c:pt idx="25" formatCode="0.00_);[Red]\(0.00\)">
                  <c:v>1.1499999999999999</c:v>
                </c:pt>
                <c:pt idx="26" formatCode="0.00_);[Red]\(0.00\)">
                  <c:v>1.1599999999999999</c:v>
                </c:pt>
                <c:pt idx="27" formatCode="0.00_);[Red]\(0.00\)">
                  <c:v>1.17</c:v>
                </c:pt>
                <c:pt idx="28" formatCode="0.00_);[Red]\(0.00\)">
                  <c:v>1.18</c:v>
                </c:pt>
                <c:pt idx="29">
                  <c:v>1.19</c:v>
                </c:pt>
                <c:pt idx="30">
                  <c:v>1.21</c:v>
                </c:pt>
                <c:pt idx="31">
                  <c:v>1.22</c:v>
                </c:pt>
                <c:pt idx="32">
                  <c:v>1.23</c:v>
                </c:pt>
                <c:pt idx="33">
                  <c:v>1.24</c:v>
                </c:pt>
                <c:pt idx="34">
                  <c:v>1.26</c:v>
                </c:pt>
                <c:pt idx="35">
                  <c:v>1.27</c:v>
                </c:pt>
                <c:pt idx="36">
                  <c:v>1.28</c:v>
                </c:pt>
                <c:pt idx="37">
                  <c:v>1.28</c:v>
                </c:pt>
                <c:pt idx="38">
                  <c:v>1.3</c:v>
                </c:pt>
              </c:numCache>
            </c:numRef>
          </c:val>
          <c:smooth val="0"/>
        </c:ser>
        <c:dLbls>
          <c:showLegendKey val="0"/>
          <c:showVal val="0"/>
          <c:showCatName val="0"/>
          <c:showSerName val="0"/>
          <c:showPercent val="0"/>
          <c:showBubbleSize val="0"/>
        </c:dLbls>
        <c:marker val="1"/>
        <c:smooth val="0"/>
        <c:axId val="101573376"/>
        <c:axId val="101574912"/>
      </c:lineChart>
      <c:catAx>
        <c:axId val="101573376"/>
        <c:scaling>
          <c:orientation val="minMax"/>
        </c:scaling>
        <c:delete val="0"/>
        <c:axPos val="b"/>
        <c:majorTickMark val="out"/>
        <c:minorTickMark val="none"/>
        <c:tickLblPos val="nextTo"/>
        <c:crossAx val="101574912"/>
        <c:crosses val="autoZero"/>
        <c:auto val="1"/>
        <c:lblAlgn val="ctr"/>
        <c:lblOffset val="100"/>
        <c:noMultiLvlLbl val="0"/>
      </c:catAx>
      <c:valAx>
        <c:axId val="101574912"/>
        <c:scaling>
          <c:orientation val="minMax"/>
          <c:max val="2.2999999999999998"/>
          <c:min val="0.70000000000000007"/>
        </c:scaling>
        <c:delete val="0"/>
        <c:axPos val="l"/>
        <c:majorGridlines/>
        <c:numFmt formatCode="0.00_ " sourceLinked="1"/>
        <c:majorTickMark val="none"/>
        <c:minorTickMark val="none"/>
        <c:tickLblPos val="nextTo"/>
        <c:crossAx val="101573376"/>
        <c:crosses val="autoZero"/>
        <c:crossBetween val="between"/>
        <c:majorUnit val="0.2"/>
        <c:minorUnit val="4.0000000000000008E-2"/>
      </c:valAx>
    </c:plotArea>
    <c:legend>
      <c:legendPos val="r"/>
      <c:layout>
        <c:manualLayout>
          <c:xMode val="edge"/>
          <c:yMode val="edge"/>
          <c:x val="0.12556584002861662"/>
          <c:y val="9.5131234617143193E-2"/>
          <c:w val="0.34976737419742454"/>
          <c:h val="0.18367838408866555"/>
        </c:manualLayout>
      </c:layout>
      <c:overlay val="0"/>
      <c:spPr>
        <a:solidFill>
          <a:schemeClr val="bg1"/>
        </a:solidFill>
        <a:ln w="19050">
          <a:solidFill>
            <a:schemeClr val="tx1"/>
          </a:solidFill>
        </a:ln>
      </c:spPr>
      <c:txPr>
        <a:bodyPr/>
        <a:lstStyle/>
        <a:p>
          <a:pPr>
            <a:defRPr sz="900">
              <a:latin typeface="HGPｺﾞｼｯｸM" panose="020B0600000000000000" pitchFamily="50" charset="-128"/>
              <a:ea typeface="HGPｺﾞｼｯｸM" panose="020B0600000000000000" pitchFamily="50" charset="-128"/>
            </a:defRPr>
          </a:pPr>
          <a:endParaRPr lang="ja-JP"/>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全体</c:v>
                </c:pt>
              </c:strCache>
            </c:strRef>
          </c:tx>
          <c:spPr>
            <a:pattFill prst="ltUpDiag">
              <a:fgClr>
                <a:schemeClr val="tx2"/>
              </a:fgClr>
              <a:bgClr>
                <a:schemeClr val="bg1"/>
              </a:bgClr>
            </a:pattFill>
            <a:ln>
              <a:solidFill>
                <a:schemeClr val="tx1"/>
              </a:solidFill>
            </a:ln>
          </c:spPr>
          <c:invertIfNegative val="0"/>
          <c:cat>
            <c:strRef>
              <c:f>Sheet1!$A$2:$A$8</c:f>
              <c:strCache>
                <c:ptCount val="7"/>
                <c:pt idx="0">
                  <c:v>北海道</c:v>
                </c:pt>
                <c:pt idx="1">
                  <c:v>東京</c:v>
                </c:pt>
                <c:pt idx="2">
                  <c:v>神奈川</c:v>
                </c:pt>
                <c:pt idx="3">
                  <c:v>京都</c:v>
                </c:pt>
                <c:pt idx="4">
                  <c:v>大阪</c:v>
                </c:pt>
                <c:pt idx="5">
                  <c:v>兵庫</c:v>
                </c:pt>
                <c:pt idx="6">
                  <c:v>福岡</c:v>
                </c:pt>
              </c:strCache>
            </c:strRef>
          </c:cat>
          <c:val>
            <c:numRef>
              <c:f>Sheet1!$B$2:$B$8</c:f>
              <c:numCache>
                <c:formatCode>#,##0.0;[Red]\-#,##0.0</c:formatCode>
                <c:ptCount val="7"/>
                <c:pt idx="0">
                  <c:v>61.8</c:v>
                </c:pt>
                <c:pt idx="1">
                  <c:v>82.6</c:v>
                </c:pt>
                <c:pt idx="2">
                  <c:v>66.8</c:v>
                </c:pt>
                <c:pt idx="3">
                  <c:v>71.3</c:v>
                </c:pt>
                <c:pt idx="4">
                  <c:v>84.8</c:v>
                </c:pt>
                <c:pt idx="5">
                  <c:v>60.1</c:v>
                </c:pt>
                <c:pt idx="6">
                  <c:v>68.400000000000006</c:v>
                </c:pt>
              </c:numCache>
            </c:numRef>
          </c:val>
        </c:ser>
        <c:dLbls>
          <c:showLegendKey val="0"/>
          <c:showVal val="0"/>
          <c:showCatName val="0"/>
          <c:showSerName val="0"/>
          <c:showPercent val="0"/>
          <c:showBubbleSize val="0"/>
        </c:dLbls>
        <c:gapWidth val="150"/>
        <c:overlap val="100"/>
        <c:axId val="109656704"/>
        <c:axId val="109666688"/>
      </c:barChart>
      <c:lineChart>
        <c:grouping val="standard"/>
        <c:varyColors val="0"/>
        <c:ser>
          <c:idx val="1"/>
          <c:order val="1"/>
          <c:tx>
            <c:strRef>
              <c:f>Sheet1!$C$1</c:f>
              <c:strCache>
                <c:ptCount val="1"/>
                <c:pt idx="0">
                  <c:v>旅館</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Sheet1!$C$2:$C$8</c:f>
              <c:numCache>
                <c:formatCode>#,##0.0;[Red]\-#,##0.0</c:formatCode>
                <c:ptCount val="7"/>
                <c:pt idx="0">
                  <c:v>46.4</c:v>
                </c:pt>
                <c:pt idx="1">
                  <c:v>59</c:v>
                </c:pt>
                <c:pt idx="2">
                  <c:v>46</c:v>
                </c:pt>
                <c:pt idx="3">
                  <c:v>49.3</c:v>
                </c:pt>
                <c:pt idx="4">
                  <c:v>50.5</c:v>
                </c:pt>
                <c:pt idx="5">
                  <c:v>36.200000000000003</c:v>
                </c:pt>
                <c:pt idx="6">
                  <c:v>30.2</c:v>
                </c:pt>
              </c:numCache>
            </c:numRef>
          </c:val>
          <c:smooth val="0"/>
        </c:ser>
        <c:ser>
          <c:idx val="2"/>
          <c:order val="2"/>
          <c:tx>
            <c:strRef>
              <c:f>Sheet1!$D$1</c:f>
              <c:strCache>
                <c:ptCount val="1"/>
                <c:pt idx="0">
                  <c:v>リゾートホテル</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Sheet1!$D$2:$D$8</c:f>
              <c:numCache>
                <c:formatCode>#,##0.0;[Red]\-#,##0.0</c:formatCode>
                <c:ptCount val="7"/>
                <c:pt idx="0">
                  <c:v>48.2</c:v>
                </c:pt>
                <c:pt idx="1">
                  <c:v>74.400000000000006</c:v>
                </c:pt>
                <c:pt idx="2">
                  <c:v>60.1</c:v>
                </c:pt>
                <c:pt idx="3">
                  <c:v>53</c:v>
                </c:pt>
                <c:pt idx="4">
                  <c:v>89.8</c:v>
                </c:pt>
                <c:pt idx="5">
                  <c:v>58.8</c:v>
                </c:pt>
                <c:pt idx="6">
                  <c:v>66</c:v>
                </c:pt>
              </c:numCache>
            </c:numRef>
          </c:val>
          <c:smooth val="0"/>
        </c:ser>
        <c:ser>
          <c:idx val="3"/>
          <c:order val="3"/>
          <c:tx>
            <c:strRef>
              <c:f>Sheet1!$E$1</c:f>
              <c:strCache>
                <c:ptCount val="1"/>
                <c:pt idx="0">
                  <c:v>ビジネスホテル</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Sheet1!$E$2:$E$8</c:f>
              <c:numCache>
                <c:formatCode>#,##0.0;[Red]\-#,##0.0</c:formatCode>
                <c:ptCount val="7"/>
                <c:pt idx="0">
                  <c:v>72.3</c:v>
                </c:pt>
                <c:pt idx="1">
                  <c:v>85.3</c:v>
                </c:pt>
                <c:pt idx="2">
                  <c:v>79.400000000000006</c:v>
                </c:pt>
                <c:pt idx="3">
                  <c:v>83.2</c:v>
                </c:pt>
                <c:pt idx="4">
                  <c:v>86.8</c:v>
                </c:pt>
                <c:pt idx="5">
                  <c:v>80.8</c:v>
                </c:pt>
                <c:pt idx="6">
                  <c:v>71.400000000000006</c:v>
                </c:pt>
              </c:numCache>
            </c:numRef>
          </c:val>
          <c:smooth val="0"/>
        </c:ser>
        <c:ser>
          <c:idx val="4"/>
          <c:order val="4"/>
          <c:tx>
            <c:strRef>
              <c:f>Sheet1!$F$1</c:f>
              <c:strCache>
                <c:ptCount val="1"/>
                <c:pt idx="0">
                  <c:v>シティホテル</c:v>
                </c:pt>
              </c:strCache>
            </c:strRef>
          </c:tx>
          <c:marker>
            <c:symbol val="diamond"/>
            <c:size val="7"/>
          </c:marker>
          <c:cat>
            <c:strRef>
              <c:f>Sheet1!$A$2:$A$8</c:f>
              <c:strCache>
                <c:ptCount val="7"/>
                <c:pt idx="0">
                  <c:v>北海道</c:v>
                </c:pt>
                <c:pt idx="1">
                  <c:v>東京</c:v>
                </c:pt>
                <c:pt idx="2">
                  <c:v>神奈川</c:v>
                </c:pt>
                <c:pt idx="3">
                  <c:v>京都</c:v>
                </c:pt>
                <c:pt idx="4">
                  <c:v>大阪</c:v>
                </c:pt>
                <c:pt idx="5">
                  <c:v>兵庫</c:v>
                </c:pt>
                <c:pt idx="6">
                  <c:v>福岡</c:v>
                </c:pt>
              </c:strCache>
            </c:strRef>
          </c:cat>
          <c:val>
            <c:numRef>
              <c:f>Sheet1!$F$2:$F$8</c:f>
              <c:numCache>
                <c:formatCode>#,##0.0;[Red]\-#,##0.0</c:formatCode>
                <c:ptCount val="7"/>
                <c:pt idx="0">
                  <c:v>77.5</c:v>
                </c:pt>
                <c:pt idx="1">
                  <c:v>83.6</c:v>
                </c:pt>
                <c:pt idx="2">
                  <c:v>82</c:v>
                </c:pt>
                <c:pt idx="3">
                  <c:v>85.7</c:v>
                </c:pt>
                <c:pt idx="4">
                  <c:v>86.8</c:v>
                </c:pt>
                <c:pt idx="5">
                  <c:v>80.2</c:v>
                </c:pt>
                <c:pt idx="6">
                  <c:v>81</c:v>
                </c:pt>
              </c:numCache>
            </c:numRef>
          </c:val>
          <c:smooth val="0"/>
        </c:ser>
        <c:ser>
          <c:idx val="5"/>
          <c:order val="5"/>
          <c:tx>
            <c:strRef>
              <c:f>Sheet1!$G$1</c:f>
              <c:strCache>
                <c:ptCount val="1"/>
                <c:pt idx="0">
                  <c:v>会社・団体の宿泊所</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Sheet1!$G$2:$G$8</c:f>
              <c:numCache>
                <c:formatCode>#,##0.0;[Red]\-#,##0.0</c:formatCode>
                <c:ptCount val="7"/>
                <c:pt idx="0">
                  <c:v>32.9</c:v>
                </c:pt>
                <c:pt idx="1">
                  <c:v>55.1</c:v>
                </c:pt>
                <c:pt idx="2">
                  <c:v>29.7</c:v>
                </c:pt>
                <c:pt idx="3">
                  <c:v>43.7</c:v>
                </c:pt>
                <c:pt idx="4">
                  <c:v>56.8</c:v>
                </c:pt>
                <c:pt idx="5">
                  <c:v>31.9</c:v>
                </c:pt>
                <c:pt idx="6">
                  <c:v>26.8</c:v>
                </c:pt>
              </c:numCache>
            </c:numRef>
          </c:val>
          <c:smooth val="0"/>
        </c:ser>
        <c:dLbls>
          <c:showLegendKey val="0"/>
          <c:showVal val="0"/>
          <c:showCatName val="0"/>
          <c:showSerName val="0"/>
          <c:showPercent val="0"/>
          <c:showBubbleSize val="0"/>
        </c:dLbls>
        <c:marker val="1"/>
        <c:smooth val="0"/>
        <c:axId val="109656704"/>
        <c:axId val="109666688"/>
      </c:lineChart>
      <c:catAx>
        <c:axId val="109656704"/>
        <c:scaling>
          <c:orientation val="minMax"/>
        </c:scaling>
        <c:delete val="0"/>
        <c:axPos val="b"/>
        <c:numFmt formatCode="General" sourceLinked="1"/>
        <c:majorTickMark val="out"/>
        <c:minorTickMark val="none"/>
        <c:tickLblPos val="nextTo"/>
        <c:txPr>
          <a:bodyPr/>
          <a:lstStyle/>
          <a:p>
            <a:pPr>
              <a:defRPr sz="1200"/>
            </a:pPr>
            <a:endParaRPr lang="ja-JP"/>
          </a:p>
        </c:txPr>
        <c:crossAx val="109666688"/>
        <c:crosses val="autoZero"/>
        <c:auto val="1"/>
        <c:lblAlgn val="ctr"/>
        <c:lblOffset val="100"/>
        <c:noMultiLvlLbl val="0"/>
      </c:catAx>
      <c:valAx>
        <c:axId val="109666688"/>
        <c:scaling>
          <c:orientation val="minMax"/>
          <c:max val="100"/>
          <c:min val="20"/>
        </c:scaling>
        <c:delete val="0"/>
        <c:axPos val="l"/>
        <c:majorGridlines/>
        <c:numFmt formatCode="#,##0.0;[Red]\-#,##0.0" sourceLinked="1"/>
        <c:majorTickMark val="out"/>
        <c:minorTickMark val="none"/>
        <c:tickLblPos val="nextTo"/>
        <c:txPr>
          <a:bodyPr/>
          <a:lstStyle/>
          <a:p>
            <a:pPr>
              <a:defRPr sz="1200"/>
            </a:pPr>
            <a:endParaRPr lang="ja-JP"/>
          </a:p>
        </c:txPr>
        <c:crossAx val="109656704"/>
        <c:crosses val="autoZero"/>
        <c:crossBetween val="between"/>
        <c:majorUnit val="20"/>
      </c:valAx>
    </c:plotArea>
    <c:legend>
      <c:legendPos val="b"/>
      <c:layout>
        <c:manualLayout>
          <c:xMode val="edge"/>
          <c:yMode val="edge"/>
          <c:x val="9.2076190758645232E-2"/>
          <c:y val="0.74975041185219804"/>
          <c:w val="0.86504938604705295"/>
          <c:h val="0.16574113356170889"/>
        </c:manualLayout>
      </c:layout>
      <c:overlay val="0"/>
      <c:spPr>
        <a:ln>
          <a:solidFill>
            <a:schemeClr val="accent1"/>
          </a:solidFill>
        </a:ln>
      </c:spPr>
      <c:txPr>
        <a:bodyPr/>
        <a:lstStyle/>
        <a:p>
          <a:pPr>
            <a:lnSpc>
              <a:spcPts val="1000"/>
            </a:lnSpc>
            <a:defRPr sz="11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352693051946741E-2"/>
          <c:y val="7.2441512378520242E-2"/>
          <c:w val="0.85120107747261631"/>
          <c:h val="0.74763226218344325"/>
        </c:manualLayout>
      </c:layout>
      <c:barChart>
        <c:barDir val="col"/>
        <c:grouping val="clustered"/>
        <c:varyColors val="0"/>
        <c:ser>
          <c:idx val="1"/>
          <c:order val="0"/>
          <c:tx>
            <c:strRef>
              <c:f>夏期バージョン!$A$2</c:f>
              <c:strCache>
                <c:ptCount val="1"/>
                <c:pt idx="0">
                  <c:v>旅客便数</c:v>
                </c:pt>
              </c:strCache>
            </c:strRef>
          </c:tx>
          <c:invertIfNegative val="0"/>
          <c:cat>
            <c:strRef>
              <c:f>夏期バージョン!$B$1:$J$1</c:f>
              <c:strCache>
                <c:ptCount val="9"/>
                <c:pt idx="0">
                  <c:v>08夏</c:v>
                </c:pt>
                <c:pt idx="1">
                  <c:v>09夏</c:v>
                </c:pt>
                <c:pt idx="2">
                  <c:v>10夏</c:v>
                </c:pt>
                <c:pt idx="3">
                  <c:v>11夏</c:v>
                </c:pt>
                <c:pt idx="4">
                  <c:v>12夏</c:v>
                </c:pt>
                <c:pt idx="5">
                  <c:v>13夏</c:v>
                </c:pt>
                <c:pt idx="6">
                  <c:v>14夏</c:v>
                </c:pt>
                <c:pt idx="7">
                  <c:v>15夏</c:v>
                </c:pt>
                <c:pt idx="8">
                  <c:v>16夏計画</c:v>
                </c:pt>
              </c:strCache>
            </c:strRef>
          </c:cat>
          <c:val>
            <c:numRef>
              <c:f>夏期バージョン!$B$2:$J$2</c:f>
            </c:numRef>
          </c:val>
        </c:ser>
        <c:ser>
          <c:idx val="2"/>
          <c:order val="1"/>
          <c:tx>
            <c:strRef>
              <c:f>夏期バージョン!$A$3</c:f>
              <c:strCache>
                <c:ptCount val="1"/>
                <c:pt idx="0">
                  <c:v>国際線LCC便数</c:v>
                </c:pt>
              </c:strCache>
            </c:strRef>
          </c:tx>
          <c:spPr>
            <a:solidFill>
              <a:schemeClr val="bg2">
                <a:lumMod val="50000"/>
              </a:schemeClr>
            </a:solidFill>
          </c:spPr>
          <c:invertIfNegative val="0"/>
          <c:dLbls>
            <c:dLbl>
              <c:idx val="0"/>
              <c:layout>
                <c:manualLayout>
                  <c:x val="2.5571157988882906E-3"/>
                  <c:y val="-1.9075862985534327E-2"/>
                </c:manualLayout>
              </c:layout>
              <c:dLblPos val="outEnd"/>
              <c:showLegendKey val="0"/>
              <c:showVal val="1"/>
              <c:showCatName val="0"/>
              <c:showSerName val="0"/>
              <c:showPercent val="0"/>
              <c:showBubbleSize val="0"/>
            </c:dLbl>
            <c:dLbl>
              <c:idx val="1"/>
              <c:layout>
                <c:manualLayout>
                  <c:x val="2.5571157988882789E-2"/>
                  <c:y val="3.638586600307419E-2"/>
                </c:manualLayout>
              </c:layout>
              <c:dLblPos val="outEnd"/>
              <c:showLegendKey val="0"/>
              <c:showVal val="1"/>
              <c:showCatName val="0"/>
              <c:showSerName val="0"/>
              <c:showPercent val="0"/>
              <c:showBubbleSize val="0"/>
            </c:dLbl>
            <c:dLbl>
              <c:idx val="7"/>
              <c:spPr/>
              <c:txPr>
                <a:bodyPr/>
                <a:lstStyle/>
                <a:p>
                  <a:pPr>
                    <a:defRPr sz="1200" b="0"/>
                  </a:pPr>
                  <a:endParaRPr lang="ja-JP"/>
                </a:p>
              </c:txPr>
              <c:dLblPos val="ctr"/>
              <c:showLegendKey val="0"/>
              <c:showVal val="1"/>
              <c:showCatName val="0"/>
              <c:showSerName val="0"/>
              <c:showPercent val="0"/>
              <c:showBubbleSize val="0"/>
            </c:dLbl>
            <c:dLbl>
              <c:idx val="8"/>
              <c:spPr/>
              <c:txPr>
                <a:bodyPr/>
                <a:lstStyle/>
                <a:p>
                  <a:pPr>
                    <a:defRPr sz="1200" b="1"/>
                  </a:pPr>
                  <a:endParaRPr lang="ja-JP"/>
                </a:p>
              </c:txPr>
              <c:dLblPos val="ctr"/>
              <c:showLegendKey val="0"/>
              <c:showVal val="1"/>
              <c:showCatName val="0"/>
              <c:showSerName val="0"/>
              <c:showPercent val="0"/>
              <c:showBubbleSize val="0"/>
            </c:dLbl>
            <c:txPr>
              <a:bodyPr/>
              <a:lstStyle/>
              <a:p>
                <a:pPr>
                  <a:defRPr sz="1200"/>
                </a:pPr>
                <a:endParaRPr lang="ja-JP"/>
              </a:p>
            </c:txPr>
            <c:dLblPos val="ctr"/>
            <c:showLegendKey val="0"/>
            <c:showVal val="1"/>
            <c:showCatName val="0"/>
            <c:showSerName val="0"/>
            <c:showPercent val="0"/>
            <c:showBubbleSize val="0"/>
            <c:showLeaderLines val="0"/>
          </c:dLbls>
          <c:cat>
            <c:strRef>
              <c:f>夏期バージョン!$B$1:$J$1</c:f>
              <c:strCache>
                <c:ptCount val="9"/>
                <c:pt idx="0">
                  <c:v>08夏</c:v>
                </c:pt>
                <c:pt idx="1">
                  <c:v>09夏</c:v>
                </c:pt>
                <c:pt idx="2">
                  <c:v>10夏</c:v>
                </c:pt>
                <c:pt idx="3">
                  <c:v>11夏</c:v>
                </c:pt>
                <c:pt idx="4">
                  <c:v>12夏</c:v>
                </c:pt>
                <c:pt idx="5">
                  <c:v>13夏</c:v>
                </c:pt>
                <c:pt idx="6">
                  <c:v>14夏</c:v>
                </c:pt>
                <c:pt idx="7">
                  <c:v>15夏</c:v>
                </c:pt>
                <c:pt idx="8">
                  <c:v>16夏計画</c:v>
                </c:pt>
              </c:strCache>
            </c:strRef>
          </c:cat>
          <c:val>
            <c:numRef>
              <c:f>夏期バージョン!$B$3:$J$3</c:f>
              <c:numCache>
                <c:formatCode>General</c:formatCode>
                <c:ptCount val="9"/>
                <c:pt idx="0">
                  <c:v>12</c:v>
                </c:pt>
                <c:pt idx="1">
                  <c:v>17</c:v>
                </c:pt>
                <c:pt idx="2">
                  <c:v>42</c:v>
                </c:pt>
                <c:pt idx="3">
                  <c:v>43</c:v>
                </c:pt>
                <c:pt idx="4">
                  <c:v>104</c:v>
                </c:pt>
                <c:pt idx="5">
                  <c:v>119</c:v>
                </c:pt>
                <c:pt idx="6">
                  <c:v>170</c:v>
                </c:pt>
                <c:pt idx="7">
                  <c:v>308</c:v>
                </c:pt>
                <c:pt idx="8">
                  <c:v>371</c:v>
                </c:pt>
              </c:numCache>
            </c:numRef>
          </c:val>
        </c:ser>
        <c:dLbls>
          <c:showLegendKey val="0"/>
          <c:showVal val="0"/>
          <c:showCatName val="0"/>
          <c:showSerName val="0"/>
          <c:showPercent val="0"/>
          <c:showBubbleSize val="0"/>
        </c:dLbls>
        <c:gapWidth val="150"/>
        <c:axId val="111040000"/>
        <c:axId val="111041536"/>
      </c:barChart>
      <c:lineChart>
        <c:grouping val="standard"/>
        <c:varyColors val="0"/>
        <c:ser>
          <c:idx val="3"/>
          <c:order val="2"/>
          <c:tx>
            <c:strRef>
              <c:f>夏期バージョン!$A$4</c:f>
              <c:strCache>
                <c:ptCount val="1"/>
                <c:pt idx="0">
                  <c:v>国際旅客便に占めるLCC便数割合</c:v>
                </c:pt>
              </c:strCache>
            </c:strRef>
          </c:tx>
          <c:spPr>
            <a:ln cmpd="dbl"/>
          </c:spPr>
          <c:marker>
            <c:symbol val="diamond"/>
            <c:size val="5"/>
            <c:spPr>
              <a:solidFill>
                <a:schemeClr val="tx1"/>
              </a:solidFill>
            </c:spPr>
          </c:marker>
          <c:dLbls>
            <c:dLbl>
              <c:idx val="7"/>
              <c:spPr/>
              <c:txPr>
                <a:bodyPr/>
                <a:lstStyle/>
                <a:p>
                  <a:pPr>
                    <a:defRPr sz="1000" b="0"/>
                  </a:pPr>
                  <a:endParaRPr lang="ja-JP"/>
                </a:p>
              </c:txPr>
              <c:dLblPos val="l"/>
              <c:showLegendKey val="0"/>
              <c:showVal val="1"/>
              <c:showCatName val="0"/>
              <c:showSerName val="0"/>
              <c:showPercent val="0"/>
              <c:showBubbleSize val="0"/>
            </c:dLbl>
            <c:dLbl>
              <c:idx val="8"/>
              <c:layout/>
              <c:tx>
                <c:rich>
                  <a:bodyPr/>
                  <a:lstStyle/>
                  <a:p>
                    <a:pPr>
                      <a:defRPr sz="1200"/>
                    </a:pPr>
                    <a:r>
                      <a:rPr lang="en-US" altLang="en-US" sz="1200" b="1" dirty="0"/>
                      <a:t>33.3%</a:t>
                    </a:r>
                  </a:p>
                </c:rich>
              </c:tx>
              <c:spPr/>
              <c:dLblPos val="l"/>
              <c:showLegendKey val="0"/>
              <c:showVal val="1"/>
              <c:showCatName val="0"/>
              <c:showSerName val="0"/>
              <c:showPercent val="0"/>
              <c:showBubbleSize val="0"/>
            </c:dLbl>
            <c:dLblPos val="l"/>
            <c:showLegendKey val="0"/>
            <c:showVal val="1"/>
            <c:showCatName val="0"/>
            <c:showSerName val="0"/>
            <c:showPercent val="0"/>
            <c:showBubbleSize val="0"/>
            <c:showLeaderLines val="0"/>
          </c:dLbls>
          <c:cat>
            <c:strRef>
              <c:f>夏期バージョン!$B$1:$J$1</c:f>
              <c:strCache>
                <c:ptCount val="9"/>
                <c:pt idx="0">
                  <c:v>08夏</c:v>
                </c:pt>
                <c:pt idx="1">
                  <c:v>09夏</c:v>
                </c:pt>
                <c:pt idx="2">
                  <c:v>10夏</c:v>
                </c:pt>
                <c:pt idx="3">
                  <c:v>11夏</c:v>
                </c:pt>
                <c:pt idx="4">
                  <c:v>12夏</c:v>
                </c:pt>
                <c:pt idx="5">
                  <c:v>13夏</c:v>
                </c:pt>
                <c:pt idx="6">
                  <c:v>14夏</c:v>
                </c:pt>
                <c:pt idx="7">
                  <c:v>15夏</c:v>
                </c:pt>
                <c:pt idx="8">
                  <c:v>16夏計画</c:v>
                </c:pt>
              </c:strCache>
            </c:strRef>
          </c:cat>
          <c:val>
            <c:numRef>
              <c:f>夏期バージョン!$B$4:$J$4</c:f>
              <c:numCache>
                <c:formatCode>0.0%</c:formatCode>
                <c:ptCount val="9"/>
                <c:pt idx="0">
                  <c:v>2.0066889632107024E-2</c:v>
                </c:pt>
                <c:pt idx="1">
                  <c:v>2.8380634390651086E-2</c:v>
                </c:pt>
                <c:pt idx="2">
                  <c:v>7.0707070707070704E-2</c:v>
                </c:pt>
                <c:pt idx="3">
                  <c:v>7.4010327022375214E-2</c:v>
                </c:pt>
                <c:pt idx="4">
                  <c:v>0.14525139664804471</c:v>
                </c:pt>
                <c:pt idx="5">
                  <c:v>0.17097701149425287</c:v>
                </c:pt>
                <c:pt idx="6">
                  <c:v>0.21935483870967742</c:v>
                </c:pt>
                <c:pt idx="7">
                  <c:v>0.2978723404255319</c:v>
                </c:pt>
                <c:pt idx="8">
                  <c:v>0.3327354260089686</c:v>
                </c:pt>
              </c:numCache>
            </c:numRef>
          </c:val>
          <c:smooth val="0"/>
        </c:ser>
        <c:dLbls>
          <c:showLegendKey val="0"/>
          <c:showVal val="0"/>
          <c:showCatName val="0"/>
          <c:showSerName val="0"/>
          <c:showPercent val="0"/>
          <c:showBubbleSize val="0"/>
        </c:dLbls>
        <c:marker val="1"/>
        <c:smooth val="0"/>
        <c:axId val="111053056"/>
        <c:axId val="111051520"/>
      </c:lineChart>
      <c:catAx>
        <c:axId val="111040000"/>
        <c:scaling>
          <c:orientation val="minMax"/>
        </c:scaling>
        <c:delete val="0"/>
        <c:axPos val="b"/>
        <c:majorTickMark val="out"/>
        <c:minorTickMark val="none"/>
        <c:tickLblPos val="nextTo"/>
        <c:txPr>
          <a:bodyPr/>
          <a:lstStyle/>
          <a:p>
            <a:pPr>
              <a:defRPr sz="900"/>
            </a:pPr>
            <a:endParaRPr lang="ja-JP"/>
          </a:p>
        </c:txPr>
        <c:crossAx val="111041536"/>
        <c:crosses val="autoZero"/>
        <c:auto val="1"/>
        <c:lblAlgn val="ctr"/>
        <c:lblOffset val="100"/>
        <c:noMultiLvlLbl val="0"/>
      </c:catAx>
      <c:valAx>
        <c:axId val="111041536"/>
        <c:scaling>
          <c:orientation val="minMax"/>
          <c:max val="400"/>
        </c:scaling>
        <c:delete val="0"/>
        <c:axPos val="l"/>
        <c:majorGridlines/>
        <c:numFmt formatCode="General" sourceLinked="1"/>
        <c:majorTickMark val="out"/>
        <c:minorTickMark val="none"/>
        <c:tickLblPos val="nextTo"/>
        <c:crossAx val="111040000"/>
        <c:crosses val="autoZero"/>
        <c:crossBetween val="between"/>
      </c:valAx>
      <c:valAx>
        <c:axId val="111051520"/>
        <c:scaling>
          <c:orientation val="minMax"/>
        </c:scaling>
        <c:delete val="0"/>
        <c:axPos val="r"/>
        <c:numFmt formatCode="0.0%" sourceLinked="1"/>
        <c:majorTickMark val="out"/>
        <c:minorTickMark val="none"/>
        <c:tickLblPos val="nextTo"/>
        <c:crossAx val="111053056"/>
        <c:crosses val="max"/>
        <c:crossBetween val="between"/>
      </c:valAx>
      <c:catAx>
        <c:axId val="111053056"/>
        <c:scaling>
          <c:orientation val="minMax"/>
        </c:scaling>
        <c:delete val="1"/>
        <c:axPos val="b"/>
        <c:majorTickMark val="out"/>
        <c:minorTickMark val="none"/>
        <c:tickLblPos val="nextTo"/>
        <c:crossAx val="111051520"/>
        <c:crosses val="autoZero"/>
        <c:auto val="1"/>
        <c:lblAlgn val="ctr"/>
        <c:lblOffset val="100"/>
        <c:noMultiLvlLbl val="0"/>
      </c:catAx>
    </c:plotArea>
    <c:legend>
      <c:legendPos val="b"/>
      <c:layout>
        <c:manualLayout>
          <c:xMode val="edge"/>
          <c:yMode val="edge"/>
          <c:x val="0.15942267976473729"/>
          <c:y val="0.90277326010296355"/>
          <c:w val="0.81993655837721813"/>
          <c:h val="8.3391916917825631E-2"/>
        </c:manualLayout>
      </c:layout>
      <c:overlay val="0"/>
    </c:legend>
    <c:plotVisOnly val="1"/>
    <c:dispBlanksAs val="gap"/>
    <c:showDLblsOverMax val="0"/>
  </c:chart>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'[1(5)空港別旅客便数.xlsx]Sheet1'!$B$3</c:f>
              <c:strCache>
                <c:ptCount val="1"/>
                <c:pt idx="0">
                  <c:v>アジア</c:v>
                </c:pt>
              </c:strCache>
            </c:strRef>
          </c:tx>
          <c:invertIfNegative val="0"/>
          <c:cat>
            <c:strRef>
              <c:f>'[1(5)空港別旅客便数.xlsx]Sheet1'!$A$4:$A$6</c:f>
              <c:strCache>
                <c:ptCount val="3"/>
                <c:pt idx="0">
                  <c:v>関西国際空港</c:v>
                </c:pt>
                <c:pt idx="1">
                  <c:v>成田国際空港</c:v>
                </c:pt>
                <c:pt idx="2">
                  <c:v>中部国際空港</c:v>
                </c:pt>
              </c:strCache>
            </c:strRef>
          </c:cat>
          <c:val>
            <c:numRef>
              <c:f>'[1(5)空港別旅客便数.xlsx]Sheet1'!$B$4:$B$6</c:f>
              <c:numCache>
                <c:formatCode>#,##0_);[Red]\(#,##0\)</c:formatCode>
                <c:ptCount val="3"/>
                <c:pt idx="0">
                  <c:v>998</c:v>
                </c:pt>
                <c:pt idx="1">
                  <c:v>1823</c:v>
                </c:pt>
                <c:pt idx="2">
                  <c:v>303</c:v>
                </c:pt>
              </c:numCache>
            </c:numRef>
          </c:val>
        </c:ser>
        <c:ser>
          <c:idx val="1"/>
          <c:order val="1"/>
          <c:tx>
            <c:strRef>
              <c:f>'[1(5)空港別旅客便数.xlsx]Sheet1'!$C$3</c:f>
              <c:strCache>
                <c:ptCount val="1"/>
                <c:pt idx="0">
                  <c:v>北米</c:v>
                </c:pt>
              </c:strCache>
            </c:strRef>
          </c:tx>
          <c:invertIfNegative val="0"/>
          <c:cat>
            <c:strRef>
              <c:f>'[1(5)空港別旅客便数.xlsx]Sheet1'!$A$4:$A$6</c:f>
              <c:strCache>
                <c:ptCount val="3"/>
                <c:pt idx="0">
                  <c:v>関西国際空港</c:v>
                </c:pt>
                <c:pt idx="1">
                  <c:v>成田国際空港</c:v>
                </c:pt>
                <c:pt idx="2">
                  <c:v>中部国際空港</c:v>
                </c:pt>
              </c:strCache>
            </c:strRef>
          </c:cat>
          <c:val>
            <c:numRef>
              <c:f>'[1(5)空港別旅客便数.xlsx]Sheet1'!$C$4:$C$6</c:f>
              <c:numCache>
                <c:formatCode>#,##0_);[Red]\(#,##0\)</c:formatCode>
                <c:ptCount val="3"/>
                <c:pt idx="0">
                  <c:v>48</c:v>
                </c:pt>
                <c:pt idx="1">
                  <c:v>334</c:v>
                </c:pt>
                <c:pt idx="2">
                  <c:v>5</c:v>
                </c:pt>
              </c:numCache>
            </c:numRef>
          </c:val>
        </c:ser>
        <c:ser>
          <c:idx val="2"/>
          <c:order val="2"/>
          <c:tx>
            <c:strRef>
              <c:f>'[1(5)空港別旅客便数.xlsx]Sheet1'!$D$3</c:f>
              <c:strCache>
                <c:ptCount val="1"/>
                <c:pt idx="0">
                  <c:v>欧州</c:v>
                </c:pt>
              </c:strCache>
            </c:strRef>
          </c:tx>
          <c:invertIfNegative val="0"/>
          <c:cat>
            <c:strRef>
              <c:f>'[1(5)空港別旅客便数.xlsx]Sheet1'!$A$4:$A$6</c:f>
              <c:strCache>
                <c:ptCount val="3"/>
                <c:pt idx="0">
                  <c:v>関西国際空港</c:v>
                </c:pt>
                <c:pt idx="1">
                  <c:v>成田国際空港</c:v>
                </c:pt>
                <c:pt idx="2">
                  <c:v>中部国際空港</c:v>
                </c:pt>
              </c:strCache>
            </c:strRef>
          </c:cat>
          <c:val>
            <c:numRef>
              <c:f>'[1(5)空港別旅客便数.xlsx]Sheet1'!$D$4:$D$6</c:f>
              <c:numCache>
                <c:formatCode>#,##0_);[Red]\(#,##0\)</c:formatCode>
                <c:ptCount val="3"/>
                <c:pt idx="0">
                  <c:v>34</c:v>
                </c:pt>
                <c:pt idx="1">
                  <c:v>583</c:v>
                </c:pt>
                <c:pt idx="2">
                  <c:v>10</c:v>
                </c:pt>
              </c:numCache>
            </c:numRef>
          </c:val>
        </c:ser>
        <c:ser>
          <c:idx val="3"/>
          <c:order val="3"/>
          <c:tx>
            <c:strRef>
              <c:f>'[1(5)空港別旅客便数.xlsx]Sheet1'!$E$3</c:f>
              <c:strCache>
                <c:ptCount val="1"/>
                <c:pt idx="0">
                  <c:v>その他</c:v>
                </c:pt>
              </c:strCache>
            </c:strRef>
          </c:tx>
          <c:spPr>
            <a:ln w="6350"/>
          </c:spPr>
          <c:invertIfNegative val="0"/>
          <c:cat>
            <c:strRef>
              <c:f>'[1(5)空港別旅客便数.xlsx]Sheet1'!$A$4:$A$6</c:f>
              <c:strCache>
                <c:ptCount val="3"/>
                <c:pt idx="0">
                  <c:v>関西国際空港</c:v>
                </c:pt>
                <c:pt idx="1">
                  <c:v>成田国際空港</c:v>
                </c:pt>
                <c:pt idx="2">
                  <c:v>中部国際空港</c:v>
                </c:pt>
              </c:strCache>
            </c:strRef>
          </c:cat>
          <c:val>
            <c:numRef>
              <c:f>'[1(5)空港別旅客便数.xlsx]Sheet1'!$E$4:$E$6</c:f>
              <c:numCache>
                <c:formatCode>#,##0_);[Red]\(#,##0\)</c:formatCode>
                <c:ptCount val="3"/>
                <c:pt idx="0">
                  <c:v>45</c:v>
                </c:pt>
                <c:pt idx="1">
                  <c:v>380</c:v>
                </c:pt>
                <c:pt idx="2">
                  <c:v>33</c:v>
                </c:pt>
              </c:numCache>
            </c:numRef>
          </c:val>
        </c:ser>
        <c:dLbls>
          <c:showLegendKey val="0"/>
          <c:showVal val="0"/>
          <c:showCatName val="0"/>
          <c:showSerName val="0"/>
          <c:showPercent val="0"/>
          <c:showBubbleSize val="0"/>
        </c:dLbls>
        <c:gapWidth val="95"/>
        <c:overlap val="100"/>
        <c:axId val="113349760"/>
        <c:axId val="113351296"/>
      </c:barChart>
      <c:catAx>
        <c:axId val="113349760"/>
        <c:scaling>
          <c:orientation val="minMax"/>
        </c:scaling>
        <c:delete val="0"/>
        <c:axPos val="b"/>
        <c:majorTickMark val="none"/>
        <c:minorTickMark val="none"/>
        <c:tickLblPos val="nextTo"/>
        <c:crossAx val="113351296"/>
        <c:crosses val="autoZero"/>
        <c:auto val="1"/>
        <c:lblAlgn val="ctr"/>
        <c:lblOffset val="100"/>
        <c:noMultiLvlLbl val="0"/>
      </c:catAx>
      <c:valAx>
        <c:axId val="113351296"/>
        <c:scaling>
          <c:orientation val="minMax"/>
          <c:max val="3500"/>
        </c:scaling>
        <c:delete val="0"/>
        <c:axPos val="l"/>
        <c:majorGridlines/>
        <c:title>
          <c:tx>
            <c:rich>
              <a:bodyPr/>
              <a:lstStyle/>
              <a:p>
                <a:pPr>
                  <a:defRPr/>
                </a:pPr>
                <a:r>
                  <a:rPr lang="ja-JP" altLang="en-US"/>
                  <a:t>便</a:t>
                </a:r>
                <a:r>
                  <a:rPr lang="en-US" altLang="ja-JP"/>
                  <a:t>/</a:t>
                </a:r>
                <a:r>
                  <a:rPr lang="ja-JP" altLang="en-US"/>
                  <a:t>週</a:t>
                </a:r>
              </a:p>
            </c:rich>
          </c:tx>
          <c:layout/>
          <c:overlay val="0"/>
        </c:title>
        <c:numFmt formatCode="#,##0_);[Red]\(#,##0\)" sourceLinked="1"/>
        <c:majorTickMark val="none"/>
        <c:minorTickMark val="none"/>
        <c:tickLblPos val="nextTo"/>
        <c:crossAx val="113349760"/>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'[＜P.37＞2(2)受け入れ留学生数（折れ線グラフ）.xlsx]Sheet1'!$A$3</c:f>
              <c:strCache>
                <c:ptCount val="1"/>
                <c:pt idx="0">
                  <c:v>大阪府</c:v>
                </c:pt>
              </c:strCache>
            </c:strRef>
          </c:tx>
          <c:marker>
            <c:symbol val="square"/>
            <c:size val="7"/>
          </c:marker>
          <c:cat>
            <c:numRef>
              <c:f>'[＜P.37＞2(2)受け入れ留学生数（折れ線グラフ）.xlsx]Sheet1'!$B$1:$F$2</c:f>
              <c:numCache>
                <c:formatCode>General</c:formatCode>
                <c:ptCount val="5"/>
                <c:pt idx="0">
                  <c:v>2011</c:v>
                </c:pt>
                <c:pt idx="1">
                  <c:v>2012</c:v>
                </c:pt>
                <c:pt idx="2">
                  <c:v>2013</c:v>
                </c:pt>
                <c:pt idx="3">
                  <c:v>2014</c:v>
                </c:pt>
                <c:pt idx="4">
                  <c:v>2015</c:v>
                </c:pt>
              </c:numCache>
            </c:numRef>
          </c:cat>
          <c:val>
            <c:numRef>
              <c:f>'[＜P.37＞2(2)受け入れ留学生数（折れ線グラフ）.xlsx]Sheet1'!$B$3:$F$3</c:f>
              <c:numCache>
                <c:formatCode>#,##0</c:formatCode>
                <c:ptCount val="5"/>
                <c:pt idx="0">
                  <c:v>11841</c:v>
                </c:pt>
                <c:pt idx="1">
                  <c:v>12133</c:v>
                </c:pt>
                <c:pt idx="2">
                  <c:v>12513</c:v>
                </c:pt>
                <c:pt idx="3">
                  <c:v>13588</c:v>
                </c:pt>
                <c:pt idx="4">
                  <c:v>15280</c:v>
                </c:pt>
              </c:numCache>
            </c:numRef>
          </c:val>
          <c:smooth val="0"/>
        </c:ser>
        <c:ser>
          <c:idx val="7"/>
          <c:order val="1"/>
          <c:tx>
            <c:strRef>
              <c:f>'[＜P.37＞2(2)受け入れ留学生数（折れ線グラフ）.xlsx]Sheet1'!$A$12</c:f>
              <c:strCache>
                <c:ptCount val="1"/>
                <c:pt idx="0">
                  <c:v>全国</c:v>
                </c:pt>
              </c:strCache>
            </c:strRef>
          </c:tx>
          <c:marker>
            <c:symbol val="circle"/>
            <c:size val="7"/>
          </c:marker>
          <c:cat>
            <c:numRef>
              <c:f>'[＜P.37＞2(2)受け入れ留学生数（折れ線グラフ）.xlsx]Sheet1'!$B$2:$F$2</c:f>
              <c:numCache>
                <c:formatCode>General</c:formatCode>
                <c:ptCount val="5"/>
                <c:pt idx="0">
                  <c:v>2011</c:v>
                </c:pt>
                <c:pt idx="1">
                  <c:v>2012</c:v>
                </c:pt>
                <c:pt idx="2">
                  <c:v>2013</c:v>
                </c:pt>
                <c:pt idx="3">
                  <c:v>2014</c:v>
                </c:pt>
                <c:pt idx="4">
                  <c:v>2015</c:v>
                </c:pt>
              </c:numCache>
            </c:numRef>
          </c:cat>
          <c:val>
            <c:numRef>
              <c:f>'[＜P.37＞2(2)受け入れ留学生数（折れ線グラフ）.xlsx]Sheet1'!$B$12:$F$12</c:f>
              <c:numCache>
                <c:formatCode>#,##0</c:formatCode>
                <c:ptCount val="5"/>
                <c:pt idx="0">
                  <c:v>163697</c:v>
                </c:pt>
                <c:pt idx="1">
                  <c:v>161848</c:v>
                </c:pt>
                <c:pt idx="2">
                  <c:v>168145</c:v>
                </c:pt>
                <c:pt idx="3">
                  <c:v>184155</c:v>
                </c:pt>
                <c:pt idx="4">
                  <c:v>208379</c:v>
                </c:pt>
              </c:numCache>
            </c:numRef>
          </c:val>
          <c:smooth val="0"/>
        </c:ser>
        <c:dLbls>
          <c:showLegendKey val="0"/>
          <c:showVal val="0"/>
          <c:showCatName val="0"/>
          <c:showSerName val="0"/>
          <c:showPercent val="0"/>
          <c:showBubbleSize val="0"/>
        </c:dLbls>
        <c:marker val="1"/>
        <c:smooth val="0"/>
        <c:axId val="103912960"/>
        <c:axId val="103914496"/>
      </c:lineChart>
      <c:catAx>
        <c:axId val="103912960"/>
        <c:scaling>
          <c:orientation val="minMax"/>
        </c:scaling>
        <c:delete val="0"/>
        <c:axPos val="b"/>
        <c:numFmt formatCode="General" sourceLinked="1"/>
        <c:majorTickMark val="out"/>
        <c:minorTickMark val="none"/>
        <c:tickLblPos val="nextTo"/>
        <c:crossAx val="103914496"/>
        <c:crosses val="autoZero"/>
        <c:auto val="1"/>
        <c:lblAlgn val="ctr"/>
        <c:lblOffset val="100"/>
        <c:noMultiLvlLbl val="0"/>
      </c:catAx>
      <c:valAx>
        <c:axId val="103914496"/>
        <c:scaling>
          <c:orientation val="minMax"/>
        </c:scaling>
        <c:delete val="0"/>
        <c:axPos val="l"/>
        <c:majorGridlines/>
        <c:numFmt formatCode="#,##0" sourceLinked="1"/>
        <c:majorTickMark val="out"/>
        <c:minorTickMark val="none"/>
        <c:tickLblPos val="nextTo"/>
        <c:crossAx val="103912960"/>
        <c:crosses val="autoZero"/>
        <c:crossBetween val="between"/>
        <c:dispUnits>
          <c:builtInUnit val="thousands"/>
          <c:dispUnitsLbl>
            <c:layout>
              <c:manualLayout>
                <c:xMode val="edge"/>
                <c:yMode val="edge"/>
                <c:x val="3.0555555555555555E-2"/>
                <c:y val="5.2128590309190072E-3"/>
              </c:manualLayout>
            </c:layout>
            <c:tx>
              <c:rich>
                <a:bodyPr rot="0" vert="horz"/>
                <a:lstStyle/>
                <a:p>
                  <a:pPr>
                    <a:defRPr sz="900" b="0">
                      <a:latin typeface="Meiryo UI" panose="020B0604030504040204" pitchFamily="50" charset="-128"/>
                      <a:ea typeface="Meiryo UI" panose="020B0604030504040204" pitchFamily="50" charset="-128"/>
                      <a:cs typeface="Meiryo UI" panose="020B0604030504040204" pitchFamily="50" charset="-128"/>
                    </a:defRPr>
                  </a:pPr>
                  <a:r>
                    <a:rPr lang="en-US" altLang="ja-JP" sz="900" b="0">
                      <a:latin typeface="Meiryo UI" panose="020B0604030504040204" pitchFamily="50" charset="-128"/>
                      <a:ea typeface="Meiryo UI" panose="020B0604030504040204" pitchFamily="50" charset="-128"/>
                      <a:cs typeface="Meiryo UI" panose="020B0604030504040204" pitchFamily="50" charset="-128"/>
                    </a:rPr>
                    <a:t>(</a:t>
                  </a:r>
                  <a:r>
                    <a:rPr lang="ja-JP" altLang="en-US" sz="900" b="0">
                      <a:latin typeface="Meiryo UI" panose="020B0604030504040204" pitchFamily="50" charset="-128"/>
                      <a:ea typeface="Meiryo UI" panose="020B0604030504040204" pitchFamily="50" charset="-128"/>
                      <a:cs typeface="Meiryo UI" panose="020B0604030504040204" pitchFamily="50" charset="-128"/>
                    </a:rPr>
                    <a:t>千人</a:t>
                  </a:r>
                  <a:r>
                    <a:rPr lang="en-US" altLang="ja-JP" sz="900" b="0">
                      <a:latin typeface="Meiryo UI" panose="020B0604030504040204" pitchFamily="50" charset="-128"/>
                      <a:ea typeface="Meiryo UI" panose="020B0604030504040204" pitchFamily="50" charset="-128"/>
                      <a:cs typeface="Meiryo UI" panose="020B0604030504040204" pitchFamily="50" charset="-128"/>
                    </a:rPr>
                    <a:t>)</a:t>
                  </a:r>
                  <a:endParaRPr lang="ja-JP" altLang="en-US" sz="900" b="0">
                    <a:latin typeface="Meiryo UI" panose="020B0604030504040204" pitchFamily="50" charset="-128"/>
                    <a:ea typeface="Meiryo UI" panose="020B0604030504040204" pitchFamily="50" charset="-128"/>
                    <a:cs typeface="Meiryo UI" panose="020B0604030504040204" pitchFamily="50" charset="-128"/>
                  </a:endParaRPr>
                </a:p>
              </c:rich>
            </c:tx>
          </c:dispUnitsLbl>
        </c:dispUnits>
      </c:valAx>
    </c:plotArea>
    <c:legend>
      <c:legendPos val="r"/>
      <c:layout/>
      <c:overlay val="0"/>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94115392032262E-2"/>
          <c:y val="6.11350122789611E-2"/>
          <c:w val="0.73959105366730871"/>
          <c:h val="0.84647315868358275"/>
        </c:manualLayout>
      </c:layout>
      <c:barChart>
        <c:barDir val="col"/>
        <c:grouping val="clustered"/>
        <c:varyColors val="0"/>
        <c:ser>
          <c:idx val="0"/>
          <c:order val="0"/>
          <c:tx>
            <c:strRef>
              <c:f>Sheet1!$B$1</c:f>
              <c:strCache>
                <c:ptCount val="1"/>
                <c:pt idx="0">
                  <c:v>外国人労働者数</c:v>
                </c:pt>
              </c:strCache>
            </c:strRef>
          </c:tx>
          <c:invertIfNegative val="0"/>
          <c:cat>
            <c:strRef>
              <c:f>Sheet1!$A$3:$A$9</c:f>
              <c:strCache>
                <c:ptCount val="7"/>
                <c:pt idx="0">
                  <c:v>東京</c:v>
                </c:pt>
                <c:pt idx="1">
                  <c:v>神奈川</c:v>
                </c:pt>
                <c:pt idx="2">
                  <c:v>静岡</c:v>
                </c:pt>
                <c:pt idx="3">
                  <c:v>愛知</c:v>
                </c:pt>
                <c:pt idx="4">
                  <c:v>京都</c:v>
                </c:pt>
                <c:pt idx="5">
                  <c:v>大阪</c:v>
                </c:pt>
                <c:pt idx="6">
                  <c:v>沖縄</c:v>
                </c:pt>
              </c:strCache>
            </c:strRef>
          </c:cat>
          <c:val>
            <c:numRef>
              <c:f>Sheet1!$B$3:$B$9</c:f>
              <c:numCache>
                <c:formatCode>#,##0_);[Red]\(#,##0\)</c:formatCode>
                <c:ptCount val="7"/>
                <c:pt idx="0">
                  <c:v>276909</c:v>
                </c:pt>
                <c:pt idx="1">
                  <c:v>51854</c:v>
                </c:pt>
                <c:pt idx="2">
                  <c:v>40376</c:v>
                </c:pt>
                <c:pt idx="3">
                  <c:v>94698</c:v>
                </c:pt>
                <c:pt idx="4">
                  <c:v>9959</c:v>
                </c:pt>
                <c:pt idx="5">
                  <c:v>45838</c:v>
                </c:pt>
                <c:pt idx="6">
                  <c:v>4898</c:v>
                </c:pt>
              </c:numCache>
            </c:numRef>
          </c:val>
        </c:ser>
        <c:ser>
          <c:idx val="1"/>
          <c:order val="1"/>
          <c:tx>
            <c:strRef>
              <c:f>Sheet1!$C$1</c:f>
              <c:strCache>
                <c:ptCount val="1"/>
                <c:pt idx="0">
                  <c:v>「専門・技術」資格人数</c:v>
                </c:pt>
              </c:strCache>
            </c:strRef>
          </c:tx>
          <c:invertIfNegative val="0"/>
          <c:cat>
            <c:strRef>
              <c:f>Sheet1!$A$3:$A$9</c:f>
              <c:strCache>
                <c:ptCount val="7"/>
                <c:pt idx="0">
                  <c:v>東京</c:v>
                </c:pt>
                <c:pt idx="1">
                  <c:v>神奈川</c:v>
                </c:pt>
                <c:pt idx="2">
                  <c:v>静岡</c:v>
                </c:pt>
                <c:pt idx="3">
                  <c:v>愛知</c:v>
                </c:pt>
                <c:pt idx="4">
                  <c:v>京都</c:v>
                </c:pt>
                <c:pt idx="5">
                  <c:v>大阪</c:v>
                </c:pt>
                <c:pt idx="6">
                  <c:v>沖縄</c:v>
                </c:pt>
              </c:strCache>
            </c:strRef>
          </c:cat>
          <c:val>
            <c:numRef>
              <c:f>Sheet1!$C$3:$C$9</c:f>
              <c:numCache>
                <c:formatCode>#,##0_);[Red]\(#,##0\)</c:formatCode>
                <c:ptCount val="7"/>
                <c:pt idx="0">
                  <c:v>86948</c:v>
                </c:pt>
                <c:pt idx="1">
                  <c:v>10195</c:v>
                </c:pt>
                <c:pt idx="2">
                  <c:v>3214</c:v>
                </c:pt>
                <c:pt idx="3">
                  <c:v>10687</c:v>
                </c:pt>
                <c:pt idx="4">
                  <c:v>2609</c:v>
                </c:pt>
                <c:pt idx="5">
                  <c:v>10052</c:v>
                </c:pt>
                <c:pt idx="6">
                  <c:v>1110</c:v>
                </c:pt>
              </c:numCache>
            </c:numRef>
          </c:val>
        </c:ser>
        <c:dLbls>
          <c:showLegendKey val="0"/>
          <c:showVal val="0"/>
          <c:showCatName val="0"/>
          <c:showSerName val="0"/>
          <c:showPercent val="0"/>
          <c:showBubbleSize val="0"/>
        </c:dLbls>
        <c:gapWidth val="150"/>
        <c:axId val="116531200"/>
        <c:axId val="116532736"/>
      </c:barChart>
      <c:lineChart>
        <c:grouping val="standard"/>
        <c:varyColors val="0"/>
        <c:ser>
          <c:idx val="2"/>
          <c:order val="2"/>
          <c:tx>
            <c:strRef>
              <c:f>Sheet1!$D$1</c:f>
              <c:strCache>
                <c:ptCount val="1"/>
                <c:pt idx="0">
                  <c:v>全労働者に占める「専門・技術」の割合</c:v>
                </c:pt>
              </c:strCache>
            </c:strRef>
          </c:tx>
          <c:cat>
            <c:strRef>
              <c:f>Sheet1!$A$3:$A$9</c:f>
              <c:strCache>
                <c:ptCount val="7"/>
                <c:pt idx="0">
                  <c:v>東京</c:v>
                </c:pt>
                <c:pt idx="1">
                  <c:v>神奈川</c:v>
                </c:pt>
                <c:pt idx="2">
                  <c:v>静岡</c:v>
                </c:pt>
                <c:pt idx="3">
                  <c:v>愛知</c:v>
                </c:pt>
                <c:pt idx="4">
                  <c:v>京都</c:v>
                </c:pt>
                <c:pt idx="5">
                  <c:v>大阪</c:v>
                </c:pt>
                <c:pt idx="6">
                  <c:v>沖縄</c:v>
                </c:pt>
              </c:strCache>
            </c:strRef>
          </c:cat>
          <c:val>
            <c:numRef>
              <c:f>Sheet1!$D$3:$D$9</c:f>
              <c:numCache>
                <c:formatCode>0.0%</c:formatCode>
                <c:ptCount val="7"/>
                <c:pt idx="0">
                  <c:v>0.31399485029377883</c:v>
                </c:pt>
                <c:pt idx="1">
                  <c:v>0.19660971188336482</c:v>
                </c:pt>
                <c:pt idx="2">
                  <c:v>7.960174361006539E-2</c:v>
                </c:pt>
                <c:pt idx="3">
                  <c:v>0.11285349215400536</c:v>
                </c:pt>
                <c:pt idx="4">
                  <c:v>0.26197409378451653</c:v>
                </c:pt>
                <c:pt idx="5">
                  <c:v>0.2192940355163838</c:v>
                </c:pt>
                <c:pt idx="6">
                  <c:v>0.22662311147407105</c:v>
                </c:pt>
              </c:numCache>
            </c:numRef>
          </c:val>
          <c:smooth val="0"/>
        </c:ser>
        <c:dLbls>
          <c:showLegendKey val="0"/>
          <c:showVal val="0"/>
          <c:showCatName val="0"/>
          <c:showSerName val="0"/>
          <c:showPercent val="0"/>
          <c:showBubbleSize val="0"/>
        </c:dLbls>
        <c:marker val="1"/>
        <c:smooth val="0"/>
        <c:axId val="116544256"/>
        <c:axId val="116534272"/>
      </c:lineChart>
      <c:catAx>
        <c:axId val="116531200"/>
        <c:scaling>
          <c:orientation val="minMax"/>
        </c:scaling>
        <c:delete val="0"/>
        <c:axPos val="b"/>
        <c:majorTickMark val="out"/>
        <c:minorTickMark val="none"/>
        <c:tickLblPos val="nextTo"/>
        <c:crossAx val="116532736"/>
        <c:crosses val="autoZero"/>
        <c:auto val="1"/>
        <c:lblAlgn val="ctr"/>
        <c:lblOffset val="100"/>
        <c:noMultiLvlLbl val="0"/>
      </c:catAx>
      <c:valAx>
        <c:axId val="116532736"/>
        <c:scaling>
          <c:orientation val="minMax"/>
        </c:scaling>
        <c:delete val="0"/>
        <c:axPos val="l"/>
        <c:majorGridlines/>
        <c:numFmt formatCode="#,##0_);[Red]\(#,##0\)" sourceLinked="1"/>
        <c:majorTickMark val="out"/>
        <c:minorTickMark val="none"/>
        <c:tickLblPos val="nextTo"/>
        <c:crossAx val="116531200"/>
        <c:crosses val="autoZero"/>
        <c:crossBetween val="between"/>
      </c:valAx>
      <c:valAx>
        <c:axId val="116534272"/>
        <c:scaling>
          <c:orientation val="minMax"/>
        </c:scaling>
        <c:delete val="0"/>
        <c:axPos val="r"/>
        <c:numFmt formatCode="0.0%" sourceLinked="1"/>
        <c:majorTickMark val="out"/>
        <c:minorTickMark val="none"/>
        <c:tickLblPos val="nextTo"/>
        <c:crossAx val="116544256"/>
        <c:crosses val="max"/>
        <c:crossBetween val="between"/>
      </c:valAx>
      <c:catAx>
        <c:axId val="116544256"/>
        <c:scaling>
          <c:orientation val="minMax"/>
        </c:scaling>
        <c:delete val="1"/>
        <c:axPos val="b"/>
        <c:majorTickMark val="out"/>
        <c:minorTickMark val="none"/>
        <c:tickLblPos val="nextTo"/>
        <c:crossAx val="116534272"/>
        <c:crosses val="autoZero"/>
        <c:auto val="1"/>
        <c:lblAlgn val="ctr"/>
        <c:lblOffset val="100"/>
        <c:noMultiLvlLbl val="0"/>
      </c:catAx>
    </c:plotArea>
    <c:legend>
      <c:legendPos val="r"/>
      <c:layout>
        <c:manualLayout>
          <c:xMode val="edge"/>
          <c:yMode val="edge"/>
          <c:x val="0.22967015829056414"/>
          <c:y val="8.158409153279432E-2"/>
          <c:w val="0.30693505850104424"/>
          <c:h val="0.27561644606756597"/>
        </c:manualLayout>
      </c:layout>
      <c:overlay val="0"/>
      <c:spPr>
        <a:solidFill>
          <a:schemeClr val="bg1"/>
        </a:solidFill>
        <a:ln>
          <a:solidFill>
            <a:schemeClr val="accent1"/>
          </a:solidFill>
        </a:ln>
      </c:spPr>
      <c:txPr>
        <a:bodyPr/>
        <a:lstStyle/>
        <a:p>
          <a:pPr>
            <a:defRPr sz="800"/>
          </a:pPr>
          <a:endParaRPr lang="ja-JP"/>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府</c:v>
                </c:pt>
              </c:strCache>
            </c:strRef>
          </c:tx>
          <c:invertIfNegative val="0"/>
          <c:cat>
            <c:strRef>
              <c:f>Sheet1!$A$2:$A$6</c:f>
              <c:strCache>
                <c:ptCount val="5"/>
                <c:pt idx="0">
                  <c:v>H22年度</c:v>
                </c:pt>
                <c:pt idx="1">
                  <c:v>H24年度</c:v>
                </c:pt>
                <c:pt idx="2">
                  <c:v>H25年度</c:v>
                </c:pt>
                <c:pt idx="3">
                  <c:v>H26年度</c:v>
                </c:pt>
                <c:pt idx="4">
                  <c:v>H27年度</c:v>
                </c:pt>
              </c:strCache>
            </c:strRef>
          </c:cat>
          <c:val>
            <c:numRef>
              <c:f>Sheet1!$B$2:$B$6</c:f>
              <c:numCache>
                <c:formatCode>General</c:formatCode>
                <c:ptCount val="5"/>
                <c:pt idx="0">
                  <c:v>70.099999999999994</c:v>
                </c:pt>
                <c:pt idx="1">
                  <c:v>66.7</c:v>
                </c:pt>
                <c:pt idx="2">
                  <c:v>60.9</c:v>
                </c:pt>
                <c:pt idx="3">
                  <c:v>64.2</c:v>
                </c:pt>
                <c:pt idx="4">
                  <c:v>62.3</c:v>
                </c:pt>
              </c:numCache>
            </c:numRef>
          </c:val>
        </c:ser>
        <c:ser>
          <c:idx val="1"/>
          <c:order val="1"/>
          <c:tx>
            <c:strRef>
              <c:f>Sheet1!$C$1</c:f>
              <c:strCache>
                <c:ptCount val="1"/>
                <c:pt idx="0">
                  <c:v>全国</c:v>
                </c:pt>
              </c:strCache>
            </c:strRef>
          </c:tx>
          <c:invertIfNegative val="0"/>
          <c:cat>
            <c:strRef>
              <c:f>Sheet1!$A$2:$A$6</c:f>
              <c:strCache>
                <c:ptCount val="5"/>
                <c:pt idx="0">
                  <c:v>H22年度</c:v>
                </c:pt>
                <c:pt idx="1">
                  <c:v>H24年度</c:v>
                </c:pt>
                <c:pt idx="2">
                  <c:v>H25年度</c:v>
                </c:pt>
                <c:pt idx="3">
                  <c:v>H26年度</c:v>
                </c:pt>
                <c:pt idx="4">
                  <c:v>H27年度</c:v>
                </c:pt>
              </c:strCache>
            </c:strRef>
          </c:cat>
          <c:val>
            <c:numRef>
              <c:f>Sheet1!$C$2:$C$6</c:f>
              <c:numCache>
                <c:formatCode>General</c:formatCode>
                <c:ptCount val="5"/>
                <c:pt idx="0">
                  <c:v>71.2</c:v>
                </c:pt>
                <c:pt idx="1">
                  <c:v>67.400000000000006</c:v>
                </c:pt>
                <c:pt idx="2">
                  <c:v>61.9</c:v>
                </c:pt>
                <c:pt idx="3">
                  <c:v>66.2</c:v>
                </c:pt>
                <c:pt idx="4">
                  <c:v>63.9</c:v>
                </c:pt>
              </c:numCache>
            </c:numRef>
          </c:val>
        </c:ser>
        <c:dLbls>
          <c:showLegendKey val="0"/>
          <c:showVal val="0"/>
          <c:showCatName val="0"/>
          <c:showSerName val="0"/>
          <c:showPercent val="0"/>
          <c:showBubbleSize val="0"/>
        </c:dLbls>
        <c:gapWidth val="150"/>
        <c:axId val="116440064"/>
        <c:axId val="116445952"/>
      </c:barChart>
      <c:catAx>
        <c:axId val="116440064"/>
        <c:scaling>
          <c:orientation val="minMax"/>
        </c:scaling>
        <c:delete val="0"/>
        <c:axPos val="b"/>
        <c:majorTickMark val="out"/>
        <c:minorTickMark val="none"/>
        <c:tickLblPos val="nextTo"/>
        <c:txPr>
          <a:bodyPr/>
          <a:lstStyle/>
          <a:p>
            <a:pPr>
              <a:defRPr sz="900" baseline="0">
                <a:solidFill>
                  <a:schemeClr val="tx1"/>
                </a:solidFill>
              </a:defRPr>
            </a:pPr>
            <a:endParaRPr lang="ja-JP"/>
          </a:p>
        </c:txPr>
        <c:crossAx val="116445952"/>
        <c:crosses val="autoZero"/>
        <c:auto val="1"/>
        <c:lblAlgn val="ctr"/>
        <c:lblOffset val="100"/>
        <c:noMultiLvlLbl val="0"/>
      </c:catAx>
      <c:valAx>
        <c:axId val="116445952"/>
        <c:scaling>
          <c:orientation val="minMax"/>
          <c:min val="50"/>
        </c:scaling>
        <c:delete val="0"/>
        <c:axPos val="l"/>
        <c:majorGridlines/>
        <c:numFmt formatCode="General" sourceLinked="1"/>
        <c:majorTickMark val="out"/>
        <c:minorTickMark val="none"/>
        <c:tickLblPos val="nextTo"/>
        <c:txPr>
          <a:bodyPr/>
          <a:lstStyle/>
          <a:p>
            <a:pPr>
              <a:defRPr sz="1200"/>
            </a:pPr>
            <a:endParaRPr lang="ja-JP"/>
          </a:p>
        </c:txPr>
        <c:crossAx val="116440064"/>
        <c:crosses val="autoZero"/>
        <c:crossBetween val="between"/>
      </c:valAx>
    </c:plotArea>
    <c:legend>
      <c:legendPos val="r"/>
      <c:layout/>
      <c:overlay val="0"/>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府</c:v>
                </c:pt>
              </c:strCache>
            </c:strRef>
          </c:tx>
          <c:invertIfNegative val="0"/>
          <c:cat>
            <c:strRef>
              <c:f>Sheet1!$A$2:$A$6</c:f>
              <c:strCache>
                <c:ptCount val="5"/>
                <c:pt idx="0">
                  <c:v>H22年度</c:v>
                </c:pt>
                <c:pt idx="1">
                  <c:v>H24年度</c:v>
                </c:pt>
                <c:pt idx="2">
                  <c:v>H25年度</c:v>
                </c:pt>
                <c:pt idx="3">
                  <c:v>H26年度</c:v>
                </c:pt>
                <c:pt idx="4">
                  <c:v>H27年度</c:v>
                </c:pt>
              </c:strCache>
            </c:strRef>
          </c:cat>
          <c:val>
            <c:numRef>
              <c:f>Sheet1!$B$2:$B$6</c:f>
              <c:numCache>
                <c:formatCode>General</c:formatCode>
                <c:ptCount val="5"/>
                <c:pt idx="0">
                  <c:v>58.5</c:v>
                </c:pt>
                <c:pt idx="1">
                  <c:v>59.6</c:v>
                </c:pt>
                <c:pt idx="2">
                  <c:v>59.2</c:v>
                </c:pt>
                <c:pt idx="3">
                  <c:v>61.5</c:v>
                </c:pt>
                <c:pt idx="4">
                  <c:v>61.2</c:v>
                </c:pt>
              </c:numCache>
            </c:numRef>
          </c:val>
        </c:ser>
        <c:ser>
          <c:idx val="1"/>
          <c:order val="1"/>
          <c:tx>
            <c:strRef>
              <c:f>Sheet1!$C$1</c:f>
              <c:strCache>
                <c:ptCount val="1"/>
                <c:pt idx="0">
                  <c:v>全国</c:v>
                </c:pt>
              </c:strCache>
            </c:strRef>
          </c:tx>
          <c:invertIfNegative val="0"/>
          <c:cat>
            <c:strRef>
              <c:f>Sheet1!$A$2:$A$6</c:f>
              <c:strCache>
                <c:ptCount val="5"/>
                <c:pt idx="0">
                  <c:v>H22年度</c:v>
                </c:pt>
                <c:pt idx="1">
                  <c:v>H24年度</c:v>
                </c:pt>
                <c:pt idx="2">
                  <c:v>H25年度</c:v>
                </c:pt>
                <c:pt idx="3">
                  <c:v>H26年度</c:v>
                </c:pt>
                <c:pt idx="4">
                  <c:v>H27年度</c:v>
                </c:pt>
              </c:strCache>
            </c:strRef>
          </c:cat>
          <c:val>
            <c:numRef>
              <c:f>Sheet1!$C$2:$C$6</c:f>
              <c:numCache>
                <c:formatCode>General</c:formatCode>
                <c:ptCount val="5"/>
                <c:pt idx="0">
                  <c:v>62.1</c:v>
                </c:pt>
                <c:pt idx="1">
                  <c:v>62.5</c:v>
                </c:pt>
                <c:pt idx="2">
                  <c:v>62.2</c:v>
                </c:pt>
                <c:pt idx="3">
                  <c:v>64.400000000000006</c:v>
                </c:pt>
                <c:pt idx="4">
                  <c:v>61.9</c:v>
                </c:pt>
              </c:numCache>
            </c:numRef>
          </c:val>
        </c:ser>
        <c:dLbls>
          <c:showLegendKey val="0"/>
          <c:showVal val="0"/>
          <c:showCatName val="0"/>
          <c:showSerName val="0"/>
          <c:showPercent val="0"/>
          <c:showBubbleSize val="0"/>
        </c:dLbls>
        <c:gapWidth val="150"/>
        <c:axId val="116368512"/>
        <c:axId val="116370048"/>
      </c:barChart>
      <c:catAx>
        <c:axId val="116368512"/>
        <c:scaling>
          <c:orientation val="minMax"/>
        </c:scaling>
        <c:delete val="0"/>
        <c:axPos val="b"/>
        <c:majorTickMark val="out"/>
        <c:minorTickMark val="none"/>
        <c:tickLblPos val="nextTo"/>
        <c:txPr>
          <a:bodyPr/>
          <a:lstStyle/>
          <a:p>
            <a:pPr>
              <a:defRPr sz="900">
                <a:solidFill>
                  <a:schemeClr val="tx1"/>
                </a:solidFill>
              </a:defRPr>
            </a:pPr>
            <a:endParaRPr lang="ja-JP"/>
          </a:p>
        </c:txPr>
        <c:crossAx val="116370048"/>
        <c:crosses val="autoZero"/>
        <c:auto val="1"/>
        <c:lblAlgn val="ctr"/>
        <c:lblOffset val="100"/>
        <c:noMultiLvlLbl val="0"/>
      </c:catAx>
      <c:valAx>
        <c:axId val="116370048"/>
        <c:scaling>
          <c:orientation val="minMax"/>
          <c:max val="75"/>
          <c:min val="50"/>
        </c:scaling>
        <c:delete val="0"/>
        <c:axPos val="l"/>
        <c:majorGridlines/>
        <c:numFmt formatCode="General" sourceLinked="1"/>
        <c:majorTickMark val="out"/>
        <c:minorTickMark val="none"/>
        <c:tickLblPos val="nextTo"/>
        <c:txPr>
          <a:bodyPr/>
          <a:lstStyle/>
          <a:p>
            <a:pPr>
              <a:defRPr sz="1200"/>
            </a:pPr>
            <a:endParaRPr lang="ja-JP"/>
          </a:p>
        </c:txPr>
        <c:crossAx val="116368512"/>
        <c:crosses val="autoZero"/>
        <c:crossBetween val="between"/>
      </c:valAx>
    </c:plotArea>
    <c:legend>
      <c:legendPos val="r"/>
      <c:layout/>
      <c:overlay val="0"/>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71512983466068"/>
          <c:y val="4.4325548795231901E-2"/>
          <c:w val="0.81833407376713041"/>
          <c:h val="0.72795570554408151"/>
        </c:manualLayout>
      </c:layout>
      <c:lineChart>
        <c:grouping val="standard"/>
        <c:varyColors val="0"/>
        <c:ser>
          <c:idx val="0"/>
          <c:order val="0"/>
          <c:tx>
            <c:strRef>
              <c:f>Sheet1!$B$1</c:f>
              <c:strCache>
                <c:ptCount val="1"/>
                <c:pt idx="0">
                  <c:v>大阪</c:v>
                </c:pt>
              </c:strCache>
            </c:strRef>
          </c:tx>
          <c:marker>
            <c:symbol val="square"/>
            <c:size val="5"/>
          </c:marker>
          <c:dLbls>
            <c:dLbl>
              <c:idx val="2"/>
              <c:layout>
                <c:manualLayout>
                  <c:x val="-6.3584170724325595E-2"/>
                  <c:y val="-6.1901289558536819E-2"/>
                </c:manualLayout>
              </c:layout>
              <c:dLblPos val="r"/>
              <c:showLegendKey val="0"/>
              <c:showVal val="1"/>
              <c:showCatName val="0"/>
              <c:showSerName val="0"/>
              <c:showPercent val="0"/>
              <c:showBubbleSize val="0"/>
            </c:dLbl>
            <c:txPr>
              <a:bodyPr/>
              <a:lstStyle/>
              <a:p>
                <a:pPr>
                  <a:defRPr sz="1400"/>
                </a:pPr>
                <a:endParaRPr lang="ja-JP"/>
              </a:p>
            </c:txPr>
            <c:dLblPos val="t"/>
            <c:showLegendKey val="0"/>
            <c:showVal val="1"/>
            <c:showCatName val="0"/>
            <c:showSerName val="0"/>
            <c:showPercent val="0"/>
            <c:showBubbleSize val="0"/>
            <c:showLeaderLines val="0"/>
          </c:dLbls>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2.2999999999999998</c:v>
                </c:pt>
                <c:pt idx="1">
                  <c:v>2.2000000000000002</c:v>
                </c:pt>
                <c:pt idx="2">
                  <c:v>2.1</c:v>
                </c:pt>
                <c:pt idx="3">
                  <c:v>2.4</c:v>
                </c:pt>
                <c:pt idx="4">
                  <c:v>2.2000000000000002</c:v>
                </c:pt>
              </c:numCache>
            </c:numRef>
          </c:val>
          <c:smooth val="0"/>
        </c:ser>
        <c:ser>
          <c:idx val="1"/>
          <c:order val="1"/>
          <c:tx>
            <c:strRef>
              <c:f>Sheet1!$C$1</c:f>
              <c:strCache>
                <c:ptCount val="1"/>
                <c:pt idx="0">
                  <c:v>東京</c:v>
                </c:pt>
              </c:strCache>
            </c:strRef>
          </c:tx>
          <c:marker>
            <c:symbol val="diamond"/>
            <c:size val="5"/>
          </c:marker>
          <c:cat>
            <c:numRef>
              <c:f>Sheet1!$A$2:$A$6</c:f>
              <c:numCache>
                <c:formatCode>General</c:formatCode>
                <c:ptCount val="5"/>
                <c:pt idx="0">
                  <c:v>2010</c:v>
                </c:pt>
                <c:pt idx="1">
                  <c:v>2011</c:v>
                </c:pt>
                <c:pt idx="2">
                  <c:v>2012</c:v>
                </c:pt>
                <c:pt idx="3">
                  <c:v>2013</c:v>
                </c:pt>
                <c:pt idx="4">
                  <c:v>2014</c:v>
                </c:pt>
              </c:numCache>
            </c:numRef>
          </c:cat>
          <c:val>
            <c:numRef>
              <c:f>Sheet1!$C$2:$C$6</c:f>
              <c:numCache>
                <c:formatCode>0.0_ </c:formatCode>
                <c:ptCount val="5"/>
                <c:pt idx="0">
                  <c:v>1.8</c:v>
                </c:pt>
                <c:pt idx="1">
                  <c:v>1.6</c:v>
                </c:pt>
                <c:pt idx="2">
                  <c:v>1.7</c:v>
                </c:pt>
                <c:pt idx="3" formatCode="General">
                  <c:v>1.7</c:v>
                </c:pt>
                <c:pt idx="4" formatCode="General">
                  <c:v>1.5</c:v>
                </c:pt>
              </c:numCache>
            </c:numRef>
          </c:val>
          <c:smooth val="0"/>
        </c:ser>
        <c:ser>
          <c:idx val="2"/>
          <c:order val="2"/>
          <c:tx>
            <c:strRef>
              <c:f>Sheet1!$D$1</c:f>
              <c:strCache>
                <c:ptCount val="1"/>
                <c:pt idx="0">
                  <c:v>京都</c:v>
                </c:pt>
              </c:strCache>
            </c:strRef>
          </c:tx>
          <c:marker>
            <c:symbol val="triangle"/>
            <c:size val="5"/>
          </c:marker>
          <c:cat>
            <c:numRef>
              <c:f>Sheet1!$A$2:$A$6</c:f>
              <c:numCache>
                <c:formatCode>General</c:formatCode>
                <c:ptCount val="5"/>
                <c:pt idx="0">
                  <c:v>2010</c:v>
                </c:pt>
                <c:pt idx="1">
                  <c:v>2011</c:v>
                </c:pt>
                <c:pt idx="2">
                  <c:v>2012</c:v>
                </c:pt>
                <c:pt idx="3">
                  <c:v>2013</c:v>
                </c:pt>
                <c:pt idx="4">
                  <c:v>2014</c:v>
                </c:pt>
              </c:numCache>
            </c:numRef>
          </c:cat>
          <c:val>
            <c:numRef>
              <c:f>Sheet1!$D$2:$D$6</c:f>
              <c:numCache>
                <c:formatCode>General</c:formatCode>
                <c:ptCount val="5"/>
                <c:pt idx="0">
                  <c:v>1.6</c:v>
                </c:pt>
                <c:pt idx="1">
                  <c:v>1.5</c:v>
                </c:pt>
                <c:pt idx="2">
                  <c:v>1.6</c:v>
                </c:pt>
                <c:pt idx="3">
                  <c:v>1.6</c:v>
                </c:pt>
                <c:pt idx="4">
                  <c:v>1.4</c:v>
                </c:pt>
              </c:numCache>
            </c:numRef>
          </c:val>
          <c:smooth val="0"/>
        </c:ser>
        <c:ser>
          <c:idx val="3"/>
          <c:order val="3"/>
          <c:tx>
            <c:strRef>
              <c:f>Sheet1!$E$1</c:f>
              <c:strCache>
                <c:ptCount val="1"/>
                <c:pt idx="0">
                  <c:v>全国</c:v>
                </c:pt>
              </c:strCache>
            </c:strRef>
          </c:tx>
          <c:marker>
            <c:symbol val="circle"/>
            <c:size val="5"/>
          </c:marker>
          <c:dLbls>
            <c:dLbl>
              <c:idx val="0"/>
              <c:layout>
                <c:manualLayout>
                  <c:x val="-9.7307195752196124E-2"/>
                  <c:y val="-8.5117163440368723E-2"/>
                </c:manualLayout>
              </c:layout>
              <c:showLegendKey val="0"/>
              <c:showVal val="1"/>
              <c:showCatName val="0"/>
              <c:showSerName val="0"/>
              <c:showPercent val="0"/>
              <c:showBubbleSize val="0"/>
            </c:dLbl>
            <c:dLbl>
              <c:idx val="1"/>
              <c:layout>
                <c:manualLayout>
                  <c:x val="-5.4735297610610315E-2"/>
                  <c:y val="-5.5326156236239668E-2"/>
                </c:manualLayout>
              </c:layout>
              <c:showLegendKey val="0"/>
              <c:showVal val="1"/>
              <c:showCatName val="0"/>
              <c:showSerName val="0"/>
              <c:showPercent val="0"/>
              <c:showBubbleSize val="0"/>
            </c:dLbl>
            <c:dLbl>
              <c:idx val="2"/>
              <c:layout>
                <c:manualLayout>
                  <c:x val="-5.4735297610610259E-2"/>
                  <c:y val="-0.12341988698853465"/>
                </c:manualLayout>
              </c:layout>
              <c:showLegendKey val="0"/>
              <c:showVal val="1"/>
              <c:showCatName val="0"/>
              <c:showSerName val="0"/>
              <c:showPercent val="0"/>
              <c:showBubbleSize val="0"/>
            </c:dLbl>
            <c:dLbl>
              <c:idx val="3"/>
              <c:layout>
                <c:manualLayout>
                  <c:x val="-6.0816997345122574E-2"/>
                  <c:y val="-6.3837872580276539E-2"/>
                </c:manualLayout>
              </c:layout>
              <c:showLegendKey val="0"/>
              <c:showVal val="1"/>
              <c:showCatName val="0"/>
              <c:showSerName val="0"/>
              <c:showPercent val="0"/>
              <c:showBubbleSize val="0"/>
            </c:dLbl>
            <c:dLbl>
              <c:idx val="4"/>
              <c:layout>
                <c:manualLayout>
                  <c:x val="-5.1694447743354188E-2"/>
                  <c:y val="-5.1070298064221233E-2"/>
                </c:manualLayout>
              </c:layout>
              <c:showLegendKey val="0"/>
              <c:showVal val="1"/>
              <c:showCatName val="0"/>
              <c:showSerName val="0"/>
              <c:showPercent val="0"/>
              <c:showBubbleSize val="0"/>
            </c:dLbl>
            <c:dLbl>
              <c:idx val="5"/>
              <c:layout>
                <c:manualLayout>
                  <c:x val="-4.8653597876098055E-2"/>
                  <c:y val="-5.5326156236239668E-2"/>
                </c:manualLayout>
              </c:layout>
              <c:showLegendKey val="0"/>
              <c:showVal val="1"/>
              <c:showCatName val="0"/>
              <c:showSerName val="0"/>
              <c:showPercent val="0"/>
              <c:showBubbleSize val="0"/>
            </c:dLbl>
            <c:txPr>
              <a:bodyPr/>
              <a:lstStyle/>
              <a:p>
                <a:pPr>
                  <a:defRPr sz="1200"/>
                </a:pPr>
                <a:endParaRPr lang="ja-JP"/>
              </a:p>
            </c:txPr>
            <c:showLegendKey val="0"/>
            <c:showVal val="1"/>
            <c:showCatName val="0"/>
            <c:showSerName val="0"/>
            <c:showPercent val="0"/>
            <c:showBubbleSize val="0"/>
            <c:showLeaderLines val="0"/>
          </c:dLbls>
          <c:cat>
            <c:numRef>
              <c:f>Sheet1!$A$2:$A$6</c:f>
              <c:numCache>
                <c:formatCode>General</c:formatCode>
                <c:ptCount val="5"/>
                <c:pt idx="0">
                  <c:v>2010</c:v>
                </c:pt>
                <c:pt idx="1">
                  <c:v>2011</c:v>
                </c:pt>
                <c:pt idx="2">
                  <c:v>2012</c:v>
                </c:pt>
                <c:pt idx="3">
                  <c:v>2013</c:v>
                </c:pt>
                <c:pt idx="4">
                  <c:v>2014</c:v>
                </c:pt>
              </c:numCache>
            </c:numRef>
          </c:cat>
          <c:val>
            <c:numRef>
              <c:f>Sheet1!$E$2:$E$6</c:f>
              <c:numCache>
                <c:formatCode>General</c:formatCode>
                <c:ptCount val="5"/>
                <c:pt idx="0">
                  <c:v>1.6</c:v>
                </c:pt>
                <c:pt idx="1">
                  <c:v>1.6</c:v>
                </c:pt>
                <c:pt idx="2">
                  <c:v>1.5</c:v>
                </c:pt>
                <c:pt idx="3">
                  <c:v>1.7</c:v>
                </c:pt>
                <c:pt idx="4">
                  <c:v>1.5</c:v>
                </c:pt>
              </c:numCache>
            </c:numRef>
          </c:val>
          <c:smooth val="0"/>
        </c:ser>
        <c:dLbls>
          <c:showLegendKey val="0"/>
          <c:showVal val="0"/>
          <c:showCatName val="0"/>
          <c:showSerName val="0"/>
          <c:showPercent val="0"/>
          <c:showBubbleSize val="0"/>
        </c:dLbls>
        <c:marker val="1"/>
        <c:smooth val="0"/>
        <c:axId val="116615424"/>
        <c:axId val="116625408"/>
      </c:lineChart>
      <c:catAx>
        <c:axId val="116615424"/>
        <c:scaling>
          <c:orientation val="minMax"/>
        </c:scaling>
        <c:delete val="0"/>
        <c:axPos val="b"/>
        <c:numFmt formatCode="General" sourceLinked="1"/>
        <c:majorTickMark val="out"/>
        <c:minorTickMark val="none"/>
        <c:tickLblPos val="nextTo"/>
        <c:txPr>
          <a:bodyPr/>
          <a:lstStyle/>
          <a:p>
            <a:pPr>
              <a:defRPr sz="1200"/>
            </a:pPr>
            <a:endParaRPr lang="ja-JP"/>
          </a:p>
        </c:txPr>
        <c:crossAx val="116625408"/>
        <c:crosses val="autoZero"/>
        <c:auto val="1"/>
        <c:lblAlgn val="ctr"/>
        <c:lblOffset val="100"/>
        <c:noMultiLvlLbl val="0"/>
      </c:catAx>
      <c:valAx>
        <c:axId val="116625408"/>
        <c:scaling>
          <c:orientation val="minMax"/>
          <c:max val="3"/>
          <c:min val="1"/>
        </c:scaling>
        <c:delete val="0"/>
        <c:axPos val="l"/>
        <c:majorGridlines/>
        <c:numFmt formatCode="General" sourceLinked="1"/>
        <c:majorTickMark val="out"/>
        <c:minorTickMark val="none"/>
        <c:tickLblPos val="nextTo"/>
        <c:txPr>
          <a:bodyPr/>
          <a:lstStyle/>
          <a:p>
            <a:pPr>
              <a:defRPr sz="1200"/>
            </a:pPr>
            <a:endParaRPr lang="ja-JP"/>
          </a:p>
        </c:txPr>
        <c:crossAx val="116615424"/>
        <c:crosses val="autoZero"/>
        <c:crossBetween val="between"/>
        <c:majorUnit val="0.5"/>
      </c:valAx>
    </c:plotArea>
    <c:legend>
      <c:legendPos val="b"/>
      <c:layout/>
      <c:overlay val="0"/>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7117437106279"/>
          <c:y val="4.8219428802800383E-2"/>
          <c:w val="0.5769838542266329"/>
          <c:h val="0.82942557686220952"/>
        </c:manualLayout>
      </c:layout>
      <c:lineChart>
        <c:grouping val="standard"/>
        <c:varyColors val="0"/>
        <c:ser>
          <c:idx val="0"/>
          <c:order val="0"/>
          <c:tx>
            <c:v>医療・福祉</c:v>
          </c:tx>
          <c:spPr>
            <a:ln w="34925"/>
          </c:spPr>
          <c:dLbls>
            <c:delete val="1"/>
          </c:dLbls>
          <c:cat>
            <c:numRef>
              <c:f>Sheet1!$C$1:$G$1</c:f>
              <c:numCache>
                <c:formatCode>General</c:formatCode>
                <c:ptCount val="5"/>
                <c:pt idx="0">
                  <c:v>2010</c:v>
                </c:pt>
                <c:pt idx="1">
                  <c:v>2011</c:v>
                </c:pt>
                <c:pt idx="2">
                  <c:v>2012</c:v>
                </c:pt>
                <c:pt idx="3">
                  <c:v>2013</c:v>
                </c:pt>
                <c:pt idx="4">
                  <c:v>2014</c:v>
                </c:pt>
              </c:numCache>
            </c:numRef>
          </c:cat>
          <c:val>
            <c:numRef>
              <c:f>Sheet1!$C$4:$G$4</c:f>
              <c:numCache>
                <c:formatCode>0.0%</c:formatCode>
                <c:ptCount val="5"/>
                <c:pt idx="0">
                  <c:v>0.2485685015458354</c:v>
                </c:pt>
                <c:pt idx="1">
                  <c:v>0.23363574285435568</c:v>
                </c:pt>
                <c:pt idx="2">
                  <c:v>0.21577572672679016</c:v>
                </c:pt>
                <c:pt idx="3">
                  <c:v>0.2042902117729877</c:v>
                </c:pt>
                <c:pt idx="4">
                  <c:v>0.17778189417137963</c:v>
                </c:pt>
              </c:numCache>
            </c:numRef>
          </c:val>
          <c:smooth val="0"/>
        </c:ser>
        <c:ser>
          <c:idx val="1"/>
          <c:order val="1"/>
          <c:tx>
            <c:v>製造業</c:v>
          </c:tx>
          <c:dLbls>
            <c:delete val="1"/>
          </c:dLbls>
          <c:cat>
            <c:numRef>
              <c:f>Sheet1!$C$1:$G$1</c:f>
              <c:numCache>
                <c:formatCode>General</c:formatCode>
                <c:ptCount val="5"/>
                <c:pt idx="0">
                  <c:v>2010</c:v>
                </c:pt>
                <c:pt idx="1">
                  <c:v>2011</c:v>
                </c:pt>
                <c:pt idx="2">
                  <c:v>2012</c:v>
                </c:pt>
                <c:pt idx="3">
                  <c:v>2013</c:v>
                </c:pt>
                <c:pt idx="4">
                  <c:v>2014</c:v>
                </c:pt>
              </c:numCache>
            </c:numRef>
          </c:cat>
          <c:val>
            <c:numRef>
              <c:f>Sheet1!$C$7:$G$7</c:f>
              <c:numCache>
                <c:formatCode>0.0%</c:formatCode>
                <c:ptCount val="5"/>
                <c:pt idx="0">
                  <c:v>0.52413821354689383</c:v>
                </c:pt>
                <c:pt idx="1">
                  <c:v>0.4991430061852597</c:v>
                </c:pt>
                <c:pt idx="2">
                  <c:v>0.46755201892574871</c:v>
                </c:pt>
                <c:pt idx="3">
                  <c:v>0.43514597548698447</c:v>
                </c:pt>
                <c:pt idx="4">
                  <c:v>0.397089270490805</c:v>
                </c:pt>
              </c:numCache>
            </c:numRef>
          </c:val>
          <c:smooth val="0"/>
        </c:ser>
        <c:ser>
          <c:idx val="2"/>
          <c:order val="2"/>
          <c:tx>
            <c:v>卸売業・小売業</c:v>
          </c:tx>
          <c:spPr>
            <a:ln w="19050"/>
          </c:spPr>
          <c:dLbls>
            <c:delete val="1"/>
          </c:dLbls>
          <c:cat>
            <c:numRef>
              <c:f>Sheet1!$C$1:$G$1</c:f>
              <c:numCache>
                <c:formatCode>General</c:formatCode>
                <c:ptCount val="5"/>
                <c:pt idx="0">
                  <c:v>2010</c:v>
                </c:pt>
                <c:pt idx="1">
                  <c:v>2011</c:v>
                </c:pt>
                <c:pt idx="2">
                  <c:v>2012</c:v>
                </c:pt>
                <c:pt idx="3">
                  <c:v>2013</c:v>
                </c:pt>
                <c:pt idx="4">
                  <c:v>2014</c:v>
                </c:pt>
              </c:numCache>
            </c:numRef>
          </c:cat>
          <c:val>
            <c:numRef>
              <c:f>Sheet1!$C$10:$G$10</c:f>
              <c:numCache>
                <c:formatCode>0.0%</c:formatCode>
                <c:ptCount val="5"/>
                <c:pt idx="0">
                  <c:v>0.29725371892229274</c:v>
                </c:pt>
                <c:pt idx="1">
                  <c:v>0.2783193392822369</c:v>
                </c:pt>
                <c:pt idx="2">
                  <c:v>0.24437538723667906</c:v>
                </c:pt>
                <c:pt idx="3">
                  <c:v>0.21614369029303374</c:v>
                </c:pt>
                <c:pt idx="4">
                  <c:v>0.18681681554548918</c:v>
                </c:pt>
              </c:numCache>
            </c:numRef>
          </c:val>
          <c:smooth val="0"/>
        </c:ser>
        <c:ser>
          <c:idx val="3"/>
          <c:order val="3"/>
          <c:tx>
            <c:v>宿泊業・飲食サービス業</c:v>
          </c:tx>
          <c:spPr>
            <a:ln w="19050"/>
          </c:spPr>
          <c:dLbls>
            <c:dLbl>
              <c:idx val="0"/>
              <c:layout>
                <c:manualLayout>
                  <c:x val="-6.8582304414387105E-2"/>
                  <c:y val="-4.292699312978062E-2"/>
                </c:manualLayout>
              </c:layout>
              <c:dLblPos val="r"/>
              <c:showLegendKey val="0"/>
              <c:showVal val="1"/>
              <c:showCatName val="0"/>
              <c:showSerName val="0"/>
              <c:showPercent val="0"/>
              <c:showBubbleSize val="0"/>
            </c:dLbl>
            <c:dLbl>
              <c:idx val="1"/>
              <c:layout>
                <c:manualLayout>
                  <c:x val="-3.2710583946416502E-2"/>
                  <c:y val="-2.5930443964585694E-2"/>
                </c:manualLayout>
              </c:layout>
              <c:dLblPos val="r"/>
              <c:showLegendKey val="0"/>
              <c:showVal val="1"/>
              <c:showCatName val="0"/>
              <c:showSerName val="0"/>
              <c:showPercent val="0"/>
              <c:showBubbleSize val="0"/>
            </c:dLbl>
            <c:dLbl>
              <c:idx val="2"/>
              <c:layout>
                <c:manualLayout>
                  <c:x val="-4.7657134141404253E-2"/>
                  <c:y val="-4.7176130421079467E-2"/>
                </c:manualLayout>
              </c:layout>
              <c:dLblPos val="r"/>
              <c:showLegendKey val="0"/>
              <c:showVal val="1"/>
              <c:showCatName val="0"/>
              <c:showSerName val="0"/>
              <c:showPercent val="0"/>
              <c:showBubbleSize val="0"/>
            </c:dLbl>
            <c:dLbl>
              <c:idx val="3"/>
              <c:layout>
                <c:manualLayout>
                  <c:x val="-4.1678514063409153E-2"/>
                  <c:y val="-2.5930443964585614E-2"/>
                </c:manualLayout>
              </c:layout>
              <c:dLblPos val="r"/>
              <c:showLegendKey val="0"/>
              <c:showVal val="1"/>
              <c:showCatName val="0"/>
              <c:showSerName val="0"/>
              <c:showPercent val="0"/>
              <c:showBubbleSize val="0"/>
            </c:dLbl>
            <c:dLbl>
              <c:idx val="4"/>
              <c:layout>
                <c:manualLayout>
                  <c:x val="-5.0646444180401803E-2"/>
                  <c:y val="-4.2926993129780697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Sheet1!$C$1:$G$1</c:f>
              <c:numCache>
                <c:formatCode>General</c:formatCode>
                <c:ptCount val="5"/>
                <c:pt idx="0">
                  <c:v>2010</c:v>
                </c:pt>
                <c:pt idx="1">
                  <c:v>2011</c:v>
                </c:pt>
                <c:pt idx="2">
                  <c:v>2012</c:v>
                </c:pt>
                <c:pt idx="3">
                  <c:v>2013</c:v>
                </c:pt>
                <c:pt idx="4">
                  <c:v>2014</c:v>
                </c:pt>
              </c:numCache>
            </c:numRef>
          </c:cat>
          <c:val>
            <c:numRef>
              <c:f>Sheet1!$C$13:$G$13</c:f>
              <c:numCache>
                <c:formatCode>0.0%</c:formatCode>
                <c:ptCount val="5"/>
                <c:pt idx="0">
                  <c:v>0.19674273650346838</c:v>
                </c:pt>
                <c:pt idx="1">
                  <c:v>0.1792090547732938</c:v>
                </c:pt>
                <c:pt idx="2">
                  <c:v>0.12926844763508147</c:v>
                </c:pt>
                <c:pt idx="3">
                  <c:v>0.11390052510472594</c:v>
                </c:pt>
                <c:pt idx="4">
                  <c:v>0.11914983575633395</c:v>
                </c:pt>
              </c:numCache>
            </c:numRef>
          </c:val>
          <c:smooth val="0"/>
        </c:ser>
        <c:ser>
          <c:idx val="4"/>
          <c:order val="4"/>
          <c:tx>
            <c:v>全産業</c:v>
          </c:tx>
          <c:spPr>
            <a:ln w="28575"/>
          </c:spPr>
          <c:marker>
            <c:symbol val="circle"/>
            <c:size val="5"/>
          </c:marker>
          <c:dLbls>
            <c:dLbl>
              <c:idx val="0"/>
              <c:layout>
                <c:manualLayout>
                  <c:x val="-8.5549816498731779E-2"/>
                  <c:y val="2.8810823723703027E-2"/>
                </c:manualLayout>
              </c:layout>
              <c:dLblPos val="r"/>
              <c:showLegendKey val="0"/>
              <c:showVal val="1"/>
              <c:showCatName val="0"/>
              <c:showSerName val="0"/>
              <c:showPercent val="0"/>
              <c:showBubbleSize val="0"/>
            </c:dLbl>
            <c:dLbl>
              <c:idx val="1"/>
              <c:layout>
                <c:manualLayout>
                  <c:x val="-8.6064354431428555E-2"/>
                  <c:y val="2.0894379830047969E-2"/>
                </c:manualLayout>
              </c:layout>
              <c:dLblPos val="r"/>
              <c:showLegendKey val="0"/>
              <c:showVal val="1"/>
              <c:showCatName val="0"/>
              <c:showSerName val="0"/>
              <c:showPercent val="0"/>
              <c:showBubbleSize val="0"/>
            </c:dLbl>
            <c:dLbl>
              <c:idx val="2"/>
              <c:layout>
                <c:manualLayout>
                  <c:x val="-8.7299368141119438E-2"/>
                  <c:y val="-9.1316246763539916E-3"/>
                </c:manualLayout>
              </c:layout>
              <c:dLblPos val="r"/>
              <c:showLegendKey val="0"/>
              <c:showVal val="1"/>
              <c:showCatName val="0"/>
              <c:showSerName val="0"/>
              <c:showPercent val="0"/>
              <c:showBubbleSize val="0"/>
            </c:dLbl>
            <c:dLbl>
              <c:idx val="3"/>
              <c:layout>
                <c:manualLayout>
                  <c:x val="-3.5968696510180601E-2"/>
                  <c:y val="-3.5096201137430408E-2"/>
                </c:manualLayout>
              </c:layout>
              <c:dLblPos val="r"/>
              <c:showLegendKey val="0"/>
              <c:showVal val="1"/>
              <c:showCatName val="0"/>
              <c:showSerName val="0"/>
              <c:showPercent val="0"/>
              <c:showBubbleSize val="0"/>
            </c:dLbl>
            <c:dLbl>
              <c:idx val="4"/>
              <c:layout>
                <c:manualLayout>
                  <c:x val="-1.9795352305487714E-2"/>
                  <c:y val="-4.066056352259504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Sheet1!$C$1:$G$1</c:f>
              <c:numCache>
                <c:formatCode>General</c:formatCode>
                <c:ptCount val="5"/>
                <c:pt idx="0">
                  <c:v>2010</c:v>
                </c:pt>
                <c:pt idx="1">
                  <c:v>2011</c:v>
                </c:pt>
                <c:pt idx="2">
                  <c:v>2012</c:v>
                </c:pt>
                <c:pt idx="3">
                  <c:v>2013</c:v>
                </c:pt>
                <c:pt idx="4">
                  <c:v>2014</c:v>
                </c:pt>
              </c:numCache>
            </c:numRef>
          </c:cat>
          <c:val>
            <c:numRef>
              <c:f>Sheet1!$C$16:$G$16</c:f>
              <c:numCache>
                <c:formatCode>0.0%</c:formatCode>
                <c:ptCount val="5"/>
                <c:pt idx="0">
                  <c:v>0.28782068955509765</c:v>
                </c:pt>
                <c:pt idx="1">
                  <c:v>0.27018224543418057</c:v>
                </c:pt>
                <c:pt idx="2">
                  <c:v>0.23786359013385802</c:v>
                </c:pt>
                <c:pt idx="3">
                  <c:v>0.21146462680949069</c:v>
                </c:pt>
                <c:pt idx="4">
                  <c:v>0.19503754904267429</c:v>
                </c:pt>
              </c:numCache>
            </c:numRef>
          </c:val>
          <c:smooth val="0"/>
        </c:ser>
        <c:dLbls>
          <c:dLblPos val="t"/>
          <c:showLegendKey val="0"/>
          <c:showVal val="1"/>
          <c:showCatName val="0"/>
          <c:showSerName val="0"/>
          <c:showPercent val="0"/>
          <c:showBubbleSize val="0"/>
        </c:dLbls>
        <c:marker val="1"/>
        <c:smooth val="0"/>
        <c:axId val="117844992"/>
        <c:axId val="117854976"/>
      </c:lineChart>
      <c:catAx>
        <c:axId val="117844992"/>
        <c:scaling>
          <c:orientation val="minMax"/>
        </c:scaling>
        <c:delete val="0"/>
        <c:axPos val="b"/>
        <c:numFmt formatCode="General" sourceLinked="1"/>
        <c:majorTickMark val="none"/>
        <c:minorTickMark val="none"/>
        <c:tickLblPos val="nextTo"/>
        <c:crossAx val="117854976"/>
        <c:crosses val="autoZero"/>
        <c:auto val="1"/>
        <c:lblAlgn val="ctr"/>
        <c:lblOffset val="100"/>
        <c:noMultiLvlLbl val="0"/>
      </c:catAx>
      <c:valAx>
        <c:axId val="117854976"/>
        <c:scaling>
          <c:orientation val="minMax"/>
          <c:max val="0.55000000000000004"/>
          <c:min val="0.1"/>
        </c:scaling>
        <c:delete val="0"/>
        <c:axPos val="l"/>
        <c:majorGridlines/>
        <c:numFmt formatCode="0.0%" sourceLinked="1"/>
        <c:majorTickMark val="none"/>
        <c:minorTickMark val="none"/>
        <c:tickLblPos val="nextTo"/>
        <c:spPr>
          <a:ln w="9525">
            <a:noFill/>
          </a:ln>
        </c:spPr>
        <c:crossAx val="117844992"/>
        <c:crosses val="autoZero"/>
        <c:crossBetween val="between"/>
      </c:valAx>
    </c:plotArea>
    <c:legend>
      <c:legendPos val="r"/>
      <c:layout>
        <c:manualLayout>
          <c:xMode val="edge"/>
          <c:yMode val="edge"/>
          <c:x val="0.72830730968650026"/>
          <c:y val="0.10950160630772719"/>
          <c:w val="0.26834446740416723"/>
          <c:h val="0.66182421151737014"/>
        </c:manualLayout>
      </c:layout>
      <c:overlay val="0"/>
      <c:spPr>
        <a:ln>
          <a:solidFill>
            <a:schemeClr val="accent1"/>
          </a:solidFill>
        </a:ln>
      </c:spPr>
      <c:txPr>
        <a:bodyPr/>
        <a:lstStyle/>
        <a:p>
          <a:pPr>
            <a:defRPr sz="900"/>
          </a:pPr>
          <a:endParaRPr lang="ja-JP"/>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62389406867978"/>
          <c:y val="5.4356474728067282E-2"/>
          <c:w val="0.69435479268779843"/>
          <c:h val="0.72056503717775933"/>
        </c:manualLayout>
      </c:layout>
      <c:lineChart>
        <c:grouping val="standard"/>
        <c:varyColors val="0"/>
        <c:ser>
          <c:idx val="2"/>
          <c:order val="0"/>
          <c:tx>
            <c:strRef>
              <c:f>労働力調査ベース!$AG$2</c:f>
              <c:strCache>
                <c:ptCount val="1"/>
                <c:pt idx="0">
                  <c:v>東京</c:v>
                </c:pt>
              </c:strCache>
            </c:strRef>
          </c:tx>
          <c:cat>
            <c:numRef>
              <c:f>労働力調査ベース!$AD$6:$AD$15</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労働力調査ベース!$AG$6:$AG$15</c:f>
              <c:numCache>
                <c:formatCode>0.0%</c:formatCode>
                <c:ptCount val="10"/>
                <c:pt idx="0">
                  <c:v>0.59468528931616182</c:v>
                </c:pt>
                <c:pt idx="1">
                  <c:v>0.60583488516449413</c:v>
                </c:pt>
                <c:pt idx="2">
                  <c:v>0.60730351944958982</c:v>
                </c:pt>
                <c:pt idx="3">
                  <c:v>0.5962367009584103</c:v>
                </c:pt>
                <c:pt idx="4">
                  <c:v>0.59079733052335792</c:v>
                </c:pt>
                <c:pt idx="5">
                  <c:v>0.59464426358624312</c:v>
                </c:pt>
                <c:pt idx="6">
                  <c:v>0.60272804774083544</c:v>
                </c:pt>
                <c:pt idx="7">
                  <c:v>0.60827105978260865</c:v>
                </c:pt>
                <c:pt idx="8">
                  <c:v>0.61756756756756759</c:v>
                </c:pt>
                <c:pt idx="9">
                  <c:v>0.6205450733752621</c:v>
                </c:pt>
              </c:numCache>
            </c:numRef>
          </c:val>
          <c:smooth val="0"/>
        </c:ser>
        <c:ser>
          <c:idx val="4"/>
          <c:order val="1"/>
          <c:tx>
            <c:strRef>
              <c:f>労働力調査ベース!$AI$2</c:f>
              <c:strCache>
                <c:ptCount val="1"/>
                <c:pt idx="0">
                  <c:v>愛知</c:v>
                </c:pt>
              </c:strCache>
            </c:strRef>
          </c:tx>
          <c:cat>
            <c:numRef>
              <c:f>労働力調査ベース!$AD$6:$AD$15</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労働力調査ベース!$AI$6:$AI$15</c:f>
              <c:numCache>
                <c:formatCode>0.0%</c:formatCode>
                <c:ptCount val="10"/>
                <c:pt idx="0">
                  <c:v>0.61519766688269606</c:v>
                </c:pt>
                <c:pt idx="1">
                  <c:v>0.61795240376936589</c:v>
                </c:pt>
                <c:pt idx="2">
                  <c:v>0.61913071065989844</c:v>
                </c:pt>
                <c:pt idx="3">
                  <c:v>0.60303173851255332</c:v>
                </c:pt>
                <c:pt idx="4">
                  <c:v>0.59892795207315153</c:v>
                </c:pt>
                <c:pt idx="5">
                  <c:v>0.60053577056413487</c:v>
                </c:pt>
                <c:pt idx="6">
                  <c:v>0.59400031411967957</c:v>
                </c:pt>
                <c:pt idx="7">
                  <c:v>0.604698512137823</c:v>
                </c:pt>
                <c:pt idx="8">
                  <c:v>0.60995785859216478</c:v>
                </c:pt>
                <c:pt idx="9">
                  <c:v>0.60451010886469669</c:v>
                </c:pt>
              </c:numCache>
            </c:numRef>
          </c:val>
          <c:smooth val="0"/>
        </c:ser>
        <c:ser>
          <c:idx val="3"/>
          <c:order val="2"/>
          <c:tx>
            <c:strRef>
              <c:f>労働力調査ベース!$AH$2</c:f>
              <c:strCache>
                <c:ptCount val="1"/>
                <c:pt idx="0">
                  <c:v>神奈川</c:v>
                </c:pt>
              </c:strCache>
            </c:strRef>
          </c:tx>
          <c:cat>
            <c:numRef>
              <c:f>労働力調査ベース!$AD$6:$AD$15</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労働力調査ベース!$AH$6:$AH$15</c:f>
              <c:numCache>
                <c:formatCode>0.0%</c:formatCode>
                <c:ptCount val="10"/>
                <c:pt idx="0">
                  <c:v>0.57537853851217902</c:v>
                </c:pt>
                <c:pt idx="1">
                  <c:v>0.58437499999999998</c:v>
                </c:pt>
                <c:pt idx="2">
                  <c:v>0.58753401580925235</c:v>
                </c:pt>
                <c:pt idx="3">
                  <c:v>0.57991221275497029</c:v>
                </c:pt>
                <c:pt idx="4">
                  <c:v>0.57723995880535528</c:v>
                </c:pt>
                <c:pt idx="5">
                  <c:v>0.57809124412250601</c:v>
                </c:pt>
                <c:pt idx="6">
                  <c:v>0.57534246575342463</c:v>
                </c:pt>
                <c:pt idx="7">
                  <c:v>0.58321731426401724</c:v>
                </c:pt>
                <c:pt idx="8">
                  <c:v>0.58649842271293373</c:v>
                </c:pt>
                <c:pt idx="9">
                  <c:v>0.58493650194895008</c:v>
                </c:pt>
              </c:numCache>
            </c:numRef>
          </c:val>
          <c:smooth val="0"/>
        </c:ser>
        <c:ser>
          <c:idx val="0"/>
          <c:order val="3"/>
          <c:tx>
            <c:strRef>
              <c:f>労働力調査ベース!$AF$2</c:f>
              <c:strCache>
                <c:ptCount val="1"/>
                <c:pt idx="0">
                  <c:v>全国</c:v>
                </c:pt>
              </c:strCache>
            </c:strRef>
          </c:tx>
          <c:cat>
            <c:numRef>
              <c:f>労働力調査ベース!$AD$6:$AD$15</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労働力調査ベース!$AF$6:$AF$15</c:f>
              <c:numCache>
                <c:formatCode>0.0%</c:formatCode>
                <c:ptCount val="10"/>
                <c:pt idx="0">
                  <c:v>0.57912885662431945</c:v>
                </c:pt>
                <c:pt idx="1">
                  <c:v>0.58063931902562704</c:v>
                </c:pt>
                <c:pt idx="2">
                  <c:v>0.57782805429864248</c:v>
                </c:pt>
                <c:pt idx="3">
                  <c:v>0.56850678733031679</c:v>
                </c:pt>
                <c:pt idx="4">
                  <c:v>0.56629559236129967</c:v>
                </c:pt>
                <c:pt idx="5">
                  <c:v>0.56601566015660154</c:v>
                </c:pt>
                <c:pt idx="6">
                  <c:v>0.56496666065957835</c:v>
                </c:pt>
                <c:pt idx="7">
                  <c:v>0.56917388167388172</c:v>
                </c:pt>
                <c:pt idx="8">
                  <c:v>0.57319494584837549</c:v>
                </c:pt>
                <c:pt idx="9">
                  <c:v>0.57560711383948726</c:v>
                </c:pt>
              </c:numCache>
            </c:numRef>
          </c:val>
          <c:smooth val="0"/>
        </c:ser>
        <c:ser>
          <c:idx val="1"/>
          <c:order val="4"/>
          <c:tx>
            <c:strRef>
              <c:f>労働力調査ベース!$AE$2</c:f>
              <c:strCache>
                <c:ptCount val="1"/>
                <c:pt idx="0">
                  <c:v>大阪</c:v>
                </c:pt>
              </c:strCache>
            </c:strRef>
          </c:tx>
          <c:cat>
            <c:numRef>
              <c:f>労働力調査ベース!$AD$6:$AD$15</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労働力調査ベース!$AE$6:$AE$15</c:f>
              <c:numCache>
                <c:formatCode>0.0%</c:formatCode>
                <c:ptCount val="10"/>
                <c:pt idx="0">
                  <c:v>0.55095036958817323</c:v>
                </c:pt>
                <c:pt idx="1">
                  <c:v>0.54692429022082023</c:v>
                </c:pt>
                <c:pt idx="2">
                  <c:v>0.54174884944115709</c:v>
                </c:pt>
                <c:pt idx="3">
                  <c:v>0.53420152591423309</c:v>
                </c:pt>
                <c:pt idx="4">
                  <c:v>0.53196527229676405</c:v>
                </c:pt>
                <c:pt idx="5">
                  <c:v>0.53597264237800868</c:v>
                </c:pt>
                <c:pt idx="6">
                  <c:v>0.53636363636363638</c:v>
                </c:pt>
                <c:pt idx="7">
                  <c:v>0.5457376411054885</c:v>
                </c:pt>
                <c:pt idx="8">
                  <c:v>0.54647996888370287</c:v>
                </c:pt>
                <c:pt idx="9">
                  <c:v>0.54703291008033172</c:v>
                </c:pt>
              </c:numCache>
            </c:numRef>
          </c:val>
          <c:smooth val="0"/>
        </c:ser>
        <c:dLbls>
          <c:showLegendKey val="0"/>
          <c:showVal val="0"/>
          <c:showCatName val="0"/>
          <c:showSerName val="0"/>
          <c:showPercent val="0"/>
          <c:showBubbleSize val="0"/>
        </c:dLbls>
        <c:marker val="1"/>
        <c:smooth val="0"/>
        <c:axId val="117894528"/>
        <c:axId val="117908608"/>
      </c:lineChart>
      <c:catAx>
        <c:axId val="117894528"/>
        <c:scaling>
          <c:orientation val="minMax"/>
        </c:scaling>
        <c:delete val="0"/>
        <c:axPos val="b"/>
        <c:numFmt formatCode="General" sourceLinked="1"/>
        <c:majorTickMark val="out"/>
        <c:minorTickMark val="none"/>
        <c:tickLblPos val="nextTo"/>
        <c:txPr>
          <a:bodyPr/>
          <a:lstStyle/>
          <a:p>
            <a:pPr>
              <a:defRPr sz="800"/>
            </a:pPr>
            <a:endParaRPr lang="ja-JP"/>
          </a:p>
        </c:txPr>
        <c:crossAx val="117908608"/>
        <c:crosses val="autoZero"/>
        <c:auto val="1"/>
        <c:lblAlgn val="ctr"/>
        <c:lblOffset val="100"/>
        <c:noMultiLvlLbl val="0"/>
      </c:catAx>
      <c:valAx>
        <c:axId val="117908608"/>
        <c:scaling>
          <c:orientation val="minMax"/>
          <c:max val="0.70000000000000007"/>
          <c:min val="0.5"/>
        </c:scaling>
        <c:delete val="0"/>
        <c:axPos val="l"/>
        <c:majorGridlines/>
        <c:numFmt formatCode="0.0%" sourceLinked="1"/>
        <c:majorTickMark val="out"/>
        <c:minorTickMark val="none"/>
        <c:tickLblPos val="nextTo"/>
        <c:crossAx val="117894528"/>
        <c:crosses val="autoZero"/>
        <c:crossBetween val="between"/>
        <c:majorUnit val="5.000000000000001E-2"/>
        <c:minorUnit val="1.0000000000000002E-2"/>
      </c:valAx>
    </c:plotArea>
    <c:legend>
      <c:legendPos val="r"/>
      <c:layout/>
      <c:overlay val="0"/>
      <c:spPr>
        <a:ln>
          <a:solidFill>
            <a:schemeClr val="accent5">
              <a:shade val="95000"/>
              <a:satMod val="105000"/>
            </a:schemeClr>
          </a:solidFill>
        </a:ln>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700">
              <a:solidFill>
                <a:schemeClr val="bg1"/>
              </a:solidFill>
            </a:defRPr>
          </a:pPr>
          <a:endParaRPr lang="ja-JP"/>
        </a:p>
      </c:txPr>
    </c:title>
    <c:autoTitleDeleted val="0"/>
    <c:plotArea>
      <c:layout/>
      <c:barChart>
        <c:barDir val="col"/>
        <c:grouping val="clustered"/>
        <c:varyColors val="0"/>
        <c:ser>
          <c:idx val="10"/>
          <c:order val="10"/>
          <c:tx>
            <c:strRef>
              <c:f>'[＜P.22＞来阪外国人数の推移.xlsx]Sheet1'!$L$1</c:f>
              <c:strCache>
                <c:ptCount val="1"/>
                <c:pt idx="0">
                  <c:v>来阪外国人数</c:v>
                </c:pt>
              </c:strCache>
            </c:strRef>
          </c:tx>
          <c:spPr>
            <a:pattFill prst="pct5">
              <a:fgClr>
                <a:schemeClr val="tx1"/>
              </a:fgClr>
              <a:bgClr>
                <a:schemeClr val="bg1"/>
              </a:bgClr>
            </a:pattFill>
            <a:ln>
              <a:solidFill>
                <a:schemeClr val="tx1"/>
              </a:solidFill>
            </a:ln>
          </c:spPr>
          <c:invertIfNegative val="0"/>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'[＜P.22＞来阪外国人数の推移.xlsx]Sheet1'!$L$2:$L$7</c:f>
              <c:numCache>
                <c:formatCode>#,##0_ </c:formatCode>
                <c:ptCount val="6"/>
                <c:pt idx="0">
                  <c:v>2349</c:v>
                </c:pt>
                <c:pt idx="1">
                  <c:v>1583</c:v>
                </c:pt>
                <c:pt idx="2">
                  <c:v>2028</c:v>
                </c:pt>
                <c:pt idx="3">
                  <c:v>2625</c:v>
                </c:pt>
                <c:pt idx="4">
                  <c:v>3758</c:v>
                </c:pt>
                <c:pt idx="5">
                  <c:v>7164</c:v>
                </c:pt>
              </c:numCache>
            </c:numRef>
          </c:val>
        </c:ser>
        <c:dLbls>
          <c:showLegendKey val="0"/>
          <c:showVal val="0"/>
          <c:showCatName val="0"/>
          <c:showSerName val="0"/>
          <c:showPercent val="0"/>
          <c:showBubbleSize val="0"/>
        </c:dLbls>
        <c:gapWidth val="150"/>
        <c:axId val="24443520"/>
        <c:axId val="24519040"/>
      </c:barChart>
      <c:lineChart>
        <c:grouping val="standard"/>
        <c:varyColors val="0"/>
        <c:ser>
          <c:idx val="1"/>
          <c:order val="1"/>
          <c:tx>
            <c:strRef>
              <c:f>'[＜P.22＞来阪外国人数の推移.xlsx]Sheet1'!$C$1</c:f>
              <c:strCache>
                <c:ptCount val="1"/>
                <c:pt idx="0">
                  <c:v>中国の割合</c:v>
                </c:pt>
              </c:strCache>
            </c:strRef>
          </c:tx>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'[＜P.22＞来阪外国人数の推移.xlsx]Sheet1'!$C$2:$C$7</c:f>
              <c:numCache>
                <c:formatCode>0.0%</c:formatCode>
                <c:ptCount val="6"/>
                <c:pt idx="0">
                  <c:v>0.31162196679438059</c:v>
                </c:pt>
                <c:pt idx="1">
                  <c:v>0.31711939355653823</c:v>
                </c:pt>
                <c:pt idx="2">
                  <c:v>0.30325443786982248</c:v>
                </c:pt>
                <c:pt idx="3">
                  <c:v>0.20152380952380952</c:v>
                </c:pt>
                <c:pt idx="4">
                  <c:v>0.26849387972325706</c:v>
                </c:pt>
                <c:pt idx="5">
                  <c:v>0.37911781127861532</c:v>
                </c:pt>
              </c:numCache>
            </c:numRef>
          </c:val>
          <c:smooth val="0"/>
        </c:ser>
        <c:ser>
          <c:idx val="0"/>
          <c:order val="0"/>
          <c:tx>
            <c:strRef>
              <c:f>'[＜P.22＞来阪外国人数の推移.xlsx]Sheet1'!$B$1</c:f>
              <c:strCache>
                <c:ptCount val="1"/>
                <c:pt idx="0">
                  <c:v>中国</c:v>
                </c:pt>
              </c:strCache>
            </c:strRef>
          </c:tx>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'[＜P.22＞来阪外国人数の推移.xlsx]Sheet1'!$B$2:$B$7</c:f>
            </c:numRef>
          </c:val>
          <c:smooth val="0"/>
        </c:ser>
        <c:ser>
          <c:idx val="3"/>
          <c:order val="3"/>
          <c:tx>
            <c:strRef>
              <c:f>'[＜P.22＞来阪外国人数の推移.xlsx]Sheet1'!$E$1</c:f>
              <c:strCache>
                <c:ptCount val="1"/>
                <c:pt idx="0">
                  <c:v>韓国の割合</c:v>
                </c:pt>
              </c:strCache>
            </c:strRef>
          </c:tx>
          <c:marker>
            <c:symbol val="diamond"/>
            <c:size val="7"/>
          </c:marker>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'[＜P.22＞来阪外国人数の推移.xlsx]Sheet1'!$E$2:$E$7</c:f>
              <c:numCache>
                <c:formatCode>0.0%</c:formatCode>
                <c:ptCount val="6"/>
                <c:pt idx="0">
                  <c:v>0.25074499787143467</c:v>
                </c:pt>
                <c:pt idx="1">
                  <c:v>0.23373341756159191</c:v>
                </c:pt>
                <c:pt idx="2">
                  <c:v>0.22090729783037474</c:v>
                </c:pt>
                <c:pt idx="3">
                  <c:v>0.22019047619047619</c:v>
                </c:pt>
                <c:pt idx="4">
                  <c:v>0.19185737094199043</c:v>
                </c:pt>
                <c:pt idx="5">
                  <c:v>0.15075376884422109</c:v>
                </c:pt>
              </c:numCache>
            </c:numRef>
          </c:val>
          <c:smooth val="0"/>
        </c:ser>
        <c:ser>
          <c:idx val="5"/>
          <c:order val="5"/>
          <c:tx>
            <c:strRef>
              <c:f>'[＜P.22＞来阪外国人数の推移.xlsx]Sheet1'!$G$1</c:f>
              <c:strCache>
                <c:ptCount val="1"/>
                <c:pt idx="0">
                  <c:v>台湾の割合</c:v>
                </c:pt>
              </c:strCache>
            </c:strRef>
          </c:tx>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'[＜P.22＞来阪外国人数の推移.xlsx]Sheet1'!$G$2:$G$7</c:f>
              <c:numCache>
                <c:formatCode>0.0%</c:formatCode>
                <c:ptCount val="6"/>
                <c:pt idx="0">
                  <c:v>0.12813963388676033</c:v>
                </c:pt>
                <c:pt idx="1">
                  <c:v>0.15224257738471256</c:v>
                </c:pt>
                <c:pt idx="2">
                  <c:v>0.15039447731755423</c:v>
                </c:pt>
                <c:pt idx="3">
                  <c:v>0.20228571428571429</c:v>
                </c:pt>
                <c:pt idx="4">
                  <c:v>0.18068121341138904</c:v>
                </c:pt>
                <c:pt idx="5">
                  <c:v>0.14712451144611949</c:v>
                </c:pt>
              </c:numCache>
            </c:numRef>
          </c:val>
          <c:smooth val="0"/>
        </c:ser>
        <c:ser>
          <c:idx val="7"/>
          <c:order val="7"/>
          <c:tx>
            <c:strRef>
              <c:f>'[＜P.22＞来阪外国人数の推移.xlsx]Sheet1'!$I$1</c:f>
              <c:strCache>
                <c:ptCount val="1"/>
                <c:pt idx="0">
                  <c:v>香港の割合</c:v>
                </c:pt>
              </c:strCache>
            </c:strRef>
          </c:tx>
          <c:spPr>
            <a:ln>
              <a:solidFill>
                <a:srgbClr val="00B050"/>
              </a:solidFill>
            </a:ln>
          </c:spPr>
          <c:marker>
            <c:symbol val="x"/>
            <c:size val="7"/>
            <c:spPr>
              <a:noFill/>
              <a:ln w="15875">
                <a:solidFill>
                  <a:srgbClr val="00B050"/>
                </a:solidFill>
              </a:ln>
            </c:spPr>
          </c:marker>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'[＜P.22＞来阪外国人数の推移.xlsx]Sheet1'!$I$2:$I$7</c:f>
              <c:numCache>
                <c:formatCode>0.0%</c:formatCode>
                <c:ptCount val="6"/>
                <c:pt idx="0">
                  <c:v>4.5125585355470413E-2</c:v>
                </c:pt>
                <c:pt idx="1">
                  <c:v>6.1276058117498422E-2</c:v>
                </c:pt>
                <c:pt idx="2">
                  <c:v>4.6351084812623275E-2</c:v>
                </c:pt>
                <c:pt idx="3">
                  <c:v>6.6666666666666666E-2</c:v>
                </c:pt>
                <c:pt idx="4">
                  <c:v>7.0782331027142098E-2</c:v>
                </c:pt>
                <c:pt idx="5">
                  <c:v>7.5097710776102736E-2</c:v>
                </c:pt>
              </c:numCache>
            </c:numRef>
          </c:val>
          <c:smooth val="0"/>
        </c:ser>
        <c:ser>
          <c:idx val="9"/>
          <c:order val="9"/>
          <c:tx>
            <c:strRef>
              <c:f>'[＜P.22＞来阪外国人数の推移.xlsx]Sheet1'!$K$1</c:f>
              <c:strCache>
                <c:ptCount val="1"/>
                <c:pt idx="0">
                  <c:v>アメリカの割合</c:v>
                </c:pt>
              </c:strCache>
            </c:strRef>
          </c:tx>
          <c:marker>
            <c:symbol val="triangle"/>
            <c:size val="7"/>
          </c:marker>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'[＜P.22＞来阪外国人数の推移.xlsx]Sheet1'!$K$2:$K$7</c:f>
              <c:numCache>
                <c:formatCode>0.0%</c:formatCode>
                <c:ptCount val="6"/>
                <c:pt idx="0">
                  <c:v>5.0234142188165173E-2</c:v>
                </c:pt>
                <c:pt idx="1">
                  <c:v>5.6222362602653189E-2</c:v>
                </c:pt>
                <c:pt idx="2">
                  <c:v>4.6351084812623275E-2</c:v>
                </c:pt>
                <c:pt idx="3">
                  <c:v>4.5714285714285714E-2</c:v>
                </c:pt>
                <c:pt idx="4">
                  <c:v>4.1511442256519426E-2</c:v>
                </c:pt>
                <c:pt idx="5">
                  <c:v>3.3221663874930203E-2</c:v>
                </c:pt>
              </c:numCache>
            </c:numRef>
          </c:val>
          <c:smooth val="0"/>
        </c:ser>
        <c:ser>
          <c:idx val="2"/>
          <c:order val="2"/>
          <c:tx>
            <c:strRef>
              <c:f>'[＜P.22＞来阪外国人数の推移.xlsx]Sheet1'!$D$1</c:f>
              <c:strCache>
                <c:ptCount val="1"/>
                <c:pt idx="0">
                  <c:v>韓国</c:v>
                </c:pt>
              </c:strCache>
            </c:strRef>
          </c:tx>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'[＜P.22＞来阪外国人数の推移.xlsx]Sheet1'!$D$2:$D$7</c:f>
            </c:numRef>
          </c:val>
          <c:smooth val="0"/>
        </c:ser>
        <c:ser>
          <c:idx val="4"/>
          <c:order val="4"/>
          <c:tx>
            <c:strRef>
              <c:f>'[＜P.22＞来阪外国人数の推移.xlsx]Sheet1'!$F$1</c:f>
              <c:strCache>
                <c:ptCount val="1"/>
                <c:pt idx="0">
                  <c:v>台湾</c:v>
                </c:pt>
              </c:strCache>
            </c:strRef>
          </c:tx>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'[＜P.22＞来阪外国人数の推移.xlsx]Sheet1'!$F$2:$F$7</c:f>
            </c:numRef>
          </c:val>
          <c:smooth val="0"/>
        </c:ser>
        <c:ser>
          <c:idx val="6"/>
          <c:order val="6"/>
          <c:tx>
            <c:strRef>
              <c:f>'[＜P.22＞来阪外国人数の推移.xlsx]Sheet1'!$H$1</c:f>
              <c:strCache>
                <c:ptCount val="1"/>
                <c:pt idx="0">
                  <c:v>香港</c:v>
                </c:pt>
              </c:strCache>
            </c:strRef>
          </c:tx>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'[＜P.22＞来阪外国人数の推移.xlsx]Sheet1'!$H$2:$H$7</c:f>
            </c:numRef>
          </c:val>
          <c:smooth val="0"/>
        </c:ser>
        <c:ser>
          <c:idx val="8"/>
          <c:order val="8"/>
          <c:tx>
            <c:strRef>
              <c:f>'[＜P.22＞来阪外国人数の推移.xlsx]Sheet1'!$J$1</c:f>
              <c:strCache>
                <c:ptCount val="1"/>
                <c:pt idx="0">
                  <c:v>アメリカ</c:v>
                </c:pt>
              </c:strCache>
            </c:strRef>
          </c:tx>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'[＜P.22＞来阪外国人数の推移.xlsx]Sheet1'!$J$2:$J$7</c:f>
            </c:numRef>
          </c:val>
          <c:smooth val="0"/>
        </c:ser>
        <c:dLbls>
          <c:showLegendKey val="0"/>
          <c:showVal val="0"/>
          <c:showCatName val="0"/>
          <c:showSerName val="0"/>
          <c:showPercent val="0"/>
          <c:showBubbleSize val="0"/>
        </c:dLbls>
        <c:marker val="1"/>
        <c:smooth val="0"/>
        <c:axId val="24522112"/>
        <c:axId val="24520576"/>
      </c:lineChart>
      <c:catAx>
        <c:axId val="24443520"/>
        <c:scaling>
          <c:orientation val="minMax"/>
        </c:scaling>
        <c:delete val="0"/>
        <c:axPos val="b"/>
        <c:majorTickMark val="none"/>
        <c:minorTickMark val="none"/>
        <c:tickLblPos val="nextTo"/>
        <c:crossAx val="24519040"/>
        <c:crosses val="autoZero"/>
        <c:auto val="1"/>
        <c:lblAlgn val="ctr"/>
        <c:lblOffset val="100"/>
        <c:noMultiLvlLbl val="0"/>
      </c:catAx>
      <c:valAx>
        <c:axId val="24519040"/>
        <c:scaling>
          <c:orientation val="minMax"/>
        </c:scaling>
        <c:delete val="0"/>
        <c:axPos val="l"/>
        <c:majorGridlines/>
        <c:numFmt formatCode="#,##0_ " sourceLinked="1"/>
        <c:majorTickMark val="none"/>
        <c:minorTickMark val="none"/>
        <c:tickLblPos val="nextTo"/>
        <c:crossAx val="24443520"/>
        <c:crosses val="autoZero"/>
        <c:crossBetween val="between"/>
      </c:valAx>
      <c:valAx>
        <c:axId val="24520576"/>
        <c:scaling>
          <c:orientation val="minMax"/>
        </c:scaling>
        <c:delete val="0"/>
        <c:axPos val="r"/>
        <c:numFmt formatCode="0.0%" sourceLinked="1"/>
        <c:majorTickMark val="in"/>
        <c:minorTickMark val="none"/>
        <c:tickLblPos val="nextTo"/>
        <c:txPr>
          <a:bodyPr/>
          <a:lstStyle/>
          <a:p>
            <a:pPr>
              <a:defRPr>
                <a:solidFill>
                  <a:schemeClr val="bg1"/>
                </a:solidFill>
              </a:defRPr>
            </a:pPr>
            <a:endParaRPr lang="ja-JP"/>
          </a:p>
        </c:txPr>
        <c:crossAx val="24522112"/>
        <c:crosses val="max"/>
        <c:crossBetween val="between"/>
      </c:valAx>
      <c:catAx>
        <c:axId val="24522112"/>
        <c:scaling>
          <c:orientation val="minMax"/>
        </c:scaling>
        <c:delete val="1"/>
        <c:axPos val="b"/>
        <c:majorTickMark val="out"/>
        <c:minorTickMark val="none"/>
        <c:tickLblPos val="nextTo"/>
        <c:crossAx val="24520576"/>
        <c:crosses val="autoZero"/>
        <c:auto val="1"/>
        <c:lblAlgn val="ctr"/>
        <c:lblOffset val="100"/>
        <c:noMultiLvlLbl val="0"/>
      </c:catAx>
      <c:dTable>
        <c:showHorzBorder val="1"/>
        <c:showVertBorder val="1"/>
        <c:showOutline val="1"/>
        <c:showKeys val="1"/>
        <c:txPr>
          <a:bodyPr/>
          <a:lstStyle/>
          <a:p>
            <a:pPr rtl="0">
              <a:defRPr>
                <a:latin typeface="Meiryo UI" panose="020B0604030504040204" pitchFamily="50" charset="-128"/>
                <a:ea typeface="Meiryo UI" panose="020B0604030504040204" pitchFamily="50" charset="-128"/>
                <a:cs typeface="Meiryo UI" panose="020B0604030504040204" pitchFamily="50" charset="-128"/>
              </a:defRPr>
            </a:pPr>
            <a:endParaRPr lang="ja-JP"/>
          </a:p>
        </c:txPr>
      </c:dTable>
    </c:plotArea>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'[2(5)【大阪府】労働力調査地方集計結果（H27年平均）＜正規、非正規の分類＞.xls]グラフ３'!$B$29</c:f>
              <c:strCache>
                <c:ptCount val="1"/>
                <c:pt idx="0">
                  <c:v>正規</c:v>
                </c:pt>
              </c:strCache>
            </c:strRef>
          </c:tx>
          <c:invertIfNegative val="0"/>
          <c:dLbls>
            <c:dLblPos val="ctr"/>
            <c:showLegendKey val="0"/>
            <c:showVal val="1"/>
            <c:showCatName val="0"/>
            <c:showSerName val="0"/>
            <c:showPercent val="0"/>
            <c:showBubbleSize val="0"/>
            <c:showLeaderLines val="0"/>
          </c:dLbls>
          <c:cat>
            <c:multiLvlStrRef>
              <c:f>'[2(5)【大阪府】労働力調査地方集計結果（H27年平均）＜正規、非正規の分類＞.xls]グラフ３'!$C$27:$S$28</c:f>
              <c:multiLvlStrCache>
                <c:ptCount val="17"/>
                <c:lvl>
                  <c:pt idx="0">
                    <c:v>男</c:v>
                  </c:pt>
                  <c:pt idx="1">
                    <c:v>女</c:v>
                  </c:pt>
                  <c:pt idx="3">
                    <c:v>男</c:v>
                  </c:pt>
                  <c:pt idx="4">
                    <c:v>女</c:v>
                  </c:pt>
                  <c:pt idx="6">
                    <c:v>男</c:v>
                  </c:pt>
                  <c:pt idx="7">
                    <c:v>女</c:v>
                  </c:pt>
                  <c:pt idx="9">
                    <c:v>男</c:v>
                  </c:pt>
                  <c:pt idx="10">
                    <c:v>女</c:v>
                  </c:pt>
                  <c:pt idx="12">
                    <c:v>男</c:v>
                  </c:pt>
                  <c:pt idx="13">
                    <c:v>女</c:v>
                  </c:pt>
                  <c:pt idx="15">
                    <c:v>男</c:v>
                  </c:pt>
                  <c:pt idx="16">
                    <c:v>女</c:v>
                  </c:pt>
                </c:lvl>
                <c:lvl>
                  <c:pt idx="0">
                    <c:v>15～24歳</c:v>
                  </c:pt>
                  <c:pt idx="3">
                    <c:v>25～34歳</c:v>
                  </c:pt>
                  <c:pt idx="6">
                    <c:v>35～44歳</c:v>
                  </c:pt>
                  <c:pt idx="9">
                    <c:v>45～54歳</c:v>
                  </c:pt>
                  <c:pt idx="12">
                    <c:v>55～64歳</c:v>
                  </c:pt>
                  <c:pt idx="15">
                    <c:v>65歳以上</c:v>
                  </c:pt>
                </c:lvl>
              </c:multiLvlStrCache>
            </c:multiLvlStrRef>
          </c:cat>
          <c:val>
            <c:numRef>
              <c:f>'[2(5)【大阪府】労働力調査地方集計結果（H27年平均）＜正規、非正規の分類＞.xls]グラフ３'!$C$29:$S$29</c:f>
              <c:numCache>
                <c:formatCode>#,##0_);[Red]\(#,##0\)</c:formatCode>
                <c:ptCount val="17"/>
                <c:pt idx="0">
                  <c:v>71</c:v>
                </c:pt>
                <c:pt idx="1">
                  <c:v>63</c:v>
                </c:pt>
                <c:pt idx="3">
                  <c:v>330</c:v>
                </c:pt>
                <c:pt idx="4">
                  <c:v>202</c:v>
                </c:pt>
                <c:pt idx="6">
                  <c:v>442</c:v>
                </c:pt>
                <c:pt idx="7">
                  <c:v>167</c:v>
                </c:pt>
                <c:pt idx="9">
                  <c:v>380</c:v>
                </c:pt>
                <c:pt idx="10">
                  <c:v>145</c:v>
                </c:pt>
                <c:pt idx="12">
                  <c:v>180</c:v>
                </c:pt>
                <c:pt idx="13">
                  <c:v>68</c:v>
                </c:pt>
                <c:pt idx="15">
                  <c:v>34</c:v>
                </c:pt>
                <c:pt idx="16">
                  <c:v>22</c:v>
                </c:pt>
              </c:numCache>
            </c:numRef>
          </c:val>
        </c:ser>
        <c:ser>
          <c:idx val="1"/>
          <c:order val="1"/>
          <c:tx>
            <c:strRef>
              <c:f>'[2(5)【大阪府】労働力調査地方集計結果（H27年平均）＜正規、非正規の分類＞.xls]グラフ３'!$B$30</c:f>
              <c:strCache>
                <c:ptCount val="1"/>
                <c:pt idx="0">
                  <c:v>非正規</c:v>
                </c:pt>
              </c:strCache>
            </c:strRef>
          </c:tx>
          <c:spPr>
            <a:pattFill prst="dkUpDiag">
              <a:fgClr>
                <a:srgbClr val="FFC000"/>
              </a:fgClr>
              <a:bgClr>
                <a:sysClr val="window" lastClr="FFFFFF"/>
              </a:bgClr>
            </a:pattFill>
            <a:ln>
              <a:solidFill>
                <a:srgbClr val="FFC000"/>
              </a:solidFill>
            </a:ln>
          </c:spPr>
          <c:invertIfNegative val="0"/>
          <c:dLbls>
            <c:showLegendKey val="0"/>
            <c:showVal val="1"/>
            <c:showCatName val="0"/>
            <c:showSerName val="0"/>
            <c:showPercent val="0"/>
            <c:showBubbleSize val="0"/>
            <c:showLeaderLines val="0"/>
          </c:dLbls>
          <c:cat>
            <c:multiLvlStrRef>
              <c:f>'[2(5)【大阪府】労働力調査地方集計結果（H27年平均）＜正規、非正規の分類＞.xls]グラフ３'!$C$27:$S$28</c:f>
              <c:multiLvlStrCache>
                <c:ptCount val="17"/>
                <c:lvl>
                  <c:pt idx="0">
                    <c:v>男</c:v>
                  </c:pt>
                  <c:pt idx="1">
                    <c:v>女</c:v>
                  </c:pt>
                  <c:pt idx="3">
                    <c:v>男</c:v>
                  </c:pt>
                  <c:pt idx="4">
                    <c:v>女</c:v>
                  </c:pt>
                  <c:pt idx="6">
                    <c:v>男</c:v>
                  </c:pt>
                  <c:pt idx="7">
                    <c:v>女</c:v>
                  </c:pt>
                  <c:pt idx="9">
                    <c:v>男</c:v>
                  </c:pt>
                  <c:pt idx="10">
                    <c:v>女</c:v>
                  </c:pt>
                  <c:pt idx="12">
                    <c:v>男</c:v>
                  </c:pt>
                  <c:pt idx="13">
                    <c:v>女</c:v>
                  </c:pt>
                  <c:pt idx="15">
                    <c:v>男</c:v>
                  </c:pt>
                  <c:pt idx="16">
                    <c:v>女</c:v>
                  </c:pt>
                </c:lvl>
                <c:lvl>
                  <c:pt idx="0">
                    <c:v>15～24歳</c:v>
                  </c:pt>
                  <c:pt idx="3">
                    <c:v>25～34歳</c:v>
                  </c:pt>
                  <c:pt idx="6">
                    <c:v>35～44歳</c:v>
                  </c:pt>
                  <c:pt idx="9">
                    <c:v>45～54歳</c:v>
                  </c:pt>
                  <c:pt idx="12">
                    <c:v>55～64歳</c:v>
                  </c:pt>
                  <c:pt idx="15">
                    <c:v>65歳以上</c:v>
                  </c:pt>
                </c:lvl>
              </c:multiLvlStrCache>
            </c:multiLvlStrRef>
          </c:cat>
          <c:val>
            <c:numRef>
              <c:f>'[2(5)【大阪府】労働力調査地方集計結果（H27年平均）＜正規、非正規の分類＞.xls]グラフ３'!$C$30:$S$30</c:f>
              <c:numCache>
                <c:formatCode>#,##0_);[Red]\(#,##0\)</c:formatCode>
                <c:ptCount val="17"/>
                <c:pt idx="0">
                  <c:v>96</c:v>
                </c:pt>
                <c:pt idx="1">
                  <c:v>105</c:v>
                </c:pt>
                <c:pt idx="3">
                  <c:v>85</c:v>
                </c:pt>
                <c:pt idx="4">
                  <c:v>134</c:v>
                </c:pt>
                <c:pt idx="6">
                  <c:v>60</c:v>
                </c:pt>
                <c:pt idx="7">
                  <c:v>238</c:v>
                </c:pt>
                <c:pt idx="9">
                  <c:v>47</c:v>
                </c:pt>
                <c:pt idx="10">
                  <c:v>239</c:v>
                </c:pt>
                <c:pt idx="12">
                  <c:v>97</c:v>
                </c:pt>
                <c:pt idx="13">
                  <c:v>160</c:v>
                </c:pt>
                <c:pt idx="15">
                  <c:v>102</c:v>
                </c:pt>
                <c:pt idx="16">
                  <c:v>72</c:v>
                </c:pt>
              </c:numCache>
            </c:numRef>
          </c:val>
        </c:ser>
        <c:dLbls>
          <c:showLegendKey val="0"/>
          <c:showVal val="0"/>
          <c:showCatName val="0"/>
          <c:showSerName val="0"/>
          <c:showPercent val="0"/>
          <c:showBubbleSize val="0"/>
        </c:dLbls>
        <c:gapWidth val="0"/>
        <c:overlap val="100"/>
        <c:axId val="118024064"/>
        <c:axId val="118025600"/>
      </c:barChart>
      <c:catAx>
        <c:axId val="118024064"/>
        <c:scaling>
          <c:orientation val="minMax"/>
        </c:scaling>
        <c:delete val="0"/>
        <c:axPos val="b"/>
        <c:numFmt formatCode="General" sourceLinked="1"/>
        <c:majorTickMark val="out"/>
        <c:minorTickMark val="none"/>
        <c:tickLblPos val="nextTo"/>
        <c:crossAx val="118025600"/>
        <c:crosses val="autoZero"/>
        <c:auto val="1"/>
        <c:lblAlgn val="ctr"/>
        <c:lblOffset val="100"/>
        <c:noMultiLvlLbl val="0"/>
      </c:catAx>
      <c:valAx>
        <c:axId val="118025600"/>
        <c:scaling>
          <c:orientation val="minMax"/>
        </c:scaling>
        <c:delete val="0"/>
        <c:axPos val="l"/>
        <c:majorGridlines/>
        <c:numFmt formatCode="#,##0_);[Red]\(#,##0\)" sourceLinked="1"/>
        <c:majorTickMark val="out"/>
        <c:minorTickMark val="none"/>
        <c:tickLblPos val="nextTo"/>
        <c:crossAx val="11802406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599205381757"/>
          <c:y val="9.1014181810379971E-2"/>
          <c:w val="0.73664825015203839"/>
          <c:h val="0.8653890879443884"/>
        </c:manualLayout>
      </c:layout>
      <c:barChart>
        <c:barDir val="bar"/>
        <c:grouping val="percentStacked"/>
        <c:varyColors val="0"/>
        <c:ser>
          <c:idx val="3"/>
          <c:order val="0"/>
          <c:tx>
            <c:strRef>
              <c:f>'[＜P.47＞2(5)所得階層別世帯数割合の推移【総務省統計局】就業構造基本調査（所得階層別世帯割合の推移）.xlsx]P.59'!$E$17</c:f>
              <c:strCache>
                <c:ptCount val="1"/>
                <c:pt idx="0">
                  <c:v>～299万円</c:v>
                </c:pt>
              </c:strCache>
            </c:strRef>
          </c:tx>
          <c:spPr>
            <a:solidFill>
              <a:srgbClr val="002060"/>
            </a:solidFill>
          </c:spPr>
          <c:invertIfNegative val="0"/>
          <c:dLbls>
            <c:spPr>
              <a:solidFill>
                <a:schemeClr val="bg1"/>
              </a:solidFill>
            </c:spPr>
            <c:txPr>
              <a:bodyPr/>
              <a:lstStyle/>
              <a:p>
                <a:pPr>
                  <a:defRPr sz="1050">
                    <a:solidFill>
                      <a:sysClr val="windowText" lastClr="000000"/>
                    </a:solidFill>
                  </a:defRPr>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'[＜P.47＞2(5)所得階層別世帯数割合の推移【総務省統計局】就業構造基本調査（所得階層別世帯割合の推移）.xlsx]P.59'!$E$18:$E$25</c:f>
              <c:numCache>
                <c:formatCode>0.0%</c:formatCode>
                <c:ptCount val="8"/>
                <c:pt idx="0">
                  <c:v>0.31815575728619205</c:v>
                </c:pt>
                <c:pt idx="1">
                  <c:v>0.28310728608119679</c:v>
                </c:pt>
                <c:pt idx="2">
                  <c:v>0.26654299654401303</c:v>
                </c:pt>
                <c:pt idx="3">
                  <c:v>0.21443158611300203</c:v>
                </c:pt>
                <c:pt idx="4">
                  <c:v>0.23778764634638677</c:v>
                </c:pt>
                <c:pt idx="5">
                  <c:v>0.22133766889050849</c:v>
                </c:pt>
                <c:pt idx="6">
                  <c:v>0.27906644704538569</c:v>
                </c:pt>
                <c:pt idx="7">
                  <c:v>0.26282819068120589</c:v>
                </c:pt>
              </c:numCache>
            </c:numRef>
          </c:val>
        </c:ser>
        <c:ser>
          <c:idx val="2"/>
          <c:order val="1"/>
          <c:tx>
            <c:strRef>
              <c:f>'[＜P.47＞2(5)所得階層別世帯数割合の推移【総務省統計局】就業構造基本調査（所得階層別世帯割合の推移）.xlsx]P.59'!$F$17</c:f>
              <c:strCache>
                <c:ptCount val="1"/>
                <c:pt idx="0">
                  <c:v>300～499万円</c:v>
                </c:pt>
              </c:strCache>
            </c:strRef>
          </c:tx>
          <c:spPr>
            <a:solidFill>
              <a:srgbClr val="0070C0"/>
            </a:solidFill>
          </c:spPr>
          <c:invertIfNegative val="0"/>
          <c:dLbls>
            <c:spPr>
              <a:solidFill>
                <a:schemeClr val="bg1"/>
              </a:solidFill>
            </c:spPr>
            <c:txPr>
              <a:bodyPr/>
              <a:lstStyle/>
              <a:p>
                <a:pPr>
                  <a:defRPr sz="1050">
                    <a:solidFill>
                      <a:sysClr val="windowText" lastClr="000000"/>
                    </a:solidFill>
                  </a:defRPr>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'[＜P.47＞2(5)所得階層別世帯数割合の推移【総務省統計局】就業構造基本調査（所得階層別世帯割合の推移）.xlsx]P.59'!$F$18:$F$25</c:f>
              <c:numCache>
                <c:formatCode>0.0%</c:formatCode>
                <c:ptCount val="8"/>
                <c:pt idx="0">
                  <c:v>0.25991399904443385</c:v>
                </c:pt>
                <c:pt idx="1">
                  <c:v>0.24886225386383093</c:v>
                </c:pt>
                <c:pt idx="2">
                  <c:v>0.23612522870502134</c:v>
                </c:pt>
                <c:pt idx="3">
                  <c:v>0.22532334921715452</c:v>
                </c:pt>
                <c:pt idx="4">
                  <c:v>0.24338197127862046</c:v>
                </c:pt>
                <c:pt idx="5">
                  <c:v>0.23350339182597971</c:v>
                </c:pt>
                <c:pt idx="6">
                  <c:v>0.24602574862185325</c:v>
                </c:pt>
                <c:pt idx="7">
                  <c:v>0.2389454582445962</c:v>
                </c:pt>
              </c:numCache>
            </c:numRef>
          </c:val>
        </c:ser>
        <c:ser>
          <c:idx val="1"/>
          <c:order val="2"/>
          <c:tx>
            <c:strRef>
              <c:f>'[＜P.47＞2(5)所得階層別世帯数割合の推移【総務省統計局】就業構造基本調査（所得階層別世帯割合の推移）.xlsx]P.59'!$G$17</c:f>
              <c:strCache>
                <c:ptCount val="1"/>
                <c:pt idx="0">
                  <c:v>500～999万円</c:v>
                </c:pt>
              </c:strCache>
            </c:strRef>
          </c:tx>
          <c:spPr>
            <a:solidFill>
              <a:srgbClr val="92D050"/>
            </a:solidFill>
          </c:spPr>
          <c:invertIfNegative val="0"/>
          <c:dLbls>
            <c:txPr>
              <a:bodyPr/>
              <a:lstStyle/>
              <a:p>
                <a:pPr>
                  <a:defRPr sz="1050"/>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'[＜P.47＞2(5)所得階層別世帯数割合の推移【総務省統計局】就業構造基本調査（所得階層別世帯割合の推移）.xlsx]P.59'!$G$18:$G$25</c:f>
              <c:numCache>
                <c:formatCode>0.0%</c:formatCode>
                <c:ptCount val="8"/>
                <c:pt idx="0">
                  <c:v>0.32804586717630196</c:v>
                </c:pt>
                <c:pt idx="1">
                  <c:v>0.35380525390889017</c:v>
                </c:pt>
                <c:pt idx="2">
                  <c:v>0.34394694043504775</c:v>
                </c:pt>
                <c:pt idx="3">
                  <c:v>0.38529611980939416</c:v>
                </c:pt>
                <c:pt idx="4">
                  <c:v>0.39085299036853338</c:v>
                </c:pt>
                <c:pt idx="5">
                  <c:v>0.38661209844704825</c:v>
                </c:pt>
                <c:pt idx="6">
                  <c:v>0.36229153680339599</c:v>
                </c:pt>
                <c:pt idx="7">
                  <c:v>0.36576545831022611</c:v>
                </c:pt>
              </c:numCache>
            </c:numRef>
          </c:val>
        </c:ser>
        <c:ser>
          <c:idx val="0"/>
          <c:order val="3"/>
          <c:tx>
            <c:strRef>
              <c:f>'[＜P.47＞2(5)所得階層別世帯数割合の推移【総務省統計局】就業構造基本調査（所得階層別世帯割合の推移）.xlsx]P.59'!$H$17</c:f>
              <c:strCache>
                <c:ptCount val="1"/>
                <c:pt idx="0">
                  <c:v>1000万円以上</c:v>
                </c:pt>
              </c:strCache>
            </c:strRef>
          </c:tx>
          <c:spPr>
            <a:solidFill>
              <a:schemeClr val="accent6">
                <a:lumMod val="75000"/>
              </a:schemeClr>
            </a:solidFill>
          </c:spPr>
          <c:invertIfNegative val="0"/>
          <c:dLbls>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'[＜P.47＞2(5)所得階層別世帯数割合の推移【総務省統計局】就業構造基本調査（所得階層別世帯割合の推移）.xlsx]P.59'!$H$18:$H$25</c:f>
              <c:numCache>
                <c:formatCode>0.0%</c:formatCode>
                <c:ptCount val="8"/>
                <c:pt idx="0">
                  <c:v>9.3884376493072144E-2</c:v>
                </c:pt>
                <c:pt idx="1">
                  <c:v>0.1142252061460821</c:v>
                </c:pt>
                <c:pt idx="2">
                  <c:v>0.15338483431591787</c:v>
                </c:pt>
                <c:pt idx="3">
                  <c:v>0.17494894486044929</c:v>
                </c:pt>
                <c:pt idx="4">
                  <c:v>0.12797739200645944</c:v>
                </c:pt>
                <c:pt idx="5">
                  <c:v>0.15854684083646353</c:v>
                </c:pt>
                <c:pt idx="6">
                  <c:v>0.11261626752936506</c:v>
                </c:pt>
                <c:pt idx="7">
                  <c:v>0.1324608927639718</c:v>
                </c:pt>
              </c:numCache>
            </c:numRef>
          </c:val>
        </c:ser>
        <c:dLbls>
          <c:dLblPos val="ctr"/>
          <c:showLegendKey val="0"/>
          <c:showVal val="1"/>
          <c:showCatName val="0"/>
          <c:showSerName val="0"/>
          <c:showPercent val="0"/>
          <c:showBubbleSize val="0"/>
        </c:dLbls>
        <c:gapWidth val="80"/>
        <c:overlap val="100"/>
        <c:serLines/>
        <c:axId val="118499200"/>
        <c:axId val="118500736"/>
      </c:barChart>
      <c:catAx>
        <c:axId val="118499200"/>
        <c:scaling>
          <c:orientation val="maxMin"/>
        </c:scaling>
        <c:delete val="0"/>
        <c:axPos val="l"/>
        <c:majorTickMark val="out"/>
        <c:minorTickMark val="none"/>
        <c:tickLblPos val="nextTo"/>
        <c:crossAx val="118500736"/>
        <c:crosses val="autoZero"/>
        <c:auto val="1"/>
        <c:lblAlgn val="ctr"/>
        <c:lblOffset val="100"/>
        <c:noMultiLvlLbl val="0"/>
      </c:catAx>
      <c:valAx>
        <c:axId val="118500736"/>
        <c:scaling>
          <c:orientation val="minMax"/>
        </c:scaling>
        <c:delete val="0"/>
        <c:axPos val="t"/>
        <c:majorGridlines/>
        <c:numFmt formatCode="0.0%" sourceLinked="0"/>
        <c:majorTickMark val="out"/>
        <c:minorTickMark val="none"/>
        <c:tickLblPos val="high"/>
        <c:crossAx val="118499200"/>
        <c:crossesAt val="10"/>
        <c:crossBetween val="between"/>
      </c:valAx>
    </c:plotArea>
    <c:plotVisOnly val="1"/>
    <c:dispBlanksAs val="gap"/>
    <c:showDLblsOverMax val="0"/>
  </c:chart>
  <c:spPr>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2178872835023"/>
          <c:y val="0.12282415094394189"/>
          <c:w val="0.73266614948221076"/>
          <c:h val="0.7815906838901765"/>
        </c:manualLayout>
      </c:layout>
      <c:barChart>
        <c:barDir val="bar"/>
        <c:grouping val="stacked"/>
        <c:varyColors val="0"/>
        <c:ser>
          <c:idx val="1"/>
          <c:order val="0"/>
          <c:tx>
            <c:strRef>
              <c:f>'[＜P.47＞2(5)H26所得階層別世帯数割合.xlsx]Sheet1'!$N$33</c:f>
              <c:strCache>
                <c:ptCount val="1"/>
                <c:pt idx="0">
                  <c:v>～300万円</c:v>
                </c:pt>
              </c:strCache>
            </c:strRef>
          </c:tx>
          <c:invertIfNegative val="0"/>
          <c:dLbls>
            <c:spPr>
              <a:solidFill>
                <a:schemeClr val="bg1"/>
              </a:solidFill>
            </c:spPr>
            <c:txPr>
              <a:bodyPr/>
              <a:lstStyle/>
              <a:p>
                <a:pPr>
                  <a:defRPr sz="1050"/>
                </a:pPr>
                <a:endParaRPr lang="ja-JP"/>
              </a:p>
            </c:txPr>
            <c:showLegendKey val="0"/>
            <c:showVal val="1"/>
            <c:showCatName val="0"/>
            <c:showSerName val="0"/>
            <c:showPercent val="0"/>
            <c:showBubbleSize val="0"/>
            <c:showLeaderLines val="0"/>
          </c:dLbls>
          <c:cat>
            <c:multiLvlStrRef>
              <c:f>'[＜P.47＞2(5)H26所得階層別世帯数割合.xlsx]Sheet1'!$L$34:$M$41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'[＜P.47＞2(5)H26所得階層別世帯数割合.xlsx]Sheet1'!$N$34:$N$41</c:f>
              <c:numCache>
                <c:formatCode>0.0%</c:formatCode>
                <c:ptCount val="8"/>
                <c:pt idx="0">
                  <c:v>0.33218698328127871</c:v>
                </c:pt>
                <c:pt idx="1">
                  <c:v>0.36304863143079374</c:v>
                </c:pt>
                <c:pt idx="2">
                  <c:v>0.27463863337713534</c:v>
                </c:pt>
                <c:pt idx="3">
                  <c:v>0.31892411143131605</c:v>
                </c:pt>
                <c:pt idx="4">
                  <c:v>0.28264244048299864</c:v>
                </c:pt>
                <c:pt idx="5">
                  <c:v>0.31212111887251132</c:v>
                </c:pt>
                <c:pt idx="6">
                  <c:v>0.37156806131555464</c:v>
                </c:pt>
                <c:pt idx="7">
                  <c:v>0.40917961324986696</c:v>
                </c:pt>
              </c:numCache>
            </c:numRef>
          </c:val>
        </c:ser>
        <c:ser>
          <c:idx val="2"/>
          <c:order val="1"/>
          <c:tx>
            <c:strRef>
              <c:f>'[＜P.47＞2(5)H26所得階層別世帯数割合.xlsx]Sheet1'!$O$33</c:f>
              <c:strCache>
                <c:ptCount val="1"/>
                <c:pt idx="0">
                  <c:v>300～500万円</c:v>
                </c:pt>
              </c:strCache>
            </c:strRef>
          </c:tx>
          <c:invertIfNegative val="0"/>
          <c:dLbls>
            <c:txPr>
              <a:bodyPr/>
              <a:lstStyle/>
              <a:p>
                <a:pPr>
                  <a:defRPr sz="1050"/>
                </a:pPr>
                <a:endParaRPr lang="ja-JP"/>
              </a:p>
            </c:txPr>
            <c:showLegendKey val="0"/>
            <c:showVal val="1"/>
            <c:showCatName val="0"/>
            <c:showSerName val="0"/>
            <c:showPercent val="0"/>
            <c:showBubbleSize val="0"/>
            <c:showLeaderLines val="0"/>
          </c:dLbls>
          <c:cat>
            <c:multiLvlStrRef>
              <c:f>'[＜P.47＞2(5)H26所得階層別世帯数割合.xlsx]Sheet1'!$L$34:$M$41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'[＜P.47＞2(5)H26所得階層別世帯数割合.xlsx]Sheet1'!$O$34:$O$41</c:f>
              <c:numCache>
                <c:formatCode>0.0%</c:formatCode>
                <c:ptCount val="8"/>
                <c:pt idx="0">
                  <c:v>0.23408123583807949</c:v>
                </c:pt>
                <c:pt idx="1">
                  <c:v>0.23843105300196304</c:v>
                </c:pt>
                <c:pt idx="2">
                  <c:v>0.22760910159762085</c:v>
                </c:pt>
                <c:pt idx="3">
                  <c:v>0.23621186524893173</c:v>
                </c:pt>
                <c:pt idx="4">
                  <c:v>0.22564990768124704</c:v>
                </c:pt>
                <c:pt idx="5">
                  <c:v>0.22506692925500815</c:v>
                </c:pt>
                <c:pt idx="6">
                  <c:v>0.23373930390046721</c:v>
                </c:pt>
                <c:pt idx="7">
                  <c:v>0.23843677927870846</c:v>
                </c:pt>
              </c:numCache>
            </c:numRef>
          </c:val>
        </c:ser>
        <c:ser>
          <c:idx val="3"/>
          <c:order val="2"/>
          <c:tx>
            <c:strRef>
              <c:f>'[＜P.47＞2(5)H26所得階層別世帯数割合.xlsx]Sheet1'!$P$33</c:f>
              <c:strCache>
                <c:ptCount val="1"/>
                <c:pt idx="0">
                  <c:v>500～1000万円</c:v>
                </c:pt>
              </c:strCache>
            </c:strRef>
          </c:tx>
          <c:invertIfNegative val="0"/>
          <c:dLbls>
            <c:spPr>
              <a:noFill/>
            </c:spPr>
            <c:txPr>
              <a:bodyPr/>
              <a:lstStyle/>
              <a:p>
                <a:pPr>
                  <a:defRPr sz="1050"/>
                </a:pPr>
                <a:endParaRPr lang="ja-JP"/>
              </a:p>
            </c:txPr>
            <c:showLegendKey val="0"/>
            <c:showVal val="1"/>
            <c:showCatName val="0"/>
            <c:showSerName val="0"/>
            <c:showPercent val="0"/>
            <c:showBubbleSize val="0"/>
            <c:showLeaderLines val="0"/>
          </c:dLbls>
          <c:cat>
            <c:multiLvlStrRef>
              <c:f>'[＜P.47＞2(5)H26所得階層別世帯数割合.xlsx]Sheet1'!$L$34:$M$41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'[＜P.47＞2(5)H26所得階層別世帯数割合.xlsx]Sheet1'!$P$34:$P$41</c:f>
              <c:numCache>
                <c:formatCode>0.0%</c:formatCode>
                <c:ptCount val="8"/>
                <c:pt idx="0">
                  <c:v>0.29471147957621407</c:v>
                </c:pt>
                <c:pt idx="1">
                  <c:v>0.27706026149116636</c:v>
                </c:pt>
                <c:pt idx="2">
                  <c:v>0.32913756138045508</c:v>
                </c:pt>
                <c:pt idx="3">
                  <c:v>0.31133856702772533</c:v>
                </c:pt>
                <c:pt idx="4">
                  <c:v>0.29406382248656066</c:v>
                </c:pt>
                <c:pt idx="5">
                  <c:v>0.27990276025479277</c:v>
                </c:pt>
                <c:pt idx="6">
                  <c:v>0.27353141897212452</c:v>
                </c:pt>
                <c:pt idx="7">
                  <c:v>0.24360696454368047</c:v>
                </c:pt>
              </c:numCache>
            </c:numRef>
          </c:val>
        </c:ser>
        <c:ser>
          <c:idx val="0"/>
          <c:order val="3"/>
          <c:tx>
            <c:strRef>
              <c:f>'[＜P.47＞2(5)H26所得階層別世帯数割合.xlsx]Sheet1'!$Q$33</c:f>
              <c:strCache>
                <c:ptCount val="1"/>
                <c:pt idx="0">
                  <c:v>1000万～</c:v>
                </c:pt>
              </c:strCache>
            </c:strRef>
          </c:tx>
          <c:spPr>
            <a:solidFill>
              <a:schemeClr val="tx1"/>
            </a:solidFill>
          </c:spPr>
          <c:invertIfNegative val="0"/>
          <c:dLbls>
            <c:spPr>
              <a:solidFill>
                <a:schemeClr val="bg1">
                  <a:lumMod val="95000"/>
                </a:schemeClr>
              </a:solidFill>
            </c:spPr>
            <c:txPr>
              <a:bodyPr/>
              <a:lstStyle/>
              <a:p>
                <a:pPr>
                  <a:defRPr sz="800"/>
                </a:pPr>
                <a:endParaRPr lang="ja-JP"/>
              </a:p>
            </c:txPr>
            <c:showLegendKey val="0"/>
            <c:showVal val="1"/>
            <c:showCatName val="0"/>
            <c:showSerName val="0"/>
            <c:showPercent val="0"/>
            <c:showBubbleSize val="0"/>
            <c:showLeaderLines val="0"/>
          </c:dLbls>
          <c:cat>
            <c:multiLvlStrRef>
              <c:f>'[＜P.47＞2(5)H26所得階層別世帯数割合.xlsx]Sheet1'!$L$34:$M$41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'[＜P.47＞2(5)H26所得階層別世帯数割合.xlsx]Sheet1'!$Q$34:$Q$41</c:f>
              <c:numCache>
                <c:formatCode>0.0%</c:formatCode>
                <c:ptCount val="8"/>
                <c:pt idx="0">
                  <c:v>0.1071004807397881</c:v>
                </c:pt>
                <c:pt idx="1">
                  <c:v>8.6423571243379391E-2</c:v>
                </c:pt>
                <c:pt idx="2">
                  <c:v>0.1352790649422505</c:v>
                </c:pt>
                <c:pt idx="3">
                  <c:v>0.10689323925933288</c:v>
                </c:pt>
                <c:pt idx="4">
                  <c:v>0.14406627342690478</c:v>
                </c:pt>
                <c:pt idx="5">
                  <c:v>0.12556543680955165</c:v>
                </c:pt>
                <c:pt idx="6">
                  <c:v>8.8587327418762143E-2</c:v>
                </c:pt>
                <c:pt idx="7">
                  <c:v>7.0177661758369869E-2</c:v>
                </c:pt>
              </c:numCache>
            </c:numRef>
          </c:val>
        </c:ser>
        <c:dLbls>
          <c:showLegendKey val="0"/>
          <c:showVal val="0"/>
          <c:showCatName val="0"/>
          <c:showSerName val="0"/>
          <c:showPercent val="0"/>
          <c:showBubbleSize val="0"/>
        </c:dLbls>
        <c:gapWidth val="80"/>
        <c:overlap val="100"/>
        <c:serLines/>
        <c:axId val="118828416"/>
        <c:axId val="118830208"/>
      </c:barChart>
      <c:catAx>
        <c:axId val="118828416"/>
        <c:scaling>
          <c:orientation val="minMax"/>
        </c:scaling>
        <c:delete val="0"/>
        <c:axPos val="l"/>
        <c:majorGridlines>
          <c:spPr>
            <a:ln>
              <a:noFill/>
            </a:ln>
          </c:spPr>
        </c:majorGridlines>
        <c:majorTickMark val="out"/>
        <c:minorTickMark val="none"/>
        <c:tickLblPos val="low"/>
        <c:crossAx val="118830208"/>
        <c:crosses val="autoZero"/>
        <c:auto val="1"/>
        <c:lblAlgn val="ctr"/>
        <c:lblOffset val="100"/>
        <c:noMultiLvlLbl val="0"/>
      </c:catAx>
      <c:valAx>
        <c:axId val="118830208"/>
        <c:scaling>
          <c:orientation val="minMax"/>
          <c:max val="1"/>
        </c:scaling>
        <c:delete val="0"/>
        <c:axPos val="b"/>
        <c:majorGridlines/>
        <c:numFmt formatCode="0.0%" sourceLinked="1"/>
        <c:majorTickMark val="out"/>
        <c:minorTickMark val="none"/>
        <c:tickLblPos val="nextTo"/>
        <c:crossAx val="118828416"/>
        <c:crossesAt val="1"/>
        <c:crossBetween val="between"/>
        <c:majorUnit val="0.2"/>
      </c:valAx>
      <c:spPr>
        <a:ln w="19050">
          <a:solidFill>
            <a:schemeClr val="dk1">
              <a:shade val="95000"/>
              <a:satMod val="105000"/>
            </a:schemeClr>
          </a:solidFill>
        </a:ln>
      </c:spPr>
    </c:plotArea>
    <c:plotVisOnly val="1"/>
    <c:dispBlanksAs val="gap"/>
    <c:showDLblsOverMax val="0"/>
  </c:chart>
  <c:spPr>
    <a:ln w="15875"/>
  </c:sp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529902259757331E-2"/>
          <c:y val="0.10181081846023073"/>
          <c:w val="0.91547008032827892"/>
          <c:h val="0.77277933083027028"/>
        </c:manualLayout>
      </c:layout>
      <c:lineChart>
        <c:grouping val="standard"/>
        <c:varyColors val="0"/>
        <c:ser>
          <c:idx val="0"/>
          <c:order val="0"/>
          <c:tx>
            <c:strRef>
              <c:f>'24就調有業率等'!$A$4:$B$4</c:f>
              <c:strCache>
                <c:ptCount val="1"/>
                <c:pt idx="0">
                  <c:v>大阪府女性有業率</c:v>
                </c:pt>
              </c:strCache>
            </c:strRef>
          </c:tx>
          <c:spPr>
            <a:ln>
              <a:solidFill>
                <a:srgbClr val="FF3399"/>
              </a:solidFill>
            </a:ln>
          </c:spPr>
          <c:marker>
            <c:symbol val="square"/>
            <c:size val="7"/>
            <c:spPr>
              <a:solidFill>
                <a:srgbClr val="FF3399"/>
              </a:solidFill>
              <a:ln>
                <a:solidFill>
                  <a:srgbClr val="FF3399"/>
                </a:solidFill>
              </a:ln>
            </c:spPr>
          </c:marker>
          <c:dLbls>
            <c:dLbl>
              <c:idx val="12"/>
              <c:layout>
                <c:manualLayout>
                  <c:x val="-1.2885468524355247E-2"/>
                  <c:y val="2.1260498687664043E-2"/>
                </c:manualLayout>
              </c:layout>
              <c:dLblPos val="r"/>
              <c:showLegendKey val="0"/>
              <c:showVal val="1"/>
              <c:showCatName val="0"/>
              <c:showSerName val="0"/>
              <c:showPercent val="0"/>
              <c:showBubbleSize val="0"/>
            </c:dLbl>
            <c:spPr>
              <a:ln>
                <a:solidFill>
                  <a:schemeClr val="tx1">
                    <a:lumMod val="75000"/>
                    <a:lumOff val="25000"/>
                  </a:schemeClr>
                </a:solidFill>
              </a:ln>
            </c:spPr>
            <c:dLblPos val="b"/>
            <c:showLegendKey val="0"/>
            <c:showVal val="1"/>
            <c:showCatName val="0"/>
            <c:showSerName val="0"/>
            <c:showPercent val="0"/>
            <c:showBubbleSize val="0"/>
            <c:showLeaderLines val="0"/>
          </c:dLbls>
          <c:cat>
            <c:strRef>
              <c:f>'24就調有業率等'!$C$3:$O$3</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'24就調有業率等'!$C$4:$O$4</c:f>
              <c:numCache>
                <c:formatCode>0.0</c:formatCode>
                <c:ptCount val="13"/>
                <c:pt idx="0">
                  <c:v>18.7</c:v>
                </c:pt>
                <c:pt idx="1">
                  <c:v>64</c:v>
                </c:pt>
                <c:pt idx="2">
                  <c:v>75.7</c:v>
                </c:pt>
                <c:pt idx="3">
                  <c:v>64</c:v>
                </c:pt>
                <c:pt idx="4">
                  <c:v>64.099999999999994</c:v>
                </c:pt>
                <c:pt idx="5">
                  <c:v>66.099999999999994</c:v>
                </c:pt>
                <c:pt idx="6">
                  <c:v>69.8</c:v>
                </c:pt>
                <c:pt idx="7" formatCode="General">
                  <c:v>68.8</c:v>
                </c:pt>
                <c:pt idx="8" formatCode="General">
                  <c:v>56</c:v>
                </c:pt>
                <c:pt idx="9" formatCode="General">
                  <c:v>43.6</c:v>
                </c:pt>
                <c:pt idx="10" formatCode="General">
                  <c:v>26.3</c:v>
                </c:pt>
                <c:pt idx="11" formatCode="General">
                  <c:v>15</c:v>
                </c:pt>
                <c:pt idx="12" formatCode="General">
                  <c:v>5.0999999999999996</c:v>
                </c:pt>
              </c:numCache>
            </c:numRef>
          </c:val>
          <c:smooth val="0"/>
        </c:ser>
        <c:ser>
          <c:idx val="1"/>
          <c:order val="1"/>
          <c:tx>
            <c:strRef>
              <c:f>'24就調有業率等'!$A$5:$B$5</c:f>
              <c:strCache>
                <c:ptCount val="1"/>
                <c:pt idx="0">
                  <c:v>全国女性有業</c:v>
                </c:pt>
              </c:strCache>
            </c:strRef>
          </c:tx>
          <c:spPr>
            <a:ln>
              <a:solidFill>
                <a:srgbClr val="7030A0"/>
              </a:solidFill>
            </a:ln>
          </c:spPr>
          <c:marker>
            <c:symbol val="diamond"/>
            <c:size val="7"/>
            <c:spPr>
              <a:solidFill>
                <a:srgbClr val="7030A0"/>
              </a:solidFill>
              <a:ln>
                <a:solidFill>
                  <a:srgbClr val="7030A0"/>
                </a:solidFill>
              </a:ln>
            </c:spPr>
          </c:marker>
          <c:cat>
            <c:strRef>
              <c:f>'24就調有業率等'!$C$3:$O$3</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'24就調有業率等'!$C$5:$O$5</c:f>
              <c:numCache>
                <c:formatCode>0.0</c:formatCode>
                <c:ptCount val="13"/>
                <c:pt idx="0">
                  <c:v>16.5</c:v>
                </c:pt>
                <c:pt idx="1">
                  <c:v>66.599999999999994</c:v>
                </c:pt>
                <c:pt idx="2">
                  <c:v>75.3</c:v>
                </c:pt>
                <c:pt idx="3">
                  <c:v>68.2</c:v>
                </c:pt>
                <c:pt idx="4">
                  <c:v>67.099999999999994</c:v>
                </c:pt>
                <c:pt idx="5">
                  <c:v>70.7</c:v>
                </c:pt>
                <c:pt idx="6">
                  <c:v>74.599999999999994</c:v>
                </c:pt>
                <c:pt idx="7" formatCode="General">
                  <c:v>73.2</c:v>
                </c:pt>
                <c:pt idx="8" formatCode="General">
                  <c:v>65</c:v>
                </c:pt>
                <c:pt idx="9" formatCode="General">
                  <c:v>47.3</c:v>
                </c:pt>
                <c:pt idx="10" formatCode="General">
                  <c:v>29.8</c:v>
                </c:pt>
                <c:pt idx="11" formatCode="General">
                  <c:v>18</c:v>
                </c:pt>
                <c:pt idx="12" formatCode="General">
                  <c:v>6.3</c:v>
                </c:pt>
              </c:numCache>
            </c:numRef>
          </c:val>
          <c:smooth val="0"/>
        </c:ser>
        <c:ser>
          <c:idx val="2"/>
          <c:order val="2"/>
          <c:tx>
            <c:strRef>
              <c:f>'24就調有業率等'!$A$6:$B$6</c:f>
              <c:strCache>
                <c:ptCount val="1"/>
                <c:pt idx="0">
                  <c:v>大阪府潜在的有業率</c:v>
                </c:pt>
              </c:strCache>
            </c:strRef>
          </c:tx>
          <c:spPr>
            <a:ln>
              <a:solidFill>
                <a:srgbClr val="FF0000"/>
              </a:solidFill>
            </a:ln>
          </c:spPr>
          <c:marker>
            <c:spPr>
              <a:solidFill>
                <a:srgbClr val="FF0000"/>
              </a:solidFill>
              <a:ln>
                <a:solidFill>
                  <a:srgbClr val="FF0000"/>
                </a:solidFill>
              </a:ln>
            </c:spPr>
          </c:marker>
          <c:cat>
            <c:strRef>
              <c:f>'24就調有業率等'!$C$3:$O$3</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'24就調有業率等'!$C$6:$O$6</c:f>
              <c:numCache>
                <c:formatCode>0.0</c:formatCode>
                <c:ptCount val="13"/>
                <c:pt idx="0">
                  <c:v>35.862068965517238</c:v>
                </c:pt>
                <c:pt idx="1">
                  <c:v>79.452054794520549</c:v>
                </c:pt>
                <c:pt idx="2">
                  <c:v>89.984350547730827</c:v>
                </c:pt>
                <c:pt idx="3">
                  <c:v>84.787310742609947</c:v>
                </c:pt>
                <c:pt idx="4">
                  <c:v>84.334203655352482</c:v>
                </c:pt>
                <c:pt idx="5">
                  <c:v>86.09179415855354</c:v>
                </c:pt>
                <c:pt idx="6">
                  <c:v>86.581254214430217</c:v>
                </c:pt>
                <c:pt idx="7">
                  <c:v>80.723370429252782</c:v>
                </c:pt>
                <c:pt idx="8">
                  <c:v>69.193934557063059</c:v>
                </c:pt>
                <c:pt idx="9">
                  <c:v>54.759922286983063</c:v>
                </c:pt>
                <c:pt idx="10">
                  <c:v>36.380892122745969</c:v>
                </c:pt>
                <c:pt idx="11">
                  <c:v>23.697478991596636</c:v>
                </c:pt>
                <c:pt idx="12">
                  <c:v>9.1845643443338574</c:v>
                </c:pt>
              </c:numCache>
            </c:numRef>
          </c:val>
          <c:smooth val="0"/>
        </c:ser>
        <c:dLbls>
          <c:dLblPos val="t"/>
          <c:showLegendKey val="0"/>
          <c:showVal val="1"/>
          <c:showCatName val="0"/>
          <c:showSerName val="0"/>
          <c:showPercent val="0"/>
          <c:showBubbleSize val="0"/>
        </c:dLbls>
        <c:marker val="1"/>
        <c:smooth val="0"/>
        <c:axId val="119505664"/>
        <c:axId val="119507200"/>
      </c:lineChart>
      <c:catAx>
        <c:axId val="119505664"/>
        <c:scaling>
          <c:orientation val="minMax"/>
        </c:scaling>
        <c:delete val="0"/>
        <c:axPos val="b"/>
        <c:majorTickMark val="out"/>
        <c:minorTickMark val="none"/>
        <c:tickLblPos val="nextTo"/>
        <c:txPr>
          <a:bodyPr anchor="ctr" anchorCtr="0"/>
          <a:lstStyle/>
          <a:p>
            <a:pPr>
              <a:defRPr sz="800" baseline="0"/>
            </a:pPr>
            <a:endParaRPr lang="ja-JP"/>
          </a:p>
        </c:txPr>
        <c:crossAx val="119507200"/>
        <c:crosses val="autoZero"/>
        <c:auto val="1"/>
        <c:lblAlgn val="ctr"/>
        <c:lblOffset val="100"/>
        <c:noMultiLvlLbl val="0"/>
      </c:catAx>
      <c:valAx>
        <c:axId val="119507200"/>
        <c:scaling>
          <c:orientation val="minMax"/>
        </c:scaling>
        <c:delete val="0"/>
        <c:axPos val="l"/>
        <c:title>
          <c:tx>
            <c:rich>
              <a:bodyPr rot="0" vert="horz"/>
              <a:lstStyle/>
              <a:p>
                <a:pPr>
                  <a:defRPr b="0"/>
                </a:pPr>
                <a:r>
                  <a:rPr lang="ja-JP" altLang="en-US" b="0" dirty="0" smtClean="0"/>
                  <a:t>％</a:t>
                </a:r>
                <a:endParaRPr lang="ja-JP" altLang="en-US" b="0" dirty="0"/>
              </a:p>
            </c:rich>
          </c:tx>
          <c:layout>
            <c:manualLayout>
              <c:xMode val="edge"/>
              <c:yMode val="edge"/>
              <c:x val="6.097323400592855E-2"/>
              <c:y val="2.7787729658666136E-2"/>
            </c:manualLayout>
          </c:layout>
          <c:overlay val="0"/>
        </c:title>
        <c:numFmt formatCode="0.0" sourceLinked="1"/>
        <c:majorTickMark val="out"/>
        <c:minorTickMark val="none"/>
        <c:tickLblPos val="nextTo"/>
        <c:crossAx val="119505664"/>
        <c:crosses val="autoZero"/>
        <c:crossBetween val="between"/>
      </c:valAx>
    </c:plotArea>
    <c:legend>
      <c:legendPos val="r"/>
      <c:layout>
        <c:manualLayout>
          <c:xMode val="edge"/>
          <c:yMode val="edge"/>
          <c:x val="0.17963224893917965"/>
          <c:y val="0.4921928754744338"/>
          <c:w val="0.43902104370512707"/>
          <c:h val="0.21888661094849551"/>
        </c:manualLayout>
      </c:layout>
      <c:overlay val="0"/>
      <c:txPr>
        <a:bodyPr/>
        <a:lstStyle/>
        <a:p>
          <a:pPr>
            <a:defRPr sz="10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7"/>
          <c:order val="0"/>
          <c:tx>
            <c:strRef>
              <c:f>'[2(2)年齢別就業形態の割合.xlsx]Sheet2'!$B$12:$C$12</c:f>
              <c:strCache>
                <c:ptCount val="1"/>
                <c:pt idx="0">
                  <c:v>全国 女性</c:v>
                </c:pt>
              </c:strCache>
            </c:strRef>
          </c:tx>
          <c:spPr>
            <a:ln>
              <a:prstDash val="sysDash"/>
            </a:ln>
          </c:spPr>
          <c:marker>
            <c:symbol val="circle"/>
            <c:size val="7"/>
          </c:marker>
          <c:cat>
            <c:strRef>
              <c:f>'[2(2)年齢別就業形態の割合.xlsx]Sheet2'!$D$4:$I$4</c:f>
              <c:strCache>
                <c:ptCount val="6"/>
                <c:pt idx="0">
                  <c:v>2010(Ｈ22年)</c:v>
                </c:pt>
                <c:pt idx="1">
                  <c:v>2011(Ｈ23年)</c:v>
                </c:pt>
                <c:pt idx="2">
                  <c:v>2012(Ｈ24年)</c:v>
                </c:pt>
                <c:pt idx="3">
                  <c:v>2013(Ｈ25年)</c:v>
                </c:pt>
                <c:pt idx="4">
                  <c:v>2014(Ｈ26年)</c:v>
                </c:pt>
                <c:pt idx="5">
                  <c:v>2015(Ｈ27年)</c:v>
                </c:pt>
              </c:strCache>
            </c:strRef>
          </c:cat>
          <c:val>
            <c:numRef>
              <c:f>'[2(2)年齢別就業形態の割合.xlsx]Sheet2'!$D$12:$I$12</c:f>
              <c:numCache>
                <c:formatCode>#,##0.0;"▲ "#,##0.0</c:formatCode>
                <c:ptCount val="6"/>
                <c:pt idx="0">
                  <c:v>46.3</c:v>
                </c:pt>
                <c:pt idx="1">
                  <c:v>46.2</c:v>
                </c:pt>
                <c:pt idx="2">
                  <c:v>46.2</c:v>
                </c:pt>
                <c:pt idx="3">
                  <c:v>47.1</c:v>
                </c:pt>
                <c:pt idx="4" formatCode="0.0">
                  <c:v>47.6</c:v>
                </c:pt>
                <c:pt idx="5" formatCode="0.0">
                  <c:v>48</c:v>
                </c:pt>
              </c:numCache>
            </c:numRef>
          </c:val>
          <c:smooth val="0"/>
        </c:ser>
        <c:ser>
          <c:idx val="0"/>
          <c:order val="1"/>
          <c:tx>
            <c:strRef>
              <c:f>'[2(2)年齢別就業形態の割合.xlsx]Sheet2'!$B$5:$C$5</c:f>
              <c:strCache>
                <c:ptCount val="1"/>
                <c:pt idx="0">
                  <c:v>大阪府 女性</c:v>
                </c:pt>
              </c:strCache>
            </c:strRef>
          </c:tx>
          <c:marker>
            <c:symbol val="square"/>
            <c:size val="7"/>
          </c:marker>
          <c:cat>
            <c:strRef>
              <c:f>'[2(2)年齢別就業形態の割合.xlsx]Sheet2'!$D$4:$I$4</c:f>
              <c:strCache>
                <c:ptCount val="6"/>
                <c:pt idx="0">
                  <c:v>2010(Ｈ22年)</c:v>
                </c:pt>
                <c:pt idx="1">
                  <c:v>2011(Ｈ23年)</c:v>
                </c:pt>
                <c:pt idx="2">
                  <c:v>2012(Ｈ24年)</c:v>
                </c:pt>
                <c:pt idx="3">
                  <c:v>2013(Ｈ25年)</c:v>
                </c:pt>
                <c:pt idx="4">
                  <c:v>2014(Ｈ26年)</c:v>
                </c:pt>
                <c:pt idx="5">
                  <c:v>2015(Ｈ27年)</c:v>
                </c:pt>
              </c:strCache>
            </c:strRef>
          </c:cat>
          <c:val>
            <c:numRef>
              <c:f>'[2(2)年齢別就業形態の割合.xlsx]Sheet2'!$D$5:$I$5</c:f>
              <c:numCache>
                <c:formatCode>#,##0.0;"▲ "#,##0.0</c:formatCode>
                <c:ptCount val="6"/>
                <c:pt idx="0">
                  <c:v>42.8</c:v>
                </c:pt>
                <c:pt idx="1">
                  <c:v>43.5</c:v>
                </c:pt>
                <c:pt idx="2">
                  <c:v>43.9</c:v>
                </c:pt>
                <c:pt idx="3">
                  <c:v>44.6</c:v>
                </c:pt>
                <c:pt idx="4" formatCode="0.0">
                  <c:v>44.8</c:v>
                </c:pt>
                <c:pt idx="5" formatCode="0.0">
                  <c:v>45.3</c:v>
                </c:pt>
              </c:numCache>
            </c:numRef>
          </c:val>
          <c:smooth val="0"/>
        </c:ser>
        <c:ser>
          <c:idx val="1"/>
          <c:order val="2"/>
          <c:tx>
            <c:strRef>
              <c:f>'[2(2)年齢別就業形態の割合.xlsx]Sheet2'!$B$6:$C$6</c:f>
              <c:strCache>
                <c:ptCount val="1"/>
                <c:pt idx="0">
                  <c:v>大阪府 15～24歳</c:v>
                </c:pt>
              </c:strCache>
            </c:strRef>
          </c:tx>
          <c:cat>
            <c:strRef>
              <c:f>'[2(2)年齢別就業形態の割合.xlsx]Sheet2'!$D$4:$I$4</c:f>
              <c:strCache>
                <c:ptCount val="6"/>
                <c:pt idx="0">
                  <c:v>2010(Ｈ22年)</c:v>
                </c:pt>
                <c:pt idx="1">
                  <c:v>2011(Ｈ23年)</c:v>
                </c:pt>
                <c:pt idx="2">
                  <c:v>2012(Ｈ24年)</c:v>
                </c:pt>
                <c:pt idx="3">
                  <c:v>2013(Ｈ25年)</c:v>
                </c:pt>
                <c:pt idx="4">
                  <c:v>2014(Ｈ26年)</c:v>
                </c:pt>
                <c:pt idx="5">
                  <c:v>2015(Ｈ27年)</c:v>
                </c:pt>
              </c:strCache>
            </c:strRef>
          </c:cat>
          <c:val>
            <c:numRef>
              <c:f>'[2(2)年齢別就業形態の割合.xlsx]Sheet2'!$D$6:$I$6</c:f>
            </c:numRef>
          </c:val>
          <c:smooth val="0"/>
        </c:ser>
        <c:ser>
          <c:idx val="2"/>
          <c:order val="3"/>
          <c:tx>
            <c:strRef>
              <c:f>'[2(2)年齢別就業形態の割合.xlsx]Sheet2'!$B$7:$C$7</c:f>
              <c:strCache>
                <c:ptCount val="1"/>
                <c:pt idx="0">
                  <c:v>大阪府 25～34歳</c:v>
                </c:pt>
              </c:strCache>
            </c:strRef>
          </c:tx>
          <c:cat>
            <c:strRef>
              <c:f>'[2(2)年齢別就業形態の割合.xlsx]Sheet2'!$D$4:$I$4</c:f>
              <c:strCache>
                <c:ptCount val="6"/>
                <c:pt idx="0">
                  <c:v>2010(Ｈ22年)</c:v>
                </c:pt>
                <c:pt idx="1">
                  <c:v>2011(Ｈ23年)</c:v>
                </c:pt>
                <c:pt idx="2">
                  <c:v>2012(Ｈ24年)</c:v>
                </c:pt>
                <c:pt idx="3">
                  <c:v>2013(Ｈ25年)</c:v>
                </c:pt>
                <c:pt idx="4">
                  <c:v>2014(Ｈ26年)</c:v>
                </c:pt>
                <c:pt idx="5">
                  <c:v>2015(Ｈ27年)</c:v>
                </c:pt>
              </c:strCache>
            </c:strRef>
          </c:cat>
          <c:val>
            <c:numRef>
              <c:f>'[2(2)年齢別就業形態の割合.xlsx]Sheet2'!$D$7:$I$7</c:f>
            </c:numRef>
          </c:val>
          <c:smooth val="0"/>
        </c:ser>
        <c:ser>
          <c:idx val="3"/>
          <c:order val="4"/>
          <c:tx>
            <c:strRef>
              <c:f>'[2(2)年齢別就業形態の割合.xlsx]Sheet2'!$B$8:$C$8</c:f>
              <c:strCache>
                <c:ptCount val="1"/>
                <c:pt idx="0">
                  <c:v>大阪府 35～44歳</c:v>
                </c:pt>
              </c:strCache>
            </c:strRef>
          </c:tx>
          <c:cat>
            <c:strRef>
              <c:f>'[2(2)年齢別就業形態の割合.xlsx]Sheet2'!$D$4:$I$4</c:f>
              <c:strCache>
                <c:ptCount val="6"/>
                <c:pt idx="0">
                  <c:v>2010(Ｈ22年)</c:v>
                </c:pt>
                <c:pt idx="1">
                  <c:v>2011(Ｈ23年)</c:v>
                </c:pt>
                <c:pt idx="2">
                  <c:v>2012(Ｈ24年)</c:v>
                </c:pt>
                <c:pt idx="3">
                  <c:v>2013(Ｈ25年)</c:v>
                </c:pt>
                <c:pt idx="4">
                  <c:v>2014(Ｈ26年)</c:v>
                </c:pt>
                <c:pt idx="5">
                  <c:v>2015(Ｈ27年)</c:v>
                </c:pt>
              </c:strCache>
            </c:strRef>
          </c:cat>
          <c:val>
            <c:numRef>
              <c:f>'[2(2)年齢別就業形態の割合.xlsx]Sheet2'!$D$8:$I$8</c:f>
            </c:numRef>
          </c:val>
          <c:smooth val="0"/>
        </c:ser>
        <c:ser>
          <c:idx val="4"/>
          <c:order val="5"/>
          <c:tx>
            <c:strRef>
              <c:f>'[2(2)年齢別就業形態の割合.xlsx]Sheet2'!$B$9:$C$9</c:f>
              <c:strCache>
                <c:ptCount val="1"/>
                <c:pt idx="0">
                  <c:v>大阪府 45～54歳</c:v>
                </c:pt>
              </c:strCache>
            </c:strRef>
          </c:tx>
          <c:cat>
            <c:strRef>
              <c:f>'[2(2)年齢別就業形態の割合.xlsx]Sheet2'!$D$4:$I$4</c:f>
              <c:strCache>
                <c:ptCount val="6"/>
                <c:pt idx="0">
                  <c:v>2010(Ｈ22年)</c:v>
                </c:pt>
                <c:pt idx="1">
                  <c:v>2011(Ｈ23年)</c:v>
                </c:pt>
                <c:pt idx="2">
                  <c:v>2012(Ｈ24年)</c:v>
                </c:pt>
                <c:pt idx="3">
                  <c:v>2013(Ｈ25年)</c:v>
                </c:pt>
                <c:pt idx="4">
                  <c:v>2014(Ｈ26年)</c:v>
                </c:pt>
                <c:pt idx="5">
                  <c:v>2015(Ｈ27年)</c:v>
                </c:pt>
              </c:strCache>
            </c:strRef>
          </c:cat>
          <c:val>
            <c:numRef>
              <c:f>'[2(2)年齢別就業形態の割合.xlsx]Sheet2'!$D$9:$I$9</c:f>
            </c:numRef>
          </c:val>
          <c:smooth val="0"/>
        </c:ser>
        <c:ser>
          <c:idx val="5"/>
          <c:order val="6"/>
          <c:tx>
            <c:strRef>
              <c:f>'[2(2)年齢別就業形態の割合.xlsx]Sheet2'!$B$10:$C$10</c:f>
              <c:strCache>
                <c:ptCount val="1"/>
                <c:pt idx="0">
                  <c:v>大阪府 55～64歳</c:v>
                </c:pt>
              </c:strCache>
            </c:strRef>
          </c:tx>
          <c:cat>
            <c:strRef>
              <c:f>'[2(2)年齢別就業形態の割合.xlsx]Sheet2'!$D$4:$I$4</c:f>
              <c:strCache>
                <c:ptCount val="6"/>
                <c:pt idx="0">
                  <c:v>2010(Ｈ22年)</c:v>
                </c:pt>
                <c:pt idx="1">
                  <c:v>2011(Ｈ23年)</c:v>
                </c:pt>
                <c:pt idx="2">
                  <c:v>2012(Ｈ24年)</c:v>
                </c:pt>
                <c:pt idx="3">
                  <c:v>2013(Ｈ25年)</c:v>
                </c:pt>
                <c:pt idx="4">
                  <c:v>2014(Ｈ26年)</c:v>
                </c:pt>
                <c:pt idx="5">
                  <c:v>2015(Ｈ27年)</c:v>
                </c:pt>
              </c:strCache>
            </c:strRef>
          </c:cat>
          <c:val>
            <c:numRef>
              <c:f>'[2(2)年齢別就業形態の割合.xlsx]Sheet2'!$D$10:$I$10</c:f>
            </c:numRef>
          </c:val>
          <c:smooth val="0"/>
        </c:ser>
        <c:ser>
          <c:idx val="6"/>
          <c:order val="7"/>
          <c:tx>
            <c:strRef>
              <c:f>'[2(2)年齢別就業形態の割合.xlsx]Sheet2'!$B$11:$C$11</c:f>
              <c:strCache>
                <c:ptCount val="1"/>
                <c:pt idx="0">
                  <c:v>大阪府 65歳以上</c:v>
                </c:pt>
              </c:strCache>
            </c:strRef>
          </c:tx>
          <c:cat>
            <c:strRef>
              <c:f>'[2(2)年齢別就業形態の割合.xlsx]Sheet2'!$D$4:$I$4</c:f>
              <c:strCache>
                <c:ptCount val="6"/>
                <c:pt idx="0">
                  <c:v>2010(Ｈ22年)</c:v>
                </c:pt>
                <c:pt idx="1">
                  <c:v>2011(Ｈ23年)</c:v>
                </c:pt>
                <c:pt idx="2">
                  <c:v>2012(Ｈ24年)</c:v>
                </c:pt>
                <c:pt idx="3">
                  <c:v>2013(Ｈ25年)</c:v>
                </c:pt>
                <c:pt idx="4">
                  <c:v>2014(Ｈ26年)</c:v>
                </c:pt>
                <c:pt idx="5">
                  <c:v>2015(Ｈ27年)</c:v>
                </c:pt>
              </c:strCache>
            </c:strRef>
          </c:cat>
          <c:val>
            <c:numRef>
              <c:f>'[2(2)年齢別就業形態の割合.xlsx]Sheet2'!$D$11:$I$11</c:f>
            </c:numRef>
          </c:val>
          <c:smooth val="0"/>
        </c:ser>
        <c:ser>
          <c:idx val="8"/>
          <c:order val="8"/>
          <c:tx>
            <c:strRef>
              <c:f>'[2(2)年齢別就業形態の割合.xlsx]Sheet2'!$B$13:$C$13</c:f>
              <c:strCache>
                <c:ptCount val="1"/>
                <c:pt idx="0">
                  <c:v>全国 15～24歳</c:v>
                </c:pt>
              </c:strCache>
            </c:strRef>
          </c:tx>
          <c:cat>
            <c:strRef>
              <c:f>'[2(2)年齢別就業形態の割合.xlsx]Sheet2'!$D$4:$I$4</c:f>
              <c:strCache>
                <c:ptCount val="6"/>
                <c:pt idx="0">
                  <c:v>2010(Ｈ22年)</c:v>
                </c:pt>
                <c:pt idx="1">
                  <c:v>2011(Ｈ23年)</c:v>
                </c:pt>
                <c:pt idx="2">
                  <c:v>2012(Ｈ24年)</c:v>
                </c:pt>
                <c:pt idx="3">
                  <c:v>2013(Ｈ25年)</c:v>
                </c:pt>
                <c:pt idx="4">
                  <c:v>2014(Ｈ26年)</c:v>
                </c:pt>
                <c:pt idx="5">
                  <c:v>2015(Ｈ27年)</c:v>
                </c:pt>
              </c:strCache>
            </c:strRef>
          </c:cat>
          <c:val>
            <c:numRef>
              <c:f>'[2(2)年齢別就業形態の割合.xlsx]Sheet2'!$D$13:$I$13</c:f>
            </c:numRef>
          </c:val>
          <c:smooth val="0"/>
        </c:ser>
        <c:ser>
          <c:idx val="9"/>
          <c:order val="9"/>
          <c:tx>
            <c:strRef>
              <c:f>'[2(2)年齢別就業形態の割合.xlsx]Sheet2'!$B$14:$C$14</c:f>
              <c:strCache>
                <c:ptCount val="1"/>
                <c:pt idx="0">
                  <c:v>全国 25～34歳</c:v>
                </c:pt>
              </c:strCache>
            </c:strRef>
          </c:tx>
          <c:cat>
            <c:strRef>
              <c:f>'[2(2)年齢別就業形態の割合.xlsx]Sheet2'!$D$4:$I$4</c:f>
              <c:strCache>
                <c:ptCount val="6"/>
                <c:pt idx="0">
                  <c:v>2010(Ｈ22年)</c:v>
                </c:pt>
                <c:pt idx="1">
                  <c:v>2011(Ｈ23年)</c:v>
                </c:pt>
                <c:pt idx="2">
                  <c:v>2012(Ｈ24年)</c:v>
                </c:pt>
                <c:pt idx="3">
                  <c:v>2013(Ｈ25年)</c:v>
                </c:pt>
                <c:pt idx="4">
                  <c:v>2014(Ｈ26年)</c:v>
                </c:pt>
                <c:pt idx="5">
                  <c:v>2015(Ｈ27年)</c:v>
                </c:pt>
              </c:strCache>
            </c:strRef>
          </c:cat>
          <c:val>
            <c:numRef>
              <c:f>'[2(2)年齢別就業形態の割合.xlsx]Sheet2'!$D$14:$I$14</c:f>
            </c:numRef>
          </c:val>
          <c:smooth val="0"/>
        </c:ser>
        <c:ser>
          <c:idx val="10"/>
          <c:order val="10"/>
          <c:tx>
            <c:strRef>
              <c:f>'[2(2)年齢別就業形態の割合.xlsx]Sheet2'!$B$15:$C$15</c:f>
              <c:strCache>
                <c:ptCount val="1"/>
                <c:pt idx="0">
                  <c:v>全国 35～44歳</c:v>
                </c:pt>
              </c:strCache>
            </c:strRef>
          </c:tx>
          <c:cat>
            <c:strRef>
              <c:f>'[2(2)年齢別就業形態の割合.xlsx]Sheet2'!$D$4:$I$4</c:f>
              <c:strCache>
                <c:ptCount val="6"/>
                <c:pt idx="0">
                  <c:v>2010(Ｈ22年)</c:v>
                </c:pt>
                <c:pt idx="1">
                  <c:v>2011(Ｈ23年)</c:v>
                </c:pt>
                <c:pt idx="2">
                  <c:v>2012(Ｈ24年)</c:v>
                </c:pt>
                <c:pt idx="3">
                  <c:v>2013(Ｈ25年)</c:v>
                </c:pt>
                <c:pt idx="4">
                  <c:v>2014(Ｈ26年)</c:v>
                </c:pt>
                <c:pt idx="5">
                  <c:v>2015(Ｈ27年)</c:v>
                </c:pt>
              </c:strCache>
            </c:strRef>
          </c:cat>
          <c:val>
            <c:numRef>
              <c:f>'[2(2)年齢別就業形態の割合.xlsx]Sheet2'!$D$15:$I$15</c:f>
            </c:numRef>
          </c:val>
          <c:smooth val="0"/>
        </c:ser>
        <c:ser>
          <c:idx val="11"/>
          <c:order val="11"/>
          <c:tx>
            <c:strRef>
              <c:f>'[2(2)年齢別就業形態の割合.xlsx]Sheet2'!$B$16:$C$16</c:f>
              <c:strCache>
                <c:ptCount val="1"/>
                <c:pt idx="0">
                  <c:v>全国 45～54歳</c:v>
                </c:pt>
              </c:strCache>
            </c:strRef>
          </c:tx>
          <c:cat>
            <c:strRef>
              <c:f>'[2(2)年齢別就業形態の割合.xlsx]Sheet2'!$D$4:$I$4</c:f>
              <c:strCache>
                <c:ptCount val="6"/>
                <c:pt idx="0">
                  <c:v>2010(Ｈ22年)</c:v>
                </c:pt>
                <c:pt idx="1">
                  <c:v>2011(Ｈ23年)</c:v>
                </c:pt>
                <c:pt idx="2">
                  <c:v>2012(Ｈ24年)</c:v>
                </c:pt>
                <c:pt idx="3">
                  <c:v>2013(Ｈ25年)</c:v>
                </c:pt>
                <c:pt idx="4">
                  <c:v>2014(Ｈ26年)</c:v>
                </c:pt>
                <c:pt idx="5">
                  <c:v>2015(Ｈ27年)</c:v>
                </c:pt>
              </c:strCache>
            </c:strRef>
          </c:cat>
          <c:val>
            <c:numRef>
              <c:f>'[2(2)年齢別就業形態の割合.xlsx]Sheet2'!$D$16:$I$16</c:f>
            </c:numRef>
          </c:val>
          <c:smooth val="0"/>
        </c:ser>
        <c:ser>
          <c:idx val="12"/>
          <c:order val="12"/>
          <c:tx>
            <c:strRef>
              <c:f>'[2(2)年齢別就業形態の割合.xlsx]Sheet2'!$B$17:$C$17</c:f>
              <c:strCache>
                <c:ptCount val="1"/>
                <c:pt idx="0">
                  <c:v>全国 55～64歳</c:v>
                </c:pt>
              </c:strCache>
            </c:strRef>
          </c:tx>
          <c:cat>
            <c:strRef>
              <c:f>'[2(2)年齢別就業形態の割合.xlsx]Sheet2'!$D$4:$I$4</c:f>
              <c:strCache>
                <c:ptCount val="6"/>
                <c:pt idx="0">
                  <c:v>2010(Ｈ22年)</c:v>
                </c:pt>
                <c:pt idx="1">
                  <c:v>2011(Ｈ23年)</c:v>
                </c:pt>
                <c:pt idx="2">
                  <c:v>2012(Ｈ24年)</c:v>
                </c:pt>
                <c:pt idx="3">
                  <c:v>2013(Ｈ25年)</c:v>
                </c:pt>
                <c:pt idx="4">
                  <c:v>2014(Ｈ26年)</c:v>
                </c:pt>
                <c:pt idx="5">
                  <c:v>2015(Ｈ27年)</c:v>
                </c:pt>
              </c:strCache>
            </c:strRef>
          </c:cat>
          <c:val>
            <c:numRef>
              <c:f>'[2(2)年齢別就業形態の割合.xlsx]Sheet2'!$D$17:$I$17</c:f>
            </c:numRef>
          </c:val>
          <c:smooth val="0"/>
        </c:ser>
        <c:ser>
          <c:idx val="13"/>
          <c:order val="13"/>
          <c:tx>
            <c:strRef>
              <c:f>'[2(2)年齢別就業形態の割合.xlsx]Sheet2'!$B$18:$C$18</c:f>
              <c:strCache>
                <c:ptCount val="1"/>
                <c:pt idx="0">
                  <c:v>全国 65歳以上</c:v>
                </c:pt>
              </c:strCache>
            </c:strRef>
          </c:tx>
          <c:cat>
            <c:strRef>
              <c:f>'[2(2)年齢別就業形態の割合.xlsx]Sheet2'!$D$4:$I$4</c:f>
              <c:strCache>
                <c:ptCount val="6"/>
                <c:pt idx="0">
                  <c:v>2010(Ｈ22年)</c:v>
                </c:pt>
                <c:pt idx="1">
                  <c:v>2011(Ｈ23年)</c:v>
                </c:pt>
                <c:pt idx="2">
                  <c:v>2012(Ｈ24年)</c:v>
                </c:pt>
                <c:pt idx="3">
                  <c:v>2013(Ｈ25年)</c:v>
                </c:pt>
                <c:pt idx="4">
                  <c:v>2014(Ｈ26年)</c:v>
                </c:pt>
                <c:pt idx="5">
                  <c:v>2015(Ｈ27年)</c:v>
                </c:pt>
              </c:strCache>
            </c:strRef>
          </c:cat>
          <c:val>
            <c:numRef>
              <c:f>'[2(2)年齢別就業形態の割合.xlsx]Sheet2'!$D$18:$I$18</c:f>
            </c:numRef>
          </c:val>
          <c:smooth val="0"/>
        </c:ser>
        <c:dLbls>
          <c:showLegendKey val="0"/>
          <c:showVal val="0"/>
          <c:showCatName val="0"/>
          <c:showSerName val="0"/>
          <c:showPercent val="0"/>
          <c:showBubbleSize val="0"/>
        </c:dLbls>
        <c:marker val="1"/>
        <c:smooth val="0"/>
        <c:axId val="118953472"/>
        <c:axId val="118955008"/>
      </c:lineChart>
      <c:catAx>
        <c:axId val="118953472"/>
        <c:scaling>
          <c:orientation val="minMax"/>
        </c:scaling>
        <c:delete val="0"/>
        <c:axPos val="b"/>
        <c:majorTickMark val="out"/>
        <c:minorTickMark val="none"/>
        <c:tickLblPos val="nextTo"/>
        <c:crossAx val="118955008"/>
        <c:crosses val="autoZero"/>
        <c:auto val="1"/>
        <c:lblAlgn val="ctr"/>
        <c:lblOffset val="100"/>
        <c:noMultiLvlLbl val="0"/>
      </c:catAx>
      <c:valAx>
        <c:axId val="118955008"/>
        <c:scaling>
          <c:orientation val="minMax"/>
          <c:min val="42"/>
        </c:scaling>
        <c:delete val="0"/>
        <c:axPos val="l"/>
        <c:majorGridlines/>
        <c:numFmt formatCode="#,##0.0;&quot;▲ &quot;#,##0.0" sourceLinked="1"/>
        <c:majorTickMark val="out"/>
        <c:minorTickMark val="none"/>
        <c:tickLblPos val="nextTo"/>
        <c:crossAx val="118953472"/>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50464430831745E-2"/>
          <c:y val="5.480912100516136E-2"/>
          <c:w val="0.89080644835467582"/>
          <c:h val="0.53904221625566973"/>
        </c:manualLayout>
      </c:layout>
      <c:barChart>
        <c:barDir val="col"/>
        <c:grouping val="clustered"/>
        <c:varyColors val="0"/>
        <c:ser>
          <c:idx val="0"/>
          <c:order val="0"/>
          <c:tx>
            <c:strRef>
              <c:f>Sheet1!$E$3</c:f>
              <c:strCache>
                <c:ptCount val="1"/>
                <c:pt idx="0">
                  <c:v>一般</c:v>
                </c:pt>
              </c:strCache>
            </c:strRef>
          </c:tx>
          <c:spPr>
            <a:pattFill prst="pct60">
              <a:fgClr>
                <a:schemeClr val="tx1">
                  <a:lumMod val="50000"/>
                  <a:lumOff val="50000"/>
                </a:schemeClr>
              </a:fgClr>
              <a:bgClr>
                <a:schemeClr val="bg1"/>
              </a:bgClr>
            </a:pattFill>
            <a:ln>
              <a:solidFill>
                <a:schemeClr val="tx1"/>
              </a:solidFill>
            </a:ln>
          </c:spPr>
          <c:invertIfNegative val="0"/>
          <c:cat>
            <c:strRef>
              <c:f>Sheet1!$B$5:$B$15</c:f>
              <c:strCache>
                <c:ptCount val="11"/>
                <c:pt idx="0">
                  <c:v>管理的職業</c:v>
                </c:pt>
                <c:pt idx="1">
                  <c:v>専門的・技術的職業</c:v>
                </c:pt>
                <c:pt idx="2">
                  <c:v>事務的職業</c:v>
                </c:pt>
                <c:pt idx="3">
                  <c:v>販売の職業</c:v>
                </c:pt>
                <c:pt idx="4">
                  <c:v>サービスの職業</c:v>
                </c:pt>
                <c:pt idx="5">
                  <c:v>保安の職業</c:v>
                </c:pt>
                <c:pt idx="6">
                  <c:v>農林漁業の職業</c:v>
                </c:pt>
                <c:pt idx="7">
                  <c:v>生産工程の職業</c:v>
                </c:pt>
                <c:pt idx="8">
                  <c:v>輸送・機械運転の職業</c:v>
                </c:pt>
                <c:pt idx="9">
                  <c:v>建設・採掘の職業</c:v>
                </c:pt>
                <c:pt idx="10">
                  <c:v>運搬・清掃・放送等の職業</c:v>
                </c:pt>
              </c:strCache>
            </c:strRef>
          </c:cat>
          <c:val>
            <c:numRef>
              <c:f>Sheet1!$E$5:$E$15</c:f>
              <c:numCache>
                <c:formatCode>#,##0_ </c:formatCode>
                <c:ptCount val="11"/>
                <c:pt idx="0">
                  <c:v>17</c:v>
                </c:pt>
                <c:pt idx="1">
                  <c:v>1946</c:v>
                </c:pt>
                <c:pt idx="2">
                  <c:v>5998</c:v>
                </c:pt>
                <c:pt idx="3">
                  <c:v>770</c:v>
                </c:pt>
                <c:pt idx="4">
                  <c:v>1185</c:v>
                </c:pt>
                <c:pt idx="5">
                  <c:v>10</c:v>
                </c:pt>
                <c:pt idx="6">
                  <c:v>7</c:v>
                </c:pt>
                <c:pt idx="7">
                  <c:v>279</c:v>
                </c:pt>
                <c:pt idx="8">
                  <c:v>15</c:v>
                </c:pt>
                <c:pt idx="9">
                  <c:v>3</c:v>
                </c:pt>
                <c:pt idx="10">
                  <c:v>660</c:v>
                </c:pt>
              </c:numCache>
            </c:numRef>
          </c:val>
        </c:ser>
        <c:ser>
          <c:idx val="1"/>
          <c:order val="1"/>
          <c:tx>
            <c:strRef>
              <c:f>Sheet1!$F$3</c:f>
              <c:strCache>
                <c:ptCount val="1"/>
                <c:pt idx="0">
                  <c:v>パート</c:v>
                </c:pt>
              </c:strCache>
            </c:strRef>
          </c:tx>
          <c:spPr>
            <a:pattFill prst="pct80">
              <a:fgClr>
                <a:schemeClr val="tx1">
                  <a:lumMod val="50000"/>
                  <a:lumOff val="50000"/>
                </a:schemeClr>
              </a:fgClr>
              <a:bgClr>
                <a:schemeClr val="bg1"/>
              </a:bgClr>
            </a:pattFill>
            <a:ln>
              <a:solidFill>
                <a:schemeClr val="tx1"/>
              </a:solidFill>
            </a:ln>
          </c:spPr>
          <c:invertIfNegative val="0"/>
          <c:cat>
            <c:strRef>
              <c:f>Sheet1!$B$5:$B$15</c:f>
              <c:strCache>
                <c:ptCount val="11"/>
                <c:pt idx="0">
                  <c:v>管理的職業</c:v>
                </c:pt>
                <c:pt idx="1">
                  <c:v>専門的・技術的職業</c:v>
                </c:pt>
                <c:pt idx="2">
                  <c:v>事務的職業</c:v>
                </c:pt>
                <c:pt idx="3">
                  <c:v>販売の職業</c:v>
                </c:pt>
                <c:pt idx="4">
                  <c:v>サービスの職業</c:v>
                </c:pt>
                <c:pt idx="5">
                  <c:v>保安の職業</c:v>
                </c:pt>
                <c:pt idx="6">
                  <c:v>農林漁業の職業</c:v>
                </c:pt>
                <c:pt idx="7">
                  <c:v>生産工程の職業</c:v>
                </c:pt>
                <c:pt idx="8">
                  <c:v>輸送・機械運転の職業</c:v>
                </c:pt>
                <c:pt idx="9">
                  <c:v>建設・採掘の職業</c:v>
                </c:pt>
                <c:pt idx="10">
                  <c:v>運搬・清掃・放送等の職業</c:v>
                </c:pt>
              </c:strCache>
            </c:strRef>
          </c:cat>
          <c:val>
            <c:numRef>
              <c:f>Sheet1!$F$5:$F$15</c:f>
              <c:numCache>
                <c:formatCode>#,##0_ </c:formatCode>
                <c:ptCount val="11"/>
                <c:pt idx="0">
                  <c:v>2</c:v>
                </c:pt>
                <c:pt idx="1">
                  <c:v>864</c:v>
                </c:pt>
                <c:pt idx="2">
                  <c:v>2475</c:v>
                </c:pt>
                <c:pt idx="3">
                  <c:v>612</c:v>
                </c:pt>
                <c:pt idx="4">
                  <c:v>1245</c:v>
                </c:pt>
                <c:pt idx="5">
                  <c:v>2</c:v>
                </c:pt>
                <c:pt idx="6">
                  <c:v>7</c:v>
                </c:pt>
                <c:pt idx="7">
                  <c:v>162</c:v>
                </c:pt>
                <c:pt idx="8">
                  <c:v>5</c:v>
                </c:pt>
                <c:pt idx="9">
                  <c:v>0</c:v>
                </c:pt>
                <c:pt idx="10">
                  <c:v>1800</c:v>
                </c:pt>
              </c:numCache>
            </c:numRef>
          </c:val>
        </c:ser>
        <c:dLbls>
          <c:showLegendKey val="0"/>
          <c:showVal val="0"/>
          <c:showCatName val="0"/>
          <c:showSerName val="0"/>
          <c:showPercent val="0"/>
          <c:showBubbleSize val="0"/>
        </c:dLbls>
        <c:gapWidth val="150"/>
        <c:axId val="118992256"/>
        <c:axId val="118994048"/>
      </c:barChart>
      <c:catAx>
        <c:axId val="118992256"/>
        <c:scaling>
          <c:orientation val="minMax"/>
        </c:scaling>
        <c:delete val="0"/>
        <c:axPos val="b"/>
        <c:numFmt formatCode="General" sourceLinked="0"/>
        <c:majorTickMark val="none"/>
        <c:minorTickMark val="none"/>
        <c:tickLblPos val="nextTo"/>
        <c:txPr>
          <a:bodyPr rot="0" vert="eaVert"/>
          <a:lstStyle/>
          <a:p>
            <a:pPr>
              <a:defRPr sz="800"/>
            </a:pPr>
            <a:endParaRPr lang="ja-JP"/>
          </a:p>
        </c:txPr>
        <c:crossAx val="118994048"/>
        <c:crosses val="autoZero"/>
        <c:auto val="1"/>
        <c:lblAlgn val="ctr"/>
        <c:lblOffset val="100"/>
        <c:noMultiLvlLbl val="0"/>
      </c:catAx>
      <c:valAx>
        <c:axId val="118994048"/>
        <c:scaling>
          <c:orientation val="minMax"/>
        </c:scaling>
        <c:delete val="0"/>
        <c:axPos val="l"/>
        <c:majorGridlines/>
        <c:numFmt formatCode="#,##0_ " sourceLinked="1"/>
        <c:majorTickMark val="none"/>
        <c:minorTickMark val="none"/>
        <c:tickLblPos val="nextTo"/>
        <c:crossAx val="118992256"/>
        <c:crosses val="autoZero"/>
        <c:crossBetween val="between"/>
      </c:valAx>
      <c:dTable>
        <c:showHorzBorder val="1"/>
        <c:showVertBorder val="1"/>
        <c:showOutline val="1"/>
        <c:showKeys val="1"/>
      </c:dTable>
    </c:plotArea>
    <c:plotVisOnly val="1"/>
    <c:dispBlanksAs val="gap"/>
    <c:showDLblsOverMax val="0"/>
  </c:chart>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大阪</c:v>
                </c:pt>
              </c:strCache>
            </c:strRef>
          </c:tx>
          <c:spPr>
            <a:ln>
              <a:solidFill>
                <a:schemeClr val="tx1"/>
              </a:solidFill>
            </a:ln>
          </c:spPr>
          <c:dPt>
            <c:idx val="0"/>
            <c:bubble3D val="0"/>
            <c:spPr>
              <a:pattFill prst="pct80">
                <a:fgClr>
                  <a:schemeClr val="accent1"/>
                </a:fgClr>
                <a:bgClr>
                  <a:schemeClr val="bg1"/>
                </a:bgClr>
              </a:pattFill>
              <a:ln>
                <a:solidFill>
                  <a:schemeClr val="tx1"/>
                </a:solidFill>
              </a:ln>
            </c:spPr>
          </c:dPt>
          <c:dPt>
            <c:idx val="1"/>
            <c:bubble3D val="0"/>
            <c:spPr>
              <a:pattFill prst="wdDnDiag">
                <a:fgClr>
                  <a:schemeClr val="accent1"/>
                </a:fgClr>
                <a:bgClr>
                  <a:schemeClr val="bg1"/>
                </a:bgClr>
              </a:pattFill>
              <a:ln>
                <a:solidFill>
                  <a:schemeClr val="tx1"/>
                </a:solidFill>
              </a:ln>
            </c:spPr>
          </c:dPt>
          <c:dPt>
            <c:idx val="2"/>
            <c:bubble3D val="0"/>
            <c:spPr>
              <a:pattFill prst="lgGrid">
                <a:fgClr>
                  <a:schemeClr val="tx1"/>
                </a:fgClr>
                <a:bgClr>
                  <a:schemeClr val="accent6">
                    <a:lumMod val="60000"/>
                    <a:lumOff val="40000"/>
                  </a:schemeClr>
                </a:bgClr>
              </a:pattFill>
              <a:ln>
                <a:solidFill>
                  <a:schemeClr val="tx1"/>
                </a:solidFill>
              </a:ln>
            </c:spPr>
          </c:dPt>
          <c:dPt>
            <c:idx val="3"/>
            <c:bubble3D val="0"/>
            <c:spPr>
              <a:pattFill prst="wdDnDiag">
                <a:fgClr>
                  <a:schemeClr val="tx1"/>
                </a:fgClr>
                <a:bgClr>
                  <a:schemeClr val="bg1"/>
                </a:bgClr>
              </a:pattFill>
              <a:ln>
                <a:solidFill>
                  <a:schemeClr val="tx1"/>
                </a:solidFill>
              </a:ln>
            </c:spPr>
          </c:dPt>
          <c:dPt>
            <c:idx val="4"/>
            <c:bubble3D val="0"/>
            <c:spPr>
              <a:pattFill prst="dkVert">
                <a:fgClr>
                  <a:schemeClr val="accent1"/>
                </a:fgClr>
                <a:bgClr>
                  <a:schemeClr val="bg1"/>
                </a:bgClr>
              </a:pattFill>
              <a:ln>
                <a:solidFill>
                  <a:schemeClr val="tx1"/>
                </a:solidFill>
              </a:ln>
            </c:spPr>
          </c:dPt>
          <c:dPt>
            <c:idx val="6"/>
            <c:bubble3D val="0"/>
            <c:spPr>
              <a:pattFill prst="dashVert">
                <a:fgClr>
                  <a:schemeClr val="tx1"/>
                </a:fgClr>
                <a:bgClr>
                  <a:schemeClr val="bg1"/>
                </a:bgClr>
              </a:pattFill>
              <a:ln>
                <a:solidFill>
                  <a:schemeClr val="tx1"/>
                </a:solidFill>
              </a:ln>
            </c:spPr>
          </c:dPt>
          <c:dLbls>
            <c:dLbl>
              <c:idx val="0"/>
              <c:layout>
                <c:manualLayout>
                  <c:x val="-0.19760512431457739"/>
                  <c:y val="-6.5524209646113662E-2"/>
                </c:manualLayout>
              </c:layout>
              <c:tx>
                <c:rich>
                  <a:bodyPr/>
                  <a:lstStyle/>
                  <a:p>
                    <a:r>
                      <a:rPr lang="ja-JP" altLang="en-US" dirty="0" smtClean="0"/>
                      <a:t>①</a:t>
                    </a:r>
                    <a:r>
                      <a:rPr lang="en-US" altLang="en-US" dirty="0" smtClean="0"/>
                      <a:t>43,896</a:t>
                    </a:r>
                    <a:r>
                      <a:rPr lang="en-US" altLang="en-US" dirty="0"/>
                      <a:t>
59.4%</a:t>
                    </a:r>
                  </a:p>
                </c:rich>
              </c:tx>
              <c:showLegendKey val="0"/>
              <c:showVal val="1"/>
              <c:showCatName val="0"/>
              <c:showSerName val="0"/>
              <c:showPercent val="1"/>
              <c:showBubbleSize val="0"/>
              <c:separator>
</c:separator>
            </c:dLbl>
            <c:dLbl>
              <c:idx val="1"/>
              <c:layout>
                <c:manualLayout>
                  <c:x val="0.14627188657073162"/>
                  <c:y val="-0.10860769674102871"/>
                </c:manualLayout>
              </c:layout>
              <c:tx>
                <c:rich>
                  <a:bodyPr/>
                  <a:lstStyle/>
                  <a:p>
                    <a:r>
                      <a:rPr lang="ja-JP" altLang="en-US" dirty="0" smtClean="0"/>
                      <a:t>②</a:t>
                    </a:r>
                    <a:r>
                      <a:rPr lang="en-US" altLang="en-US" dirty="0" smtClean="0"/>
                      <a:t>11,155</a:t>
                    </a:r>
                    <a:r>
                      <a:rPr lang="en-US" altLang="en-US" dirty="0"/>
                      <a:t>
15.1%</a:t>
                    </a:r>
                  </a:p>
                </c:rich>
              </c:tx>
              <c:showLegendKey val="0"/>
              <c:showVal val="1"/>
              <c:showCatName val="0"/>
              <c:showSerName val="0"/>
              <c:showPercent val="1"/>
              <c:showBubbleSize val="0"/>
              <c:separator>
</c:separator>
            </c:dLbl>
            <c:dLbl>
              <c:idx val="2"/>
              <c:layout>
                <c:manualLayout>
                  <c:x val="0.11667841340299248"/>
                  <c:y val="8.8826529353098094E-2"/>
                </c:manualLayout>
              </c:layout>
              <c:tx>
                <c:rich>
                  <a:bodyPr/>
                  <a:lstStyle/>
                  <a:p>
                    <a:r>
                      <a:rPr lang="ja-JP" altLang="en-US" dirty="0" smtClean="0"/>
                      <a:t>③</a:t>
                    </a:r>
                    <a:r>
                      <a:rPr lang="en-US" altLang="en-US" dirty="0" smtClean="0"/>
                      <a:t>8,607</a:t>
                    </a:r>
                    <a:r>
                      <a:rPr lang="en-US" altLang="en-US" dirty="0"/>
                      <a:t>
11.7%</a:t>
                    </a:r>
                  </a:p>
                </c:rich>
              </c:tx>
              <c:showLegendKey val="0"/>
              <c:showVal val="1"/>
              <c:showCatName val="0"/>
              <c:showSerName val="0"/>
              <c:showPercent val="1"/>
              <c:showBubbleSize val="0"/>
              <c:separator>
</c:separator>
            </c:dLbl>
            <c:dLbl>
              <c:idx val="3"/>
              <c:layout>
                <c:manualLayout>
                  <c:x val="4.9750738069770005E-2"/>
                  <c:y val="0.13104769343110201"/>
                </c:manualLayout>
              </c:layout>
              <c:tx>
                <c:rich>
                  <a:bodyPr/>
                  <a:lstStyle/>
                  <a:p>
                    <a:r>
                      <a:rPr lang="ja-JP" altLang="en-US" dirty="0" smtClean="0"/>
                      <a:t>④</a:t>
                    </a:r>
                    <a:r>
                      <a:rPr lang="en-US" altLang="en-US" dirty="0" smtClean="0"/>
                      <a:t>4,592</a:t>
                    </a:r>
                    <a:r>
                      <a:rPr lang="en-US" altLang="en-US" dirty="0"/>
                      <a:t>
6.2%</a:t>
                    </a:r>
                  </a:p>
                </c:rich>
              </c:tx>
              <c:showLegendKey val="0"/>
              <c:showVal val="1"/>
              <c:showCatName val="0"/>
              <c:showSerName val="0"/>
              <c:showPercent val="1"/>
              <c:showBubbleSize val="0"/>
              <c:separator>
</c:separator>
            </c:dLbl>
            <c:dLbl>
              <c:idx val="4"/>
              <c:layout>
                <c:manualLayout>
                  <c:x val="-8.3572924120571102E-2"/>
                  <c:y val="2.9501173717439686E-2"/>
                </c:manualLayout>
              </c:layout>
              <c:tx>
                <c:rich>
                  <a:bodyPr/>
                  <a:lstStyle/>
                  <a:p>
                    <a:pPr>
                      <a:defRPr sz="1000"/>
                    </a:pPr>
                    <a:r>
                      <a:rPr lang="ja-JP" altLang="en-US" dirty="0" smtClean="0"/>
                      <a:t>⑤</a:t>
                    </a:r>
                    <a:r>
                      <a:rPr lang="en-US" altLang="en-US" dirty="0" smtClean="0"/>
                      <a:t>1,132</a:t>
                    </a:r>
                    <a:r>
                      <a:rPr lang="en-US" altLang="en-US" dirty="0"/>
                      <a:t>
1.5%</a:t>
                    </a:r>
                  </a:p>
                </c:rich>
              </c:tx>
              <c:numFmt formatCode="0.0%" sourceLinked="0"/>
              <c:spPr>
                <a:solidFill>
                  <a:schemeClr val="bg1"/>
                </a:solidFill>
                <a:ln>
                  <a:solidFill>
                    <a:schemeClr val="accent1"/>
                  </a:solidFill>
                </a:ln>
              </c:spPr>
              <c:showLegendKey val="0"/>
              <c:showVal val="1"/>
              <c:showCatName val="0"/>
              <c:showSerName val="0"/>
              <c:showPercent val="1"/>
              <c:showBubbleSize val="0"/>
            </c:dLbl>
            <c:dLbl>
              <c:idx val="5"/>
              <c:layout>
                <c:manualLayout>
                  <c:x val="5.8047726080918523E-2"/>
                  <c:y val="0"/>
                </c:manualLayout>
              </c:layout>
              <c:tx>
                <c:rich>
                  <a:bodyPr/>
                  <a:lstStyle/>
                  <a:p>
                    <a:r>
                      <a:rPr lang="ja-JP" altLang="en-US" dirty="0" smtClean="0"/>
                      <a:t>⑥</a:t>
                    </a:r>
                    <a:r>
                      <a:rPr lang="en-US" altLang="en-US" dirty="0" smtClean="0"/>
                      <a:t>190</a:t>
                    </a:r>
                    <a:r>
                      <a:rPr lang="en-US" altLang="en-US" dirty="0"/>
                      <a:t>
0.3%</a:t>
                    </a:r>
                  </a:p>
                </c:rich>
              </c:tx>
              <c:showLegendKey val="0"/>
              <c:showVal val="1"/>
              <c:showCatName val="0"/>
              <c:showSerName val="0"/>
              <c:showPercent val="1"/>
              <c:showBubbleSize val="0"/>
              <c:separator>
</c:separator>
            </c:dLbl>
            <c:dLbl>
              <c:idx val="6"/>
              <c:layout/>
              <c:tx>
                <c:rich>
                  <a:bodyPr/>
                  <a:lstStyle/>
                  <a:p>
                    <a:r>
                      <a:rPr lang="ja-JP" altLang="en-US" smtClean="0"/>
                      <a:t>⑦</a:t>
                    </a:r>
                    <a:r>
                      <a:rPr lang="en-US" altLang="en-US" smtClean="0"/>
                      <a:t>4,267</a:t>
                    </a:r>
                    <a:r>
                      <a:rPr lang="en-US" altLang="en-US"/>
                      <a:t>
5.8%</a:t>
                    </a:r>
                  </a:p>
                </c:rich>
              </c:tx>
              <c:showLegendKey val="0"/>
              <c:showVal val="1"/>
              <c:showCatName val="0"/>
              <c:showSerName val="0"/>
              <c:showPercent val="1"/>
              <c:showBubbleSize val="0"/>
              <c:separator>
</c:separator>
            </c:dLbl>
            <c:numFmt formatCode="0.0%" sourceLinked="0"/>
            <c:spPr>
              <a:solidFill>
                <a:schemeClr val="bg1"/>
              </a:solidFill>
              <a:ln>
                <a:noFill/>
              </a:ln>
            </c:spPr>
            <c:txPr>
              <a:bodyPr/>
              <a:lstStyle/>
              <a:p>
                <a:pPr>
                  <a:defRPr sz="1000"/>
                </a:pPr>
                <a:endParaRPr lang="ja-JP"/>
              </a:p>
            </c:txPr>
            <c:showLegendKey val="0"/>
            <c:showVal val="1"/>
            <c:showCatName val="0"/>
            <c:showSerName val="0"/>
            <c:showPercent val="1"/>
            <c:showBubbleSize val="0"/>
            <c:separator>
</c:separator>
            <c:showLeaderLines val="1"/>
          </c:dLbls>
          <c:cat>
            <c:strRef>
              <c:f>Sheet1!$A$2:$A$8</c:f>
              <c:strCache>
                <c:ptCount val="7"/>
                <c:pt idx="0">
                  <c:v>①大学等進学者</c:v>
                </c:pt>
                <c:pt idx="1">
                  <c:v>②専修学校進学者</c:v>
                </c:pt>
                <c:pt idx="2">
                  <c:v>③就職者</c:v>
                </c:pt>
                <c:pt idx="3">
                  <c:v>④専修学校（一般過程）等入学者</c:v>
                </c:pt>
                <c:pt idx="4">
                  <c:v>⑤一時的な仕事に就いた者</c:v>
                </c:pt>
                <c:pt idx="5">
                  <c:v>⑥公共職業能力開発施設等入学者</c:v>
                </c:pt>
                <c:pt idx="6">
                  <c:v>⑦その他</c:v>
                </c:pt>
              </c:strCache>
            </c:strRef>
          </c:cat>
          <c:val>
            <c:numRef>
              <c:f>Sheet1!$B$2:$B$8</c:f>
              <c:numCache>
                <c:formatCode>#,##0;0;"－"</c:formatCode>
                <c:ptCount val="7"/>
                <c:pt idx="0">
                  <c:v>43896</c:v>
                </c:pt>
                <c:pt idx="1">
                  <c:v>11155</c:v>
                </c:pt>
                <c:pt idx="2">
                  <c:v>8607</c:v>
                </c:pt>
                <c:pt idx="3">
                  <c:v>4592</c:v>
                </c:pt>
                <c:pt idx="4">
                  <c:v>1132</c:v>
                </c:pt>
                <c:pt idx="5">
                  <c:v>190</c:v>
                </c:pt>
                <c:pt idx="6">
                  <c:v>4267</c:v>
                </c:pt>
              </c:numCache>
            </c:numRef>
          </c:val>
        </c:ser>
        <c:ser>
          <c:idx val="1"/>
          <c:order val="1"/>
          <c:tx>
            <c:strRef>
              <c:f>Sheet1!$C$1</c:f>
              <c:strCache>
                <c:ptCount val="1"/>
                <c:pt idx="0">
                  <c:v>全国</c:v>
                </c:pt>
              </c:strCache>
            </c:strRef>
          </c:tx>
          <c:cat>
            <c:strRef>
              <c:f>Sheet1!$A$2:$A$8</c:f>
              <c:strCache>
                <c:ptCount val="7"/>
                <c:pt idx="0">
                  <c:v>①大学等進学者</c:v>
                </c:pt>
                <c:pt idx="1">
                  <c:v>②専修学校進学者</c:v>
                </c:pt>
                <c:pt idx="2">
                  <c:v>③就職者</c:v>
                </c:pt>
                <c:pt idx="3">
                  <c:v>④専修学校（一般過程）等入学者</c:v>
                </c:pt>
                <c:pt idx="4">
                  <c:v>⑤一時的な仕事に就いた者</c:v>
                </c:pt>
                <c:pt idx="5">
                  <c:v>⑥公共職業能力開発施設等入学者</c:v>
                </c:pt>
                <c:pt idx="6">
                  <c:v>⑦その他</c:v>
                </c:pt>
              </c:strCache>
            </c:strRef>
          </c:cat>
          <c:val>
            <c:numRef>
              <c:f>Sheet1!$C$2:$C$8</c:f>
              <c:numCache>
                <c:formatCode>#,##0;0;"－"</c:formatCode>
                <c:ptCount val="7"/>
                <c:pt idx="0">
                  <c:v>563268</c:v>
                </c:pt>
                <c:pt idx="1">
                  <c:v>178530</c:v>
                </c:pt>
                <c:pt idx="2">
                  <c:v>182706</c:v>
                </c:pt>
                <c:pt idx="3">
                  <c:v>56638</c:v>
                </c:pt>
                <c:pt idx="4">
                  <c:v>11956</c:v>
                </c:pt>
                <c:pt idx="5">
                  <c:v>6408</c:v>
                </c:pt>
                <c:pt idx="6">
                  <c:v>47661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71631535488038"/>
          <c:y val="2.1583144802092693E-2"/>
          <c:w val="0.37748596882538438"/>
          <c:h val="0.76043657914689444"/>
        </c:manualLayout>
      </c:layout>
      <c:overlay val="0"/>
      <c:txPr>
        <a:bodyPr/>
        <a:lstStyle/>
        <a:p>
          <a:pPr>
            <a:lnSpc>
              <a:spcPts val="1100"/>
            </a:lnSpc>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42934263270955"/>
          <c:y val="4.3265580589137931E-2"/>
          <c:w val="0.84257065736729042"/>
          <c:h val="0.75208739377396372"/>
        </c:manualLayout>
      </c:layout>
      <c:lineChart>
        <c:grouping val="standard"/>
        <c:varyColors val="0"/>
        <c:ser>
          <c:idx val="0"/>
          <c:order val="0"/>
          <c:tx>
            <c:strRef>
              <c:f>Sheet1!$B$1</c:f>
              <c:strCache>
                <c:ptCount val="1"/>
                <c:pt idx="0">
                  <c:v>大阪</c:v>
                </c:pt>
              </c:strCache>
            </c:strRef>
          </c:tx>
          <c:spPr>
            <a:ln w="34925"/>
          </c:spPr>
          <c:marker>
            <c:symbol val="square"/>
            <c:size val="8"/>
          </c:marker>
          <c:dLbls>
            <c:dLbl>
              <c:idx val="0"/>
              <c:layout>
                <c:manualLayout>
                  <c:x val="-1.3031722344528006E-2"/>
                  <c:y val="2.8916976204662721E-2"/>
                </c:manualLayout>
              </c:layout>
              <c:dLblPos val="r"/>
              <c:showLegendKey val="0"/>
              <c:showVal val="1"/>
              <c:showCatName val="0"/>
              <c:showSerName val="0"/>
              <c:showPercent val="0"/>
              <c:showBubbleSize val="0"/>
            </c:dLbl>
            <c:dLbl>
              <c:idx val="2"/>
              <c:layout>
                <c:manualLayout>
                  <c:x val="-5.0284770163144234E-2"/>
                  <c:y val="-2.8281108318392995E-2"/>
                </c:manualLayout>
              </c:layout>
              <c:dLblPos val="r"/>
              <c:showLegendKey val="0"/>
              <c:showVal val="1"/>
              <c:showCatName val="0"/>
              <c:showSerName val="0"/>
              <c:showPercent val="0"/>
              <c:showBubbleSize val="0"/>
            </c:dLbl>
            <c:txPr>
              <a:bodyPr/>
              <a:lstStyle/>
              <a:p>
                <a:pPr>
                  <a:defRPr sz="1200" b="1"/>
                </a:pPr>
                <a:endParaRPr lang="ja-JP"/>
              </a:p>
            </c:txPr>
            <c:dLblPos val="b"/>
            <c:showLegendKey val="0"/>
            <c:showVal val="1"/>
            <c:showCatName val="0"/>
            <c:showSerName val="0"/>
            <c:showPercent val="0"/>
            <c:showBubbleSize val="0"/>
            <c:showLeaderLines val="0"/>
          </c:dLbls>
          <c:cat>
            <c:strRef>
              <c:f>Sheet1!$A$2:$A$6</c:f>
              <c:strCache>
                <c:ptCount val="5"/>
                <c:pt idx="0">
                  <c:v>H23.3卒業</c:v>
                </c:pt>
                <c:pt idx="1">
                  <c:v>H24.3卒業</c:v>
                </c:pt>
                <c:pt idx="2">
                  <c:v>H25.3卒業</c:v>
                </c:pt>
                <c:pt idx="3">
                  <c:v>H26.3卒業</c:v>
                </c:pt>
                <c:pt idx="4">
                  <c:v>H27.3卒業</c:v>
                </c:pt>
              </c:strCache>
            </c:strRef>
          </c:cat>
          <c:val>
            <c:numRef>
              <c:f>Sheet1!$B$2:$B$6</c:f>
              <c:numCache>
                <c:formatCode>0.0_ </c:formatCode>
                <c:ptCount val="5"/>
                <c:pt idx="0">
                  <c:v>87.9</c:v>
                </c:pt>
                <c:pt idx="1">
                  <c:v>90.5</c:v>
                </c:pt>
                <c:pt idx="2">
                  <c:v>93.3</c:v>
                </c:pt>
                <c:pt idx="3">
                  <c:v>93</c:v>
                </c:pt>
                <c:pt idx="4">
                  <c:v>94.7</c:v>
                </c:pt>
              </c:numCache>
            </c:numRef>
          </c:val>
          <c:smooth val="0"/>
        </c:ser>
        <c:ser>
          <c:idx val="1"/>
          <c:order val="1"/>
          <c:tx>
            <c:strRef>
              <c:f>Sheet1!$C$1</c:f>
              <c:strCache>
                <c:ptCount val="1"/>
                <c:pt idx="0">
                  <c:v>東京</c:v>
                </c:pt>
              </c:strCache>
            </c:strRef>
          </c:tx>
          <c:spPr>
            <a:ln w="19050"/>
          </c:spPr>
          <c:marker>
            <c:symbol val="square"/>
            <c:size val="5"/>
          </c:marker>
          <c:cat>
            <c:strRef>
              <c:f>Sheet1!$A$2:$A$6</c:f>
              <c:strCache>
                <c:ptCount val="5"/>
                <c:pt idx="0">
                  <c:v>H23.3卒業</c:v>
                </c:pt>
                <c:pt idx="1">
                  <c:v>H24.3卒業</c:v>
                </c:pt>
                <c:pt idx="2">
                  <c:v>H25.3卒業</c:v>
                </c:pt>
                <c:pt idx="3">
                  <c:v>H26.3卒業</c:v>
                </c:pt>
                <c:pt idx="4">
                  <c:v>H27.3卒業</c:v>
                </c:pt>
              </c:strCache>
            </c:strRef>
          </c:cat>
          <c:val>
            <c:numRef>
              <c:f>Sheet1!$C$2:$C$6</c:f>
              <c:numCache>
                <c:formatCode>0.0_ </c:formatCode>
                <c:ptCount val="5"/>
                <c:pt idx="0">
                  <c:v>92.286406087858879</c:v>
                </c:pt>
                <c:pt idx="1">
                  <c:v>94.2</c:v>
                </c:pt>
                <c:pt idx="2">
                  <c:v>92.4</c:v>
                </c:pt>
                <c:pt idx="3">
                  <c:v>94.7</c:v>
                </c:pt>
                <c:pt idx="4">
                  <c:v>95.7</c:v>
                </c:pt>
              </c:numCache>
            </c:numRef>
          </c:val>
          <c:smooth val="0"/>
        </c:ser>
        <c:ser>
          <c:idx val="2"/>
          <c:order val="2"/>
          <c:tx>
            <c:strRef>
              <c:f>Sheet1!#REF!</c:f>
              <c:strCache>
                <c:ptCount val="1"/>
                <c:pt idx="0">
                  <c:v>#REF!</c:v>
                </c:pt>
              </c:strCache>
            </c:strRef>
          </c:tx>
          <c:spPr>
            <a:ln w="19050"/>
          </c:spPr>
          <c:marker>
            <c:symbol val="triangle"/>
            <c:size val="5"/>
          </c:marker>
          <c:cat>
            <c:strRef>
              <c:f>Sheet1!$A$2:$A$6</c:f>
              <c:strCache>
                <c:ptCount val="5"/>
                <c:pt idx="0">
                  <c:v>H23.3卒業</c:v>
                </c:pt>
                <c:pt idx="1">
                  <c:v>H24.3卒業</c:v>
                </c:pt>
                <c:pt idx="2">
                  <c:v>H25.3卒業</c:v>
                </c:pt>
                <c:pt idx="3">
                  <c:v>H26.3卒業</c:v>
                </c:pt>
                <c:pt idx="4">
                  <c:v>H27.3卒業</c:v>
                </c:pt>
              </c:strCache>
            </c:strRef>
          </c:cat>
          <c:val>
            <c:numRef>
              <c:f>Sheet1!#REF!</c:f>
              <c:numCache>
                <c:formatCode>General</c:formatCode>
                <c:ptCount val="1"/>
                <c:pt idx="0">
                  <c:v>1</c:v>
                </c:pt>
              </c:numCache>
            </c:numRef>
          </c:val>
          <c:smooth val="0"/>
        </c:ser>
        <c:ser>
          <c:idx val="3"/>
          <c:order val="3"/>
          <c:tx>
            <c:strRef>
              <c:f>Sheet1!$D$1</c:f>
              <c:strCache>
                <c:ptCount val="1"/>
                <c:pt idx="0">
                  <c:v>京都</c:v>
                </c:pt>
              </c:strCache>
            </c:strRef>
          </c:tx>
          <c:spPr>
            <a:ln w="19050"/>
          </c:spPr>
          <c:marker>
            <c:symbol val="triangle"/>
            <c:size val="5"/>
          </c:marker>
          <c:cat>
            <c:strRef>
              <c:f>Sheet1!$A$2:$A$6</c:f>
              <c:strCache>
                <c:ptCount val="5"/>
                <c:pt idx="0">
                  <c:v>H23.3卒業</c:v>
                </c:pt>
                <c:pt idx="1">
                  <c:v>H24.3卒業</c:v>
                </c:pt>
                <c:pt idx="2">
                  <c:v>H25.3卒業</c:v>
                </c:pt>
                <c:pt idx="3">
                  <c:v>H26.3卒業</c:v>
                </c:pt>
                <c:pt idx="4">
                  <c:v>H27.3卒業</c:v>
                </c:pt>
              </c:strCache>
            </c:strRef>
          </c:cat>
          <c:val>
            <c:numRef>
              <c:f>Sheet1!$D$2:$D$6</c:f>
              <c:numCache>
                <c:formatCode>0.0_ </c:formatCode>
                <c:ptCount val="5"/>
                <c:pt idx="0">
                  <c:v>94.8</c:v>
                </c:pt>
                <c:pt idx="1">
                  <c:v>95.3</c:v>
                </c:pt>
                <c:pt idx="2">
                  <c:v>94.7</c:v>
                </c:pt>
                <c:pt idx="3">
                  <c:v>97</c:v>
                </c:pt>
                <c:pt idx="4">
                  <c:v>98</c:v>
                </c:pt>
              </c:numCache>
            </c:numRef>
          </c:val>
          <c:smooth val="0"/>
        </c:ser>
        <c:ser>
          <c:idx val="4"/>
          <c:order val="4"/>
          <c:tx>
            <c:strRef>
              <c:f>Sheet1!$E$1</c:f>
              <c:strCache>
                <c:ptCount val="1"/>
                <c:pt idx="0">
                  <c:v>全国</c:v>
                </c:pt>
              </c:strCache>
            </c:strRef>
          </c:tx>
          <c:dLbls>
            <c:txPr>
              <a:bodyPr/>
              <a:lstStyle/>
              <a:p>
                <a:pPr>
                  <a:defRPr sz="1200"/>
                </a:pPr>
                <a:endParaRPr lang="ja-JP"/>
              </a:p>
            </c:txPr>
            <c:showLegendKey val="0"/>
            <c:showVal val="1"/>
            <c:showCatName val="0"/>
            <c:showSerName val="0"/>
            <c:showPercent val="0"/>
            <c:showBubbleSize val="0"/>
            <c:showLeaderLines val="0"/>
          </c:dLbls>
          <c:cat>
            <c:strRef>
              <c:f>Sheet1!$A$2:$A$6</c:f>
              <c:strCache>
                <c:ptCount val="5"/>
                <c:pt idx="0">
                  <c:v>H23.3卒業</c:v>
                </c:pt>
                <c:pt idx="1">
                  <c:v>H24.3卒業</c:v>
                </c:pt>
                <c:pt idx="2">
                  <c:v>H25.3卒業</c:v>
                </c:pt>
                <c:pt idx="3">
                  <c:v>H26.3卒業</c:v>
                </c:pt>
                <c:pt idx="4">
                  <c:v>H27.3卒業</c:v>
                </c:pt>
              </c:strCache>
            </c:strRef>
          </c:cat>
          <c:val>
            <c:numRef>
              <c:f>Sheet1!$E$2:$E$6</c:f>
              <c:numCache>
                <c:formatCode>0.0_ </c:formatCode>
                <c:ptCount val="5"/>
                <c:pt idx="0">
                  <c:v>93.2</c:v>
                </c:pt>
                <c:pt idx="1">
                  <c:v>94.8</c:v>
                </c:pt>
                <c:pt idx="2">
                  <c:v>95.8</c:v>
                </c:pt>
                <c:pt idx="3">
                  <c:v>96.6</c:v>
                </c:pt>
                <c:pt idx="4">
                  <c:v>97.5</c:v>
                </c:pt>
              </c:numCache>
            </c:numRef>
          </c:val>
          <c:smooth val="0"/>
        </c:ser>
        <c:dLbls>
          <c:showLegendKey val="0"/>
          <c:showVal val="0"/>
          <c:showCatName val="0"/>
          <c:showSerName val="0"/>
          <c:showPercent val="0"/>
          <c:showBubbleSize val="0"/>
        </c:dLbls>
        <c:marker val="1"/>
        <c:smooth val="0"/>
        <c:axId val="119637888"/>
        <c:axId val="119639424"/>
      </c:lineChart>
      <c:catAx>
        <c:axId val="119637888"/>
        <c:scaling>
          <c:orientation val="minMax"/>
        </c:scaling>
        <c:delete val="0"/>
        <c:axPos val="b"/>
        <c:majorTickMark val="out"/>
        <c:minorTickMark val="none"/>
        <c:tickLblPos val="nextTo"/>
        <c:txPr>
          <a:bodyPr/>
          <a:lstStyle/>
          <a:p>
            <a:pPr>
              <a:defRPr sz="1050"/>
            </a:pPr>
            <a:endParaRPr lang="ja-JP"/>
          </a:p>
        </c:txPr>
        <c:crossAx val="119639424"/>
        <c:crosses val="autoZero"/>
        <c:auto val="1"/>
        <c:lblAlgn val="ctr"/>
        <c:lblOffset val="100"/>
        <c:noMultiLvlLbl val="0"/>
      </c:catAx>
      <c:valAx>
        <c:axId val="119639424"/>
        <c:scaling>
          <c:orientation val="minMax"/>
          <c:min val="87"/>
        </c:scaling>
        <c:delete val="0"/>
        <c:axPos val="l"/>
        <c:majorGridlines/>
        <c:numFmt formatCode="0.0_ " sourceLinked="1"/>
        <c:majorTickMark val="out"/>
        <c:minorTickMark val="none"/>
        <c:tickLblPos val="nextTo"/>
        <c:txPr>
          <a:bodyPr/>
          <a:lstStyle/>
          <a:p>
            <a:pPr>
              <a:defRPr sz="1200"/>
            </a:pPr>
            <a:endParaRPr lang="ja-JP"/>
          </a:p>
        </c:txPr>
        <c:crossAx val="119637888"/>
        <c:crosses val="autoZero"/>
        <c:crossBetween val="between"/>
      </c:valAx>
    </c:plotArea>
    <c:legend>
      <c:legendPos val="b"/>
      <c:legendEntry>
        <c:idx val="2"/>
        <c:delete val="1"/>
      </c:legendEntry>
      <c:layout>
        <c:manualLayout>
          <c:xMode val="edge"/>
          <c:yMode val="edge"/>
          <c:x val="0.18428749789273985"/>
          <c:y val="0.87334033324660154"/>
          <c:w val="0.62599105409219236"/>
          <c:h val="7.9898118737511847E-2"/>
        </c:manualLayout>
      </c:layout>
      <c:overlay val="0"/>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8.6908012238115201E-2"/>
          <c:y val="0.12212022277703093"/>
          <c:w val="0.59738713134230992"/>
          <c:h val="0.82080020485244209"/>
        </c:manualLayout>
      </c:layout>
      <c:pieChart>
        <c:varyColors val="1"/>
        <c:ser>
          <c:idx val="0"/>
          <c:order val="0"/>
          <c:explosion val="25"/>
          <c:dPt>
            <c:idx val="0"/>
            <c:bubble3D val="0"/>
            <c:explosion val="3"/>
            <c:spPr>
              <a:solidFill>
                <a:schemeClr val="bg1">
                  <a:lumMod val="85000"/>
                </a:schemeClr>
              </a:solidFill>
              <a:ln>
                <a:solidFill>
                  <a:sysClr val="windowText" lastClr="000000"/>
                </a:solidFill>
              </a:ln>
            </c:spPr>
          </c:dPt>
          <c:dPt>
            <c:idx val="1"/>
            <c:bubble3D val="0"/>
            <c:spPr>
              <a:noFill/>
              <a:ln>
                <a:solidFill>
                  <a:schemeClr val="tx1"/>
                </a:solidFill>
              </a:ln>
            </c:spPr>
          </c:dPt>
          <c:dLbls>
            <c:dLbl>
              <c:idx val="0"/>
              <c:layout>
                <c:manualLayout>
                  <c:x val="-0.18814735436176988"/>
                  <c:y val="0.21815675479589441"/>
                </c:manualLayout>
              </c:layout>
              <c:tx>
                <c:rich>
                  <a:bodyPr/>
                  <a:lstStyle/>
                  <a:p>
                    <a:r>
                      <a:rPr lang="ja-JP" altLang="en-US" sz="900" dirty="0">
                        <a:solidFill>
                          <a:schemeClr val="tx1"/>
                        </a:solidFill>
                      </a:rPr>
                      <a:t>その他</a:t>
                    </a:r>
                    <a:r>
                      <a:rPr lang="en-US" altLang="ja-JP" sz="900" dirty="0">
                        <a:solidFill>
                          <a:schemeClr val="tx1"/>
                        </a:solidFill>
                      </a:rPr>
                      <a:t> </a:t>
                    </a:r>
                    <a:endParaRPr lang="en-US" altLang="ja-JP" sz="900" dirty="0" smtClean="0">
                      <a:solidFill>
                        <a:schemeClr val="tx1"/>
                      </a:solidFill>
                    </a:endParaRPr>
                  </a:p>
                  <a:p>
                    <a:r>
                      <a:rPr lang="en-US" altLang="ja-JP" sz="900" dirty="0" smtClean="0">
                        <a:solidFill>
                          <a:schemeClr val="tx1"/>
                        </a:solidFill>
                      </a:rPr>
                      <a:t>7,989</a:t>
                    </a:r>
                    <a:r>
                      <a:rPr lang="ja-JP" altLang="en-US" sz="900" dirty="0" smtClean="0">
                        <a:solidFill>
                          <a:schemeClr val="tx1"/>
                        </a:solidFill>
                      </a:rPr>
                      <a:t>人</a:t>
                    </a:r>
                    <a:r>
                      <a:rPr lang="en-US" altLang="ja-JP" sz="900" dirty="0" smtClean="0">
                        <a:solidFill>
                          <a:schemeClr val="tx1"/>
                        </a:solidFill>
                      </a:rPr>
                      <a:t> </a:t>
                    </a:r>
                    <a:r>
                      <a:rPr lang="ja-JP" altLang="en-US" sz="800" dirty="0">
                        <a:solidFill>
                          <a:schemeClr val="tx1"/>
                        </a:solidFill>
                      </a:rPr>
                      <a:t>（</a:t>
                    </a:r>
                    <a:r>
                      <a:rPr lang="en-US" altLang="ja-JP" sz="800" dirty="0" smtClean="0">
                        <a:solidFill>
                          <a:schemeClr val="tx1"/>
                        </a:solidFill>
                      </a:rPr>
                      <a:t>20.2%</a:t>
                    </a:r>
                    <a:r>
                      <a:rPr lang="ja-JP" altLang="en-US" sz="800" dirty="0">
                        <a:solidFill>
                          <a:schemeClr val="tx1"/>
                        </a:solidFill>
                      </a:rPr>
                      <a:t>）</a:t>
                    </a:r>
                    <a:endParaRPr lang="ja-JP" altLang="en-US" sz="800" dirty="0"/>
                  </a:p>
                </c:rich>
              </c:tx>
              <c:showLegendKey val="0"/>
              <c:showVal val="1"/>
              <c:showCatName val="1"/>
              <c:showSerName val="0"/>
              <c:showPercent val="1"/>
              <c:showBubbleSize val="0"/>
            </c:dLbl>
            <c:dLbl>
              <c:idx val="1"/>
              <c:layout>
                <c:manualLayout>
                  <c:x val="0.15534485704079889"/>
                  <c:y val="-0.21528497962144977"/>
                </c:manualLayout>
              </c:layout>
              <c:tx>
                <c:rich>
                  <a:bodyPr/>
                  <a:lstStyle/>
                  <a:p>
                    <a:r>
                      <a:rPr lang="ja-JP" altLang="en-US" sz="900" dirty="0">
                        <a:solidFill>
                          <a:schemeClr val="tx1"/>
                        </a:solidFill>
                      </a:rPr>
                      <a:t>正規社員</a:t>
                    </a:r>
                    <a:r>
                      <a:rPr lang="en-US" altLang="ja-JP" sz="900" dirty="0">
                        <a:solidFill>
                          <a:schemeClr val="tx1"/>
                        </a:solidFill>
                      </a:rPr>
                      <a:t> </a:t>
                    </a:r>
                    <a:r>
                      <a:rPr lang="en-US" altLang="ja-JP" sz="900" dirty="0" smtClean="0">
                        <a:solidFill>
                          <a:schemeClr val="tx1"/>
                        </a:solidFill>
                      </a:rPr>
                      <a:t>31,473</a:t>
                    </a:r>
                    <a:r>
                      <a:rPr lang="ja-JP" altLang="en-US" sz="900" dirty="0" smtClean="0">
                        <a:solidFill>
                          <a:schemeClr val="tx1"/>
                        </a:solidFill>
                      </a:rPr>
                      <a:t>人</a:t>
                    </a:r>
                    <a:endParaRPr lang="en-US" altLang="ja-JP" sz="900" dirty="0">
                      <a:solidFill>
                        <a:schemeClr val="tx1"/>
                      </a:solidFill>
                    </a:endParaRPr>
                  </a:p>
                  <a:p>
                    <a:r>
                      <a:rPr lang="ja-JP" altLang="en-US" sz="900" dirty="0">
                        <a:solidFill>
                          <a:schemeClr val="tx1"/>
                        </a:solidFill>
                      </a:rPr>
                      <a:t>（</a:t>
                    </a:r>
                    <a:r>
                      <a:rPr lang="en-US" altLang="ja-JP" sz="800" dirty="0" smtClean="0">
                        <a:solidFill>
                          <a:schemeClr val="tx1"/>
                        </a:solidFill>
                      </a:rPr>
                      <a:t>79.8%</a:t>
                    </a:r>
                    <a:r>
                      <a:rPr lang="ja-JP" altLang="en-US" sz="800" dirty="0">
                        <a:solidFill>
                          <a:schemeClr val="tx1"/>
                        </a:solidFill>
                      </a:rPr>
                      <a:t>）</a:t>
                    </a:r>
                    <a:endParaRPr lang="en-US" altLang="ja-JP" sz="800" dirty="0"/>
                  </a:p>
                </c:rich>
              </c:tx>
              <c:showLegendKey val="0"/>
              <c:showVal val="1"/>
              <c:showCatName val="1"/>
              <c:showSerName val="0"/>
              <c:showPercent val="1"/>
              <c:showBubbleSize val="0"/>
            </c:dLbl>
            <c:txPr>
              <a:bodyPr/>
              <a:lstStyle/>
              <a:p>
                <a:pPr>
                  <a:defRPr>
                    <a:solidFill>
                      <a:schemeClr val="tx1"/>
                    </a:solidFill>
                  </a:defRPr>
                </a:pPr>
                <a:endParaRPr lang="ja-JP"/>
              </a:p>
            </c:txPr>
            <c:showLegendKey val="0"/>
            <c:showVal val="1"/>
            <c:showCatName val="1"/>
            <c:showSerName val="0"/>
            <c:showPercent val="1"/>
            <c:showBubbleSize val="0"/>
            <c:showLeaderLines val="1"/>
          </c:dLbls>
          <c:cat>
            <c:strRef>
              <c:f>'[073(1).xls]73(2-1)'!$F$19:$G$19</c:f>
              <c:strCache>
                <c:ptCount val="2"/>
                <c:pt idx="0">
                  <c:v>その他</c:v>
                </c:pt>
                <c:pt idx="1">
                  <c:v>正規社員</c:v>
                </c:pt>
              </c:strCache>
            </c:strRef>
          </c:cat>
          <c:val>
            <c:numRef>
              <c:f>'[073(1).xls]73(2-1)'!$F$20:$G$20</c:f>
              <c:numCache>
                <c:formatCode>General</c:formatCode>
                <c:ptCount val="2"/>
                <c:pt idx="0">
                  <c:v>9240</c:v>
                </c:pt>
                <c:pt idx="1">
                  <c:v>29360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a:solidFill>
            <a:schemeClr val="tx1"/>
          </a:solidFill>
        </a:defRPr>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76217403678207"/>
          <c:y val="0.22529251800305017"/>
          <c:w val="0.7638109445888106"/>
          <c:h val="0.68614787750855966"/>
        </c:manualLayout>
      </c:layout>
      <c:barChart>
        <c:barDir val="col"/>
        <c:grouping val="clustered"/>
        <c:varyColors val="0"/>
        <c:ser>
          <c:idx val="0"/>
          <c:order val="0"/>
          <c:tx>
            <c:strRef>
              <c:f>'[＜P.54＞3(1)製造品出荷額データ【2011年データ削除・医療機器削除・医薬品製剤製造業のみバージョン】.xlsx]医療品の工業出荷額・従業者数推移'!$A$46</c:f>
              <c:strCache>
                <c:ptCount val="1"/>
                <c:pt idx="0">
                  <c:v>大阪</c:v>
                </c:pt>
              </c:strCache>
            </c:strRef>
          </c:tx>
          <c:spPr>
            <a:solidFill>
              <a:schemeClr val="tx2">
                <a:lumMod val="40000"/>
                <a:lumOff val="60000"/>
              </a:schemeClr>
            </a:solidFill>
            <a:ln w="25400">
              <a:solidFill>
                <a:srgbClr val="31446F"/>
              </a:solidFill>
              <a:prstDash val="solid"/>
            </a:ln>
          </c:spPr>
          <c:invertIfNegative val="0"/>
          <c:dLbls>
            <c:dLbl>
              <c:idx val="0"/>
              <c:layout>
                <c:manualLayout>
                  <c:x val="7.2869954107265813E-3"/>
                  <c:y val="2.9006870719512672E-2"/>
                </c:manualLayout>
              </c:layout>
              <c:showLegendKey val="0"/>
              <c:showVal val="1"/>
              <c:showCatName val="0"/>
              <c:showSerName val="0"/>
              <c:showPercent val="0"/>
              <c:showBubbleSize val="0"/>
            </c:dLbl>
            <c:dLbl>
              <c:idx val="1"/>
              <c:layout>
                <c:manualLayout>
                  <c:x val="2.9360819218424072E-3"/>
                  <c:y val="1.6411116921968019E-2"/>
                </c:manualLayout>
              </c:layout>
              <c:showLegendKey val="0"/>
              <c:showVal val="1"/>
              <c:showCatName val="0"/>
              <c:showSerName val="0"/>
              <c:showPercent val="0"/>
              <c:showBubbleSize val="0"/>
            </c:dLbl>
            <c:dLbl>
              <c:idx val="2"/>
              <c:layout>
                <c:manualLayout>
                  <c:x val="-3.3248683863349128E-3"/>
                  <c:y val="1.9628433200058248E-2"/>
                </c:manualLayout>
              </c:layout>
              <c:showLegendKey val="0"/>
              <c:showVal val="1"/>
              <c:showCatName val="0"/>
              <c:showSerName val="0"/>
              <c:showPercent val="0"/>
              <c:showBubbleSize val="0"/>
            </c:dLbl>
            <c:dLbl>
              <c:idx val="3"/>
              <c:layout>
                <c:manualLayout>
                  <c:x val="-2.6098952802223671E-3"/>
                  <c:y val="1.5419010224764922E-2"/>
                </c:manualLayout>
              </c:layout>
              <c:showLegendKey val="0"/>
              <c:showVal val="1"/>
              <c:showCatName val="0"/>
              <c:showSerName val="0"/>
              <c:showPercent val="0"/>
              <c:showBubbleSize val="0"/>
            </c:dLbl>
            <c:dLbl>
              <c:idx val="4"/>
              <c:layout>
                <c:manualLayout>
                  <c:x val="-4.5306009905147882E-2"/>
                  <c:y val="-2.8019810518213152E-2"/>
                </c:manualLayout>
              </c:layout>
              <c:showLegendKey val="0"/>
              <c:showVal val="1"/>
              <c:showCatName val="0"/>
              <c:showSerName val="0"/>
              <c:showPercent val="0"/>
              <c:showBubbleSize val="0"/>
            </c:dLbl>
            <c:dLbl>
              <c:idx val="5"/>
              <c:layout>
                <c:manualLayout>
                  <c:x val="-5.5374167121760243E-2"/>
                  <c:y val="3.9423932787764585E-2"/>
                </c:manualLayout>
              </c:layout>
              <c:showLegendKey val="0"/>
              <c:showVal val="1"/>
              <c:showCatName val="0"/>
              <c:showSerName val="0"/>
              <c:showPercent val="0"/>
              <c:showBubbleSize val="0"/>
            </c:dLbl>
            <c:dLbl>
              <c:idx val="6"/>
              <c:layout>
                <c:manualLayout>
                  <c:x val="-5.2108886389201352E-2"/>
                  <c:y val="-3.8675753766073358E-2"/>
                </c:manualLayout>
              </c:layout>
              <c:showLegendKey val="0"/>
              <c:showVal val="1"/>
              <c:showCatName val="0"/>
              <c:showSerName val="0"/>
              <c:showPercent val="0"/>
              <c:showBubbleSize val="0"/>
            </c:dLbl>
            <c:dLbl>
              <c:idx val="8"/>
              <c:layout>
                <c:manualLayout>
                  <c:x val="2.5141908455982254E-4"/>
                  <c:y val="3.7348272642390291E-3"/>
                </c:manualLayout>
              </c:layout>
              <c:showLegendKey val="0"/>
              <c:showVal val="1"/>
              <c:showCatName val="0"/>
              <c:showSerName val="0"/>
              <c:showPercent val="0"/>
              <c:showBubbleSize val="0"/>
            </c:dLbl>
            <c:dLbl>
              <c:idx val="9"/>
              <c:layout>
                <c:manualLayout>
                  <c:x val="-3.9032001446704233E-2"/>
                  <c:y val="4.4817927170868348E-2"/>
                </c:manualLayout>
              </c:layout>
              <c:showLegendKey val="0"/>
              <c:showVal val="1"/>
              <c:showCatName val="0"/>
              <c:showSerName val="0"/>
              <c:showPercent val="0"/>
              <c:showBubbleSize val="0"/>
            </c:dLbl>
            <c:dLbl>
              <c:idx val="10"/>
              <c:layout>
                <c:manualLayout>
                  <c:x val="-3.653825609443212E-2"/>
                  <c:y val="-5.2287581699346407E-2"/>
                </c:manualLayout>
              </c:layout>
              <c:showLegendKey val="0"/>
              <c:showVal val="1"/>
              <c:showCatName val="0"/>
              <c:showSerName val="0"/>
              <c:showPercent val="0"/>
              <c:showBubbleSize val="0"/>
            </c:dLbl>
            <c:dLbl>
              <c:idx val="11"/>
              <c:layout>
                <c:manualLayout>
                  <c:x val="-2.8554214097719657E-2"/>
                  <c:y val="-4.4817927170868348E-2"/>
                </c:manualLayout>
              </c:layout>
              <c:showLegendKey val="0"/>
              <c:showVal val="1"/>
              <c:showCatName val="0"/>
              <c:showSerName val="0"/>
              <c:showPercent val="0"/>
              <c:showBubbleSize val="0"/>
            </c:dLbl>
            <c:dLbl>
              <c:idx val="12"/>
              <c:layout>
                <c:manualLayout>
                  <c:x val="-3.6405005688282137E-2"/>
                  <c:y val="-4.8552754435107377E-2"/>
                </c:manualLayout>
              </c:layout>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'[＜P.54＞3(1)製造品出荷額データ【2011年データ削除・医療機器削除・医薬品製剤製造業のみバージョン】.xlsx]医療品の工業出荷額・従業者数推移'!$J$46:$N$46</c:f>
              <c:numCache>
                <c:formatCode>#,##0_);[Red]\(#,##0\)</c:formatCode>
                <c:ptCount val="4"/>
                <c:pt idx="0">
                  <c:v>746285.58</c:v>
                </c:pt>
                <c:pt idx="1">
                  <c:v>668406.63</c:v>
                </c:pt>
                <c:pt idx="2">
                  <c:v>642738.93999999994</c:v>
                </c:pt>
                <c:pt idx="3">
                  <c:v>647129.51</c:v>
                </c:pt>
              </c:numCache>
            </c:numRef>
          </c:val>
        </c:ser>
        <c:ser>
          <c:idx val="2"/>
          <c:order val="1"/>
          <c:tx>
            <c:strRef>
              <c:f>'[＜P.54＞3(1)製造品出荷額データ【2011年データ削除・医療機器削除・医薬品製剤製造業のみバージョン】.xlsx]医療品の工業出荷額・従業者数推移'!$A$48</c:f>
              <c:strCache>
                <c:ptCount val="1"/>
                <c:pt idx="0">
                  <c:v>愛知</c:v>
                </c:pt>
              </c:strCache>
            </c:strRef>
          </c:tx>
          <c:spPr>
            <a:pattFill prst="wdDnDiag">
              <a:fgClr>
                <a:schemeClr val="accent3">
                  <a:lumMod val="75000"/>
                </a:schemeClr>
              </a:fgClr>
              <a:bgClr>
                <a:schemeClr val="bg1"/>
              </a:bgClr>
            </a:pattFill>
            <a:ln w="19050">
              <a:solidFill>
                <a:srgbClr val="93354B"/>
              </a:solidFill>
              <a:prstDash val="solid"/>
            </a:ln>
          </c:spPr>
          <c:invertIfNegative val="0"/>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'[＜P.54＞3(1)製造品出荷額データ【2011年データ削除・医療機器削除・医薬品製剤製造業のみバージョン】.xlsx]医療品の工業出荷額・従業者数推移'!$J$48:$N$48</c:f>
              <c:numCache>
                <c:formatCode>#,##0_);[Red]\(#,##0\)</c:formatCode>
                <c:ptCount val="4"/>
                <c:pt idx="0">
                  <c:v>334648.77</c:v>
                </c:pt>
                <c:pt idx="1">
                  <c:v>178037.22</c:v>
                </c:pt>
                <c:pt idx="2">
                  <c:v>198266.49</c:v>
                </c:pt>
                <c:pt idx="3">
                  <c:v>153062.85</c:v>
                </c:pt>
              </c:numCache>
            </c:numRef>
          </c:val>
        </c:ser>
        <c:ser>
          <c:idx val="1"/>
          <c:order val="2"/>
          <c:tx>
            <c:strRef>
              <c:f>'[＜P.54＞3(1)製造品出荷額データ【2011年データ削除・医療機器削除・医薬品製剤製造業のみバージョン】.xlsx]医療品の工業出荷額・従業者数推移'!$A$47</c:f>
              <c:strCache>
                <c:ptCount val="1"/>
                <c:pt idx="0">
                  <c:v>東京</c:v>
                </c:pt>
              </c:strCache>
            </c:strRef>
          </c:tx>
          <c:spPr>
            <a:pattFill prst="pct5">
              <a:fgClr>
                <a:schemeClr val="accent3">
                  <a:lumMod val="75000"/>
                </a:schemeClr>
              </a:fgClr>
              <a:bgClr>
                <a:schemeClr val="bg1"/>
              </a:bgClr>
            </a:pattFill>
            <a:ln w="25400">
              <a:solidFill>
                <a:schemeClr val="accent3">
                  <a:lumMod val="75000"/>
                </a:schemeClr>
              </a:solidFill>
              <a:prstDash val="solid"/>
            </a:ln>
          </c:spPr>
          <c:invertIfNegative val="0"/>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'[＜P.54＞3(1)製造品出荷額データ【2011年データ削除・医療機器削除・医薬品製剤製造業のみバージョン】.xlsx]医療品の工業出荷額・従業者数推移'!$J$47:$N$47</c:f>
              <c:numCache>
                <c:formatCode>#,##0_);[Red]\(#,##0\)</c:formatCode>
                <c:ptCount val="4"/>
                <c:pt idx="0">
                  <c:v>80052.88</c:v>
                </c:pt>
                <c:pt idx="1">
                  <c:v>66275.86</c:v>
                </c:pt>
                <c:pt idx="2">
                  <c:v>61940.02</c:v>
                </c:pt>
                <c:pt idx="3">
                  <c:v>63802.77</c:v>
                </c:pt>
              </c:numCache>
            </c:numRef>
          </c:val>
        </c:ser>
        <c:dLbls>
          <c:showLegendKey val="0"/>
          <c:showVal val="0"/>
          <c:showCatName val="0"/>
          <c:showSerName val="0"/>
          <c:showPercent val="0"/>
          <c:showBubbleSize val="0"/>
        </c:dLbls>
        <c:gapWidth val="150"/>
        <c:axId val="121456896"/>
        <c:axId val="121475072"/>
      </c:barChart>
      <c:lineChart>
        <c:grouping val="standard"/>
        <c:varyColors val="0"/>
        <c:ser>
          <c:idx val="3"/>
          <c:order val="3"/>
          <c:tx>
            <c:strRef>
              <c:f>'[＜P.54＞3(1)製造品出荷額データ【2011年データ削除・医療機器削除・医薬品製剤製造業のみバージョン】.xlsx]医療品の工業出荷額・従業者数推移'!$A$49</c:f>
              <c:strCache>
                <c:ptCount val="1"/>
                <c:pt idx="0">
                  <c:v>大阪府シェア</c:v>
                </c:pt>
              </c:strCache>
            </c:strRef>
          </c:tx>
          <c:spPr>
            <a:ln w="19050">
              <a:solidFill>
                <a:schemeClr val="tx2">
                  <a:lumMod val="75000"/>
                </a:schemeClr>
              </a:solidFill>
              <a:prstDash val="solid"/>
            </a:ln>
          </c:spPr>
          <c:marker>
            <c:symbol val="square"/>
            <c:size val="5"/>
          </c:marker>
          <c:dLbls>
            <c:dLbl>
              <c:idx val="0"/>
              <c:layout>
                <c:manualLayout>
                  <c:x val="-1.8541735759198257E-2"/>
                  <c:y val="-3.4829416760847789E-2"/>
                </c:manualLayout>
              </c:layout>
              <c:showLegendKey val="0"/>
              <c:showVal val="1"/>
              <c:showCatName val="0"/>
              <c:showSerName val="0"/>
              <c:showPercent val="0"/>
              <c:showBubbleSize val="0"/>
            </c:dLbl>
            <c:dLbl>
              <c:idx val="1"/>
              <c:layout>
                <c:manualLayout>
                  <c:x val="-1.9025999890263427E-2"/>
                  <c:y val="-3.1346475084763008E-2"/>
                </c:manualLayout>
              </c:layout>
              <c:showLegendKey val="0"/>
              <c:showVal val="1"/>
              <c:showCatName val="0"/>
              <c:showSerName val="0"/>
              <c:showPercent val="0"/>
              <c:showBubbleSize val="0"/>
            </c:dLbl>
            <c:dLbl>
              <c:idx val="2"/>
              <c:layout>
                <c:manualLayout>
                  <c:x val="-1.1891249931414641E-2"/>
                  <c:y val="-3.8312358436932564E-2"/>
                </c:manualLayout>
              </c:layout>
              <c:showLegendKey val="0"/>
              <c:showVal val="1"/>
              <c:showCatName val="0"/>
              <c:showSerName val="0"/>
              <c:showPercent val="0"/>
              <c:showBubbleSize val="0"/>
            </c:dLbl>
            <c:dLbl>
              <c:idx val="3"/>
              <c:layout>
                <c:manualLayout>
                  <c:x val="-1.2523265183674867E-2"/>
                  <c:y val="-4.1053735208124963E-2"/>
                </c:manualLayout>
              </c:layout>
              <c:showLegendKey val="0"/>
              <c:showVal val="1"/>
              <c:showCatName val="0"/>
              <c:showSerName val="0"/>
              <c:showPercent val="0"/>
              <c:showBubbleSize val="0"/>
            </c:dLbl>
            <c:dLbl>
              <c:idx val="4"/>
              <c:layout>
                <c:manualLayout>
                  <c:x val="1.2021234251851428E-3"/>
                  <c:y val="-1.2153559957632045E-3"/>
                </c:manualLayout>
              </c:layout>
              <c:showLegendKey val="0"/>
              <c:showVal val="1"/>
              <c:showCatName val="0"/>
              <c:showSerName val="0"/>
              <c:showPercent val="0"/>
              <c:showBubbleSize val="0"/>
            </c:dLbl>
            <c:dLbl>
              <c:idx val="5"/>
              <c:layout>
                <c:manualLayout>
                  <c:x val="6.5799342283794451E-4"/>
                  <c:y val="-5.1566127178403996E-3"/>
                </c:manualLayout>
              </c:layout>
              <c:showLegendKey val="0"/>
              <c:showVal val="1"/>
              <c:showCatName val="0"/>
              <c:showSerName val="0"/>
              <c:showPercent val="0"/>
              <c:showBubbleSize val="0"/>
            </c:dLbl>
            <c:dLbl>
              <c:idx val="6"/>
              <c:layout>
                <c:manualLayout>
                  <c:x val="2.0184288933399628E-3"/>
                  <c:y val="-4.4387689352000902E-3"/>
                </c:manualLayout>
              </c:layout>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'[＜P.54＞3(1)製造品出荷額データ【2011年データ削除・医療機器削除・医薬品製剤製造業のみバージョン】.xlsx]医療品の工業出荷額・従業者数推移'!$J$49:$N$49</c:f>
              <c:numCache>
                <c:formatCode>0.0_ </c:formatCode>
                <c:ptCount val="4"/>
                <c:pt idx="0">
                  <c:v>11.36461648089878</c:v>
                </c:pt>
                <c:pt idx="1">
                  <c:v>9.801869218742679</c:v>
                </c:pt>
                <c:pt idx="2">
                  <c:v>9.5738469964783484</c:v>
                </c:pt>
                <c:pt idx="3">
                  <c:v>9.6877564117174586</c:v>
                </c:pt>
              </c:numCache>
            </c:numRef>
          </c:val>
          <c:smooth val="0"/>
        </c:ser>
        <c:ser>
          <c:idx val="5"/>
          <c:order val="4"/>
          <c:tx>
            <c:strRef>
              <c:f>'[＜P.54＞3(1)製造品出荷額データ【2011年データ削除・医療機器削除・医薬品製剤製造業のみバージョン】.xlsx]医療品の工業出荷額・従業者数推移'!$A$51</c:f>
              <c:strCache>
                <c:ptCount val="1"/>
                <c:pt idx="0">
                  <c:v>愛知県シェア</c:v>
                </c:pt>
              </c:strCache>
            </c:strRef>
          </c:tx>
          <c:spPr>
            <a:ln w="19050">
              <a:solidFill>
                <a:srgbClr val="808080"/>
              </a:solidFill>
              <a:prstDash val="solid"/>
            </a:ln>
          </c:spPr>
          <c:marker>
            <c:symbol val="diamond"/>
            <c:size val="5"/>
          </c:marker>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'[＜P.54＞3(1)製造品出荷額データ【2011年データ削除・医療機器削除・医薬品製剤製造業のみバージョン】.xlsx]医療品の工業出荷額・従業者数推移'!$J$51:$N$51</c:f>
              <c:numCache>
                <c:formatCode>0.0_ </c:formatCode>
                <c:ptCount val="4"/>
                <c:pt idx="0">
                  <c:v>5.0961120364331638</c:v>
                </c:pt>
                <c:pt idx="1">
                  <c:v>2.6108321913391532</c:v>
                </c:pt>
                <c:pt idx="2">
                  <c:v>2.9532566360283146</c:v>
                </c:pt>
                <c:pt idx="3">
                  <c:v>2.2914047089016969</c:v>
                </c:pt>
              </c:numCache>
            </c:numRef>
          </c:val>
          <c:smooth val="0"/>
        </c:ser>
        <c:ser>
          <c:idx val="4"/>
          <c:order val="5"/>
          <c:tx>
            <c:strRef>
              <c:f>'[＜P.54＞3(1)製造品出荷額データ【2011年データ削除・医療機器削除・医薬品製剤製造業のみバージョン】.xlsx]医療品の工業出荷額・従業者数推移'!$A$50</c:f>
              <c:strCache>
                <c:ptCount val="1"/>
                <c:pt idx="0">
                  <c:v>東京都シェア</c:v>
                </c:pt>
              </c:strCache>
            </c:strRef>
          </c:tx>
          <c:spPr>
            <a:ln w="19050">
              <a:solidFill>
                <a:srgbClr val="808080"/>
              </a:solidFill>
              <a:prstDash val="solid"/>
            </a:ln>
          </c:spPr>
          <c:marker>
            <c:symbol val="triangle"/>
            <c:size val="5"/>
          </c:marker>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'[＜P.54＞3(1)製造品出荷額データ【2011年データ削除・医療機器削除・医薬品製剤製造業のみバージョン】.xlsx]医療品の工業出荷額・従業者数推移'!$J$50:$N$50</c:f>
              <c:numCache>
                <c:formatCode>0.0_ </c:formatCode>
                <c:ptCount val="4"/>
                <c:pt idx="0">
                  <c:v>1.2190645294143461</c:v>
                </c:pt>
                <c:pt idx="1">
                  <c:v>0.97190435121761021</c:v>
                </c:pt>
                <c:pt idx="2">
                  <c:v>0.92262073687150326</c:v>
                </c:pt>
                <c:pt idx="3">
                  <c:v>0.95514991141855721</c:v>
                </c:pt>
              </c:numCache>
            </c:numRef>
          </c:val>
          <c:smooth val="0"/>
        </c:ser>
        <c:dLbls>
          <c:showLegendKey val="0"/>
          <c:showVal val="0"/>
          <c:showCatName val="0"/>
          <c:showSerName val="0"/>
          <c:showPercent val="0"/>
          <c:showBubbleSize val="0"/>
        </c:dLbls>
        <c:marker val="1"/>
        <c:smooth val="0"/>
        <c:axId val="121476608"/>
        <c:axId val="121478144"/>
      </c:lineChart>
      <c:catAx>
        <c:axId val="121456896"/>
        <c:scaling>
          <c:orientation val="minMax"/>
        </c:scaling>
        <c:delete val="0"/>
        <c:axPos val="b"/>
        <c:numFmt formatCode="General" sourceLinked="1"/>
        <c:majorTickMark val="in"/>
        <c:minorTickMark val="none"/>
        <c:tickLblPos val="nextTo"/>
        <c:spPr>
          <a:ln w="3175">
            <a:solidFill>
              <a:srgbClr val="969696"/>
            </a:solidFill>
            <a:prstDash val="solid"/>
          </a:ln>
        </c:spPr>
        <c:txPr>
          <a:bodyPr rot="0" vert="horz"/>
          <a:lstStyle/>
          <a:p>
            <a:pPr>
              <a:defRPr sz="800"/>
            </a:pPr>
            <a:endParaRPr lang="ja-JP"/>
          </a:p>
        </c:txPr>
        <c:crossAx val="121475072"/>
        <c:crosses val="autoZero"/>
        <c:auto val="1"/>
        <c:lblAlgn val="ctr"/>
        <c:lblOffset val="100"/>
        <c:tickLblSkip val="1"/>
        <c:tickMarkSkip val="1"/>
        <c:noMultiLvlLbl val="0"/>
      </c:catAx>
      <c:valAx>
        <c:axId val="121475072"/>
        <c:scaling>
          <c:orientation val="minMax"/>
        </c:scaling>
        <c:delete val="0"/>
        <c:axPos val="l"/>
        <c:majorGridlines>
          <c:spPr>
            <a:ln w="3175">
              <a:solidFill>
                <a:srgbClr val="808080"/>
              </a:solidFill>
              <a:prstDash val="solid"/>
            </a:ln>
          </c:spPr>
        </c:majorGridlines>
        <c:numFmt formatCode="#,##0_);[Red]\(#,##0\)" sourceLinked="1"/>
        <c:majorTickMark val="in"/>
        <c:minorTickMark val="none"/>
        <c:tickLblPos val="nextTo"/>
        <c:spPr>
          <a:ln w="3175">
            <a:solidFill>
              <a:srgbClr val="808080"/>
            </a:solidFill>
            <a:prstDash val="solid"/>
          </a:ln>
        </c:spPr>
        <c:txPr>
          <a:bodyPr rot="0" vert="horz"/>
          <a:lstStyle/>
          <a:p>
            <a:pPr>
              <a:defRPr/>
            </a:pPr>
            <a:endParaRPr lang="ja-JP"/>
          </a:p>
        </c:txPr>
        <c:crossAx val="121456896"/>
        <c:crosses val="autoZero"/>
        <c:crossBetween val="between"/>
      </c:valAx>
      <c:catAx>
        <c:axId val="121476608"/>
        <c:scaling>
          <c:orientation val="minMax"/>
        </c:scaling>
        <c:delete val="1"/>
        <c:axPos val="b"/>
        <c:numFmt formatCode="General" sourceLinked="1"/>
        <c:majorTickMark val="out"/>
        <c:minorTickMark val="none"/>
        <c:tickLblPos val="nextTo"/>
        <c:crossAx val="121478144"/>
        <c:crosses val="autoZero"/>
        <c:auto val="1"/>
        <c:lblAlgn val="ctr"/>
        <c:lblOffset val="100"/>
        <c:noMultiLvlLbl val="0"/>
      </c:catAx>
      <c:valAx>
        <c:axId val="121478144"/>
        <c:scaling>
          <c:orientation val="minMax"/>
          <c:max val="24"/>
          <c:min val="0"/>
        </c:scaling>
        <c:delete val="0"/>
        <c:axPos val="r"/>
        <c:numFmt formatCode="0.0_ " sourceLinked="1"/>
        <c:majorTickMark val="in"/>
        <c:minorTickMark val="none"/>
        <c:tickLblPos val="nextTo"/>
        <c:spPr>
          <a:ln w="3175">
            <a:solidFill>
              <a:srgbClr val="969696"/>
            </a:solidFill>
            <a:prstDash val="solid"/>
          </a:ln>
        </c:spPr>
        <c:txPr>
          <a:bodyPr rot="0" vert="horz"/>
          <a:lstStyle/>
          <a:p>
            <a:pPr>
              <a:defRPr/>
            </a:pPr>
            <a:endParaRPr lang="ja-JP"/>
          </a:p>
        </c:txPr>
        <c:crossAx val="121476608"/>
        <c:crosses val="max"/>
        <c:crossBetween val="between"/>
        <c:majorUnit val="4"/>
        <c:minorUnit val="0.4"/>
      </c:valAx>
      <c:spPr>
        <a:noFill/>
        <a:ln w="12700">
          <a:solidFill>
            <a:srgbClr val="808080"/>
          </a:solidFill>
          <a:prstDash val="solid"/>
        </a:ln>
      </c:spPr>
    </c:plotArea>
    <c:legend>
      <c:legendPos val="r"/>
      <c:layout>
        <c:manualLayout>
          <c:xMode val="edge"/>
          <c:yMode val="edge"/>
          <c:x val="9.9047819022622163E-2"/>
          <c:y val="1.4005602240896359E-2"/>
          <c:w val="0.88571588551431069"/>
          <c:h val="0.1210866090636394"/>
        </c:manualLayout>
      </c:layout>
      <c:overlay val="0"/>
      <c:spPr>
        <a:solidFill>
          <a:srgbClr val="FFFFFF"/>
        </a:solidFill>
        <a:ln w="25400">
          <a:noFill/>
        </a:ln>
      </c:spPr>
      <c:txPr>
        <a:bodyPr/>
        <a:lstStyle/>
        <a:p>
          <a:pPr>
            <a:lnSpc>
              <a:spcPts val="1000"/>
            </a:lnSpc>
            <a:defRPr sz="1000"/>
          </a:pPr>
          <a:endParaRPr lang="ja-JP"/>
        </a:p>
      </c:txPr>
    </c:legend>
    <c:plotVisOnly val="1"/>
    <c:dispBlanksAs val="gap"/>
    <c:showDLblsOverMax val="0"/>
  </c:chart>
  <c:spPr>
    <a:noFill/>
    <a:ln w="9525">
      <a:noFill/>
    </a:ln>
  </c:spPr>
  <c:txPr>
    <a:bodyPr/>
    <a:lstStyle/>
    <a:p>
      <a:pPr>
        <a:defRPr sz="925"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solidFill>
                  <a:schemeClr val="bg1"/>
                </a:solidFill>
              </a:defRPr>
            </a:pPr>
            <a:r>
              <a:rPr lang="ja-JP" altLang="en-US" sz="1200" b="0">
                <a:solidFill>
                  <a:schemeClr val="bg1"/>
                </a:solidFill>
              </a:rPr>
              <a:t>外貿コンテナ取扱個数</a:t>
            </a:r>
          </a:p>
        </c:rich>
      </c:tx>
      <c:layout/>
      <c:overlay val="0"/>
    </c:title>
    <c:autoTitleDeleted val="0"/>
    <c:plotArea>
      <c:layout/>
      <c:lineChart>
        <c:grouping val="standard"/>
        <c:varyColors val="0"/>
        <c:ser>
          <c:idx val="0"/>
          <c:order val="0"/>
          <c:tx>
            <c:strRef>
              <c:f>'[＜P.23＞外貿定期コンテナ航路・コンテナ数のグラフ.xlsx]外貿コンテナ個数'!$C$3</c:f>
              <c:strCache>
                <c:ptCount val="1"/>
                <c:pt idx="0">
                  <c:v>東京港</c:v>
                </c:pt>
              </c:strCache>
            </c:strRef>
          </c:tx>
          <c:spPr>
            <a:ln w="25400"/>
          </c:spPr>
          <c:marker>
            <c:symbol val="diamond"/>
            <c:size val="7"/>
          </c:marker>
          <c:dLbls>
            <c:dLbl>
              <c:idx val="9"/>
              <c:layout>
                <c:manualLayout>
                  <c:x val="-0.16448594903015684"/>
                  <c:y val="-3.0511060259344014E-3"/>
                </c:manualLayout>
              </c:layout>
              <c:spPr>
                <a:solidFill>
                  <a:schemeClr val="bg1"/>
                </a:solidFill>
                <a:ln>
                  <a:solidFill>
                    <a:schemeClr val="tx1"/>
                  </a:solidFill>
                </a:ln>
              </c:spPr>
              <c:txPr>
                <a:bodyPr/>
                <a:lstStyle/>
                <a:p>
                  <a:pPr>
                    <a:defRPr/>
                  </a:pPr>
                  <a:endParaRPr lang="ja-JP"/>
                </a:p>
              </c:txPr>
              <c:dLblPos val="r"/>
              <c:showLegendKey val="0"/>
              <c:showVal val="0"/>
              <c:showCatName val="0"/>
              <c:showSerName val="1"/>
              <c:showPercent val="0"/>
              <c:showBubbleSize val="0"/>
            </c:dLbl>
            <c:spPr>
              <a:ln>
                <a:solidFill>
                  <a:schemeClr val="tx1"/>
                </a:solidFill>
              </a:ln>
            </c:spPr>
            <c:showLegendKey val="0"/>
            <c:showVal val="0"/>
            <c:showCatName val="0"/>
            <c:showSerName val="0"/>
            <c:showPercent val="0"/>
            <c:showBubbleSize val="0"/>
          </c:dLbls>
          <c:cat>
            <c:numRef>
              <c:f>'[＜P.23＞外貿定期コンテナ航路・コンテナ数のグラフ.xlsx]外貿コンテナ個数'!$A$7:$A$16</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'[＜P.23＞外貿定期コンテナ航路・コンテナ数のグラフ.xlsx]外貿コンテナ個数'!$C$7:$C$16</c:f>
              <c:numCache>
                <c:formatCode>#,##0_);[Red]\(#,##0\)</c:formatCode>
                <c:ptCount val="10"/>
                <c:pt idx="0">
                  <c:v>3695839</c:v>
                </c:pt>
                <c:pt idx="1">
                  <c:v>3720462</c:v>
                </c:pt>
                <c:pt idx="2">
                  <c:v>3727290</c:v>
                </c:pt>
                <c:pt idx="3">
                  <c:v>3399269</c:v>
                </c:pt>
                <c:pt idx="4">
                  <c:v>3816216</c:v>
                </c:pt>
                <c:pt idx="5">
                  <c:v>4143553</c:v>
                </c:pt>
                <c:pt idx="6">
                  <c:v>4235264</c:v>
                </c:pt>
                <c:pt idx="7" formatCode="#,##0">
                  <c:v>4353394</c:v>
                </c:pt>
                <c:pt idx="8">
                  <c:v>4389854</c:v>
                </c:pt>
                <c:pt idx="9" formatCode="#,##0">
                  <c:v>4149507</c:v>
                </c:pt>
              </c:numCache>
            </c:numRef>
          </c:val>
          <c:smooth val="0"/>
        </c:ser>
        <c:ser>
          <c:idx val="1"/>
          <c:order val="1"/>
          <c:tx>
            <c:strRef>
              <c:f>'[＜P.23＞外貿定期コンテナ航路・コンテナ数のグラフ.xlsx]外貿コンテナ個数'!$D$3</c:f>
              <c:strCache>
                <c:ptCount val="1"/>
                <c:pt idx="0">
                  <c:v>横浜港</c:v>
                </c:pt>
              </c:strCache>
            </c:strRef>
          </c:tx>
          <c:spPr>
            <a:ln w="25400"/>
          </c:spPr>
          <c:marker>
            <c:symbol val="x"/>
            <c:size val="7"/>
            <c:spPr>
              <a:ln w="15875"/>
            </c:spPr>
          </c:marker>
          <c:dLbls>
            <c:dLbl>
              <c:idx val="9"/>
              <c:layout>
                <c:manualLayout>
                  <c:x val="-0.31651084131560492"/>
                  <c:y val="-0.14035111743755144"/>
                </c:manualLayout>
              </c:layout>
              <c:spPr>
                <a:solidFill>
                  <a:schemeClr val="bg1"/>
                </a:solidFill>
                <a:ln>
                  <a:solidFill>
                    <a:schemeClr val="tx1"/>
                  </a:solidFill>
                </a:ln>
              </c:spPr>
              <c:txPr>
                <a:bodyPr/>
                <a:lstStyle/>
                <a:p>
                  <a:pPr>
                    <a:defRPr/>
                  </a:pPr>
                  <a:endParaRPr lang="ja-JP"/>
                </a:p>
              </c:txPr>
              <c:dLblPos val="r"/>
              <c:showLegendKey val="0"/>
              <c:showVal val="0"/>
              <c:showCatName val="0"/>
              <c:showSerName val="1"/>
              <c:showPercent val="0"/>
              <c:showBubbleSize val="0"/>
            </c:dLbl>
            <c:spPr>
              <a:solidFill>
                <a:schemeClr val="bg1"/>
              </a:solidFill>
            </c:spPr>
            <c:showLegendKey val="0"/>
            <c:showVal val="0"/>
            <c:showCatName val="0"/>
            <c:showSerName val="0"/>
            <c:showPercent val="0"/>
            <c:showBubbleSize val="0"/>
          </c:dLbls>
          <c:cat>
            <c:numRef>
              <c:f>'[＜P.23＞外貿定期コンテナ航路・コンテナ数のグラフ.xlsx]外貿コンテナ個数'!$A$7:$A$16</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'[＜P.23＞外貿定期コンテナ航路・コンテナ数のグラフ.xlsx]外貿コンテナ個数'!$D$7:$D$16</c:f>
              <c:numCache>
                <c:formatCode>#,##0_);[Red]\(#,##0\)</c:formatCode>
                <c:ptCount val="10"/>
                <c:pt idx="0">
                  <c:v>2979681</c:v>
                </c:pt>
                <c:pt idx="1">
                  <c:v>3182089</c:v>
                </c:pt>
                <c:pt idx="2">
                  <c:v>3203871</c:v>
                </c:pt>
                <c:pt idx="3">
                  <c:v>2555237</c:v>
                </c:pt>
                <c:pt idx="4">
                  <c:v>2989555</c:v>
                </c:pt>
                <c:pt idx="5">
                  <c:v>2802874</c:v>
                </c:pt>
                <c:pt idx="6">
                  <c:v>2731232</c:v>
                </c:pt>
                <c:pt idx="7" formatCode="#,##0">
                  <c:v>2588074</c:v>
                </c:pt>
                <c:pt idx="8">
                  <c:v>2611771</c:v>
                </c:pt>
                <c:pt idx="9" formatCode="#,##0">
                  <c:v>2513511</c:v>
                </c:pt>
              </c:numCache>
            </c:numRef>
          </c:val>
          <c:smooth val="0"/>
        </c:ser>
        <c:ser>
          <c:idx val="2"/>
          <c:order val="2"/>
          <c:tx>
            <c:strRef>
              <c:f>'[＜P.23＞外貿定期コンテナ航路・コンテナ数のグラフ.xlsx]外貿コンテナ個数'!$E$3</c:f>
              <c:strCache>
                <c:ptCount val="1"/>
                <c:pt idx="0">
                  <c:v>名古屋港</c:v>
                </c:pt>
              </c:strCache>
            </c:strRef>
          </c:tx>
          <c:spPr>
            <a:ln w="25400"/>
          </c:spPr>
          <c:marker>
            <c:symbol val="circle"/>
            <c:size val="7"/>
          </c:marker>
          <c:dLbls>
            <c:dLbl>
              <c:idx val="9"/>
              <c:layout>
                <c:manualLayout>
                  <c:x val="-0.33146430564636975"/>
                  <c:y val="-3.3562166285278416E-2"/>
                </c:manualLayout>
              </c:layout>
              <c:dLblPos val="r"/>
              <c:showLegendKey val="0"/>
              <c:showVal val="0"/>
              <c:showCatName val="0"/>
              <c:showSerName val="1"/>
              <c:showPercent val="0"/>
              <c:showBubbleSize val="0"/>
            </c:dLbl>
            <c:spPr>
              <a:solidFill>
                <a:schemeClr val="bg1"/>
              </a:solidFill>
              <a:ln>
                <a:solidFill>
                  <a:schemeClr val="tx1"/>
                </a:solidFill>
              </a:ln>
            </c:spPr>
            <c:showLegendKey val="0"/>
            <c:showVal val="0"/>
            <c:showCatName val="0"/>
            <c:showSerName val="0"/>
            <c:showPercent val="0"/>
            <c:showBubbleSize val="0"/>
          </c:dLbls>
          <c:cat>
            <c:numRef>
              <c:f>'[＜P.23＞外貿定期コンテナ航路・コンテナ数のグラフ.xlsx]外貿コンテナ個数'!$A$7:$A$16</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'[＜P.23＞外貿定期コンテナ航路・コンテナ数のグラフ.xlsx]外貿コンテナ個数'!$E$7:$E$16</c:f>
              <c:numCache>
                <c:formatCode>#,##0_);[Red]\(#,##0\)</c:formatCode>
                <c:ptCount val="10"/>
                <c:pt idx="0">
                  <c:v>2512796</c:v>
                </c:pt>
                <c:pt idx="1">
                  <c:v>2638447</c:v>
                </c:pt>
                <c:pt idx="2">
                  <c:v>2630517</c:v>
                </c:pt>
                <c:pt idx="3">
                  <c:v>2051863</c:v>
                </c:pt>
                <c:pt idx="4">
                  <c:v>2394620</c:v>
                </c:pt>
                <c:pt idx="5">
                  <c:v>2472264</c:v>
                </c:pt>
                <c:pt idx="6">
                  <c:v>2492502</c:v>
                </c:pt>
                <c:pt idx="7" formatCode="#,##0">
                  <c:v>2530154</c:v>
                </c:pt>
                <c:pt idx="8">
                  <c:v>2569320</c:v>
                </c:pt>
                <c:pt idx="9">
                  <c:v>2466272.0500000003</c:v>
                </c:pt>
              </c:numCache>
            </c:numRef>
          </c:val>
          <c:smooth val="0"/>
        </c:ser>
        <c:ser>
          <c:idx val="3"/>
          <c:order val="3"/>
          <c:tx>
            <c:strRef>
              <c:f>'[＜P.23＞外貿定期コンテナ航路・コンテナ数のグラフ.xlsx]外貿コンテナ個数'!$F$3</c:f>
              <c:strCache>
                <c:ptCount val="1"/>
                <c:pt idx="0">
                  <c:v>大阪港</c:v>
                </c:pt>
              </c:strCache>
            </c:strRef>
          </c:tx>
          <c:spPr>
            <a:ln w="25400"/>
          </c:spPr>
          <c:marker>
            <c:symbol val="square"/>
            <c:size val="7"/>
          </c:marker>
          <c:dLbls>
            <c:dLbl>
              <c:idx val="9"/>
              <c:layout>
                <c:manualLayout>
                  <c:x val="-5.9813072374602524E-2"/>
                  <c:y val="5.4919668222250251E-2"/>
                </c:manualLayout>
              </c:layout>
              <c:dLblPos val="r"/>
              <c:showLegendKey val="0"/>
              <c:showVal val="0"/>
              <c:showCatName val="0"/>
              <c:showSerName val="1"/>
              <c:showPercent val="0"/>
              <c:showBubbleSize val="0"/>
            </c:dLbl>
            <c:spPr>
              <a:solidFill>
                <a:schemeClr val="bg1"/>
              </a:solidFill>
              <a:ln>
                <a:solidFill>
                  <a:schemeClr val="tx1"/>
                </a:solidFill>
              </a:ln>
            </c:spPr>
            <c:showLegendKey val="0"/>
            <c:showVal val="0"/>
            <c:showCatName val="0"/>
            <c:showSerName val="0"/>
            <c:showPercent val="0"/>
            <c:showBubbleSize val="0"/>
          </c:dLbls>
          <c:cat>
            <c:numRef>
              <c:f>'[＜P.23＞外貿定期コンテナ航路・コンテナ数のグラフ.xlsx]外貿コンテナ個数'!$A$7:$A$16</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'[＜P.23＞外貿定期コンテナ航路・コンテナ数のグラフ.xlsx]外貿コンテナ個数'!$F$7:$F$16</c:f>
              <c:numCache>
                <c:formatCode>#,##0_);[Red]\(#,##0\)</c:formatCode>
                <c:ptCount val="10"/>
                <c:pt idx="0">
                  <c:v>1906121</c:v>
                </c:pt>
                <c:pt idx="1">
                  <c:v>1972679</c:v>
                </c:pt>
                <c:pt idx="2">
                  <c:v>1950083</c:v>
                </c:pt>
                <c:pt idx="3">
                  <c:v>1843067</c:v>
                </c:pt>
                <c:pt idx="4">
                  <c:v>1980029</c:v>
                </c:pt>
                <c:pt idx="5">
                  <c:v>2173389</c:v>
                </c:pt>
                <c:pt idx="6">
                  <c:v>2120316</c:v>
                </c:pt>
                <c:pt idx="7" formatCode="#,##0">
                  <c:v>2193939</c:v>
                </c:pt>
                <c:pt idx="8">
                  <c:v>2173763</c:v>
                </c:pt>
                <c:pt idx="9" formatCode="#,##0;[Red]\-#,##0;&quot;- &quot;">
                  <c:v>1970320.6</c:v>
                </c:pt>
              </c:numCache>
            </c:numRef>
          </c:val>
          <c:smooth val="0"/>
        </c:ser>
        <c:ser>
          <c:idx val="4"/>
          <c:order val="4"/>
          <c:tx>
            <c:strRef>
              <c:f>'[＜P.23＞外貿定期コンテナ航路・コンテナ数のグラフ.xlsx]外貿コンテナ個数'!$G$3</c:f>
              <c:strCache>
                <c:ptCount val="1"/>
                <c:pt idx="0">
                  <c:v>神戸港</c:v>
                </c:pt>
              </c:strCache>
            </c:strRef>
          </c:tx>
          <c:spPr>
            <a:ln w="25400"/>
          </c:spPr>
          <c:marker>
            <c:symbol val="triangle"/>
            <c:size val="7"/>
          </c:marker>
          <c:dLbls>
            <c:dLbl>
              <c:idx val="9"/>
              <c:layout>
                <c:manualLayout>
                  <c:x val="-3.2398747536243035E-2"/>
                  <c:y val="-4.881793665951939E-2"/>
                </c:manualLayout>
              </c:layout>
              <c:spPr>
                <a:solidFill>
                  <a:schemeClr val="bg1"/>
                </a:solidFill>
                <a:ln>
                  <a:solidFill>
                    <a:schemeClr val="tx1"/>
                  </a:solidFill>
                </a:ln>
              </c:spPr>
              <c:txPr>
                <a:bodyPr/>
                <a:lstStyle/>
                <a:p>
                  <a:pPr>
                    <a:defRPr/>
                  </a:pPr>
                  <a:endParaRPr lang="ja-JP"/>
                </a:p>
              </c:txPr>
              <c:dLblPos val="r"/>
              <c:showLegendKey val="0"/>
              <c:showVal val="0"/>
              <c:showCatName val="0"/>
              <c:showSerName val="1"/>
              <c:showPercent val="0"/>
              <c:showBubbleSize val="0"/>
            </c:dLbl>
            <c:spPr>
              <a:solidFill>
                <a:schemeClr val="bg1"/>
              </a:solidFill>
            </c:spPr>
            <c:showLegendKey val="0"/>
            <c:showVal val="0"/>
            <c:showCatName val="0"/>
            <c:showSerName val="0"/>
            <c:showPercent val="0"/>
            <c:showBubbleSize val="0"/>
          </c:dLbls>
          <c:cat>
            <c:numRef>
              <c:f>'[＜P.23＞外貿定期コンテナ航路・コンテナ数のグラフ.xlsx]外貿コンテナ個数'!$A$7:$A$16</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'[＜P.23＞外貿定期コンテナ航路・コンテナ数のグラフ.xlsx]外貿コンテナ個数'!$G$7:$G$16</c:f>
              <c:numCache>
                <c:formatCode>#,##0_);[Red]\(#,##0\)</c:formatCode>
                <c:ptCount val="10"/>
                <c:pt idx="0">
                  <c:v>1984675</c:v>
                </c:pt>
                <c:pt idx="1">
                  <c:v>2018980</c:v>
                </c:pt>
                <c:pt idx="2">
                  <c:v>2040285</c:v>
                </c:pt>
                <c:pt idx="3">
                  <c:v>1772898</c:v>
                </c:pt>
                <c:pt idx="4">
                  <c:v>2017955</c:v>
                </c:pt>
                <c:pt idx="5">
                  <c:v>2097143</c:v>
                </c:pt>
                <c:pt idx="6">
                  <c:v>2070737</c:v>
                </c:pt>
                <c:pt idx="7" formatCode="#,##0">
                  <c:v>2048889</c:v>
                </c:pt>
                <c:pt idx="8">
                  <c:v>2051116</c:v>
                </c:pt>
                <c:pt idx="9" formatCode="#,##0">
                  <c:v>2115065</c:v>
                </c:pt>
              </c:numCache>
            </c:numRef>
          </c:val>
          <c:smooth val="0"/>
        </c:ser>
        <c:dLbls>
          <c:showLegendKey val="0"/>
          <c:showVal val="0"/>
          <c:showCatName val="0"/>
          <c:showSerName val="0"/>
          <c:showPercent val="0"/>
          <c:showBubbleSize val="0"/>
        </c:dLbls>
        <c:marker val="1"/>
        <c:smooth val="0"/>
        <c:axId val="24603264"/>
        <c:axId val="24621440"/>
      </c:lineChart>
      <c:catAx>
        <c:axId val="24603264"/>
        <c:scaling>
          <c:orientation val="minMax"/>
        </c:scaling>
        <c:delete val="0"/>
        <c:axPos val="b"/>
        <c:numFmt formatCode="General" sourceLinked="1"/>
        <c:majorTickMark val="none"/>
        <c:minorTickMark val="none"/>
        <c:tickLblPos val="nextTo"/>
        <c:crossAx val="24621440"/>
        <c:crosses val="autoZero"/>
        <c:auto val="1"/>
        <c:lblAlgn val="ctr"/>
        <c:lblOffset val="100"/>
        <c:noMultiLvlLbl val="0"/>
      </c:catAx>
      <c:valAx>
        <c:axId val="24621440"/>
        <c:scaling>
          <c:orientation val="minMax"/>
          <c:max val="4500000"/>
          <c:min val="1500000"/>
        </c:scaling>
        <c:delete val="0"/>
        <c:axPos val="l"/>
        <c:majorGridlines/>
        <c:numFmt formatCode="#,##0_);[Red]\(#,##0\)" sourceLinked="1"/>
        <c:majorTickMark val="none"/>
        <c:minorTickMark val="none"/>
        <c:tickLblPos val="nextTo"/>
        <c:crossAx val="24603264"/>
        <c:crosses val="autoZero"/>
        <c:crossBetween val="between"/>
        <c:dispUnits>
          <c:builtInUnit val="tenThousands"/>
          <c:dispUnitsLbl>
            <c:layout>
              <c:manualLayout>
                <c:xMode val="edge"/>
                <c:yMode val="edge"/>
                <c:x val="0.14513398815656708"/>
                <c:y val="7.6029679602600819E-3"/>
              </c:manualLayout>
            </c:layout>
            <c:tx>
              <c:rich>
                <a:bodyPr rot="0" vert="horz"/>
                <a:lstStyle/>
                <a:p>
                  <a:pPr>
                    <a:defRPr sz="1000" b="0"/>
                  </a:pPr>
                  <a:r>
                    <a:rPr lang="en-US" altLang="ja-JP" sz="1000" b="0"/>
                    <a:t>(</a:t>
                  </a:r>
                  <a:r>
                    <a:rPr lang="ja-JP" altLang="en-US" sz="1000" b="0"/>
                    <a:t>万</a:t>
                  </a:r>
                  <a:r>
                    <a:rPr lang="en-US" altLang="ja-JP" sz="1000" b="0"/>
                    <a:t>TEU)</a:t>
                  </a:r>
                  <a:endParaRPr lang="ja-JP" altLang="en-US" sz="1000" b="0"/>
                </a:p>
              </c:rich>
            </c:tx>
          </c:dispUnitsLbl>
        </c:dispUnits>
      </c:valAx>
      <c:spPr>
        <a:noFill/>
        <a:ln>
          <a:noFill/>
        </a:ln>
      </c:spPr>
    </c:plotArea>
    <c:plotVisOnly val="1"/>
    <c:dispBlanksAs val="gap"/>
    <c:showDLblsOverMax val="0"/>
  </c:chart>
  <c:spPr>
    <a:noFill/>
    <a:ln>
      <a:noFill/>
    </a:ln>
  </c:sp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16907261592301"/>
          <c:y val="6.6338100592820776E-2"/>
          <c:w val="0.66235047434713124"/>
          <c:h val="0.80995021659015964"/>
        </c:manualLayout>
      </c:layout>
      <c:lineChart>
        <c:grouping val="standard"/>
        <c:varyColors val="0"/>
        <c:ser>
          <c:idx val="1"/>
          <c:order val="0"/>
          <c:tx>
            <c:strRef>
              <c:f>'3-1_3'!$A$48</c:f>
              <c:strCache>
                <c:ptCount val="1"/>
                <c:pt idx="0">
                  <c:v>大阪</c:v>
                </c:pt>
              </c:strCache>
            </c:strRef>
          </c:tx>
          <c:dLbls>
            <c:dLbl>
              <c:idx val="0"/>
              <c:layout>
                <c:manualLayout>
                  <c:x val="-6.9522036002482926E-2"/>
                  <c:y val="-5.4099933419660601E-2"/>
                </c:manualLayout>
              </c:layout>
              <c:showLegendKey val="0"/>
              <c:showVal val="1"/>
              <c:showCatName val="0"/>
              <c:showSerName val="0"/>
              <c:showPercent val="0"/>
              <c:showBubbleSize val="0"/>
            </c:dLbl>
            <c:dLbl>
              <c:idx val="1"/>
              <c:layout>
                <c:manualLayout>
                  <c:x val="-8.6188751545721587E-2"/>
                  <c:y val="-4.9382690160264642E-2"/>
                </c:manualLayout>
              </c:layout>
              <c:showLegendKey val="0"/>
              <c:showVal val="1"/>
              <c:showCatName val="0"/>
              <c:showSerName val="0"/>
              <c:showPercent val="0"/>
              <c:showBubbleSize val="0"/>
            </c:dLbl>
            <c:dLbl>
              <c:idx val="2"/>
              <c:layout>
                <c:manualLayout>
                  <c:x val="-6.9692712991881553E-2"/>
                  <c:y val="-5.925938546870986E-2"/>
                </c:manualLayout>
              </c:layout>
              <c:showLegendKey val="0"/>
              <c:showVal val="1"/>
              <c:showCatName val="0"/>
              <c:showSerName val="0"/>
              <c:showPercent val="0"/>
              <c:showBubbleSize val="0"/>
            </c:dLbl>
            <c:dLbl>
              <c:idx val="3"/>
              <c:layout>
                <c:manualLayout>
                  <c:x val="-8.5350616089189965E-2"/>
                  <c:y val="3.9285283647973492E-2"/>
                </c:manualLayout>
              </c:layout>
              <c:showLegendKey val="0"/>
              <c:showVal val="1"/>
              <c:showCatName val="0"/>
              <c:showSerName val="0"/>
              <c:showPercent val="0"/>
              <c:showBubbleSize val="0"/>
            </c:dLbl>
            <c:dLbl>
              <c:idx val="4"/>
              <c:layout>
                <c:manualLayout>
                  <c:x val="-5.7107386716325266E-2"/>
                  <c:y val="-3.6619186671350008E-2"/>
                </c:manualLayout>
              </c:layout>
              <c:showLegendKey val="0"/>
              <c:showVal val="1"/>
              <c:showCatName val="0"/>
              <c:showSerName val="0"/>
              <c:showPercent val="0"/>
              <c:showBubbleSize val="0"/>
            </c:dLbl>
            <c:dLbl>
              <c:idx val="5"/>
              <c:layout>
                <c:manualLayout>
                  <c:x val="-5.9590316573556797E-2"/>
                  <c:y val="-6.3251322432331836E-2"/>
                </c:manualLayout>
              </c:layout>
              <c:showLegendKey val="0"/>
              <c:showVal val="1"/>
              <c:showCatName val="0"/>
              <c:showSerName val="0"/>
              <c:showPercent val="0"/>
              <c:showBubbleSize val="0"/>
            </c:dLbl>
            <c:txPr>
              <a:bodyPr/>
              <a:lstStyle/>
              <a:p>
                <a:pPr>
                  <a:defRPr sz="1200" b="1"/>
                </a:pPr>
                <a:endParaRPr lang="ja-JP"/>
              </a:p>
            </c:txPr>
            <c:showLegendKey val="0"/>
            <c:showVal val="1"/>
            <c:showCatName val="0"/>
            <c:showSerName val="0"/>
            <c:showPercent val="0"/>
            <c:showBubbleSize val="0"/>
            <c:showLeaderLines val="0"/>
          </c:dLbls>
          <c:cat>
            <c:strRef>
              <c:f>'3-1_3'!$C$47:$H$47</c:f>
              <c:strCache>
                <c:ptCount val="6"/>
                <c:pt idx="0">
                  <c:v>2010(H22)</c:v>
                </c:pt>
                <c:pt idx="1">
                  <c:v>2011(H23)</c:v>
                </c:pt>
                <c:pt idx="2">
                  <c:v>2012(H24)</c:v>
                </c:pt>
                <c:pt idx="3">
                  <c:v>2013(H25)</c:v>
                </c:pt>
                <c:pt idx="4">
                  <c:v>2014(H26)</c:v>
                </c:pt>
                <c:pt idx="5">
                  <c:v>2015(H27)</c:v>
                </c:pt>
              </c:strCache>
            </c:strRef>
          </c:cat>
          <c:val>
            <c:numRef>
              <c:f>'3-1_3'!$C$48:$H$48</c:f>
              <c:numCache>
                <c:formatCode>#,##0</c:formatCode>
                <c:ptCount val="6"/>
                <c:pt idx="0">
                  <c:v>6767</c:v>
                </c:pt>
                <c:pt idx="1">
                  <c:v>7761</c:v>
                </c:pt>
                <c:pt idx="2">
                  <c:v>8748</c:v>
                </c:pt>
                <c:pt idx="3">
                  <c:v>6933</c:v>
                </c:pt>
                <c:pt idx="4">
                  <c:v>6151</c:v>
                </c:pt>
                <c:pt idx="5">
                  <c:v>6187</c:v>
                </c:pt>
              </c:numCache>
            </c:numRef>
          </c:val>
          <c:smooth val="0"/>
        </c:ser>
        <c:ser>
          <c:idx val="2"/>
          <c:order val="1"/>
          <c:tx>
            <c:strRef>
              <c:f>'[Microsoft PowerPoint 内のグラフ]3-1_3'!$A$49</c:f>
              <c:strCache>
                <c:ptCount val="1"/>
                <c:pt idx="0">
                  <c:v>兵庫</c:v>
                </c:pt>
              </c:strCache>
            </c:strRef>
          </c:tx>
          <c:cat>
            <c:strRef>
              <c:f>'[Microsoft PowerPoint 内のグラフ]3-1_3'!$C$47:$H$47</c:f>
              <c:strCache>
                <c:ptCount val="6"/>
                <c:pt idx="0">
                  <c:v>2010(H22)</c:v>
                </c:pt>
                <c:pt idx="1">
                  <c:v>2011(H23)</c:v>
                </c:pt>
                <c:pt idx="2">
                  <c:v>2012(H24)</c:v>
                </c:pt>
                <c:pt idx="3">
                  <c:v>2013(H25)</c:v>
                </c:pt>
                <c:pt idx="4">
                  <c:v>2014(H26)</c:v>
                </c:pt>
                <c:pt idx="5">
                  <c:v>2015(H27)</c:v>
                </c:pt>
              </c:strCache>
            </c:strRef>
          </c:cat>
          <c:val>
            <c:numRef>
              <c:f>'[Microsoft PowerPoint 内のグラフ]3-1_3'!$B$49:$G$49</c:f>
            </c:numRef>
          </c:val>
          <c:smooth val="0"/>
        </c:ser>
        <c:ser>
          <c:idx val="3"/>
          <c:order val="2"/>
          <c:tx>
            <c:strRef>
              <c:f>'3-1_3'!$A$50</c:f>
              <c:strCache>
                <c:ptCount val="1"/>
                <c:pt idx="0">
                  <c:v>東京</c:v>
                </c:pt>
              </c:strCache>
            </c:strRef>
          </c:tx>
          <c:dLbls>
            <c:dLbl>
              <c:idx val="0"/>
              <c:layout>
                <c:manualLayout>
                  <c:x val="-3.7243947858473E-2"/>
                  <c:y val="3.3290169701227341E-2"/>
                </c:manualLayout>
              </c:layout>
              <c:showLegendKey val="0"/>
              <c:showVal val="1"/>
              <c:showCatName val="0"/>
              <c:showSerName val="0"/>
              <c:showPercent val="0"/>
              <c:showBubbleSize val="0"/>
            </c:dLbl>
            <c:dLbl>
              <c:idx val="1"/>
              <c:layout>
                <c:manualLayout>
                  <c:x val="-2.23463687150838E-2"/>
                  <c:y val="4.3277220611595467E-2"/>
                </c:manualLayout>
              </c:layout>
              <c:showLegendKey val="0"/>
              <c:showVal val="1"/>
              <c:showCatName val="0"/>
              <c:showSerName val="0"/>
              <c:showPercent val="0"/>
              <c:showBubbleSize val="0"/>
            </c:dLbl>
            <c:dLbl>
              <c:idx val="2"/>
              <c:layout>
                <c:manualLayout>
                  <c:x val="-2.9795158286778398E-2"/>
                  <c:y val="3.9948203641472738E-2"/>
                </c:manualLayout>
              </c:layout>
              <c:showLegendKey val="0"/>
              <c:showVal val="1"/>
              <c:showCatName val="0"/>
              <c:showSerName val="0"/>
              <c:showPercent val="0"/>
              <c:showBubbleSize val="0"/>
            </c:dLbl>
            <c:dLbl>
              <c:idx val="3"/>
              <c:layout>
                <c:manualLayout>
                  <c:x val="-7.6132885623933874E-2"/>
                  <c:y val="-6.4197602059272232E-2"/>
                </c:manualLayout>
              </c:layout>
              <c:showLegendKey val="0"/>
              <c:showVal val="1"/>
              <c:showCatName val="0"/>
              <c:showSerName val="0"/>
              <c:showPercent val="0"/>
              <c:showBubbleSize val="0"/>
            </c:dLbl>
            <c:dLbl>
              <c:idx val="4"/>
              <c:layout>
                <c:manualLayout>
                  <c:x val="-6.5440646734800614E-2"/>
                  <c:y val="5.1765427503446974E-2"/>
                </c:manualLayout>
              </c:layout>
              <c:showLegendKey val="0"/>
              <c:showVal val="1"/>
              <c:showCatName val="0"/>
              <c:showSerName val="0"/>
              <c:showPercent val="0"/>
              <c:showBubbleSize val="0"/>
            </c:dLbl>
            <c:dLbl>
              <c:idx val="5"/>
              <c:layout>
                <c:manualLayout>
                  <c:x val="-5.9590316573556797E-2"/>
                  <c:y val="-6.9909356372577294E-2"/>
                </c:manualLayout>
              </c:layout>
              <c:showLegendKey val="0"/>
              <c:showVal val="1"/>
              <c:showCatName val="0"/>
              <c:showSerName val="0"/>
              <c:showPercent val="0"/>
              <c:showBubbleSize val="0"/>
            </c:dLbl>
            <c:txPr>
              <a:bodyPr/>
              <a:lstStyle/>
              <a:p>
                <a:pPr>
                  <a:defRPr sz="1200" b="1"/>
                </a:pPr>
                <a:endParaRPr lang="ja-JP"/>
              </a:p>
            </c:txPr>
            <c:showLegendKey val="0"/>
            <c:showVal val="1"/>
            <c:showCatName val="0"/>
            <c:showSerName val="0"/>
            <c:showPercent val="0"/>
            <c:showBubbleSize val="0"/>
            <c:showLeaderLines val="0"/>
          </c:dLbls>
          <c:cat>
            <c:strRef>
              <c:f>'3-1_3'!$C$47:$H$47</c:f>
              <c:strCache>
                <c:ptCount val="6"/>
                <c:pt idx="0">
                  <c:v>2010(H22)</c:v>
                </c:pt>
                <c:pt idx="1">
                  <c:v>2011(H23)</c:v>
                </c:pt>
                <c:pt idx="2">
                  <c:v>2012(H24)</c:v>
                </c:pt>
                <c:pt idx="3">
                  <c:v>2013(H25)</c:v>
                </c:pt>
                <c:pt idx="4">
                  <c:v>2014(H26)</c:v>
                </c:pt>
                <c:pt idx="5">
                  <c:v>2015(H27)</c:v>
                </c:pt>
              </c:strCache>
            </c:strRef>
          </c:cat>
          <c:val>
            <c:numRef>
              <c:f>'3-1_3'!$C$50:$H$50</c:f>
              <c:numCache>
                <c:formatCode>#,##0</c:formatCode>
                <c:ptCount val="6"/>
                <c:pt idx="0">
                  <c:v>15365</c:v>
                </c:pt>
                <c:pt idx="1">
                  <c:v>18394</c:v>
                </c:pt>
                <c:pt idx="2">
                  <c:v>21412</c:v>
                </c:pt>
                <c:pt idx="3">
                  <c:v>22861</c:v>
                </c:pt>
                <c:pt idx="4">
                  <c:v>22117</c:v>
                </c:pt>
                <c:pt idx="5">
                  <c:v>23822</c:v>
                </c:pt>
              </c:numCache>
            </c:numRef>
          </c:val>
          <c:smooth val="0"/>
        </c:ser>
        <c:ser>
          <c:idx val="4"/>
          <c:order val="3"/>
          <c:tx>
            <c:strRef>
              <c:f>'3-1_3'!$A$51</c:f>
              <c:strCache>
                <c:ptCount val="1"/>
                <c:pt idx="0">
                  <c:v>神奈川</c:v>
                </c:pt>
              </c:strCache>
            </c:strRef>
          </c:tx>
          <c:cat>
            <c:strRef>
              <c:f>'3-1_3'!$C$47:$H$47</c:f>
              <c:strCache>
                <c:ptCount val="6"/>
                <c:pt idx="0">
                  <c:v>2010(H22)</c:v>
                </c:pt>
                <c:pt idx="1">
                  <c:v>2011(H23)</c:v>
                </c:pt>
                <c:pt idx="2">
                  <c:v>2012(H24)</c:v>
                </c:pt>
                <c:pt idx="3">
                  <c:v>2013(H25)</c:v>
                </c:pt>
                <c:pt idx="4">
                  <c:v>2014(H26)</c:v>
                </c:pt>
                <c:pt idx="5">
                  <c:v>2015(H27)</c:v>
                </c:pt>
              </c:strCache>
            </c:strRef>
          </c:cat>
          <c:val>
            <c:numRef>
              <c:f>'3-1_3'!$C$51:$H$51</c:f>
              <c:numCache>
                <c:formatCode>#,##0</c:formatCode>
                <c:ptCount val="6"/>
                <c:pt idx="0">
                  <c:v>1890</c:v>
                </c:pt>
                <c:pt idx="1">
                  <c:v>2546</c:v>
                </c:pt>
                <c:pt idx="2">
                  <c:v>2859</c:v>
                </c:pt>
                <c:pt idx="3">
                  <c:v>2774</c:v>
                </c:pt>
                <c:pt idx="4">
                  <c:v>2258</c:v>
                </c:pt>
                <c:pt idx="5">
                  <c:v>2013</c:v>
                </c:pt>
              </c:numCache>
            </c:numRef>
          </c:val>
          <c:smooth val="0"/>
        </c:ser>
        <c:ser>
          <c:idx val="5"/>
          <c:order val="4"/>
          <c:tx>
            <c:strRef>
              <c:f>'3-1_3'!$A$52</c:f>
              <c:strCache>
                <c:ptCount val="1"/>
                <c:pt idx="0">
                  <c:v>愛知</c:v>
                </c:pt>
              </c:strCache>
            </c:strRef>
          </c:tx>
          <c:cat>
            <c:strRef>
              <c:f>'3-1_3'!$C$47:$H$47</c:f>
              <c:strCache>
                <c:ptCount val="6"/>
                <c:pt idx="0">
                  <c:v>2010(H22)</c:v>
                </c:pt>
                <c:pt idx="1">
                  <c:v>2011(H23)</c:v>
                </c:pt>
                <c:pt idx="2">
                  <c:v>2012(H24)</c:v>
                </c:pt>
                <c:pt idx="3">
                  <c:v>2013(H25)</c:v>
                </c:pt>
                <c:pt idx="4">
                  <c:v>2014(H26)</c:v>
                </c:pt>
                <c:pt idx="5">
                  <c:v>2015(H27)</c:v>
                </c:pt>
              </c:strCache>
            </c:strRef>
          </c:cat>
          <c:val>
            <c:numRef>
              <c:f>'3-1_3'!$C$52:$H$52</c:f>
              <c:numCache>
                <c:formatCode>#,##0</c:formatCode>
                <c:ptCount val="6"/>
                <c:pt idx="0">
                  <c:v>2286</c:v>
                </c:pt>
                <c:pt idx="1">
                  <c:v>2922</c:v>
                </c:pt>
                <c:pt idx="2">
                  <c:v>2782</c:v>
                </c:pt>
                <c:pt idx="3">
                  <c:v>2750</c:v>
                </c:pt>
                <c:pt idx="4">
                  <c:v>2772</c:v>
                </c:pt>
                <c:pt idx="5">
                  <c:v>2845</c:v>
                </c:pt>
              </c:numCache>
            </c:numRef>
          </c:val>
          <c:smooth val="0"/>
        </c:ser>
        <c:ser>
          <c:idx val="6"/>
          <c:order val="5"/>
          <c:tx>
            <c:strRef>
              <c:f>'3-1_3'!$A$53</c:f>
              <c:strCache>
                <c:ptCount val="1"/>
                <c:pt idx="0">
                  <c:v>京都</c:v>
                </c:pt>
              </c:strCache>
            </c:strRef>
          </c:tx>
          <c:cat>
            <c:strRef>
              <c:f>'3-1_3'!$C$47:$H$47</c:f>
              <c:strCache>
                <c:ptCount val="6"/>
                <c:pt idx="0">
                  <c:v>2010(H22)</c:v>
                </c:pt>
                <c:pt idx="1">
                  <c:v>2011(H23)</c:v>
                </c:pt>
                <c:pt idx="2">
                  <c:v>2012(H24)</c:v>
                </c:pt>
                <c:pt idx="3">
                  <c:v>2013(H25)</c:v>
                </c:pt>
                <c:pt idx="4">
                  <c:v>2014(H26)</c:v>
                </c:pt>
                <c:pt idx="5">
                  <c:v>2015(H27)</c:v>
                </c:pt>
              </c:strCache>
            </c:strRef>
          </c:cat>
          <c:val>
            <c:numRef>
              <c:f>'3-1_3'!$C$53:$H$53</c:f>
              <c:numCache>
                <c:formatCode>#,##0</c:formatCode>
                <c:ptCount val="6"/>
                <c:pt idx="0">
                  <c:v>1217</c:v>
                </c:pt>
                <c:pt idx="1">
                  <c:v>1591</c:v>
                </c:pt>
                <c:pt idx="2">
                  <c:v>1778</c:v>
                </c:pt>
                <c:pt idx="3">
                  <c:v>1825</c:v>
                </c:pt>
                <c:pt idx="4">
                  <c:v>1840</c:v>
                </c:pt>
                <c:pt idx="5">
                  <c:v>1922</c:v>
                </c:pt>
              </c:numCache>
            </c:numRef>
          </c:val>
          <c:smooth val="0"/>
        </c:ser>
        <c:dLbls>
          <c:showLegendKey val="0"/>
          <c:showVal val="0"/>
          <c:showCatName val="0"/>
          <c:showSerName val="0"/>
          <c:showPercent val="0"/>
          <c:showBubbleSize val="0"/>
        </c:dLbls>
        <c:marker val="1"/>
        <c:smooth val="0"/>
        <c:axId val="121784192"/>
        <c:axId val="121785728"/>
      </c:lineChart>
      <c:catAx>
        <c:axId val="121784192"/>
        <c:scaling>
          <c:orientation val="minMax"/>
        </c:scaling>
        <c:delete val="0"/>
        <c:axPos val="b"/>
        <c:numFmt formatCode="General" sourceLinked="1"/>
        <c:majorTickMark val="out"/>
        <c:minorTickMark val="none"/>
        <c:tickLblPos val="nextTo"/>
        <c:crossAx val="121785728"/>
        <c:crosses val="autoZero"/>
        <c:auto val="1"/>
        <c:lblAlgn val="ctr"/>
        <c:lblOffset val="100"/>
        <c:noMultiLvlLbl val="0"/>
      </c:catAx>
      <c:valAx>
        <c:axId val="121785728"/>
        <c:scaling>
          <c:orientation val="minMax"/>
        </c:scaling>
        <c:delete val="0"/>
        <c:axPos val="l"/>
        <c:majorGridlines/>
        <c:numFmt formatCode="#,##0" sourceLinked="1"/>
        <c:majorTickMark val="out"/>
        <c:minorTickMark val="none"/>
        <c:tickLblPos val="nextTo"/>
        <c:crossAx val="121784192"/>
        <c:crosses val="autoZero"/>
        <c:crossBetween val="between"/>
      </c:valAx>
    </c:plotArea>
    <c:legend>
      <c:legendPos val="r"/>
      <c:layout>
        <c:manualLayout>
          <c:xMode val="edge"/>
          <c:yMode val="edge"/>
          <c:x val="0.75000004887657201"/>
          <c:y val="0.34312780803892068"/>
          <c:w val="0.25"/>
          <c:h val="0.29834354039078448"/>
        </c:manualLayout>
      </c:layout>
      <c:overlay val="0"/>
      <c:spPr>
        <a:noFill/>
      </c:spPr>
    </c:legend>
    <c:plotVisOnly val="1"/>
    <c:dispBlanksAs val="gap"/>
    <c:showDLblsOverMax val="0"/>
  </c:chart>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75240594925635"/>
          <c:y val="5.1400554097404488E-2"/>
          <c:w val="0.84302537182852133"/>
          <c:h val="0.77461213181685618"/>
        </c:manualLayout>
      </c:layout>
      <c:lineChart>
        <c:grouping val="standard"/>
        <c:varyColors val="0"/>
        <c:ser>
          <c:idx val="0"/>
          <c:order val="0"/>
          <c:tx>
            <c:v>近畿圏</c:v>
          </c:tx>
          <c:marker>
            <c:symbol val="square"/>
            <c:size val="7"/>
          </c:marker>
          <c:dLbls>
            <c:dLbl>
              <c:idx val="0"/>
              <c:layout>
                <c:manualLayout>
                  <c:x val="-3.0555555555555568E-2"/>
                  <c:y val="4.1666666666666664E-2"/>
                </c:manualLayout>
              </c:layout>
              <c:showLegendKey val="0"/>
              <c:showVal val="1"/>
              <c:showCatName val="0"/>
              <c:showSerName val="0"/>
              <c:showPercent val="0"/>
              <c:showBubbleSize val="0"/>
            </c:dLbl>
            <c:dLbl>
              <c:idx val="1"/>
              <c:layout>
                <c:manualLayout>
                  <c:x val="-5.5555555555555552E-2"/>
                  <c:y val="-4.6296296296296294E-2"/>
                </c:manualLayout>
              </c:layout>
              <c:showLegendKey val="0"/>
              <c:showVal val="1"/>
              <c:showCatName val="0"/>
              <c:showSerName val="0"/>
              <c:showPercent val="0"/>
              <c:showBubbleSize val="0"/>
            </c:dLbl>
            <c:dLbl>
              <c:idx val="2"/>
              <c:layout>
                <c:manualLayout>
                  <c:x val="-3.3333333333333333E-2"/>
                  <c:y val="3.2407407407407406E-2"/>
                </c:manualLayout>
              </c:layout>
              <c:showLegendKey val="0"/>
              <c:showVal val="1"/>
              <c:showCatName val="0"/>
              <c:showSerName val="0"/>
              <c:showPercent val="0"/>
              <c:showBubbleSize val="0"/>
            </c:dLbl>
            <c:dLbl>
              <c:idx val="3"/>
              <c:layout>
                <c:manualLayout>
                  <c:x val="-4.4444444444444446E-2"/>
                  <c:y val="-5.0925925925925923E-2"/>
                </c:manualLayout>
              </c:layout>
              <c:showLegendKey val="0"/>
              <c:showVal val="1"/>
              <c:showCatName val="0"/>
              <c:showSerName val="0"/>
              <c:showPercent val="0"/>
              <c:showBubbleSize val="0"/>
            </c:dLbl>
            <c:dLbl>
              <c:idx val="4"/>
              <c:layout>
                <c:manualLayout>
                  <c:x val="-5.0000000000000051E-2"/>
                  <c:y val="5.0925925925925923E-2"/>
                </c:manualLayout>
              </c:layout>
              <c:showLegendKey val="0"/>
              <c:showVal val="1"/>
              <c:showCatName val="0"/>
              <c:showSerName val="0"/>
              <c:showPercent val="0"/>
              <c:showBubbleSize val="0"/>
            </c:dLbl>
            <c:dLbl>
              <c:idx val="5"/>
              <c:layout>
                <c:manualLayout>
                  <c:x val="-4.9999999999999947E-2"/>
                  <c:y val="-5.5555555555555552E-2"/>
                </c:manualLayout>
              </c:layout>
              <c:showLegendKey val="0"/>
              <c:showVal val="1"/>
              <c:showCatName val="0"/>
              <c:showSerName val="0"/>
              <c:showPercent val="0"/>
              <c:showBubbleSize val="0"/>
            </c:dLbl>
            <c:dLbl>
              <c:idx val="6"/>
              <c:layout>
                <c:manualLayout>
                  <c:x val="-4.1666666666666664E-2"/>
                  <c:y val="-4.1666666666666664E-2"/>
                </c:manualLayout>
              </c:layout>
              <c:showLegendKey val="0"/>
              <c:showVal val="1"/>
              <c:showCatName val="0"/>
              <c:showSerName val="0"/>
              <c:showPercent val="0"/>
              <c:showBubbleSize val="0"/>
            </c:dLbl>
            <c:dLbl>
              <c:idx val="7"/>
              <c:layout>
                <c:manualLayout>
                  <c:x val="-1.6666666666666666E-2"/>
                  <c:y val="1.3888888888888931E-2"/>
                </c:manualLayout>
              </c:layout>
              <c:showLegendKey val="0"/>
              <c:showVal val="1"/>
              <c:showCatName val="0"/>
              <c:showSerName val="0"/>
              <c:showPercent val="0"/>
              <c:showBubbleSize val="0"/>
            </c:dLbl>
            <c:dLbl>
              <c:idx val="8"/>
              <c:layout>
                <c:manualLayout>
                  <c:x val="-5.8333333333333334E-2"/>
                  <c:y val="-4.1666666666666685E-2"/>
                </c:manualLayout>
              </c:layout>
              <c:showLegendKey val="0"/>
              <c:showVal val="1"/>
              <c:showCatName val="0"/>
              <c:showSerName val="0"/>
              <c:showPercent val="0"/>
              <c:showBubbleSize val="0"/>
            </c:dLbl>
            <c:dLbl>
              <c:idx val="9"/>
              <c:layout>
                <c:manualLayout>
                  <c:x val="-5.8333333333333334E-2"/>
                  <c:y val="-4.1666666666666664E-2"/>
                </c:manualLayout>
              </c:layout>
              <c:showLegendKey val="0"/>
              <c:showVal val="1"/>
              <c:showCatName val="0"/>
              <c:showSerName val="0"/>
              <c:showPercent val="0"/>
              <c:showBubbleSize val="0"/>
            </c:dLbl>
            <c:dLbl>
              <c:idx val="10"/>
              <c:layout>
                <c:manualLayout>
                  <c:x val="-3.6111111111111108E-2"/>
                  <c:y val="-5.5555555555555552E-2"/>
                </c:manualLayout>
              </c:layout>
              <c:showLegendKey val="0"/>
              <c:showVal val="1"/>
              <c:showCatName val="0"/>
              <c:showSerName val="0"/>
              <c:showPercent val="0"/>
              <c:showBubbleSize val="0"/>
            </c:dLbl>
            <c:dLbl>
              <c:idx val="11"/>
              <c:layout>
                <c:manualLayout>
                  <c:x val="-2.5000000000000001E-2"/>
                  <c:y val="4.1666666666666664E-2"/>
                </c:manualLayout>
              </c:layout>
              <c:showLegendKey val="0"/>
              <c:showVal val="1"/>
              <c:showCatName val="0"/>
              <c:showSerName val="0"/>
              <c:showPercent val="0"/>
              <c:showBubbleSize val="0"/>
            </c:dLbl>
            <c:dLbl>
              <c:idx val="12"/>
              <c:layout>
                <c:manualLayout>
                  <c:x val="-0.05"/>
                  <c:y val="-5.0925925925925923E-2"/>
                </c:manualLayout>
              </c:layout>
              <c:showLegendKey val="0"/>
              <c:showVal val="1"/>
              <c:showCatName val="0"/>
              <c:showSerName val="0"/>
              <c:showPercent val="0"/>
              <c:showBubbleSize val="0"/>
            </c:dLbl>
            <c:dLbl>
              <c:idx val="13"/>
              <c:layout>
                <c:manualLayout>
                  <c:x val="-1.3888888888888888E-2"/>
                  <c:y val="1.8518153980752405E-2"/>
                </c:manualLayout>
              </c:layout>
              <c:showLegendKey val="0"/>
              <c:showVal val="1"/>
              <c:showCatName val="0"/>
              <c:showSerName val="0"/>
              <c:showPercent val="0"/>
              <c:showBubbleSize val="0"/>
            </c:dLbl>
            <c:dLbl>
              <c:idx val="14"/>
              <c:layout>
                <c:manualLayout>
                  <c:x val="-3.3333552055993004E-2"/>
                  <c:y val="-6.48148148148148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'[３(2)輸出入に占めるアジアの割合.xlsx]Sheet1'!$B$38:$P$38</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'[３(2)輸出入に占めるアジアの割合.xlsx]Sheet1'!$B$39:$P$39</c:f>
              <c:numCache>
                <c:formatCode>0.0</c:formatCode>
                <c:ptCount val="15"/>
                <c:pt idx="0">
                  <c:v>52.9</c:v>
                </c:pt>
                <c:pt idx="1">
                  <c:v>55.4</c:v>
                </c:pt>
                <c:pt idx="2">
                  <c:v>58.1</c:v>
                </c:pt>
                <c:pt idx="3">
                  <c:v>59</c:v>
                </c:pt>
                <c:pt idx="4">
                  <c:v>58.7</c:v>
                </c:pt>
                <c:pt idx="5">
                  <c:v>58.3</c:v>
                </c:pt>
                <c:pt idx="6">
                  <c:v>58.2</c:v>
                </c:pt>
                <c:pt idx="7">
                  <c:v>57.8</c:v>
                </c:pt>
                <c:pt idx="8">
                  <c:v>61.8</c:v>
                </c:pt>
                <c:pt idx="9">
                  <c:v>63.7</c:v>
                </c:pt>
                <c:pt idx="10">
                  <c:v>63.4</c:v>
                </c:pt>
                <c:pt idx="11">
                  <c:v>61.751995848093088</c:v>
                </c:pt>
                <c:pt idx="12">
                  <c:v>62.242146465491288</c:v>
                </c:pt>
                <c:pt idx="13">
                  <c:v>61.246694334357677</c:v>
                </c:pt>
                <c:pt idx="14">
                  <c:v>62.935680300837447</c:v>
                </c:pt>
              </c:numCache>
            </c:numRef>
          </c:val>
          <c:smooth val="0"/>
        </c:ser>
        <c:ser>
          <c:idx val="1"/>
          <c:order val="1"/>
          <c:tx>
            <c:v>全国</c:v>
          </c:tx>
          <c:marker>
            <c:symbol val="triangle"/>
            <c:size val="7"/>
          </c:marker>
          <c:dLbls>
            <c:dLbl>
              <c:idx val="0"/>
              <c:layout>
                <c:manualLayout>
                  <c:x val="-5.000000000000001E-2"/>
                  <c:y val="2.7777777777777693E-2"/>
                </c:manualLayout>
              </c:layout>
              <c:showLegendKey val="0"/>
              <c:showVal val="1"/>
              <c:showCatName val="0"/>
              <c:showSerName val="0"/>
              <c:showPercent val="0"/>
              <c:showBubbleSize val="0"/>
            </c:dLbl>
            <c:dLbl>
              <c:idx val="1"/>
              <c:layout>
                <c:manualLayout>
                  <c:x val="-0.05"/>
                  <c:y val="-5.5555555555555552E-2"/>
                </c:manualLayout>
              </c:layout>
              <c:showLegendKey val="0"/>
              <c:showVal val="1"/>
              <c:showCatName val="0"/>
              <c:showSerName val="0"/>
              <c:showPercent val="0"/>
              <c:showBubbleSize val="0"/>
            </c:dLbl>
            <c:dLbl>
              <c:idx val="2"/>
              <c:layout>
                <c:manualLayout>
                  <c:x val="-3.3333333333333333E-2"/>
                  <c:y val="3.7037037037037035E-2"/>
                </c:manualLayout>
              </c:layout>
              <c:showLegendKey val="0"/>
              <c:showVal val="1"/>
              <c:showCatName val="0"/>
              <c:showSerName val="0"/>
              <c:showPercent val="0"/>
              <c:showBubbleSize val="0"/>
            </c:dLbl>
            <c:dLbl>
              <c:idx val="3"/>
              <c:layout>
                <c:manualLayout>
                  <c:x val="-4.7222222222222221E-2"/>
                  <c:y val="-4.1666666666666664E-2"/>
                </c:manualLayout>
              </c:layout>
              <c:showLegendKey val="0"/>
              <c:showVal val="1"/>
              <c:showCatName val="0"/>
              <c:showSerName val="0"/>
              <c:showPercent val="0"/>
              <c:showBubbleSize val="0"/>
            </c:dLbl>
            <c:dLbl>
              <c:idx val="4"/>
              <c:layout>
                <c:manualLayout>
                  <c:x val="-5.0000000000000051E-2"/>
                  <c:y val="-4.6296296296296294E-2"/>
                </c:manualLayout>
              </c:layout>
              <c:showLegendKey val="0"/>
              <c:showVal val="1"/>
              <c:showCatName val="0"/>
              <c:showSerName val="0"/>
              <c:showPercent val="0"/>
              <c:showBubbleSize val="0"/>
            </c:dLbl>
            <c:dLbl>
              <c:idx val="5"/>
              <c:layout>
                <c:manualLayout>
                  <c:x val="-5.8333333333333334E-2"/>
                  <c:y val="5.0925925925925923E-2"/>
                </c:manualLayout>
              </c:layout>
              <c:showLegendKey val="0"/>
              <c:showVal val="1"/>
              <c:showCatName val="0"/>
              <c:showSerName val="0"/>
              <c:showPercent val="0"/>
              <c:showBubbleSize val="0"/>
            </c:dLbl>
            <c:dLbl>
              <c:idx val="6"/>
              <c:layout>
                <c:manualLayout>
                  <c:x val="-0.05"/>
                  <c:y val="-4.1666666666666664E-2"/>
                </c:manualLayout>
              </c:layout>
              <c:showLegendKey val="0"/>
              <c:showVal val="1"/>
              <c:showCatName val="0"/>
              <c:showSerName val="0"/>
              <c:showPercent val="0"/>
              <c:showBubbleSize val="0"/>
            </c:dLbl>
            <c:dLbl>
              <c:idx val="7"/>
              <c:layout>
                <c:manualLayout>
                  <c:x val="-1.6666666666666666E-2"/>
                  <c:y val="1.3888888888888888E-2"/>
                </c:manualLayout>
              </c:layout>
              <c:showLegendKey val="0"/>
              <c:showVal val="1"/>
              <c:showCatName val="0"/>
              <c:showSerName val="0"/>
              <c:showPercent val="0"/>
              <c:showBubbleSize val="0"/>
            </c:dLbl>
            <c:dLbl>
              <c:idx val="8"/>
              <c:layout>
                <c:manualLayout>
                  <c:x val="-7.7777777777777779E-2"/>
                  <c:y val="-5.0925925925925923E-2"/>
                </c:manualLayout>
              </c:layout>
              <c:showLegendKey val="0"/>
              <c:showVal val="1"/>
              <c:showCatName val="0"/>
              <c:showSerName val="0"/>
              <c:showPercent val="0"/>
              <c:showBubbleSize val="0"/>
            </c:dLbl>
            <c:dLbl>
              <c:idx val="9"/>
              <c:layout>
                <c:manualLayout>
                  <c:x val="-5.5555555555555552E-2"/>
                  <c:y val="-4.6296296296296294E-2"/>
                </c:manualLayout>
              </c:layout>
              <c:showLegendKey val="0"/>
              <c:showVal val="1"/>
              <c:showCatName val="0"/>
              <c:showSerName val="0"/>
              <c:showPercent val="0"/>
              <c:showBubbleSize val="0"/>
            </c:dLbl>
            <c:dLbl>
              <c:idx val="10"/>
              <c:layout>
                <c:manualLayout>
                  <c:x val="-0.05"/>
                  <c:y val="-5.5555555555555552E-2"/>
                </c:manualLayout>
              </c:layout>
              <c:showLegendKey val="0"/>
              <c:showVal val="1"/>
              <c:showCatName val="0"/>
              <c:showSerName val="0"/>
              <c:showPercent val="0"/>
              <c:showBubbleSize val="0"/>
            </c:dLbl>
            <c:dLbl>
              <c:idx val="11"/>
              <c:layout>
                <c:manualLayout>
                  <c:x val="-5.5555555555555552E-2"/>
                  <c:y val="-5.0925925925925881E-2"/>
                </c:manualLayout>
              </c:layout>
              <c:showLegendKey val="0"/>
              <c:showVal val="1"/>
              <c:showCatName val="0"/>
              <c:showSerName val="0"/>
              <c:showPercent val="0"/>
              <c:showBubbleSize val="0"/>
            </c:dLbl>
            <c:dLbl>
              <c:idx val="12"/>
              <c:layout>
                <c:manualLayout>
                  <c:x val="-0.05"/>
                  <c:y val="-4.6296296296296294E-2"/>
                </c:manualLayout>
              </c:layout>
              <c:showLegendKey val="0"/>
              <c:showVal val="1"/>
              <c:showCatName val="0"/>
              <c:showSerName val="0"/>
              <c:showPercent val="0"/>
              <c:showBubbleSize val="0"/>
            </c:dLbl>
            <c:dLbl>
              <c:idx val="13"/>
              <c:layout>
                <c:manualLayout>
                  <c:x val="-4.7222222222222221E-2"/>
                  <c:y val="-5.0925925925925923E-2"/>
                </c:manualLayout>
              </c:layout>
              <c:showLegendKey val="0"/>
              <c:showVal val="1"/>
              <c:showCatName val="0"/>
              <c:showSerName val="0"/>
              <c:showPercent val="0"/>
              <c:showBubbleSize val="0"/>
            </c:dLbl>
            <c:dLbl>
              <c:idx val="14"/>
              <c:layout>
                <c:manualLayout>
                  <c:x val="-2.2222222222222223E-2"/>
                  <c:y val="-4.629629629629629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'[３(2)輸出入に占めるアジアの割合.xlsx]Sheet1'!$B$38:$P$38</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'[３(2)輸出入に占めるアジアの割合.xlsx]Sheet1'!$B$40:$P$40</c:f>
              <c:numCache>
                <c:formatCode>General</c:formatCode>
                <c:ptCount val="15"/>
                <c:pt idx="0">
                  <c:v>41.2</c:v>
                </c:pt>
                <c:pt idx="1">
                  <c:v>43.2</c:v>
                </c:pt>
                <c:pt idx="2">
                  <c:v>45.5</c:v>
                </c:pt>
                <c:pt idx="3">
                  <c:v>47</c:v>
                </c:pt>
                <c:pt idx="4">
                  <c:v>46.6</c:v>
                </c:pt>
                <c:pt idx="5">
                  <c:v>45.7</c:v>
                </c:pt>
                <c:pt idx="6">
                  <c:v>45.8</c:v>
                </c:pt>
                <c:pt idx="7">
                  <c:v>45</c:v>
                </c:pt>
                <c:pt idx="8">
                  <c:v>49.5</c:v>
                </c:pt>
                <c:pt idx="9">
                  <c:v>51</c:v>
                </c:pt>
                <c:pt idx="10">
                  <c:v>50.2</c:v>
                </c:pt>
                <c:pt idx="11">
                  <c:v>49.2</c:v>
                </c:pt>
                <c:pt idx="12">
                  <c:v>48.9</c:v>
                </c:pt>
                <c:pt idx="13">
                  <c:v>49.1</c:v>
                </c:pt>
                <c:pt idx="14">
                  <c:v>51</c:v>
                </c:pt>
              </c:numCache>
            </c:numRef>
          </c:val>
          <c:smooth val="0"/>
        </c:ser>
        <c:dLbls>
          <c:showLegendKey val="0"/>
          <c:showVal val="0"/>
          <c:showCatName val="0"/>
          <c:showSerName val="0"/>
          <c:showPercent val="0"/>
          <c:showBubbleSize val="0"/>
        </c:dLbls>
        <c:marker val="1"/>
        <c:smooth val="0"/>
        <c:axId val="124299904"/>
        <c:axId val="124318080"/>
      </c:lineChart>
      <c:catAx>
        <c:axId val="124299904"/>
        <c:scaling>
          <c:orientation val="minMax"/>
        </c:scaling>
        <c:delete val="0"/>
        <c:axPos val="b"/>
        <c:numFmt formatCode="General" sourceLinked="1"/>
        <c:majorTickMark val="out"/>
        <c:minorTickMark val="none"/>
        <c:tickLblPos val="nextTo"/>
        <c:txPr>
          <a:bodyPr/>
          <a:lstStyle/>
          <a:p>
            <a:pPr>
              <a:defRPr sz="1100"/>
            </a:pPr>
            <a:endParaRPr lang="ja-JP"/>
          </a:p>
        </c:txPr>
        <c:crossAx val="124318080"/>
        <c:crosses val="autoZero"/>
        <c:auto val="1"/>
        <c:lblAlgn val="ctr"/>
        <c:lblOffset val="100"/>
        <c:noMultiLvlLbl val="0"/>
      </c:catAx>
      <c:valAx>
        <c:axId val="124318080"/>
        <c:scaling>
          <c:orientation val="minMax"/>
          <c:min val="35"/>
        </c:scaling>
        <c:delete val="0"/>
        <c:axPos val="l"/>
        <c:majorGridlines/>
        <c:numFmt formatCode="General" sourceLinked="0"/>
        <c:majorTickMark val="out"/>
        <c:minorTickMark val="none"/>
        <c:tickLblPos val="nextTo"/>
        <c:txPr>
          <a:bodyPr/>
          <a:lstStyle/>
          <a:p>
            <a:pPr>
              <a:defRPr sz="1200"/>
            </a:pPr>
            <a:endParaRPr lang="ja-JP"/>
          </a:p>
        </c:txPr>
        <c:crossAx val="124299904"/>
        <c:crosses val="autoZero"/>
        <c:crossBetween val="between"/>
      </c:valAx>
    </c:plotArea>
    <c:legend>
      <c:legendPos val="r"/>
      <c:layout>
        <c:manualLayout>
          <c:xMode val="edge"/>
          <c:yMode val="edge"/>
          <c:x val="0.69425000000000003"/>
          <c:y val="0.62461614173228341"/>
          <c:w val="0.16666666666666666"/>
          <c:h val="0.16743438320209975"/>
        </c:manualLayout>
      </c:layout>
      <c:overlay val="0"/>
    </c:legend>
    <c:plotVisOnly val="1"/>
    <c:dispBlanksAs val="gap"/>
    <c:showDLblsOverMax val="0"/>
  </c:chart>
  <c:spPr>
    <a:ln>
      <a:noFill/>
    </a:ln>
  </c:sp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法人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実効</a:t>
            </a: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税率</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zh-CN" altLang="en-US" sz="120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8.4790267955400494E-3"/>
          <c:y val="0"/>
        </c:manualLayout>
      </c:layout>
      <c:overlay val="0"/>
    </c:title>
    <c:autoTitleDeleted val="0"/>
    <c:plotArea>
      <c:layout>
        <c:manualLayout>
          <c:layoutTarget val="inner"/>
          <c:xMode val="edge"/>
          <c:yMode val="edge"/>
          <c:x val="4.8651128927386933E-2"/>
          <c:y val="9.8342410730357599E-2"/>
          <c:w val="0.93538343189554518"/>
          <c:h val="0.62603155745503736"/>
        </c:manualLayout>
      </c:layout>
      <c:barChart>
        <c:barDir val="col"/>
        <c:grouping val="clustered"/>
        <c:varyColors val="0"/>
        <c:ser>
          <c:idx val="0"/>
          <c:order val="0"/>
          <c:tx>
            <c:strRef>
              <c:f>Sheet1!$B$1</c:f>
              <c:strCache>
                <c:ptCount val="1"/>
                <c:pt idx="0">
                  <c:v>法人実行税率</c:v>
                </c:pt>
              </c:strCache>
            </c:strRef>
          </c:tx>
          <c:spPr>
            <a:solidFill>
              <a:srgbClr val="00B0F0"/>
            </a:solidFill>
            <a:ln>
              <a:solidFill>
                <a:schemeClr val="tx1"/>
              </a:solidFill>
            </a:ln>
          </c:spPr>
          <c:invertIfNegative val="0"/>
          <c:dPt>
            <c:idx val="2"/>
            <c:invertIfNegative val="0"/>
            <c:bubble3D val="0"/>
            <c:spPr>
              <a:solidFill>
                <a:srgbClr val="FF0000"/>
              </a:solidFill>
              <a:ln w="25390">
                <a:solidFill>
                  <a:schemeClr val="tx1"/>
                </a:solidFill>
              </a:ln>
            </c:spPr>
          </c:dPt>
          <c:dPt>
            <c:idx val="4"/>
            <c:invertIfNegative val="0"/>
            <c:bubble3D val="0"/>
          </c:dPt>
          <c:dPt>
            <c:idx val="5"/>
            <c:invertIfNegative val="0"/>
            <c:bubble3D val="0"/>
            <c:spPr>
              <a:solidFill>
                <a:srgbClr val="00B050"/>
              </a:solidFill>
              <a:ln>
                <a:solidFill>
                  <a:schemeClr val="tx1"/>
                </a:solidFill>
              </a:ln>
            </c:spPr>
          </c:dPt>
          <c:dPt>
            <c:idx val="7"/>
            <c:invertIfNegative val="0"/>
            <c:bubble3D val="0"/>
            <c:spPr>
              <a:solidFill>
                <a:srgbClr val="FFFF00"/>
              </a:solidFill>
              <a:ln w="63472">
                <a:solidFill>
                  <a:schemeClr val="tx1"/>
                </a:solidFill>
              </a:ln>
            </c:spPr>
          </c:dPt>
          <c:cat>
            <c:strRef>
              <c:f>Sheet1!$A$2:$A$10</c:f>
              <c:strCache>
                <c:ptCount val="9"/>
                <c:pt idx="0">
                  <c:v>アメリカ</c:v>
                </c:pt>
                <c:pt idx="1">
                  <c:v>フランス</c:v>
                </c:pt>
                <c:pt idx="2">
                  <c:v>日本</c:v>
                </c:pt>
                <c:pt idx="3">
                  <c:v>ドイツ</c:v>
                </c:pt>
                <c:pt idx="4">
                  <c:v>中国</c:v>
                </c:pt>
                <c:pt idx="5">
                  <c:v>国家戦略特区</c:v>
                </c:pt>
                <c:pt idx="6">
                  <c:v>韓国</c:v>
                </c:pt>
                <c:pt idx="7">
                  <c:v>大阪の成長特区</c:v>
                </c:pt>
                <c:pt idx="8">
                  <c:v>シンガポール</c:v>
                </c:pt>
              </c:strCache>
            </c:strRef>
          </c:cat>
          <c:val>
            <c:numRef>
              <c:f>Sheet1!$B$2:$B$10</c:f>
              <c:numCache>
                <c:formatCode>General</c:formatCode>
                <c:ptCount val="9"/>
                <c:pt idx="0">
                  <c:v>40.75</c:v>
                </c:pt>
                <c:pt idx="1">
                  <c:v>33.33</c:v>
                </c:pt>
                <c:pt idx="2">
                  <c:v>29.97</c:v>
                </c:pt>
                <c:pt idx="3">
                  <c:v>29.53</c:v>
                </c:pt>
                <c:pt idx="4">
                  <c:v>25</c:v>
                </c:pt>
                <c:pt idx="5">
                  <c:v>24.67</c:v>
                </c:pt>
                <c:pt idx="6">
                  <c:v>24.2</c:v>
                </c:pt>
                <c:pt idx="7">
                  <c:v>21.81</c:v>
                </c:pt>
                <c:pt idx="8">
                  <c:v>17</c:v>
                </c:pt>
              </c:numCache>
            </c:numRef>
          </c:val>
        </c:ser>
        <c:dLbls>
          <c:showLegendKey val="0"/>
          <c:showVal val="0"/>
          <c:showCatName val="0"/>
          <c:showSerName val="0"/>
          <c:showPercent val="0"/>
          <c:showBubbleSize val="0"/>
        </c:dLbls>
        <c:gapWidth val="150"/>
        <c:axId val="4401408"/>
        <c:axId val="4403200"/>
      </c:barChart>
      <c:catAx>
        <c:axId val="4401408"/>
        <c:scaling>
          <c:orientation val="minMax"/>
        </c:scaling>
        <c:delete val="0"/>
        <c:axPos val="b"/>
        <c:numFmt formatCode="General" sourceLinked="0"/>
        <c:majorTickMark val="out"/>
        <c:minorTickMark val="none"/>
        <c:tickLblPos val="nextTo"/>
        <c:txPr>
          <a:bodyPr/>
          <a:lstStyle/>
          <a:p>
            <a:pPr>
              <a:defRPr sz="1000" b="1" kern="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4403200"/>
        <c:crosses val="autoZero"/>
        <c:auto val="1"/>
        <c:lblAlgn val="ctr"/>
        <c:lblOffset val="100"/>
        <c:noMultiLvlLbl val="0"/>
      </c:catAx>
      <c:valAx>
        <c:axId val="4403200"/>
        <c:scaling>
          <c:orientation val="minMax"/>
        </c:scaling>
        <c:delete val="0"/>
        <c:axPos val="l"/>
        <c:majorGridlines/>
        <c:numFmt formatCode="General" sourceLinked="1"/>
        <c:majorTickMark val="out"/>
        <c:minorTickMark val="none"/>
        <c:tickLblPos val="nextTo"/>
        <c:txPr>
          <a:bodyPr/>
          <a:lstStyle/>
          <a:p>
            <a:pPr>
              <a:defRPr sz="1600"/>
            </a:pPr>
            <a:endParaRPr lang="ja-JP"/>
          </a:p>
        </c:txPr>
        <c:crossAx val="4401408"/>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4"/>
          <c:order val="0"/>
          <c:tx>
            <c:strRef>
              <c:f>Sheet1!$F$1</c:f>
              <c:strCache>
                <c:ptCount val="1"/>
                <c:pt idx="0">
                  <c:v>その他</c:v>
                </c:pt>
              </c:strCache>
            </c:strRef>
          </c:tx>
          <c:spPr>
            <a:pattFill prst="pct80">
              <a:fgClr>
                <a:srgbClr val="00B0F0"/>
              </a:fgClr>
              <a:bgClr>
                <a:schemeClr val="bg1"/>
              </a:bgClr>
            </a:pattFill>
          </c:spPr>
          <c:invertIfNegative val="0"/>
          <c:dLbls>
            <c:showLegendKey val="0"/>
            <c:showVal val="1"/>
            <c:showCatName val="0"/>
            <c:showSerName val="0"/>
            <c:showPercent val="0"/>
            <c:showBubbleSize val="0"/>
            <c:showLeaderLines val="0"/>
          </c:dLbls>
          <c:cat>
            <c:strRef>
              <c:f>Sheet1!$A$2:$A$7</c:f>
              <c:strCache>
                <c:ptCount val="6"/>
                <c:pt idx="0">
                  <c:v>H22年</c:v>
                </c:pt>
                <c:pt idx="1">
                  <c:v>H23年</c:v>
                </c:pt>
                <c:pt idx="2">
                  <c:v>H24年</c:v>
                </c:pt>
                <c:pt idx="3">
                  <c:v>H25年</c:v>
                </c:pt>
                <c:pt idx="4">
                  <c:v>H26年</c:v>
                </c:pt>
                <c:pt idx="5">
                  <c:v>H27年</c:v>
                </c:pt>
              </c:strCache>
            </c:strRef>
          </c:cat>
          <c:val>
            <c:numRef>
              <c:f>Sheet1!$F$2:$F$7</c:f>
              <c:numCache>
                <c:formatCode>General</c:formatCode>
                <c:ptCount val="6"/>
                <c:pt idx="0">
                  <c:v>328</c:v>
                </c:pt>
                <c:pt idx="1">
                  <c:v>328</c:v>
                </c:pt>
                <c:pt idx="2">
                  <c:v>319</c:v>
                </c:pt>
                <c:pt idx="3">
                  <c:v>313</c:v>
                </c:pt>
                <c:pt idx="4">
                  <c:v>319</c:v>
                </c:pt>
                <c:pt idx="5">
                  <c:v>324</c:v>
                </c:pt>
              </c:numCache>
            </c:numRef>
          </c:val>
        </c:ser>
        <c:ser>
          <c:idx val="3"/>
          <c:order val="1"/>
          <c:tx>
            <c:strRef>
              <c:f>Sheet1!$E$1</c:f>
              <c:strCache>
                <c:ptCount val="1"/>
                <c:pt idx="0">
                  <c:v>愛知県</c:v>
                </c:pt>
              </c:strCache>
            </c:strRef>
          </c:tx>
          <c:spPr>
            <a:solidFill>
              <a:srgbClr val="FFC000"/>
            </a:solidFill>
          </c:spPr>
          <c:invertIfNegative val="0"/>
          <c:dLbls>
            <c:showLegendKey val="0"/>
            <c:showVal val="1"/>
            <c:showCatName val="0"/>
            <c:showSerName val="0"/>
            <c:showPercent val="0"/>
            <c:showBubbleSize val="0"/>
            <c:showLeaderLines val="0"/>
          </c:dLbls>
          <c:cat>
            <c:strRef>
              <c:f>Sheet1!$A$2:$A$7</c:f>
              <c:strCache>
                <c:ptCount val="6"/>
                <c:pt idx="0">
                  <c:v>H22年</c:v>
                </c:pt>
                <c:pt idx="1">
                  <c:v>H23年</c:v>
                </c:pt>
                <c:pt idx="2">
                  <c:v>H24年</c:v>
                </c:pt>
                <c:pt idx="3">
                  <c:v>H25年</c:v>
                </c:pt>
                <c:pt idx="4">
                  <c:v>H26年</c:v>
                </c:pt>
                <c:pt idx="5">
                  <c:v>H27年</c:v>
                </c:pt>
              </c:strCache>
            </c:strRef>
          </c:cat>
          <c:val>
            <c:numRef>
              <c:f>Sheet1!$E$2:$E$7</c:f>
              <c:numCache>
                <c:formatCode>General</c:formatCode>
                <c:ptCount val="6"/>
                <c:pt idx="0">
                  <c:v>40</c:v>
                </c:pt>
                <c:pt idx="1">
                  <c:v>37</c:v>
                </c:pt>
                <c:pt idx="2">
                  <c:v>36</c:v>
                </c:pt>
                <c:pt idx="3">
                  <c:v>33</c:v>
                </c:pt>
                <c:pt idx="4">
                  <c:v>30</c:v>
                </c:pt>
                <c:pt idx="5">
                  <c:v>33</c:v>
                </c:pt>
              </c:numCache>
            </c:numRef>
          </c:val>
        </c:ser>
        <c:ser>
          <c:idx val="2"/>
          <c:order val="2"/>
          <c:tx>
            <c:strRef>
              <c:f>Sheet1!$D$1</c:f>
              <c:strCache>
                <c:ptCount val="1"/>
                <c:pt idx="0">
                  <c:v>神奈川県</c:v>
                </c:pt>
              </c:strCache>
            </c:strRef>
          </c:tx>
          <c:invertIfNegative val="0"/>
          <c:dLbls>
            <c:showLegendKey val="0"/>
            <c:showVal val="1"/>
            <c:showCatName val="0"/>
            <c:showSerName val="0"/>
            <c:showPercent val="0"/>
            <c:showBubbleSize val="0"/>
            <c:showLeaderLines val="0"/>
          </c:dLbls>
          <c:cat>
            <c:strRef>
              <c:f>Sheet1!$A$2:$A$7</c:f>
              <c:strCache>
                <c:ptCount val="6"/>
                <c:pt idx="0">
                  <c:v>H22年</c:v>
                </c:pt>
                <c:pt idx="1">
                  <c:v>H23年</c:v>
                </c:pt>
                <c:pt idx="2">
                  <c:v>H24年</c:v>
                </c:pt>
                <c:pt idx="3">
                  <c:v>H25年</c:v>
                </c:pt>
                <c:pt idx="4">
                  <c:v>H26年</c:v>
                </c:pt>
                <c:pt idx="5">
                  <c:v>H27年</c:v>
                </c:pt>
              </c:strCache>
            </c:strRef>
          </c:cat>
          <c:val>
            <c:numRef>
              <c:f>Sheet1!$D$2:$D$7</c:f>
              <c:numCache>
                <c:formatCode>General</c:formatCode>
                <c:ptCount val="6"/>
                <c:pt idx="0">
                  <c:v>275</c:v>
                </c:pt>
                <c:pt idx="1">
                  <c:v>267</c:v>
                </c:pt>
                <c:pt idx="2">
                  <c:v>277</c:v>
                </c:pt>
                <c:pt idx="3">
                  <c:v>267</c:v>
                </c:pt>
                <c:pt idx="4">
                  <c:v>263</c:v>
                </c:pt>
                <c:pt idx="5">
                  <c:v>267</c:v>
                </c:pt>
              </c:numCache>
            </c:numRef>
          </c:val>
        </c:ser>
        <c:ser>
          <c:idx val="1"/>
          <c:order val="3"/>
          <c:tx>
            <c:strRef>
              <c:f>Sheet1!$C$1</c:f>
              <c:strCache>
                <c:ptCount val="1"/>
                <c:pt idx="0">
                  <c:v>東京都</c:v>
                </c:pt>
              </c:strCache>
            </c:strRef>
          </c:tx>
          <c:spPr>
            <a:pattFill prst="dkUpDiag">
              <a:fgClr>
                <a:srgbClr val="00B050"/>
              </a:fgClr>
              <a:bgClr>
                <a:schemeClr val="bg1"/>
              </a:bgClr>
            </a:pattFill>
          </c:spPr>
          <c:invertIfNegative val="0"/>
          <c:dLbls>
            <c:showLegendKey val="0"/>
            <c:showVal val="1"/>
            <c:showCatName val="0"/>
            <c:showSerName val="0"/>
            <c:showPercent val="0"/>
            <c:showBubbleSize val="0"/>
            <c:showLeaderLines val="0"/>
          </c:dLbls>
          <c:cat>
            <c:strRef>
              <c:f>Sheet1!$A$2:$A$7</c:f>
              <c:strCache>
                <c:ptCount val="6"/>
                <c:pt idx="0">
                  <c:v>H22年</c:v>
                </c:pt>
                <c:pt idx="1">
                  <c:v>H23年</c:v>
                </c:pt>
                <c:pt idx="2">
                  <c:v>H24年</c:v>
                </c:pt>
                <c:pt idx="3">
                  <c:v>H25年</c:v>
                </c:pt>
                <c:pt idx="4">
                  <c:v>H26年</c:v>
                </c:pt>
                <c:pt idx="5">
                  <c:v>H27年</c:v>
                </c:pt>
              </c:strCache>
            </c:strRef>
          </c:cat>
          <c:val>
            <c:numRef>
              <c:f>Sheet1!$C$2:$C$7</c:f>
              <c:numCache>
                <c:formatCode>General</c:formatCode>
                <c:ptCount val="6"/>
                <c:pt idx="0">
                  <c:v>2330</c:v>
                </c:pt>
                <c:pt idx="1">
                  <c:v>2346</c:v>
                </c:pt>
                <c:pt idx="2">
                  <c:v>2331</c:v>
                </c:pt>
                <c:pt idx="3">
                  <c:v>2371</c:v>
                </c:pt>
                <c:pt idx="4">
                  <c:v>2376</c:v>
                </c:pt>
                <c:pt idx="5">
                  <c:v>2378</c:v>
                </c:pt>
              </c:numCache>
            </c:numRef>
          </c:val>
        </c:ser>
        <c:ser>
          <c:idx val="0"/>
          <c:order val="4"/>
          <c:tx>
            <c:strRef>
              <c:f>Sheet1!$B$1</c:f>
              <c:strCache>
                <c:ptCount val="1"/>
                <c:pt idx="0">
                  <c:v>大阪府</c:v>
                </c:pt>
              </c:strCache>
            </c:strRef>
          </c:tx>
          <c:spPr>
            <a:solidFill>
              <a:srgbClr val="002060"/>
            </a:solidFill>
          </c:spPr>
          <c:invertIfNegative val="0"/>
          <c:dLbls>
            <c:dLbl>
              <c:idx val="0"/>
              <c:layout>
                <c:manualLayout>
                  <c:x val="-1.9587103850824616E-7"/>
                  <c:y val="-3.4519956850053934E-2"/>
                </c:manualLayout>
              </c:layout>
              <c:showLegendKey val="0"/>
              <c:showVal val="1"/>
              <c:showCatName val="0"/>
              <c:showSerName val="0"/>
              <c:showPercent val="0"/>
              <c:showBubbleSize val="0"/>
            </c:dLbl>
            <c:dLbl>
              <c:idx val="1"/>
              <c:layout>
                <c:manualLayout>
                  <c:x val="0"/>
                  <c:y val="-3.8834951456310676E-2"/>
                </c:manualLayout>
              </c:layout>
              <c:showLegendKey val="0"/>
              <c:showVal val="1"/>
              <c:showCatName val="0"/>
              <c:showSerName val="0"/>
              <c:showPercent val="0"/>
              <c:showBubbleSize val="0"/>
            </c:dLbl>
            <c:dLbl>
              <c:idx val="2"/>
              <c:layout>
                <c:manualLayout>
                  <c:x val="0"/>
                  <c:y val="-3.8834951456310676E-2"/>
                </c:manualLayout>
              </c:layout>
              <c:showLegendKey val="0"/>
              <c:showVal val="1"/>
              <c:showCatName val="0"/>
              <c:showSerName val="0"/>
              <c:showPercent val="0"/>
              <c:showBubbleSize val="0"/>
            </c:dLbl>
            <c:dLbl>
              <c:idx val="3"/>
              <c:layout>
                <c:manualLayout>
                  <c:x val="0"/>
                  <c:y val="-3.8834951456310676E-2"/>
                </c:manualLayout>
              </c:layout>
              <c:showLegendKey val="0"/>
              <c:showVal val="1"/>
              <c:showCatName val="0"/>
              <c:showSerName val="0"/>
              <c:showPercent val="0"/>
              <c:showBubbleSize val="0"/>
            </c:dLbl>
            <c:dLbl>
              <c:idx val="4"/>
              <c:layout>
                <c:manualLayout>
                  <c:x val="0"/>
                  <c:y val="-3.883495145631069E-2"/>
                </c:manualLayout>
              </c:layout>
              <c:showLegendKey val="0"/>
              <c:showVal val="1"/>
              <c:showCatName val="0"/>
              <c:showSerName val="0"/>
              <c:showPercent val="0"/>
              <c:showBubbleSize val="0"/>
            </c:dLbl>
            <c:dLbl>
              <c:idx val="5"/>
              <c:layout>
                <c:manualLayout>
                  <c:x val="-9.1209559938053674E-17"/>
                  <c:y val="-3.88349514563106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Sheet1!$A$2:$A$7</c:f>
              <c:strCache>
                <c:ptCount val="6"/>
                <c:pt idx="0">
                  <c:v>H22年</c:v>
                </c:pt>
                <c:pt idx="1">
                  <c:v>H23年</c:v>
                </c:pt>
                <c:pt idx="2">
                  <c:v>H24年</c:v>
                </c:pt>
                <c:pt idx="3">
                  <c:v>H25年</c:v>
                </c:pt>
                <c:pt idx="4">
                  <c:v>H26年</c:v>
                </c:pt>
                <c:pt idx="5">
                  <c:v>H27年</c:v>
                </c:pt>
              </c:strCache>
            </c:strRef>
          </c:cat>
          <c:val>
            <c:numRef>
              <c:f>Sheet1!$B$2:$B$7</c:f>
              <c:numCache>
                <c:formatCode>General</c:formatCode>
                <c:ptCount val="6"/>
                <c:pt idx="0">
                  <c:v>126</c:v>
                </c:pt>
                <c:pt idx="1">
                  <c:v>120</c:v>
                </c:pt>
                <c:pt idx="2">
                  <c:v>123</c:v>
                </c:pt>
                <c:pt idx="3">
                  <c:v>119</c:v>
                </c:pt>
                <c:pt idx="4">
                  <c:v>119</c:v>
                </c:pt>
                <c:pt idx="5">
                  <c:v>115</c:v>
                </c:pt>
              </c:numCache>
            </c:numRef>
          </c:val>
        </c:ser>
        <c:dLbls>
          <c:showLegendKey val="0"/>
          <c:showVal val="0"/>
          <c:showCatName val="0"/>
          <c:showSerName val="0"/>
          <c:showPercent val="0"/>
          <c:showBubbleSize val="0"/>
        </c:dLbls>
        <c:gapWidth val="150"/>
        <c:overlap val="100"/>
        <c:axId val="124578048"/>
        <c:axId val="124456960"/>
      </c:barChart>
      <c:catAx>
        <c:axId val="124578048"/>
        <c:scaling>
          <c:orientation val="minMax"/>
        </c:scaling>
        <c:delete val="0"/>
        <c:axPos val="b"/>
        <c:majorTickMark val="out"/>
        <c:minorTickMark val="none"/>
        <c:tickLblPos val="nextTo"/>
        <c:crossAx val="124456960"/>
        <c:crosses val="autoZero"/>
        <c:auto val="1"/>
        <c:lblAlgn val="ctr"/>
        <c:lblOffset val="100"/>
        <c:noMultiLvlLbl val="0"/>
      </c:catAx>
      <c:valAx>
        <c:axId val="124456960"/>
        <c:scaling>
          <c:orientation val="minMax"/>
        </c:scaling>
        <c:delete val="0"/>
        <c:axPos val="l"/>
        <c:majorGridlines/>
        <c:numFmt formatCode="General" sourceLinked="1"/>
        <c:majorTickMark val="out"/>
        <c:minorTickMark val="none"/>
        <c:tickLblPos val="nextTo"/>
        <c:crossAx val="1245780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r>
              <a:rPr lang="ja-JP" altLang="en-US" sz="1100">
                <a:solidFill>
                  <a:sysClr val="windowText" lastClr="000000"/>
                </a:solidFill>
              </a:rPr>
              <a:t>工業用地面積の予測</a:t>
            </a:r>
          </a:p>
        </c:rich>
      </c:tx>
      <c:layout/>
      <c:overlay val="0"/>
      <c:spPr>
        <a:noFill/>
        <a:ln>
          <a:noFill/>
        </a:ln>
        <a:effectLst/>
      </c:spPr>
    </c:title>
    <c:autoTitleDeleted val="0"/>
    <c:plotArea>
      <c:layout>
        <c:manualLayout>
          <c:layoutTarget val="inner"/>
          <c:xMode val="edge"/>
          <c:yMode val="edge"/>
          <c:x val="8.7872484689413832E-2"/>
          <c:y val="0.13981481481481484"/>
          <c:w val="0.86039073039228131"/>
          <c:h val="0.5768132108486439"/>
        </c:manualLayout>
      </c:layout>
      <c:lineChart>
        <c:grouping val="standard"/>
        <c:varyColors val="0"/>
        <c:ser>
          <c:idx val="0"/>
          <c:order val="0"/>
          <c:tx>
            <c:strRef>
              <c:f>'C:\土地G\土地・地域利用計画G\■国土利用計画・土地利用基本計画\【7】大阪府国土利用計画（第五次）\★基礎調査委託\コンサル業務\土地利用区分別予測値算定\151106時点\[推計作業府合計.xlsx]①+事業加味'!$M$300</c:f>
              <c:strCache>
                <c:ptCount val="1"/>
                <c:pt idx="0">
                  <c:v>大阪府</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土地G\土地・地域利用計画G\■国土利用計画・土地利用基本計画\【7】大阪府国土利用計画（第五次）\★基礎調査委託\コンサル業務\土地利用区分別予測値算定\151106時点\[推計作業府合計.xlsx]①+事業加味'!$B$303:$B$323</c:f>
              <c:strCache>
                <c:ptCount val="21"/>
                <c:pt idx="0">
                  <c:v>平成19年</c:v>
                </c:pt>
                <c:pt idx="1">
                  <c:v>平成20年</c:v>
                </c:pt>
                <c:pt idx="2">
                  <c:v>平成21年</c:v>
                </c:pt>
                <c:pt idx="3">
                  <c:v>平成22年</c:v>
                </c:pt>
                <c:pt idx="4">
                  <c:v>平成23年</c:v>
                </c:pt>
                <c:pt idx="5">
                  <c:v>平成24年</c:v>
                </c:pt>
                <c:pt idx="6">
                  <c:v>平成25年</c:v>
                </c:pt>
                <c:pt idx="7">
                  <c:v>平成26年</c:v>
                </c:pt>
                <c:pt idx="8">
                  <c:v>平成27年</c:v>
                </c:pt>
                <c:pt idx="9">
                  <c:v>平成28年</c:v>
                </c:pt>
                <c:pt idx="10">
                  <c:v>平成29年</c:v>
                </c:pt>
                <c:pt idx="11">
                  <c:v>平成30年</c:v>
                </c:pt>
                <c:pt idx="12">
                  <c:v>平成31年</c:v>
                </c:pt>
                <c:pt idx="13">
                  <c:v>平成32年</c:v>
                </c:pt>
                <c:pt idx="14">
                  <c:v>平成33年</c:v>
                </c:pt>
                <c:pt idx="15">
                  <c:v>平成34年</c:v>
                </c:pt>
                <c:pt idx="16">
                  <c:v>平成35年</c:v>
                </c:pt>
                <c:pt idx="17">
                  <c:v>平成36年</c:v>
                </c:pt>
                <c:pt idx="18">
                  <c:v>平成37年</c:v>
                </c:pt>
                <c:pt idx="19">
                  <c:v>平成38年</c:v>
                </c:pt>
                <c:pt idx="20">
                  <c:v>平成39年</c:v>
                </c:pt>
              </c:strCache>
            </c:strRef>
          </c:cat>
          <c:val>
            <c:numRef>
              <c:f>'C:\土地G\土地・地域利用計画G\■国土利用計画・土地利用基本計画\【7】大阪府国土利用計画（第五次）\★基礎調査委託\コンサル業務\土地利用区分別予測値算定\151106時点\[推計作業府合計.xlsx]①+事業加味'!$M$303:$M$323</c:f>
              <c:numCache>
                <c:formatCode>General</c:formatCode>
                <c:ptCount val="21"/>
                <c:pt idx="0">
                  <c:v>4965</c:v>
                </c:pt>
                <c:pt idx="1">
                  <c:v>4857</c:v>
                </c:pt>
                <c:pt idx="2">
                  <c:v>4747</c:v>
                </c:pt>
                <c:pt idx="3">
                  <c:v>4679</c:v>
                </c:pt>
                <c:pt idx="4">
                  <c:v>4653</c:v>
                </c:pt>
                <c:pt idx="5">
                  <c:v>4438</c:v>
                </c:pt>
                <c:pt idx="6">
                  <c:v>4562</c:v>
                </c:pt>
                <c:pt idx="7">
                  <c:v>4511.2894584201185</c:v>
                </c:pt>
                <c:pt idx="8">
                  <c:v>4520.2216170949714</c:v>
                </c:pt>
                <c:pt idx="9">
                  <c:v>4516.0305195784995</c:v>
                </c:pt>
                <c:pt idx="10">
                  <c:v>4514.0616788770603</c:v>
                </c:pt>
                <c:pt idx="11">
                  <c:v>4513.7672219202759</c:v>
                </c:pt>
                <c:pt idx="12">
                  <c:v>4514.7780059836587</c:v>
                </c:pt>
                <c:pt idx="13">
                  <c:v>4516.8337833532141</c:v>
                </c:pt>
                <c:pt idx="14">
                  <c:v>4519.7443744620914</c:v>
                </c:pt>
                <c:pt idx="15">
                  <c:v>4523.3666928104712</c:v>
                </c:pt>
                <c:pt idx="16">
                  <c:v>4527.5904514705335</c:v>
                </c:pt>
                <c:pt idx="17">
                  <c:v>4522.3288966143282</c:v>
                </c:pt>
                <c:pt idx="18">
                  <c:v>4527.512589068152</c:v>
                </c:pt>
                <c:pt idx="19">
                  <c:v>4533.0851069735809</c:v>
                </c:pt>
                <c:pt idx="20">
                  <c:v>4561.9999999999945</c:v>
                </c:pt>
              </c:numCache>
            </c:numRef>
          </c:val>
          <c:smooth val="0"/>
        </c:ser>
        <c:dLbls>
          <c:showLegendKey val="0"/>
          <c:showVal val="0"/>
          <c:showCatName val="0"/>
          <c:showSerName val="0"/>
          <c:showPercent val="0"/>
          <c:showBubbleSize val="0"/>
        </c:dLbls>
        <c:marker val="1"/>
        <c:smooth val="0"/>
        <c:axId val="127077376"/>
        <c:axId val="127079552"/>
      </c:lineChart>
      <c:catAx>
        <c:axId val="12707737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127079552"/>
        <c:crosses val="autoZero"/>
        <c:auto val="1"/>
        <c:lblAlgn val="ctr"/>
        <c:lblOffset val="100"/>
        <c:noMultiLvlLbl val="0"/>
      </c:catAx>
      <c:valAx>
        <c:axId val="127079552"/>
        <c:scaling>
          <c:orientation val="minMax"/>
          <c:max val="10000"/>
          <c:min val="0"/>
        </c:scaling>
        <c:delete val="0"/>
        <c:axPos val="l"/>
        <c:majorGridlines>
          <c:spPr>
            <a:ln w="9525" cap="flat" cmpd="sng" algn="ctr">
              <a:solidFill>
                <a:sysClr val="windowText" lastClr="000000"/>
              </a:solidFill>
              <a:round/>
            </a:ln>
            <a:effectLst/>
          </c:spPr>
        </c:majorGridlines>
        <c:title>
          <c:tx>
            <c:rich>
              <a:bodyPr rot="0" spcFirstLastPara="1" vertOverflow="ellipsis" wrap="square" anchor="ctr" anchorCtr="1"/>
              <a:lstStyle/>
              <a:p>
                <a:pPr>
                  <a:defRPr sz="1100" b="0" i="0" u="none" strike="noStrike" kern="1200" baseline="0">
                    <a:solidFill>
                      <a:sysClr val="windowText" lastClr="000000"/>
                    </a:solidFill>
                    <a:latin typeface="+mn-lt"/>
                    <a:ea typeface="+mn-ea"/>
                    <a:cs typeface="+mn-cs"/>
                  </a:defRPr>
                </a:pPr>
                <a:r>
                  <a:rPr lang="en-US" altLang="ja-JP" sz="1100">
                    <a:solidFill>
                      <a:sysClr val="windowText" lastClr="000000"/>
                    </a:solidFill>
                  </a:rPr>
                  <a:t>(ha)</a:t>
                </a:r>
                <a:endParaRPr lang="ja-JP" altLang="en-US" sz="1100">
                  <a:solidFill>
                    <a:sysClr val="windowText" lastClr="000000"/>
                  </a:solidFill>
                </a:endParaRPr>
              </a:p>
            </c:rich>
          </c:tx>
          <c:layout>
            <c:manualLayout>
              <c:xMode val="edge"/>
              <c:yMode val="edge"/>
              <c:x val="1.1111111111111112E-2"/>
              <c:y val="2.2654199475065622E-2"/>
            </c:manualLayout>
          </c:layout>
          <c:overlay val="0"/>
          <c:spPr>
            <a:noFill/>
            <a:ln>
              <a:noFill/>
            </a:ln>
            <a:effectLst/>
          </c:sp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ja-JP"/>
          </a:p>
        </c:txPr>
        <c:crossAx val="127077376"/>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90566763570138"/>
          <c:y val="4.6116384984587207E-2"/>
          <c:w val="0.6902777130079697"/>
          <c:h val="0.77422752062534239"/>
        </c:manualLayout>
      </c:layout>
      <c:barChart>
        <c:barDir val="col"/>
        <c:grouping val="clustered"/>
        <c:varyColors val="0"/>
        <c:ser>
          <c:idx val="0"/>
          <c:order val="0"/>
          <c:tx>
            <c:strRef>
              <c:f>Sheet2!$C$2</c:f>
              <c:strCache>
                <c:ptCount val="1"/>
                <c:pt idx="0">
                  <c:v>事業所数</c:v>
                </c:pt>
              </c:strCache>
            </c:strRef>
          </c:tx>
          <c:spPr>
            <a:solidFill>
              <a:schemeClr val="tx2">
                <a:lumMod val="40000"/>
                <a:lumOff val="60000"/>
              </a:schemeClr>
            </a:solidFill>
          </c:spPr>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Sheet2!$C$3:$C$10</c:f>
              <c:numCache>
                <c:formatCode>#,##0;"▲ "#,##0</c:formatCode>
                <c:ptCount val="8"/>
                <c:pt idx="0">
                  <c:v>9276</c:v>
                </c:pt>
                <c:pt idx="1">
                  <c:v>10796</c:v>
                </c:pt>
                <c:pt idx="2">
                  <c:v>6305</c:v>
                </c:pt>
                <c:pt idx="3">
                  <c:v>7573</c:v>
                </c:pt>
                <c:pt idx="4">
                  <c:v>13255</c:v>
                </c:pt>
                <c:pt idx="5">
                  <c:v>14821</c:v>
                </c:pt>
                <c:pt idx="6">
                  <c:v>6705</c:v>
                </c:pt>
                <c:pt idx="7">
                  <c:v>4325</c:v>
                </c:pt>
              </c:numCache>
            </c:numRef>
          </c:val>
        </c:ser>
        <c:ser>
          <c:idx val="1"/>
          <c:order val="1"/>
          <c:tx>
            <c:strRef>
              <c:f>Sheet2!$D$2</c:f>
              <c:strCache>
                <c:ptCount val="1"/>
                <c:pt idx="0">
                  <c:v>あ</c:v>
                </c:pt>
              </c:strCache>
            </c:strRef>
          </c:tx>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Sheet2!$D$3:$D$10</c:f>
              <c:numCache>
                <c:formatCode>General</c:formatCode>
                <c:ptCount val="8"/>
              </c:numCache>
            </c:numRef>
          </c:val>
        </c:ser>
        <c:dLbls>
          <c:showLegendKey val="0"/>
          <c:showVal val="0"/>
          <c:showCatName val="0"/>
          <c:showSerName val="0"/>
          <c:showPercent val="0"/>
          <c:showBubbleSize val="0"/>
        </c:dLbls>
        <c:gapWidth val="150"/>
        <c:axId val="127560320"/>
        <c:axId val="127562112"/>
      </c:barChart>
      <c:barChart>
        <c:barDir val="col"/>
        <c:grouping val="clustered"/>
        <c:varyColors val="0"/>
        <c:ser>
          <c:idx val="2"/>
          <c:order val="2"/>
          <c:tx>
            <c:strRef>
              <c:f>Sheet2!$E$2</c:f>
              <c:strCache>
                <c:ptCount val="1"/>
                <c:pt idx="0">
                  <c:v>ｓ</c:v>
                </c:pt>
              </c:strCache>
            </c:strRef>
          </c:tx>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Sheet2!$E$3:$E$10</c:f>
              <c:numCache>
                <c:formatCode>General</c:formatCode>
                <c:ptCount val="8"/>
              </c:numCache>
            </c:numRef>
          </c:val>
        </c:ser>
        <c:ser>
          <c:idx val="3"/>
          <c:order val="3"/>
          <c:tx>
            <c:strRef>
              <c:f>Sheet2!$F$2</c:f>
              <c:strCache>
                <c:ptCount val="1"/>
                <c:pt idx="0">
                  <c:v>粗付加価値額</c:v>
                </c:pt>
              </c:strCache>
            </c:strRef>
          </c:tx>
          <c:spPr>
            <a:solidFill>
              <a:schemeClr val="accent2">
                <a:lumMod val="75000"/>
              </a:schemeClr>
            </a:solidFill>
          </c:spPr>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Sheet2!$F$3:$F$10</c:f>
              <c:numCache>
                <c:formatCode>#,##0;"▲ "#,##0</c:formatCode>
                <c:ptCount val="8"/>
                <c:pt idx="0">
                  <c:v>785472</c:v>
                </c:pt>
                <c:pt idx="1">
                  <c:v>796759</c:v>
                </c:pt>
                <c:pt idx="2">
                  <c:v>591296</c:v>
                </c:pt>
                <c:pt idx="3">
                  <c:v>653821</c:v>
                </c:pt>
                <c:pt idx="4">
                  <c:v>1148968</c:v>
                </c:pt>
                <c:pt idx="5">
                  <c:v>1209149</c:v>
                </c:pt>
                <c:pt idx="6">
                  <c:v>562321</c:v>
                </c:pt>
                <c:pt idx="7">
                  <c:v>382307</c:v>
                </c:pt>
              </c:numCache>
            </c:numRef>
          </c:val>
        </c:ser>
        <c:dLbls>
          <c:showLegendKey val="0"/>
          <c:showVal val="0"/>
          <c:showCatName val="0"/>
          <c:showSerName val="0"/>
          <c:showPercent val="0"/>
          <c:showBubbleSize val="0"/>
        </c:dLbls>
        <c:gapWidth val="150"/>
        <c:axId val="127578112"/>
        <c:axId val="127563648"/>
      </c:barChart>
      <c:catAx>
        <c:axId val="127560320"/>
        <c:scaling>
          <c:orientation val="minMax"/>
        </c:scaling>
        <c:delete val="0"/>
        <c:axPos val="b"/>
        <c:majorTickMark val="out"/>
        <c:minorTickMark val="none"/>
        <c:tickLblPos val="nextTo"/>
        <c:crossAx val="127562112"/>
        <c:crosses val="autoZero"/>
        <c:auto val="1"/>
        <c:lblAlgn val="ctr"/>
        <c:lblOffset val="100"/>
        <c:noMultiLvlLbl val="0"/>
      </c:catAx>
      <c:valAx>
        <c:axId val="127562112"/>
        <c:scaling>
          <c:orientation val="minMax"/>
        </c:scaling>
        <c:delete val="0"/>
        <c:axPos val="l"/>
        <c:majorGridlines/>
        <c:numFmt formatCode="#,##0;&quot;▲ &quot;#,##0" sourceLinked="1"/>
        <c:majorTickMark val="out"/>
        <c:minorTickMark val="none"/>
        <c:tickLblPos val="nextTo"/>
        <c:txPr>
          <a:bodyPr/>
          <a:lstStyle/>
          <a:p>
            <a:pPr>
              <a:defRPr sz="1200"/>
            </a:pPr>
            <a:endParaRPr lang="ja-JP"/>
          </a:p>
        </c:txPr>
        <c:crossAx val="127560320"/>
        <c:crosses val="autoZero"/>
        <c:crossBetween val="between"/>
      </c:valAx>
      <c:valAx>
        <c:axId val="127563648"/>
        <c:scaling>
          <c:orientation val="minMax"/>
        </c:scaling>
        <c:delete val="0"/>
        <c:axPos val="r"/>
        <c:numFmt formatCode="General" sourceLinked="1"/>
        <c:majorTickMark val="out"/>
        <c:minorTickMark val="none"/>
        <c:tickLblPos val="nextTo"/>
        <c:txPr>
          <a:bodyPr/>
          <a:lstStyle/>
          <a:p>
            <a:pPr>
              <a:defRPr sz="1200"/>
            </a:pPr>
            <a:endParaRPr lang="ja-JP"/>
          </a:p>
        </c:txPr>
        <c:crossAx val="127578112"/>
        <c:crosses val="max"/>
        <c:crossBetween val="between"/>
        <c:dispUnits>
          <c:builtInUnit val="thousands"/>
        </c:dispUnits>
      </c:valAx>
      <c:catAx>
        <c:axId val="127578112"/>
        <c:scaling>
          <c:orientation val="minMax"/>
        </c:scaling>
        <c:delete val="1"/>
        <c:axPos val="b"/>
        <c:majorTickMark val="out"/>
        <c:minorTickMark val="none"/>
        <c:tickLblPos val="nextTo"/>
        <c:crossAx val="127563648"/>
        <c:crosses val="autoZero"/>
        <c:auto val="1"/>
        <c:lblAlgn val="ctr"/>
        <c:lblOffset val="100"/>
        <c:noMultiLvlLbl val="0"/>
      </c:catAx>
    </c:plotArea>
    <c:legend>
      <c:legendPos val="r"/>
      <c:legendEntry>
        <c:idx val="1"/>
        <c:delete val="1"/>
      </c:legendEntry>
      <c:legendEntry>
        <c:idx val="2"/>
        <c:delete val="1"/>
      </c:legendEntry>
      <c:layout>
        <c:manualLayout>
          <c:xMode val="edge"/>
          <c:yMode val="edge"/>
          <c:x val="0.15650095686091187"/>
          <c:y val="5.902028601564991E-2"/>
          <c:w val="0.23599591053396229"/>
          <c:h val="0.16337135428164937"/>
        </c:manualLayout>
      </c:layout>
      <c:overlay val="0"/>
    </c:legend>
    <c:plotVisOnly val="1"/>
    <c:dispBlanksAs val="gap"/>
    <c:showDLblsOverMax val="0"/>
  </c:chart>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989733515856323"/>
          <c:y val="7.4380462027545668E-2"/>
          <c:w val="0.63484326612287001"/>
          <c:h val="0.76520932809153464"/>
        </c:manualLayout>
      </c:layout>
      <c:barChart>
        <c:barDir val="bar"/>
        <c:grouping val="stacked"/>
        <c:varyColors val="0"/>
        <c:ser>
          <c:idx val="0"/>
          <c:order val="0"/>
          <c:tx>
            <c:strRef>
              <c:f>Sheet1!$B$1</c:f>
              <c:strCache>
                <c:ptCount val="1"/>
                <c:pt idx="0">
                  <c:v>増加傾向</c:v>
                </c:pt>
              </c:strCache>
            </c:strRef>
          </c:tx>
          <c:invertIfNegative val="0"/>
          <c:cat>
            <c:strRef>
              <c:f>Sheet1!$A$2:$A$5</c:f>
              <c:strCache>
                <c:ptCount val="4"/>
                <c:pt idx="0">
                  <c:v>両方あり
(n=279)</c:v>
                </c:pt>
                <c:pt idx="1">
                  <c:v>新分野あり
(n=145)</c:v>
                </c:pt>
                <c:pt idx="2">
                  <c:v>新商品あり
(n=284)</c:v>
                </c:pt>
                <c:pt idx="3">
                  <c:v>従来商品のみ
（n=918)</c:v>
                </c:pt>
              </c:strCache>
            </c:strRef>
          </c:cat>
          <c:val>
            <c:numRef>
              <c:f>Sheet1!$B$2:$B$5</c:f>
              <c:numCache>
                <c:formatCode>General</c:formatCode>
                <c:ptCount val="4"/>
                <c:pt idx="0">
                  <c:v>33</c:v>
                </c:pt>
                <c:pt idx="1">
                  <c:v>27.6</c:v>
                </c:pt>
                <c:pt idx="2">
                  <c:v>19.399999999999999</c:v>
                </c:pt>
                <c:pt idx="3">
                  <c:v>17.8</c:v>
                </c:pt>
              </c:numCache>
            </c:numRef>
          </c:val>
        </c:ser>
        <c:ser>
          <c:idx val="1"/>
          <c:order val="1"/>
          <c:tx>
            <c:strRef>
              <c:f>Sheet1!$C$1</c:f>
              <c:strCache>
                <c:ptCount val="1"/>
                <c:pt idx="0">
                  <c:v>横ばい</c:v>
                </c:pt>
              </c:strCache>
            </c:strRef>
          </c:tx>
          <c:spPr>
            <a:pattFill prst="dkDnDiag">
              <a:fgClr>
                <a:srgbClr val="C00000"/>
              </a:fgClr>
              <a:bgClr>
                <a:schemeClr val="bg1"/>
              </a:bgClr>
            </a:pattFill>
          </c:spPr>
          <c:invertIfNegative val="0"/>
          <c:cat>
            <c:strRef>
              <c:f>Sheet1!$A$2:$A$5</c:f>
              <c:strCache>
                <c:ptCount val="4"/>
                <c:pt idx="0">
                  <c:v>両方あり
(n=279)</c:v>
                </c:pt>
                <c:pt idx="1">
                  <c:v>新分野あり
(n=145)</c:v>
                </c:pt>
                <c:pt idx="2">
                  <c:v>新商品あり
(n=284)</c:v>
                </c:pt>
                <c:pt idx="3">
                  <c:v>従来商品のみ
（n=918)</c:v>
                </c:pt>
              </c:strCache>
            </c:strRef>
          </c:cat>
          <c:val>
            <c:numRef>
              <c:f>Sheet1!$C$2:$C$5</c:f>
              <c:numCache>
                <c:formatCode>General</c:formatCode>
                <c:ptCount val="4"/>
                <c:pt idx="0">
                  <c:v>39.1</c:v>
                </c:pt>
                <c:pt idx="1">
                  <c:v>42.1</c:v>
                </c:pt>
                <c:pt idx="2">
                  <c:v>37</c:v>
                </c:pt>
                <c:pt idx="3">
                  <c:v>35.9</c:v>
                </c:pt>
              </c:numCache>
            </c:numRef>
          </c:val>
        </c:ser>
        <c:ser>
          <c:idx val="2"/>
          <c:order val="2"/>
          <c:tx>
            <c:strRef>
              <c:f>Sheet1!$D$1</c:f>
              <c:strCache>
                <c:ptCount val="1"/>
                <c:pt idx="0">
                  <c:v>減少傾向</c:v>
                </c:pt>
              </c:strCache>
            </c:strRef>
          </c:tx>
          <c:spPr>
            <a:pattFill prst="pct90">
              <a:fgClr>
                <a:srgbClr val="92D050"/>
              </a:fgClr>
              <a:bgClr>
                <a:schemeClr val="bg1"/>
              </a:bgClr>
            </a:pattFill>
          </c:spPr>
          <c:invertIfNegative val="0"/>
          <c:cat>
            <c:strRef>
              <c:f>Sheet1!$A$2:$A$5</c:f>
              <c:strCache>
                <c:ptCount val="4"/>
                <c:pt idx="0">
                  <c:v>両方あり
(n=279)</c:v>
                </c:pt>
                <c:pt idx="1">
                  <c:v>新分野あり
(n=145)</c:v>
                </c:pt>
                <c:pt idx="2">
                  <c:v>新商品あり
(n=284)</c:v>
                </c:pt>
                <c:pt idx="3">
                  <c:v>従来商品のみ
（n=918)</c:v>
                </c:pt>
              </c:strCache>
            </c:strRef>
          </c:cat>
          <c:val>
            <c:numRef>
              <c:f>Sheet1!$D$2:$D$5</c:f>
              <c:numCache>
                <c:formatCode>General</c:formatCode>
                <c:ptCount val="4"/>
                <c:pt idx="0">
                  <c:v>28</c:v>
                </c:pt>
                <c:pt idx="1">
                  <c:v>30.3</c:v>
                </c:pt>
                <c:pt idx="2">
                  <c:v>43.7</c:v>
                </c:pt>
                <c:pt idx="3">
                  <c:v>46.3</c:v>
                </c:pt>
              </c:numCache>
            </c:numRef>
          </c:val>
        </c:ser>
        <c:dLbls>
          <c:showLegendKey val="0"/>
          <c:showVal val="0"/>
          <c:showCatName val="0"/>
          <c:showSerName val="0"/>
          <c:showPercent val="0"/>
          <c:showBubbleSize val="0"/>
        </c:dLbls>
        <c:gapWidth val="150"/>
        <c:overlap val="100"/>
        <c:axId val="148617088"/>
        <c:axId val="148618624"/>
      </c:barChart>
      <c:catAx>
        <c:axId val="148617088"/>
        <c:scaling>
          <c:orientation val="minMax"/>
        </c:scaling>
        <c:delete val="0"/>
        <c:axPos val="l"/>
        <c:majorTickMark val="out"/>
        <c:minorTickMark val="none"/>
        <c:tickLblPos val="nextTo"/>
        <c:txPr>
          <a:bodyPr/>
          <a:lstStyle/>
          <a:p>
            <a:pPr>
              <a:defRPr sz="900"/>
            </a:pPr>
            <a:endParaRPr lang="ja-JP"/>
          </a:p>
        </c:txPr>
        <c:crossAx val="148618624"/>
        <c:crosses val="autoZero"/>
        <c:auto val="1"/>
        <c:lblAlgn val="ctr"/>
        <c:lblOffset val="100"/>
        <c:noMultiLvlLbl val="0"/>
      </c:catAx>
      <c:valAx>
        <c:axId val="148618624"/>
        <c:scaling>
          <c:orientation val="minMax"/>
          <c:max val="100"/>
        </c:scaling>
        <c:delete val="0"/>
        <c:axPos val="b"/>
        <c:majorGridlines/>
        <c:numFmt formatCode="General" sourceLinked="1"/>
        <c:majorTickMark val="out"/>
        <c:minorTickMark val="none"/>
        <c:tickLblPos val="nextTo"/>
        <c:txPr>
          <a:bodyPr/>
          <a:lstStyle/>
          <a:p>
            <a:pPr>
              <a:defRPr sz="1000"/>
            </a:pPr>
            <a:endParaRPr lang="ja-JP"/>
          </a:p>
        </c:txPr>
        <c:crossAx val="148617088"/>
        <c:crosses val="autoZero"/>
        <c:crossBetween val="between"/>
      </c:valAx>
    </c:plotArea>
    <c:legend>
      <c:legendPos val="b"/>
      <c:layout>
        <c:manualLayout>
          <c:xMode val="edge"/>
          <c:yMode val="edge"/>
          <c:x val="0.28254098737761513"/>
          <c:y val="0.93530941848178584"/>
          <c:w val="0.49456814707626123"/>
          <c:h val="6.469058151821426E-2"/>
        </c:manualLayout>
      </c:layout>
      <c:overlay val="0"/>
      <c:txPr>
        <a:bodyPr/>
        <a:lstStyle/>
        <a:p>
          <a:pPr>
            <a:defRPr sz="105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tx>
                <c:rich>
                  <a:bodyPr/>
                  <a:lstStyle/>
                  <a:p>
                    <a:r>
                      <a:rPr lang="ja-JP" altLang="en-US" smtClean="0"/>
                      <a:t>アジア</a:t>
                    </a:r>
                    <a:r>
                      <a:rPr lang="en-US" altLang="ja-JP" smtClean="0"/>
                      <a:t> </a:t>
                    </a:r>
                    <a:r>
                      <a:rPr lang="en-US" altLang="ja-JP"/>
                      <a:t>1097</a:t>
                    </a:r>
                    <a:endParaRPr lang="ja-JP" altLang="en-US" dirty="0"/>
                  </a:p>
                </c:rich>
              </c:tx>
              <c:showLegendKey val="0"/>
              <c:showVal val="1"/>
              <c:showCatName val="1"/>
              <c:showSerName val="0"/>
              <c:showPercent val="0"/>
              <c:showBubbleSize val="0"/>
            </c:dLbl>
            <c:dLbl>
              <c:idx val="1"/>
              <c:layout>
                <c:manualLayout>
                  <c:x val="-0.12810899799012232"/>
                  <c:y val="0.2494063301426051"/>
                </c:manualLayout>
              </c:layout>
              <c:tx>
                <c:rich>
                  <a:bodyPr/>
                  <a:lstStyle/>
                  <a:p>
                    <a:r>
                      <a:rPr lang="ja-JP" altLang="en-US" smtClean="0"/>
                      <a:t>ヨーロッパ</a:t>
                    </a:r>
                    <a:r>
                      <a:rPr lang="en-US" altLang="ja-JP" smtClean="0"/>
                      <a:t> </a:t>
                    </a:r>
                    <a:r>
                      <a:rPr lang="en-US" altLang="ja-JP"/>
                      <a:t>36.5</a:t>
                    </a:r>
                  </a:p>
                </c:rich>
              </c:tx>
              <c:showLegendKey val="0"/>
              <c:showVal val="1"/>
              <c:showCatName val="1"/>
              <c:showSerName val="0"/>
              <c:showPercent val="0"/>
              <c:showBubbleSize val="0"/>
            </c:dLbl>
            <c:dLbl>
              <c:idx val="2"/>
              <c:layout/>
              <c:tx>
                <c:rich>
                  <a:bodyPr/>
                  <a:lstStyle/>
                  <a:p>
                    <a:r>
                      <a:rPr lang="ja-JP" altLang="en-US" smtClean="0"/>
                      <a:t>北米</a:t>
                    </a:r>
                    <a:r>
                      <a:rPr lang="en-US" altLang="ja-JP" smtClean="0"/>
                      <a:t> </a:t>
                    </a:r>
                    <a:r>
                      <a:rPr lang="en-US" altLang="ja-JP"/>
                      <a:t>112.5</a:t>
                    </a:r>
                  </a:p>
                </c:rich>
              </c:tx>
              <c:showLegendKey val="0"/>
              <c:showVal val="1"/>
              <c:showCatName val="1"/>
              <c:showSerName val="0"/>
              <c:showPercent val="0"/>
              <c:showBubbleSize val="0"/>
            </c:dLbl>
            <c:dLbl>
              <c:idx val="3"/>
              <c:layout/>
              <c:tx>
                <c:rich>
                  <a:bodyPr/>
                  <a:lstStyle/>
                  <a:p>
                    <a:r>
                      <a:rPr lang="ja-JP" altLang="en-US"/>
                      <a:t>中東</a:t>
                    </a:r>
                    <a:r>
                      <a:rPr lang="ja-JP" altLang="en-US" smtClean="0"/>
                      <a:t>等</a:t>
                    </a:r>
                    <a:r>
                      <a:rPr lang="en-US" altLang="ja-JP" smtClean="0"/>
                      <a:t> </a:t>
                    </a:r>
                    <a:r>
                      <a:rPr lang="en-US" altLang="ja-JP" dirty="0"/>
                      <a:t>14</a:t>
                    </a:r>
                    <a:endParaRPr lang="ja-JP" altLang="en-US" dirty="0"/>
                  </a:p>
                </c:rich>
              </c:tx>
              <c:showLegendKey val="0"/>
              <c:showVal val="1"/>
              <c:showCatName val="1"/>
              <c:showSerName val="0"/>
              <c:showPercent val="0"/>
              <c:showBubbleSize val="0"/>
            </c:dLbl>
            <c:txPr>
              <a:bodyPr/>
              <a:lstStyle/>
              <a:p>
                <a:pPr>
                  <a:defRPr sz="1200"/>
                </a:pPr>
                <a:endParaRPr lang="ja-JP"/>
              </a:p>
            </c:txPr>
            <c:showLegendKey val="0"/>
            <c:showVal val="1"/>
            <c:showCatName val="1"/>
            <c:showSerName val="0"/>
            <c:showPercent val="0"/>
            <c:showBubbleSize val="0"/>
            <c:showLeaderLines val="1"/>
          </c:dLbls>
          <c:cat>
            <c:strRef>
              <c:f>Sheet1!$A$1:$A$4</c:f>
              <c:strCache>
                <c:ptCount val="4"/>
                <c:pt idx="0">
                  <c:v>アジア</c:v>
                </c:pt>
                <c:pt idx="1">
                  <c:v>ヨーロッパ</c:v>
                </c:pt>
                <c:pt idx="2">
                  <c:v>北米</c:v>
                </c:pt>
                <c:pt idx="3">
                  <c:v>中東等</c:v>
                </c:pt>
              </c:strCache>
            </c:strRef>
          </c:cat>
          <c:val>
            <c:numRef>
              <c:f>Sheet1!$B$1:$B$4</c:f>
              <c:numCache>
                <c:formatCode>General</c:formatCode>
                <c:ptCount val="4"/>
                <c:pt idx="0">
                  <c:v>1097</c:v>
                </c:pt>
                <c:pt idx="1">
                  <c:v>36.5</c:v>
                </c:pt>
                <c:pt idx="2">
                  <c:v>112.5</c:v>
                </c:pt>
                <c:pt idx="3">
                  <c:v>14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ja-JP" altLang="en-US" sz="1200" b="0" dirty="0" smtClean="0"/>
              <a:t>外貿定期コンテナ航路（近海・東南アジア）</a:t>
            </a:r>
            <a:endParaRPr lang="en-US" altLang="ja-JP" sz="1200" b="0" dirty="0" smtClean="0"/>
          </a:p>
          <a:p>
            <a:pPr>
              <a:defRPr sz="1200" b="0"/>
            </a:pPr>
            <a:r>
              <a:rPr lang="zh-TW" altLang="en-US" sz="1200" b="0" dirty="0" smtClean="0">
                <a:latin typeface="ＭＳ Ｐゴシック" panose="020B0600070205080204" pitchFamily="50" charset="-128"/>
                <a:ea typeface="ＭＳ Ｐゴシック" panose="020B0600070205080204" pitchFamily="50" charset="-128"/>
              </a:rPr>
              <a:t>（４月１日現在）</a:t>
            </a:r>
          </a:p>
        </c:rich>
      </c:tx>
      <c:layout/>
      <c:overlay val="0"/>
    </c:title>
    <c:autoTitleDeleted val="0"/>
    <c:plotArea>
      <c:layout/>
      <c:lineChart>
        <c:grouping val="standard"/>
        <c:varyColors val="0"/>
        <c:ser>
          <c:idx val="0"/>
          <c:order val="0"/>
          <c:tx>
            <c:strRef>
              <c:f>外貿定期コンテナ航路!$D$4</c:f>
              <c:strCache>
                <c:ptCount val="1"/>
                <c:pt idx="0">
                  <c:v>東京港</c:v>
                </c:pt>
              </c:strCache>
            </c:strRef>
          </c:tx>
          <c:spPr>
            <a:ln w="19050"/>
          </c:spP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外貿定期コンテナ航路!$D$6:$D$20</c:f>
              <c:numCache>
                <c:formatCode>General</c:formatCode>
                <c:ptCount val="15"/>
                <c:pt idx="0">
                  <c:v>55</c:v>
                </c:pt>
                <c:pt idx="1">
                  <c:v>54</c:v>
                </c:pt>
                <c:pt idx="2">
                  <c:v>47</c:v>
                </c:pt>
                <c:pt idx="3">
                  <c:v>50</c:v>
                </c:pt>
                <c:pt idx="4">
                  <c:v>98</c:v>
                </c:pt>
                <c:pt idx="5">
                  <c:v>84</c:v>
                </c:pt>
                <c:pt idx="6">
                  <c:v>83</c:v>
                </c:pt>
                <c:pt idx="7">
                  <c:v>78</c:v>
                </c:pt>
                <c:pt idx="8">
                  <c:v>76</c:v>
                </c:pt>
                <c:pt idx="9">
                  <c:v>74</c:v>
                </c:pt>
                <c:pt idx="10">
                  <c:v>82</c:v>
                </c:pt>
                <c:pt idx="11">
                  <c:v>82</c:v>
                </c:pt>
                <c:pt idx="12">
                  <c:v>81</c:v>
                </c:pt>
                <c:pt idx="13">
                  <c:v>60</c:v>
                </c:pt>
                <c:pt idx="14">
                  <c:v>81</c:v>
                </c:pt>
              </c:numCache>
            </c:numRef>
          </c:val>
          <c:smooth val="0"/>
        </c:ser>
        <c:ser>
          <c:idx val="1"/>
          <c:order val="1"/>
          <c:tx>
            <c:strRef>
              <c:f>外貿定期コンテナ航路!$E$4</c:f>
              <c:strCache>
                <c:ptCount val="1"/>
                <c:pt idx="0">
                  <c:v>横浜港</c:v>
                </c:pt>
              </c:strCache>
            </c:strRef>
          </c:tx>
          <c:spPr>
            <a:ln w="19050"/>
          </c:spPr>
          <c:marker>
            <c:symbol val="circle"/>
            <c:size val="5"/>
          </c:marke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外貿定期コンテナ航路!$E$6:$E$20</c:f>
              <c:numCache>
                <c:formatCode>General</c:formatCode>
                <c:ptCount val="15"/>
                <c:pt idx="0">
                  <c:v>92</c:v>
                </c:pt>
                <c:pt idx="1">
                  <c:v>84</c:v>
                </c:pt>
                <c:pt idx="2">
                  <c:v>58</c:v>
                </c:pt>
                <c:pt idx="3">
                  <c:v>63</c:v>
                </c:pt>
                <c:pt idx="4">
                  <c:v>100</c:v>
                </c:pt>
                <c:pt idx="5">
                  <c:v>90</c:v>
                </c:pt>
                <c:pt idx="6">
                  <c:v>79</c:v>
                </c:pt>
                <c:pt idx="7">
                  <c:v>73</c:v>
                </c:pt>
                <c:pt idx="8">
                  <c:v>72</c:v>
                </c:pt>
                <c:pt idx="9">
                  <c:v>71</c:v>
                </c:pt>
                <c:pt idx="10">
                  <c:v>84</c:v>
                </c:pt>
                <c:pt idx="11">
                  <c:v>68</c:v>
                </c:pt>
                <c:pt idx="12">
                  <c:v>72.5</c:v>
                </c:pt>
                <c:pt idx="13">
                  <c:v>57</c:v>
                </c:pt>
                <c:pt idx="14">
                  <c:v>74</c:v>
                </c:pt>
              </c:numCache>
            </c:numRef>
          </c:val>
          <c:smooth val="0"/>
        </c:ser>
        <c:ser>
          <c:idx val="2"/>
          <c:order val="2"/>
          <c:tx>
            <c:strRef>
              <c:f>外貿定期コンテナ航路!$F$4</c:f>
              <c:strCache>
                <c:ptCount val="1"/>
                <c:pt idx="0">
                  <c:v>名古屋港</c:v>
                </c:pt>
              </c:strCache>
            </c:strRef>
          </c:tx>
          <c:spPr>
            <a:ln w="19050"/>
          </c:spP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外貿定期コンテナ航路!$F$6:$F$20</c:f>
              <c:numCache>
                <c:formatCode>General</c:formatCode>
                <c:ptCount val="15"/>
                <c:pt idx="0">
                  <c:v>76</c:v>
                </c:pt>
                <c:pt idx="1">
                  <c:v>71</c:v>
                </c:pt>
                <c:pt idx="2">
                  <c:v>53</c:v>
                </c:pt>
                <c:pt idx="3">
                  <c:v>50</c:v>
                </c:pt>
                <c:pt idx="4">
                  <c:v>87</c:v>
                </c:pt>
                <c:pt idx="5">
                  <c:v>82</c:v>
                </c:pt>
                <c:pt idx="6">
                  <c:v>70</c:v>
                </c:pt>
                <c:pt idx="7">
                  <c:v>63</c:v>
                </c:pt>
                <c:pt idx="8">
                  <c:v>63</c:v>
                </c:pt>
                <c:pt idx="9">
                  <c:v>60</c:v>
                </c:pt>
                <c:pt idx="10">
                  <c:v>75</c:v>
                </c:pt>
                <c:pt idx="11">
                  <c:v>76</c:v>
                </c:pt>
                <c:pt idx="12">
                  <c:v>68.5</c:v>
                </c:pt>
                <c:pt idx="13">
                  <c:v>54.4</c:v>
                </c:pt>
                <c:pt idx="14">
                  <c:v>70.5</c:v>
                </c:pt>
              </c:numCache>
            </c:numRef>
          </c:val>
          <c:smooth val="0"/>
        </c:ser>
        <c:ser>
          <c:idx val="3"/>
          <c:order val="3"/>
          <c:tx>
            <c:strRef>
              <c:f>外貿定期コンテナ航路!$G$4</c:f>
              <c:strCache>
                <c:ptCount val="1"/>
                <c:pt idx="0">
                  <c:v>大阪港</c:v>
                </c:pt>
              </c:strCache>
            </c:strRef>
          </c:tx>
          <c:spPr>
            <a:ln w="38100"/>
          </c:spPr>
          <c:marker>
            <c:symbol val="square"/>
            <c:size val="6"/>
          </c:marke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外貿定期コンテナ航路!$G$6:$G$20</c:f>
              <c:numCache>
                <c:formatCode>General</c:formatCode>
                <c:ptCount val="15"/>
                <c:pt idx="0">
                  <c:v>92</c:v>
                </c:pt>
                <c:pt idx="1">
                  <c:v>87</c:v>
                </c:pt>
                <c:pt idx="2">
                  <c:v>63</c:v>
                </c:pt>
                <c:pt idx="3">
                  <c:v>74</c:v>
                </c:pt>
                <c:pt idx="4">
                  <c:v>110</c:v>
                </c:pt>
                <c:pt idx="5">
                  <c:v>89</c:v>
                </c:pt>
                <c:pt idx="6">
                  <c:v>74</c:v>
                </c:pt>
                <c:pt idx="7">
                  <c:v>69</c:v>
                </c:pt>
                <c:pt idx="8">
                  <c:v>65</c:v>
                </c:pt>
                <c:pt idx="9">
                  <c:v>65</c:v>
                </c:pt>
                <c:pt idx="10">
                  <c:v>74</c:v>
                </c:pt>
                <c:pt idx="11">
                  <c:v>74</c:v>
                </c:pt>
                <c:pt idx="12">
                  <c:v>70.7</c:v>
                </c:pt>
                <c:pt idx="13">
                  <c:v>62.6</c:v>
                </c:pt>
                <c:pt idx="14">
                  <c:v>65.5</c:v>
                </c:pt>
              </c:numCache>
            </c:numRef>
          </c:val>
          <c:smooth val="0"/>
        </c:ser>
        <c:ser>
          <c:idx val="4"/>
          <c:order val="4"/>
          <c:tx>
            <c:strRef>
              <c:f>外貿定期コンテナ航路!$H$4</c:f>
              <c:strCache>
                <c:ptCount val="1"/>
                <c:pt idx="0">
                  <c:v>神戸港</c:v>
                </c:pt>
              </c:strCache>
            </c:strRef>
          </c:tx>
          <c:spPr>
            <a:ln w="38100"/>
          </c:spP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外貿定期コンテナ航路!$H$6:$H$20</c:f>
              <c:numCache>
                <c:formatCode>General</c:formatCode>
                <c:ptCount val="15"/>
                <c:pt idx="0">
                  <c:v>91</c:v>
                </c:pt>
                <c:pt idx="1">
                  <c:v>81</c:v>
                </c:pt>
                <c:pt idx="2">
                  <c:v>63</c:v>
                </c:pt>
                <c:pt idx="3">
                  <c:v>69</c:v>
                </c:pt>
                <c:pt idx="4">
                  <c:v>87</c:v>
                </c:pt>
                <c:pt idx="5">
                  <c:v>78</c:v>
                </c:pt>
                <c:pt idx="6">
                  <c:v>76</c:v>
                </c:pt>
                <c:pt idx="7">
                  <c:v>68</c:v>
                </c:pt>
                <c:pt idx="8">
                  <c:v>67</c:v>
                </c:pt>
                <c:pt idx="9">
                  <c:v>67</c:v>
                </c:pt>
                <c:pt idx="10">
                  <c:v>69</c:v>
                </c:pt>
                <c:pt idx="11">
                  <c:v>69</c:v>
                </c:pt>
                <c:pt idx="12">
                  <c:v>72</c:v>
                </c:pt>
                <c:pt idx="13">
                  <c:v>62.6</c:v>
                </c:pt>
                <c:pt idx="14">
                  <c:v>69.2</c:v>
                </c:pt>
              </c:numCache>
            </c:numRef>
          </c:val>
          <c:smooth val="0"/>
        </c:ser>
        <c:dLbls>
          <c:showLegendKey val="0"/>
          <c:showVal val="0"/>
          <c:showCatName val="0"/>
          <c:showSerName val="0"/>
          <c:showPercent val="0"/>
          <c:showBubbleSize val="0"/>
        </c:dLbls>
        <c:marker val="1"/>
        <c:smooth val="0"/>
        <c:axId val="155707264"/>
        <c:axId val="155708800"/>
      </c:lineChart>
      <c:catAx>
        <c:axId val="155707264"/>
        <c:scaling>
          <c:orientation val="minMax"/>
        </c:scaling>
        <c:delete val="0"/>
        <c:axPos val="b"/>
        <c:numFmt formatCode="General" sourceLinked="1"/>
        <c:majorTickMark val="out"/>
        <c:minorTickMark val="none"/>
        <c:tickLblPos val="nextTo"/>
        <c:txPr>
          <a:bodyPr rot="0" vert="horz"/>
          <a:lstStyle/>
          <a:p>
            <a:pPr>
              <a:defRPr sz="900"/>
            </a:pPr>
            <a:endParaRPr lang="ja-JP"/>
          </a:p>
        </c:txPr>
        <c:crossAx val="155708800"/>
        <c:crosses val="autoZero"/>
        <c:auto val="1"/>
        <c:lblAlgn val="ctr"/>
        <c:lblOffset val="100"/>
        <c:tickLblSkip val="1"/>
        <c:noMultiLvlLbl val="0"/>
      </c:catAx>
      <c:valAx>
        <c:axId val="155708800"/>
        <c:scaling>
          <c:orientation val="minMax"/>
          <c:max val="110"/>
          <c:min val="40"/>
        </c:scaling>
        <c:delete val="0"/>
        <c:axPos val="l"/>
        <c:majorGridlines/>
        <c:title>
          <c:tx>
            <c:rich>
              <a:bodyPr rot="0" vert="eaVert"/>
              <a:lstStyle/>
              <a:p>
                <a:pPr>
                  <a:defRPr b="0"/>
                </a:pPr>
                <a:r>
                  <a:rPr lang="ja-JP" altLang="en-US" b="0"/>
                  <a:t>週／便</a:t>
                </a:r>
              </a:p>
            </c:rich>
          </c:tx>
          <c:layout/>
          <c:overlay val="0"/>
        </c:title>
        <c:numFmt formatCode="General" sourceLinked="1"/>
        <c:majorTickMark val="out"/>
        <c:minorTickMark val="none"/>
        <c:tickLblPos val="nextTo"/>
        <c:crossAx val="155707264"/>
        <c:crosses val="autoZero"/>
        <c:crossBetween val="between"/>
      </c:valAx>
      <c:spPr>
        <a:noFill/>
        <a:ln>
          <a:noFill/>
        </a:ln>
      </c:spPr>
    </c:plotArea>
    <c:legend>
      <c:legendPos val="b"/>
      <c:layout/>
      <c:overlay val="0"/>
    </c:legend>
    <c:plotVisOnly val="1"/>
    <c:dispBlanksAs val="gap"/>
    <c:showDLblsOverMax val="0"/>
  </c:chart>
  <c:spPr>
    <a:noFill/>
    <a:ln>
      <a:noFill/>
    </a:ln>
  </c:sp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07202903381105"/>
          <c:y val="3.6337323978415499E-2"/>
          <c:w val="0.70761859793356296"/>
          <c:h val="0.74140663048839117"/>
        </c:manualLayout>
      </c:layout>
      <c:barChart>
        <c:barDir val="col"/>
        <c:grouping val="clustered"/>
        <c:varyColors val="0"/>
        <c:ser>
          <c:idx val="0"/>
          <c:order val="0"/>
          <c:tx>
            <c:strRef>
              <c:f>'[＜P.23＞【まとめ】阪神港と他港との貿易額比較.xlsx]阪神港合計（全国との比較） (3)'!$S$13:$S$14</c:f>
              <c:strCache>
                <c:ptCount val="1"/>
                <c:pt idx="0">
                  <c:v>大阪港</c:v>
                </c:pt>
              </c:strCache>
            </c:strRef>
          </c:tx>
          <c:spPr>
            <a:pattFill prst="pct50">
              <a:fgClr>
                <a:schemeClr val="accent1"/>
              </a:fgClr>
              <a:bgClr>
                <a:schemeClr val="bg1"/>
              </a:bgClr>
            </a:pattFill>
            <a:ln>
              <a:solidFill>
                <a:schemeClr val="accent1"/>
              </a:solidFill>
            </a:ln>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(3)'!$S$15:$S$20</c:f>
              <c:numCache>
                <c:formatCode>#,##0_);[Red]\(#,##0\)</c:formatCode>
                <c:ptCount val="6"/>
                <c:pt idx="0">
                  <c:v>70182.710000000006</c:v>
                </c:pt>
                <c:pt idx="1">
                  <c:v>73289.990000000005</c:v>
                </c:pt>
                <c:pt idx="2">
                  <c:v>69200.39</c:v>
                </c:pt>
                <c:pt idx="3">
                  <c:v>78655.89</c:v>
                </c:pt>
                <c:pt idx="4">
                  <c:v>84101.79</c:v>
                </c:pt>
                <c:pt idx="5">
                  <c:v>84211.51</c:v>
                </c:pt>
              </c:numCache>
            </c:numRef>
          </c:val>
        </c:ser>
        <c:ser>
          <c:idx val="2"/>
          <c:order val="1"/>
          <c:tx>
            <c:strRef>
              <c:f>'[＜P.23＞【まとめ】阪神港と他港との貿易額比較.xlsx]阪神港合計（全国との比較） (3)'!$T$13:$T$14</c:f>
              <c:strCache>
                <c:ptCount val="1"/>
                <c:pt idx="0">
                  <c:v>神戸港</c:v>
                </c:pt>
              </c:strCache>
            </c:strRef>
          </c:tx>
          <c:spPr>
            <a:pattFill prst="ltUpDiag">
              <a:fgClr>
                <a:schemeClr val="accent1"/>
              </a:fgClr>
              <a:bgClr>
                <a:schemeClr val="bg1"/>
              </a:bgClr>
            </a:pattFill>
            <a:ln>
              <a:solidFill>
                <a:schemeClr val="accent1"/>
              </a:solidFill>
            </a:ln>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(3)'!$T$15:$T$20</c:f>
              <c:numCache>
                <c:formatCode>#,##0_);[Red]\(#,##0\)</c:formatCode>
                <c:ptCount val="6"/>
                <c:pt idx="0">
                  <c:v>75585.173479999998</c:v>
                </c:pt>
                <c:pt idx="1">
                  <c:v>80802.381659999999</c:v>
                </c:pt>
                <c:pt idx="2">
                  <c:v>76334.321129999997</c:v>
                </c:pt>
                <c:pt idx="3">
                  <c:v>81639.844589999993</c:v>
                </c:pt>
                <c:pt idx="4">
                  <c:v>86273.696400000001</c:v>
                </c:pt>
                <c:pt idx="5">
                  <c:v>88170.35553999999</c:v>
                </c:pt>
              </c:numCache>
            </c:numRef>
          </c:val>
        </c:ser>
        <c:ser>
          <c:idx val="4"/>
          <c:order val="2"/>
          <c:tx>
            <c:strRef>
              <c:f>'[＜P.23＞【まとめ】阪神港と他港との貿易額比較.xlsx]阪神港合計（全国との比較） (3)'!$U$13:$U$14</c:f>
              <c:strCache>
                <c:ptCount val="1"/>
                <c:pt idx="0">
                  <c:v>阪神港合計</c:v>
                </c:pt>
              </c:strCache>
            </c:strRef>
          </c:tx>
          <c:spPr>
            <a:pattFill prst="pct5">
              <a:fgClr>
                <a:schemeClr val="accent1"/>
              </a:fgClr>
              <a:bgClr>
                <a:schemeClr val="bg1"/>
              </a:bgClr>
            </a:pattFill>
            <a:ln>
              <a:solidFill>
                <a:schemeClr val="accent1"/>
              </a:solidFill>
            </a:ln>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(3)'!$U$15:$U$20</c:f>
              <c:numCache>
                <c:formatCode>#,##0_);[Red]\(#,##0\)</c:formatCode>
                <c:ptCount val="6"/>
                <c:pt idx="0">
                  <c:v>145768.06380512009</c:v>
                </c:pt>
                <c:pt idx="1">
                  <c:v>154092.41593415241</c:v>
                </c:pt>
                <c:pt idx="2">
                  <c:v>145534.65532974678</c:v>
                </c:pt>
                <c:pt idx="3">
                  <c:v>160295.8712294033</c:v>
                </c:pt>
                <c:pt idx="4">
                  <c:v>170375.55563702725</c:v>
                </c:pt>
                <c:pt idx="5">
                  <c:v>172381.86684460955</c:v>
                </c:pt>
              </c:numCache>
            </c:numRef>
          </c:val>
        </c:ser>
        <c:ser>
          <c:idx val="1"/>
          <c:order val="3"/>
          <c:tx>
            <c:strRef>
              <c:f>'[＜P.23＞【まとめ】阪神港と他港との貿易額比較.xlsx]阪神港合計（全国との比較） (3)'!$V$13:$V$14</c:f>
              <c:strCache>
                <c:ptCount val="1"/>
                <c:pt idx="0">
                  <c:v>東京港</c:v>
                </c:pt>
              </c:strCache>
            </c:strRef>
          </c:tx>
          <c:spPr>
            <a:solidFill>
              <a:srgbClr val="92D050"/>
            </a:solidFill>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(3)'!$V$15:$V$20</c:f>
              <c:numCache>
                <c:formatCode>#,##0_);[Red]\(#,##0\)</c:formatCode>
                <c:ptCount val="6"/>
                <c:pt idx="0">
                  <c:v>121341.49314999999</c:v>
                </c:pt>
                <c:pt idx="1">
                  <c:v>128486.98611</c:v>
                </c:pt>
                <c:pt idx="2">
                  <c:v>131462.48043999998</c:v>
                </c:pt>
                <c:pt idx="3">
                  <c:v>155129.46841999999</c:v>
                </c:pt>
                <c:pt idx="4">
                  <c:v>171416.25015000001</c:v>
                </c:pt>
                <c:pt idx="5">
                  <c:v>176118.85441999999</c:v>
                </c:pt>
              </c:numCache>
            </c:numRef>
          </c:val>
        </c:ser>
        <c:ser>
          <c:idx val="3"/>
          <c:order val="4"/>
          <c:tx>
            <c:strRef>
              <c:f>'[＜P.23＞【まとめ】阪神港と他港との貿易額比較.xlsx]阪神港合計（全国との比較） (3)'!$W$13:$W$14</c:f>
              <c:strCache>
                <c:ptCount val="1"/>
                <c:pt idx="0">
                  <c:v>横浜港</c:v>
                </c:pt>
              </c:strCache>
            </c:strRef>
          </c:tx>
          <c:spPr>
            <a:pattFill prst="lgCheck">
              <a:fgClr>
                <a:srgbClr val="7030A0"/>
              </a:fgClr>
              <a:bgClr>
                <a:schemeClr val="bg1"/>
              </a:bgClr>
            </a:pattFill>
            <a:ln>
              <a:solidFill>
                <a:srgbClr val="7030A0"/>
              </a:solidFill>
            </a:ln>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(3)'!$W$15:$W$20</c:f>
              <c:numCache>
                <c:formatCode>#,##0_);[Red]\(#,##0\)</c:formatCode>
                <c:ptCount val="6"/>
                <c:pt idx="0">
                  <c:v>103359.65972</c:v>
                </c:pt>
                <c:pt idx="1">
                  <c:v>107839.20621000002</c:v>
                </c:pt>
                <c:pt idx="2">
                  <c:v>104443.52770999999</c:v>
                </c:pt>
                <c:pt idx="3">
                  <c:v>109216.56294999999</c:v>
                </c:pt>
                <c:pt idx="4">
                  <c:v>117349.36657</c:v>
                </c:pt>
                <c:pt idx="5">
                  <c:v>121539.47748</c:v>
                </c:pt>
              </c:numCache>
            </c:numRef>
          </c:val>
        </c:ser>
        <c:ser>
          <c:idx val="5"/>
          <c:order val="5"/>
          <c:tx>
            <c:strRef>
              <c:f>'[＜P.23＞【まとめ】阪神港と他港との貿易額比較.xlsx]阪神港合計（全国との比較） (3)'!$X$13:$X$14</c:f>
              <c:strCache>
                <c:ptCount val="1"/>
                <c:pt idx="0">
                  <c:v>名古屋港</c:v>
                </c:pt>
              </c:strCache>
            </c:strRef>
          </c:tx>
          <c:spPr>
            <a:pattFill prst="smCheck">
              <a:fgClr>
                <a:schemeClr val="accent6">
                  <a:lumMod val="75000"/>
                </a:schemeClr>
              </a:fgClr>
              <a:bgClr>
                <a:schemeClr val="bg1"/>
              </a:bgClr>
            </a:pattFill>
            <a:ln>
              <a:solidFill>
                <a:schemeClr val="accent6">
                  <a:lumMod val="60000"/>
                  <a:lumOff val="40000"/>
                </a:schemeClr>
              </a:solidFill>
            </a:ln>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(3)'!$X$15:$X$20</c:f>
              <c:numCache>
                <c:formatCode>#,##0_);[Red]\(#,##0\)</c:formatCode>
                <c:ptCount val="6"/>
                <c:pt idx="0">
                  <c:v>127103.10532</c:v>
                </c:pt>
                <c:pt idx="1">
                  <c:v>134479.03578999999</c:v>
                </c:pt>
                <c:pt idx="2">
                  <c:v>143151.00737000001</c:v>
                </c:pt>
                <c:pt idx="3">
                  <c:v>163103.27348999999</c:v>
                </c:pt>
                <c:pt idx="4">
                  <c:v>170912.67370000001</c:v>
                </c:pt>
                <c:pt idx="5">
                  <c:v>168705.64212</c:v>
                </c:pt>
              </c:numCache>
            </c:numRef>
          </c:val>
        </c:ser>
        <c:dLbls>
          <c:showLegendKey val="0"/>
          <c:showVal val="0"/>
          <c:showCatName val="0"/>
          <c:showSerName val="0"/>
          <c:showPercent val="0"/>
          <c:showBubbleSize val="0"/>
        </c:dLbls>
        <c:gapWidth val="150"/>
        <c:axId val="155756416"/>
        <c:axId val="155757952"/>
      </c:barChart>
      <c:lineChart>
        <c:grouping val="standard"/>
        <c:varyColors val="0"/>
        <c:ser>
          <c:idx val="6"/>
          <c:order val="6"/>
          <c:tx>
            <c:strRef>
              <c:f>'[＜P.23＞【まとめ】阪神港と他港との貿易額比較.xlsx]阪神港合計（全国との比較） (3)'!$Y$13:$Y$14</c:f>
              <c:strCache>
                <c:ptCount val="1"/>
                <c:pt idx="0">
                  <c:v>全国</c:v>
                </c:pt>
              </c:strCache>
            </c:strRef>
          </c:tx>
          <c:spPr>
            <a:ln w="19050">
              <a:solidFill>
                <a:schemeClr val="tx1"/>
              </a:solidFill>
            </a:ln>
          </c:spPr>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(3)'!$Y$15:$Y$20</c:f>
              <c:numCache>
                <c:formatCode>#,##0_);[Red]\(#,##0\)</c:formatCode>
                <c:ptCount val="6"/>
                <c:pt idx="0">
                  <c:v>1281645.8400000001</c:v>
                </c:pt>
                <c:pt idx="1">
                  <c:v>1336576.6200000001</c:v>
                </c:pt>
                <c:pt idx="2">
                  <c:v>1344362.04</c:v>
                </c:pt>
                <c:pt idx="3">
                  <c:v>1510167.38</c:v>
                </c:pt>
                <c:pt idx="4">
                  <c:v>1590021.41</c:v>
                </c:pt>
                <c:pt idx="5">
                  <c:v>1540194.65</c:v>
                </c:pt>
              </c:numCache>
            </c:numRef>
          </c:val>
          <c:smooth val="0"/>
        </c:ser>
        <c:dLbls>
          <c:showLegendKey val="0"/>
          <c:showVal val="0"/>
          <c:showCatName val="0"/>
          <c:showSerName val="0"/>
          <c:showPercent val="0"/>
          <c:showBubbleSize val="0"/>
        </c:dLbls>
        <c:marker val="1"/>
        <c:smooth val="0"/>
        <c:axId val="155781760"/>
        <c:axId val="155780224"/>
      </c:lineChart>
      <c:catAx>
        <c:axId val="155756416"/>
        <c:scaling>
          <c:orientation val="minMax"/>
        </c:scaling>
        <c:delete val="0"/>
        <c:axPos val="b"/>
        <c:majorTickMark val="out"/>
        <c:minorTickMark val="none"/>
        <c:tickLblPos val="nextTo"/>
        <c:crossAx val="155757952"/>
        <c:crosses val="autoZero"/>
        <c:auto val="1"/>
        <c:lblAlgn val="ctr"/>
        <c:lblOffset val="100"/>
        <c:noMultiLvlLbl val="0"/>
      </c:catAx>
      <c:valAx>
        <c:axId val="155757952"/>
        <c:scaling>
          <c:orientation val="minMax"/>
          <c:min val="50000"/>
        </c:scaling>
        <c:delete val="0"/>
        <c:axPos val="l"/>
        <c:majorGridlines/>
        <c:numFmt formatCode="#,##0_);[Red]\(#,##0\)" sourceLinked="1"/>
        <c:majorTickMark val="out"/>
        <c:minorTickMark val="none"/>
        <c:tickLblPos val="nextTo"/>
        <c:crossAx val="155756416"/>
        <c:crosses val="autoZero"/>
        <c:crossBetween val="between"/>
      </c:valAx>
      <c:valAx>
        <c:axId val="155780224"/>
        <c:scaling>
          <c:orientation val="minMax"/>
        </c:scaling>
        <c:delete val="0"/>
        <c:axPos val="r"/>
        <c:numFmt formatCode="#,##0_);[Red]\(#,##0\)" sourceLinked="1"/>
        <c:majorTickMark val="out"/>
        <c:minorTickMark val="none"/>
        <c:tickLblPos val="nextTo"/>
        <c:crossAx val="155781760"/>
        <c:crosses val="max"/>
        <c:crossBetween val="between"/>
      </c:valAx>
      <c:catAx>
        <c:axId val="155781760"/>
        <c:scaling>
          <c:orientation val="minMax"/>
        </c:scaling>
        <c:delete val="1"/>
        <c:axPos val="b"/>
        <c:majorTickMark val="out"/>
        <c:minorTickMark val="none"/>
        <c:tickLblPos val="nextTo"/>
        <c:crossAx val="155780224"/>
        <c:crosses val="autoZero"/>
        <c:auto val="1"/>
        <c:lblAlgn val="ctr"/>
        <c:lblOffset val="100"/>
        <c:noMultiLvlLbl val="0"/>
      </c:catAx>
    </c:plotArea>
    <c:legend>
      <c:legendPos val="b"/>
      <c:layout>
        <c:manualLayout>
          <c:xMode val="edge"/>
          <c:yMode val="edge"/>
          <c:x val="6.4955745657889863E-2"/>
          <c:y val="0.85051124300432879"/>
          <c:w val="0.87008850868422027"/>
          <c:h val="0.14948875699567127"/>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Sheet1!$N$4</c:f>
              <c:strCache>
                <c:ptCount val="1"/>
                <c:pt idx="0">
                  <c:v>関空</c:v>
                </c:pt>
              </c:strCache>
            </c:strRef>
          </c:tx>
          <c:marker>
            <c:symbol val="square"/>
            <c:size val="7"/>
          </c:marker>
          <c:dLbls>
            <c:txPr>
              <a:bodyPr/>
              <a:lstStyle/>
              <a:p>
                <a:pPr>
                  <a:defRPr sz="1200" b="1"/>
                </a:pPr>
                <a:endParaRPr lang="ja-JP"/>
              </a:p>
            </c:txPr>
            <c:dLblPos val="t"/>
            <c:showLegendKey val="0"/>
            <c:showVal val="1"/>
            <c:showCatName val="0"/>
            <c:showSerName val="0"/>
            <c:showPercent val="0"/>
            <c:showBubbleSize val="0"/>
            <c:showLeaderLines val="0"/>
          </c:dLbls>
          <c:cat>
            <c:strRef>
              <c:f>Sheet1!$M$5:$M$10</c:f>
              <c:strCache>
                <c:ptCount val="6"/>
                <c:pt idx="0">
                  <c:v>2010年度</c:v>
                </c:pt>
                <c:pt idx="1">
                  <c:v>2011年度</c:v>
                </c:pt>
                <c:pt idx="2">
                  <c:v>2012年度</c:v>
                </c:pt>
                <c:pt idx="3">
                  <c:v>2013年度</c:v>
                </c:pt>
                <c:pt idx="4">
                  <c:v>2014年度</c:v>
                </c:pt>
                <c:pt idx="5">
                  <c:v>2015年度</c:v>
                </c:pt>
              </c:strCache>
            </c:strRef>
          </c:cat>
          <c:val>
            <c:numRef>
              <c:f>Sheet1!$N$5:$N$10</c:f>
              <c:numCache>
                <c:formatCode>#,##0.0;[Red]\-#,##0.0</c:formatCode>
                <c:ptCount val="6"/>
                <c:pt idx="0">
                  <c:v>71.246899999999997</c:v>
                </c:pt>
                <c:pt idx="1">
                  <c:v>67.537800000000004</c:v>
                </c:pt>
                <c:pt idx="2">
                  <c:v>65.900700000000001</c:v>
                </c:pt>
                <c:pt idx="3">
                  <c:v>64.6755</c:v>
                </c:pt>
                <c:pt idx="4">
                  <c:v>71.945099999999996</c:v>
                </c:pt>
                <c:pt idx="5">
                  <c:v>67.7179</c:v>
                </c:pt>
              </c:numCache>
            </c:numRef>
          </c:val>
          <c:smooth val="0"/>
        </c:ser>
        <c:ser>
          <c:idx val="1"/>
          <c:order val="1"/>
          <c:tx>
            <c:strRef>
              <c:f>Sheet1!$O$4</c:f>
              <c:strCache>
                <c:ptCount val="1"/>
                <c:pt idx="0">
                  <c:v>成田</c:v>
                </c:pt>
              </c:strCache>
            </c:strRef>
          </c:tx>
          <c:marker>
            <c:symbol val="diamond"/>
            <c:size val="7"/>
          </c:marker>
          <c:dLbls>
            <c:txPr>
              <a:bodyPr/>
              <a:lstStyle/>
              <a:p>
                <a:pPr>
                  <a:defRPr sz="1200" b="1"/>
                </a:pPr>
                <a:endParaRPr lang="ja-JP"/>
              </a:p>
            </c:txPr>
            <c:dLblPos val="t"/>
            <c:showLegendKey val="0"/>
            <c:showVal val="1"/>
            <c:showCatName val="0"/>
            <c:showSerName val="0"/>
            <c:showPercent val="0"/>
            <c:showBubbleSize val="0"/>
            <c:showLeaderLines val="0"/>
          </c:dLbls>
          <c:cat>
            <c:strRef>
              <c:f>Sheet1!$M$5:$M$10</c:f>
              <c:strCache>
                <c:ptCount val="6"/>
                <c:pt idx="0">
                  <c:v>2010年度</c:v>
                </c:pt>
                <c:pt idx="1">
                  <c:v>2011年度</c:v>
                </c:pt>
                <c:pt idx="2">
                  <c:v>2012年度</c:v>
                </c:pt>
                <c:pt idx="3">
                  <c:v>2013年度</c:v>
                </c:pt>
                <c:pt idx="4">
                  <c:v>2014年度</c:v>
                </c:pt>
                <c:pt idx="5">
                  <c:v>2015年度</c:v>
                </c:pt>
              </c:strCache>
            </c:strRef>
          </c:cat>
          <c:val>
            <c:numRef>
              <c:f>Sheet1!$O$5:$O$10</c:f>
              <c:numCache>
                <c:formatCode>#,##0.0;[Red]\-#,##0.0</c:formatCode>
                <c:ptCount val="6"/>
                <c:pt idx="0">
                  <c:v>206.8382</c:v>
                </c:pt>
                <c:pt idx="1">
                  <c:v>192.93960000000001</c:v>
                </c:pt>
                <c:pt idx="2">
                  <c:v>192.10810000000001</c:v>
                </c:pt>
                <c:pt idx="3">
                  <c:v>198.56370000000001</c:v>
                </c:pt>
                <c:pt idx="4">
                  <c:v>207.626</c:v>
                </c:pt>
                <c:pt idx="5">
                  <c:v>198.13900000000001</c:v>
                </c:pt>
              </c:numCache>
            </c:numRef>
          </c:val>
          <c:smooth val="0"/>
        </c:ser>
        <c:ser>
          <c:idx val="2"/>
          <c:order val="2"/>
          <c:tx>
            <c:strRef>
              <c:f>Sheet1!$P$4</c:f>
              <c:strCache>
                <c:ptCount val="1"/>
                <c:pt idx="0">
                  <c:v>中部</c:v>
                </c:pt>
              </c:strCache>
            </c:strRef>
          </c:tx>
          <c:dLbls>
            <c:txPr>
              <a:bodyPr/>
              <a:lstStyle/>
              <a:p>
                <a:pPr>
                  <a:defRPr sz="1200" b="1"/>
                </a:pPr>
                <a:endParaRPr lang="ja-JP"/>
              </a:p>
            </c:txPr>
            <c:dLblPos val="t"/>
            <c:showLegendKey val="0"/>
            <c:showVal val="1"/>
            <c:showCatName val="0"/>
            <c:showSerName val="0"/>
            <c:showPercent val="0"/>
            <c:showBubbleSize val="0"/>
            <c:showLeaderLines val="0"/>
          </c:dLbls>
          <c:cat>
            <c:strRef>
              <c:f>Sheet1!$M$5:$M$10</c:f>
              <c:strCache>
                <c:ptCount val="6"/>
                <c:pt idx="0">
                  <c:v>2010年度</c:v>
                </c:pt>
                <c:pt idx="1">
                  <c:v>2011年度</c:v>
                </c:pt>
                <c:pt idx="2">
                  <c:v>2012年度</c:v>
                </c:pt>
                <c:pt idx="3">
                  <c:v>2013年度</c:v>
                </c:pt>
                <c:pt idx="4">
                  <c:v>2014年度</c:v>
                </c:pt>
                <c:pt idx="5">
                  <c:v>2015年度</c:v>
                </c:pt>
              </c:strCache>
            </c:strRef>
          </c:cat>
          <c:val>
            <c:numRef>
              <c:f>Sheet1!$P$5:$P$10</c:f>
              <c:numCache>
                <c:formatCode>#,##0.0;[Red]\-#,##0.0</c:formatCode>
                <c:ptCount val="6"/>
                <c:pt idx="0">
                  <c:v>11.571899999999999</c:v>
                </c:pt>
                <c:pt idx="1">
                  <c:v>11.600099999999999</c:v>
                </c:pt>
                <c:pt idx="2">
                  <c:v>10.809200000000001</c:v>
                </c:pt>
                <c:pt idx="3">
                  <c:v>14.692299999999999</c:v>
                </c:pt>
                <c:pt idx="4">
                  <c:v>17.6142</c:v>
                </c:pt>
                <c:pt idx="5">
                  <c:v>16.115200000000002</c:v>
                </c:pt>
              </c:numCache>
            </c:numRef>
          </c:val>
          <c:smooth val="0"/>
        </c:ser>
        <c:dLbls>
          <c:showLegendKey val="0"/>
          <c:showVal val="0"/>
          <c:showCatName val="0"/>
          <c:showSerName val="0"/>
          <c:showPercent val="0"/>
          <c:showBubbleSize val="0"/>
        </c:dLbls>
        <c:marker val="1"/>
        <c:smooth val="0"/>
        <c:axId val="103957248"/>
        <c:axId val="103958784"/>
      </c:lineChart>
      <c:catAx>
        <c:axId val="103957248"/>
        <c:scaling>
          <c:orientation val="minMax"/>
        </c:scaling>
        <c:delete val="0"/>
        <c:axPos val="b"/>
        <c:majorTickMark val="out"/>
        <c:minorTickMark val="none"/>
        <c:tickLblPos val="nextTo"/>
        <c:crossAx val="103958784"/>
        <c:crosses val="autoZero"/>
        <c:auto val="1"/>
        <c:lblAlgn val="ctr"/>
        <c:lblOffset val="100"/>
        <c:noMultiLvlLbl val="0"/>
      </c:catAx>
      <c:valAx>
        <c:axId val="103958784"/>
        <c:scaling>
          <c:orientation val="minMax"/>
        </c:scaling>
        <c:delete val="0"/>
        <c:axPos val="l"/>
        <c:majorGridlines/>
        <c:numFmt formatCode="#,##0_);[Red]\(#,##0\)" sourceLinked="0"/>
        <c:majorTickMark val="out"/>
        <c:minorTickMark val="none"/>
        <c:tickLblPos val="nextTo"/>
        <c:crossAx val="103957248"/>
        <c:crosses val="autoZero"/>
        <c:crossBetween val="between"/>
      </c:valAx>
    </c:plotArea>
    <c:plotVisOnly val="1"/>
    <c:dispBlanksAs val="gap"/>
    <c:showDLblsOverMax val="0"/>
  </c:chart>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marker>
            <c:symbol val="diamond"/>
            <c:size val="6"/>
          </c:marker>
          <c:dLbls>
            <c:dLbl>
              <c:idx val="0"/>
              <c:layout>
                <c:manualLayout>
                  <c:x val="-6.3888888888888884E-2"/>
                  <c:y val="-4.1666666666666664E-2"/>
                </c:manualLayout>
              </c:layout>
              <c:tx>
                <c:rich>
                  <a:bodyPr/>
                  <a:lstStyle/>
                  <a:p>
                    <a:r>
                      <a:rPr lang="en-US" altLang="en-US" sz="1050" b="1">
                        <a:latin typeface="Meiryo UI" panose="020B0604030504040204" pitchFamily="50" charset="-128"/>
                        <a:ea typeface="Meiryo UI" panose="020B0604030504040204" pitchFamily="50" charset="-128"/>
                        <a:cs typeface="Meiryo UI" panose="020B0604030504040204" pitchFamily="50" charset="-128"/>
                      </a:rPr>
                      <a:t>120</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endParaRPr lang="en-US" altLang="en-US" sz="800">
                      <a:latin typeface="Meiryo UI" panose="020B0604030504040204" pitchFamily="50" charset="-128"/>
                      <a:ea typeface="Meiryo UI" panose="020B0604030504040204" pitchFamily="50" charset="-128"/>
                      <a:cs typeface="Meiryo UI" panose="020B0604030504040204" pitchFamily="50" charset="-128"/>
                    </a:endParaRPr>
                  </a:p>
                </c:rich>
              </c:tx>
              <c:showLegendKey val="0"/>
              <c:showVal val="1"/>
              <c:showCatName val="0"/>
              <c:showSerName val="0"/>
              <c:showPercent val="0"/>
              <c:showBubbleSize val="0"/>
            </c:dLbl>
            <c:dLbl>
              <c:idx val="1"/>
              <c:layout>
                <c:manualLayout>
                  <c:x val="-5.8333333333333411E-2"/>
                  <c:y val="-4.6296296296296335E-2"/>
                </c:manualLayout>
              </c:layout>
              <c:tx>
                <c:rich>
                  <a:bodyPr/>
                  <a:lstStyle/>
                  <a:p>
                    <a:pPr>
                      <a:defRPr sz="1050" b="1">
                        <a:latin typeface="Meiryo UI" panose="020B0604030504040204" pitchFamily="50" charset="-128"/>
                        <a:ea typeface="Meiryo UI" panose="020B0604030504040204" pitchFamily="50" charset="-128"/>
                        <a:cs typeface="Meiryo UI" panose="020B0604030504040204" pitchFamily="50" charset="-128"/>
                      </a:defRPr>
                    </a:pPr>
                    <a:r>
                      <a:rPr lang="en-US" altLang="en-US" sz="1050" b="1">
                        <a:latin typeface="Meiryo UI" panose="020B0604030504040204" pitchFamily="50" charset="-128"/>
                        <a:ea typeface="Meiryo UI" panose="020B0604030504040204" pitchFamily="50" charset="-128"/>
                        <a:cs typeface="Meiryo UI" panose="020B0604030504040204" pitchFamily="50" charset="-128"/>
                      </a:rPr>
                      <a:t>123</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r>
                      <a:rPr lang="en-US" altLang="en-US" sz="1050" b="1">
                        <a:latin typeface="Meiryo UI" panose="020B0604030504040204" pitchFamily="50" charset="-128"/>
                        <a:ea typeface="Meiryo UI" panose="020B0604030504040204" pitchFamily="50" charset="-128"/>
                        <a:cs typeface="Meiryo UI" panose="020B0604030504040204" pitchFamily="50" charset="-128"/>
                      </a:rPr>
                      <a:t> </a:t>
                    </a:r>
                    <a:endParaRPr lang="en-US" altLang="en-US"/>
                  </a:p>
                </c:rich>
              </c:tx>
              <c:numFmt formatCode="#,##0_);[Red]\(#,##0\)" sourceLinked="0"/>
              <c:spPr/>
              <c:showLegendKey val="0"/>
              <c:showVal val="1"/>
              <c:showCatName val="0"/>
              <c:showSerName val="0"/>
              <c:showPercent val="0"/>
              <c:showBubbleSize val="0"/>
            </c:dLbl>
            <c:dLbl>
              <c:idx val="2"/>
              <c:layout>
                <c:manualLayout>
                  <c:x val="-3.333333333333334E-2"/>
                  <c:y val="-4.1666666666666664E-2"/>
                </c:manualLayout>
              </c:layout>
              <c:tx>
                <c:rich>
                  <a:bodyPr/>
                  <a:lstStyle/>
                  <a:p>
                    <a:r>
                      <a:rPr lang="en-US" altLang="en-US" sz="1050" b="1">
                        <a:latin typeface="Meiryo UI" panose="020B0604030504040204" pitchFamily="50" charset="-128"/>
                        <a:ea typeface="Meiryo UI" panose="020B0604030504040204" pitchFamily="50" charset="-128"/>
                        <a:cs typeface="Meiryo UI" panose="020B0604030504040204" pitchFamily="50" charset="-128"/>
                      </a:rPr>
                      <a:t>124</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endParaRPr lang="en-US" altLang="en-US"/>
                  </a:p>
                </c:rich>
              </c:tx>
              <c:showLegendKey val="0"/>
              <c:showVal val="1"/>
              <c:showCatName val="0"/>
              <c:showSerName val="0"/>
              <c:showPercent val="0"/>
              <c:showBubbleSize val="0"/>
            </c:dLbl>
            <c:dLbl>
              <c:idx val="3"/>
              <c:layout/>
              <c:tx>
                <c:rich>
                  <a:bodyPr/>
                  <a:lstStyle/>
                  <a:p>
                    <a:r>
                      <a:rPr lang="en-US" altLang="en-US" sz="1050" b="1">
                        <a:latin typeface="Meiryo UI" panose="020B0604030504040204" pitchFamily="50" charset="-128"/>
                        <a:ea typeface="Meiryo UI" panose="020B0604030504040204" pitchFamily="50" charset="-128"/>
                        <a:cs typeface="Meiryo UI" panose="020B0604030504040204" pitchFamily="50" charset="-128"/>
                      </a:rPr>
                      <a:t>116</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endParaRPr lang="en-US" altLang="en-US" sz="800">
                      <a:latin typeface="Meiryo UI" panose="020B0604030504040204" pitchFamily="50" charset="-128"/>
                      <a:ea typeface="Meiryo UI" panose="020B0604030504040204" pitchFamily="50" charset="-128"/>
                      <a:cs typeface="Meiryo UI" panose="020B0604030504040204" pitchFamily="50" charset="-128"/>
                    </a:endParaRPr>
                  </a:p>
                </c:rich>
              </c:tx>
              <c:showLegendKey val="0"/>
              <c:showVal val="1"/>
              <c:showCatName val="0"/>
              <c:showSerName val="0"/>
              <c:showPercent val="0"/>
              <c:showBubbleSize val="0"/>
            </c:dLbl>
            <c:dLbl>
              <c:idx val="4"/>
              <c:layout>
                <c:manualLayout>
                  <c:x val="0"/>
                  <c:y val="1.3888888888888904E-2"/>
                </c:manualLayout>
              </c:layout>
              <c:tx>
                <c:rich>
                  <a:bodyPr/>
                  <a:lstStyle/>
                  <a:p>
                    <a:r>
                      <a:rPr lang="en-US" altLang="en-US" sz="1050" b="1">
                        <a:latin typeface="Meiryo UI" panose="020B0604030504040204" pitchFamily="50" charset="-128"/>
                        <a:ea typeface="Meiryo UI" panose="020B0604030504040204" pitchFamily="50" charset="-128"/>
                        <a:cs typeface="Meiryo UI" panose="020B0604030504040204" pitchFamily="50" charset="-128"/>
                      </a:rPr>
                      <a:t>136</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endParaRPr lang="en-US" altLang="en-US"/>
                  </a:p>
                </c:rich>
              </c:tx>
              <c:showLegendKey val="0"/>
              <c:showVal val="1"/>
              <c:showCatName val="0"/>
              <c:showSerName val="0"/>
              <c:showPercent val="0"/>
              <c:showBubbleSize val="0"/>
            </c:dLbl>
            <c:dLbl>
              <c:idx val="5"/>
              <c:layout>
                <c:manualLayout>
                  <c:x val="-4.1666666666666567E-2"/>
                  <c:y val="-4.1666666666666664E-2"/>
                </c:manualLayout>
              </c:layout>
              <c:tx>
                <c:rich>
                  <a:bodyPr/>
                  <a:lstStyle/>
                  <a:p>
                    <a:r>
                      <a:rPr lang="en-US" altLang="en-US" sz="1050" b="1">
                        <a:latin typeface="Meiryo UI" panose="020B0604030504040204" pitchFamily="50" charset="-128"/>
                        <a:ea typeface="Meiryo UI" panose="020B0604030504040204" pitchFamily="50" charset="-128"/>
                        <a:cs typeface="Meiryo UI" panose="020B0604030504040204" pitchFamily="50" charset="-128"/>
                      </a:rPr>
                      <a:t>173</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endParaRPr lang="en-US" altLang="en-US" sz="800">
                      <a:latin typeface="Meiryo UI" panose="020B0604030504040204" pitchFamily="50" charset="-128"/>
                      <a:ea typeface="Meiryo UI" panose="020B0604030504040204" pitchFamily="50" charset="-128"/>
                      <a:cs typeface="Meiryo UI" panose="020B0604030504040204" pitchFamily="50" charset="-128"/>
                    </a:endParaRPr>
                  </a:p>
                </c:rich>
              </c:tx>
              <c:showLegendKey val="0"/>
              <c:showVal val="1"/>
              <c:showCatName val="0"/>
              <c:showSerName val="0"/>
              <c:showPercent val="0"/>
              <c:showBubbleSize val="0"/>
            </c:dLbl>
            <c:txPr>
              <a:bodyPr/>
              <a:lstStyle/>
              <a:p>
                <a:pPr>
                  <a:defRPr sz="1050"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天王寺動物園!$B$4:$B$9</c:f>
              <c:strCache>
                <c:ptCount val="6"/>
                <c:pt idx="0">
                  <c:v>H22年度</c:v>
                </c:pt>
                <c:pt idx="1">
                  <c:v>H23年度</c:v>
                </c:pt>
                <c:pt idx="2">
                  <c:v>H24年度</c:v>
                </c:pt>
                <c:pt idx="3">
                  <c:v>H25年度</c:v>
                </c:pt>
                <c:pt idx="4">
                  <c:v>H26年度</c:v>
                </c:pt>
                <c:pt idx="5">
                  <c:v>H27年度</c:v>
                </c:pt>
              </c:strCache>
            </c:strRef>
          </c:cat>
          <c:val>
            <c:numRef>
              <c:f>天王寺動物園!$C$4:$C$9</c:f>
              <c:numCache>
                <c:formatCode>General</c:formatCode>
                <c:ptCount val="6"/>
                <c:pt idx="0">
                  <c:v>120</c:v>
                </c:pt>
                <c:pt idx="1">
                  <c:v>123</c:v>
                </c:pt>
                <c:pt idx="2">
                  <c:v>124</c:v>
                </c:pt>
                <c:pt idx="3">
                  <c:v>116</c:v>
                </c:pt>
                <c:pt idx="4">
                  <c:v>136</c:v>
                </c:pt>
                <c:pt idx="5">
                  <c:v>173</c:v>
                </c:pt>
              </c:numCache>
            </c:numRef>
          </c:val>
          <c:smooth val="0"/>
        </c:ser>
        <c:dLbls>
          <c:showLegendKey val="0"/>
          <c:showVal val="0"/>
          <c:showCatName val="0"/>
          <c:showSerName val="0"/>
          <c:showPercent val="0"/>
          <c:showBubbleSize val="0"/>
        </c:dLbls>
        <c:marker val="1"/>
        <c:smooth val="0"/>
        <c:axId val="156947968"/>
        <c:axId val="156949504"/>
      </c:lineChart>
      <c:catAx>
        <c:axId val="156947968"/>
        <c:scaling>
          <c:orientation val="minMax"/>
        </c:scaling>
        <c:delete val="0"/>
        <c:axPos val="b"/>
        <c:majorTickMark val="none"/>
        <c:minorTickMark val="none"/>
        <c:tickLblPos val="nextTo"/>
        <c:txPr>
          <a:bodyPr/>
          <a:lstStyle/>
          <a:p>
            <a:pPr>
              <a:defRPr sz="1050" b="1"/>
            </a:pPr>
            <a:endParaRPr lang="ja-JP"/>
          </a:p>
        </c:txPr>
        <c:crossAx val="156949504"/>
        <c:crosses val="autoZero"/>
        <c:auto val="1"/>
        <c:lblAlgn val="ctr"/>
        <c:lblOffset val="100"/>
        <c:noMultiLvlLbl val="0"/>
      </c:catAx>
      <c:valAx>
        <c:axId val="156949504"/>
        <c:scaling>
          <c:orientation val="minMax"/>
          <c:max val="180"/>
          <c:min val="100"/>
        </c:scaling>
        <c:delete val="0"/>
        <c:axPos val="l"/>
        <c:majorGridlines/>
        <c:numFmt formatCode="General" sourceLinked="1"/>
        <c:majorTickMark val="none"/>
        <c:minorTickMark val="none"/>
        <c:tickLblPos val="nextTo"/>
        <c:txPr>
          <a:bodyPr/>
          <a:lstStyle/>
          <a:p>
            <a:pPr>
              <a:defRPr sz="800" b="1">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56947968"/>
        <c:crosses val="autoZero"/>
        <c:crossBetween val="between"/>
        <c:majorUnit val="10"/>
      </c:valAx>
    </c:plotArea>
    <c:plotVisOnly val="1"/>
    <c:dispBlanksAs val="gap"/>
    <c:showDLblsOverMax val="0"/>
  </c:chart>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1988407699037624E-2"/>
          <c:y val="4.3284677134656412E-2"/>
          <c:w val="0.89838801399825008"/>
          <c:h val="0.85594879587419992"/>
        </c:manualLayout>
      </c:layout>
      <c:barChart>
        <c:barDir val="col"/>
        <c:grouping val="clustered"/>
        <c:varyColors val="0"/>
        <c:ser>
          <c:idx val="0"/>
          <c:order val="0"/>
          <c:tx>
            <c:strRef>
              <c:f>Sheet1!$B$9</c:f>
              <c:strCache>
                <c:ptCount val="1"/>
                <c:pt idx="0">
                  <c:v>一人当たり公園面積（㎡/人）</c:v>
                </c:pt>
              </c:strCache>
            </c:strRef>
          </c:tx>
          <c:invertIfNegative val="0"/>
          <c:dLbls>
            <c:dLbl>
              <c:idx val="1"/>
              <c:layout/>
              <c:tx>
                <c:rich>
                  <a:bodyPr/>
                  <a:lstStyle/>
                  <a:p>
                    <a:r>
                      <a:rPr lang="en-US" altLang="en-US" dirty="0">
                        <a:solidFill>
                          <a:schemeClr val="tx1"/>
                        </a:solidFill>
                      </a:rPr>
                      <a:t>6.6</a:t>
                    </a:r>
                    <a:endParaRPr lang="en-US" altLang="en-US" dirty="0">
                      <a:solidFill>
                        <a:srgbClr val="FF0000"/>
                      </a:solidFill>
                    </a:endParaRPr>
                  </a:p>
                </c:rich>
              </c:tx>
              <c:showLegendKey val="0"/>
              <c:showVal val="1"/>
              <c:showCatName val="0"/>
              <c:showSerName val="0"/>
              <c:showPercent val="0"/>
              <c:showBubbleSize val="0"/>
            </c:dLbl>
            <c:dLbl>
              <c:idx val="2"/>
              <c:layout/>
              <c:tx>
                <c:rich>
                  <a:bodyPr/>
                  <a:lstStyle/>
                  <a:p>
                    <a:r>
                      <a:rPr lang="en-US" altLang="en-US" dirty="0">
                        <a:solidFill>
                          <a:schemeClr val="tx1"/>
                        </a:solidFill>
                      </a:rPr>
                      <a:t>5.6</a:t>
                    </a:r>
                    <a:endParaRPr lang="en-US" altLang="en-US" dirty="0">
                      <a:solidFill>
                        <a:srgbClr val="FF0000"/>
                      </a:solidFill>
                    </a:endParaRPr>
                  </a:p>
                </c:rich>
              </c:tx>
              <c:showLegendKey val="0"/>
              <c:showVal val="1"/>
              <c:showCatName val="0"/>
              <c:showSerName val="0"/>
              <c:showPercent val="0"/>
              <c:showBubbleSize val="0"/>
            </c:dLbl>
            <c:txPr>
              <a:bodyPr/>
              <a:lstStyle/>
              <a:p>
                <a:pPr>
                  <a:defRPr sz="1400" b="1">
                    <a:solidFill>
                      <a:schemeClr val="tx1"/>
                    </a:solidFill>
                  </a:defRPr>
                </a:pPr>
                <a:endParaRPr lang="ja-JP"/>
              </a:p>
            </c:txPr>
            <c:showLegendKey val="0"/>
            <c:showVal val="1"/>
            <c:showCatName val="0"/>
            <c:showSerName val="0"/>
            <c:showPercent val="0"/>
            <c:showBubbleSize val="0"/>
            <c:showLeaderLines val="0"/>
          </c:dLbls>
          <c:cat>
            <c:strRef>
              <c:f>Sheet1!$A$3:$A$7</c:f>
              <c:strCache>
                <c:ptCount val="5"/>
                <c:pt idx="0">
                  <c:v>東京都</c:v>
                </c:pt>
                <c:pt idx="1">
                  <c:v>神奈川県</c:v>
                </c:pt>
                <c:pt idx="2">
                  <c:v>大阪府</c:v>
                </c:pt>
                <c:pt idx="3">
                  <c:v>兵庫県</c:v>
                </c:pt>
                <c:pt idx="4">
                  <c:v>福岡県</c:v>
                </c:pt>
              </c:strCache>
            </c:strRef>
          </c:cat>
          <c:val>
            <c:numRef>
              <c:f>Sheet1!$B$3:$B$7</c:f>
              <c:numCache>
                <c:formatCode>General</c:formatCode>
                <c:ptCount val="5"/>
                <c:pt idx="0">
                  <c:v>7.3</c:v>
                </c:pt>
                <c:pt idx="1">
                  <c:v>6.6</c:v>
                </c:pt>
                <c:pt idx="2">
                  <c:v>5.6</c:v>
                </c:pt>
                <c:pt idx="3">
                  <c:v>10.8</c:v>
                </c:pt>
                <c:pt idx="4">
                  <c:v>8.9</c:v>
                </c:pt>
              </c:numCache>
            </c:numRef>
          </c:val>
        </c:ser>
        <c:dLbls>
          <c:showLegendKey val="0"/>
          <c:showVal val="0"/>
          <c:showCatName val="0"/>
          <c:showSerName val="0"/>
          <c:showPercent val="0"/>
          <c:showBubbleSize val="0"/>
        </c:dLbls>
        <c:gapWidth val="100"/>
        <c:axId val="157389184"/>
        <c:axId val="157390720"/>
      </c:barChart>
      <c:catAx>
        <c:axId val="157389184"/>
        <c:scaling>
          <c:orientation val="minMax"/>
        </c:scaling>
        <c:delete val="0"/>
        <c:axPos val="b"/>
        <c:majorTickMark val="out"/>
        <c:minorTickMark val="none"/>
        <c:tickLblPos val="nextTo"/>
        <c:txPr>
          <a:bodyPr/>
          <a:lstStyle/>
          <a:p>
            <a:pPr>
              <a:defRPr sz="1200"/>
            </a:pPr>
            <a:endParaRPr lang="ja-JP"/>
          </a:p>
        </c:txPr>
        <c:crossAx val="157390720"/>
        <c:crosses val="autoZero"/>
        <c:auto val="1"/>
        <c:lblAlgn val="ctr"/>
        <c:lblOffset val="100"/>
        <c:noMultiLvlLbl val="0"/>
      </c:catAx>
      <c:valAx>
        <c:axId val="157390720"/>
        <c:scaling>
          <c:orientation val="minMax"/>
        </c:scaling>
        <c:delete val="0"/>
        <c:axPos val="l"/>
        <c:majorGridlines/>
        <c:numFmt formatCode="General" sourceLinked="1"/>
        <c:majorTickMark val="out"/>
        <c:minorTickMark val="none"/>
        <c:tickLblPos val="nextTo"/>
        <c:crossAx val="157389184"/>
        <c:crosses val="autoZero"/>
        <c:crossBetween val="between"/>
      </c:valAx>
    </c:plotArea>
    <c:legend>
      <c:legendPos val="r"/>
      <c:layout>
        <c:manualLayout>
          <c:xMode val="edge"/>
          <c:yMode val="edge"/>
          <c:x val="8.3181977252843389E-2"/>
          <c:y val="5.4144986262682084E-2"/>
          <c:w val="0.47074084354460122"/>
          <c:h val="0.16471243726113183"/>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07202903381105"/>
          <c:y val="3.6337323978415499E-2"/>
          <c:w val="0.70761859793356296"/>
          <c:h val="0.74140663048839117"/>
        </c:manualLayout>
      </c:layout>
      <c:barChart>
        <c:barDir val="col"/>
        <c:grouping val="clustered"/>
        <c:varyColors val="0"/>
        <c:ser>
          <c:idx val="0"/>
          <c:order val="0"/>
          <c:tx>
            <c:strRef>
              <c:f>'[＜P.23＞【まとめ】阪神港と他港との貿易額比較.xlsx]阪神港合計（全国との比較） (3)'!$S$13:$S$14</c:f>
              <c:strCache>
                <c:ptCount val="1"/>
                <c:pt idx="0">
                  <c:v>大阪港</c:v>
                </c:pt>
              </c:strCache>
            </c:strRef>
          </c:tx>
          <c:spPr>
            <a:pattFill prst="pct50">
              <a:fgClr>
                <a:schemeClr val="accent1"/>
              </a:fgClr>
              <a:bgClr>
                <a:schemeClr val="bg1"/>
              </a:bgClr>
            </a:pattFill>
            <a:ln>
              <a:solidFill>
                <a:schemeClr val="accent1"/>
              </a:solidFill>
            </a:ln>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(3)'!$S$15:$S$20</c:f>
              <c:numCache>
                <c:formatCode>#,##0_);[Red]\(#,##0\)</c:formatCode>
                <c:ptCount val="6"/>
                <c:pt idx="0">
                  <c:v>70182.710000000006</c:v>
                </c:pt>
                <c:pt idx="1">
                  <c:v>73289.990000000005</c:v>
                </c:pt>
                <c:pt idx="2">
                  <c:v>69200.39</c:v>
                </c:pt>
                <c:pt idx="3">
                  <c:v>78655.89</c:v>
                </c:pt>
                <c:pt idx="4">
                  <c:v>84101.79</c:v>
                </c:pt>
                <c:pt idx="5">
                  <c:v>84211.51</c:v>
                </c:pt>
              </c:numCache>
            </c:numRef>
          </c:val>
        </c:ser>
        <c:ser>
          <c:idx val="2"/>
          <c:order val="1"/>
          <c:tx>
            <c:strRef>
              <c:f>'[＜P.23＞【まとめ】阪神港と他港との貿易額比較.xlsx]阪神港合計（全国との比較） (3)'!$T$13:$T$14</c:f>
              <c:strCache>
                <c:ptCount val="1"/>
                <c:pt idx="0">
                  <c:v>神戸港</c:v>
                </c:pt>
              </c:strCache>
            </c:strRef>
          </c:tx>
          <c:spPr>
            <a:pattFill prst="ltUpDiag">
              <a:fgClr>
                <a:schemeClr val="accent1"/>
              </a:fgClr>
              <a:bgClr>
                <a:schemeClr val="bg1"/>
              </a:bgClr>
            </a:pattFill>
            <a:ln>
              <a:solidFill>
                <a:schemeClr val="accent1"/>
              </a:solidFill>
            </a:ln>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(3)'!$T$15:$T$20</c:f>
              <c:numCache>
                <c:formatCode>#,##0_);[Red]\(#,##0\)</c:formatCode>
                <c:ptCount val="6"/>
                <c:pt idx="0">
                  <c:v>75585.173479999998</c:v>
                </c:pt>
                <c:pt idx="1">
                  <c:v>80802.381659999999</c:v>
                </c:pt>
                <c:pt idx="2">
                  <c:v>76334.321129999997</c:v>
                </c:pt>
                <c:pt idx="3">
                  <c:v>81639.844589999993</c:v>
                </c:pt>
                <c:pt idx="4">
                  <c:v>86273.696400000001</c:v>
                </c:pt>
                <c:pt idx="5">
                  <c:v>88170.35553999999</c:v>
                </c:pt>
              </c:numCache>
            </c:numRef>
          </c:val>
        </c:ser>
        <c:ser>
          <c:idx val="4"/>
          <c:order val="2"/>
          <c:tx>
            <c:strRef>
              <c:f>'[＜P.23＞【まとめ】阪神港と他港との貿易額比較.xlsx]阪神港合計（全国との比較） (3)'!$U$13:$U$14</c:f>
              <c:strCache>
                <c:ptCount val="1"/>
                <c:pt idx="0">
                  <c:v>阪神港合計</c:v>
                </c:pt>
              </c:strCache>
            </c:strRef>
          </c:tx>
          <c:spPr>
            <a:pattFill prst="pct5">
              <a:fgClr>
                <a:schemeClr val="accent1"/>
              </a:fgClr>
              <a:bgClr>
                <a:schemeClr val="bg1"/>
              </a:bgClr>
            </a:pattFill>
            <a:ln>
              <a:solidFill>
                <a:schemeClr val="accent1"/>
              </a:solidFill>
            </a:ln>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(3)'!$U$15:$U$20</c:f>
              <c:numCache>
                <c:formatCode>#,##0_);[Red]\(#,##0\)</c:formatCode>
                <c:ptCount val="6"/>
                <c:pt idx="0">
                  <c:v>145768.06380512009</c:v>
                </c:pt>
                <c:pt idx="1">
                  <c:v>154092.41593415241</c:v>
                </c:pt>
                <c:pt idx="2">
                  <c:v>145534.65532974678</c:v>
                </c:pt>
                <c:pt idx="3">
                  <c:v>160295.8712294033</c:v>
                </c:pt>
                <c:pt idx="4">
                  <c:v>170375.55563702725</c:v>
                </c:pt>
                <c:pt idx="5">
                  <c:v>172381.86684460955</c:v>
                </c:pt>
              </c:numCache>
            </c:numRef>
          </c:val>
        </c:ser>
        <c:ser>
          <c:idx val="1"/>
          <c:order val="3"/>
          <c:tx>
            <c:strRef>
              <c:f>'[＜P.23＞【まとめ】阪神港と他港との貿易額比較.xlsx]阪神港合計（全国との比較） (3)'!$V$13:$V$14</c:f>
              <c:strCache>
                <c:ptCount val="1"/>
                <c:pt idx="0">
                  <c:v>東京港</c:v>
                </c:pt>
              </c:strCache>
            </c:strRef>
          </c:tx>
          <c:spPr>
            <a:solidFill>
              <a:srgbClr val="92D050"/>
            </a:solidFill>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(3)'!$V$15:$V$20</c:f>
              <c:numCache>
                <c:formatCode>#,##0_);[Red]\(#,##0\)</c:formatCode>
                <c:ptCount val="6"/>
                <c:pt idx="0">
                  <c:v>121341.49314999999</c:v>
                </c:pt>
                <c:pt idx="1">
                  <c:v>128486.98611</c:v>
                </c:pt>
                <c:pt idx="2">
                  <c:v>131462.48043999998</c:v>
                </c:pt>
                <c:pt idx="3">
                  <c:v>155129.46841999999</c:v>
                </c:pt>
                <c:pt idx="4">
                  <c:v>171416.25015000001</c:v>
                </c:pt>
                <c:pt idx="5">
                  <c:v>176118.85441999999</c:v>
                </c:pt>
              </c:numCache>
            </c:numRef>
          </c:val>
        </c:ser>
        <c:ser>
          <c:idx val="3"/>
          <c:order val="4"/>
          <c:tx>
            <c:strRef>
              <c:f>'[＜P.23＞【まとめ】阪神港と他港との貿易額比較.xlsx]阪神港合計（全国との比較） (3)'!$W$13:$W$14</c:f>
              <c:strCache>
                <c:ptCount val="1"/>
                <c:pt idx="0">
                  <c:v>横浜港</c:v>
                </c:pt>
              </c:strCache>
            </c:strRef>
          </c:tx>
          <c:spPr>
            <a:pattFill prst="lgCheck">
              <a:fgClr>
                <a:srgbClr val="7030A0"/>
              </a:fgClr>
              <a:bgClr>
                <a:schemeClr val="bg1"/>
              </a:bgClr>
            </a:pattFill>
            <a:ln>
              <a:solidFill>
                <a:srgbClr val="7030A0"/>
              </a:solidFill>
            </a:ln>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(3)'!$W$15:$W$20</c:f>
              <c:numCache>
                <c:formatCode>#,##0_);[Red]\(#,##0\)</c:formatCode>
                <c:ptCount val="6"/>
                <c:pt idx="0">
                  <c:v>103359.65972</c:v>
                </c:pt>
                <c:pt idx="1">
                  <c:v>107839.20621000002</c:v>
                </c:pt>
                <c:pt idx="2">
                  <c:v>104443.52770999999</c:v>
                </c:pt>
                <c:pt idx="3">
                  <c:v>109216.56294999999</c:v>
                </c:pt>
                <c:pt idx="4">
                  <c:v>117349.36657</c:v>
                </c:pt>
                <c:pt idx="5">
                  <c:v>121539.47748</c:v>
                </c:pt>
              </c:numCache>
            </c:numRef>
          </c:val>
        </c:ser>
        <c:ser>
          <c:idx val="5"/>
          <c:order val="5"/>
          <c:tx>
            <c:strRef>
              <c:f>'[＜P.23＞【まとめ】阪神港と他港との貿易額比較.xlsx]阪神港合計（全国との比較） (3)'!$X$13:$X$14</c:f>
              <c:strCache>
                <c:ptCount val="1"/>
                <c:pt idx="0">
                  <c:v>名古屋港</c:v>
                </c:pt>
              </c:strCache>
            </c:strRef>
          </c:tx>
          <c:spPr>
            <a:pattFill prst="smCheck">
              <a:fgClr>
                <a:schemeClr val="accent6">
                  <a:lumMod val="75000"/>
                </a:schemeClr>
              </a:fgClr>
              <a:bgClr>
                <a:schemeClr val="bg1"/>
              </a:bgClr>
            </a:pattFill>
            <a:ln>
              <a:solidFill>
                <a:schemeClr val="accent6">
                  <a:lumMod val="60000"/>
                  <a:lumOff val="40000"/>
                </a:schemeClr>
              </a:solidFill>
            </a:ln>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(3)'!$X$15:$X$20</c:f>
              <c:numCache>
                <c:formatCode>#,##0_);[Red]\(#,##0\)</c:formatCode>
                <c:ptCount val="6"/>
                <c:pt idx="0">
                  <c:v>127103.10532</c:v>
                </c:pt>
                <c:pt idx="1">
                  <c:v>134479.03578999999</c:v>
                </c:pt>
                <c:pt idx="2">
                  <c:v>143151.00737000001</c:v>
                </c:pt>
                <c:pt idx="3">
                  <c:v>163103.27348999999</c:v>
                </c:pt>
                <c:pt idx="4">
                  <c:v>170912.67370000001</c:v>
                </c:pt>
                <c:pt idx="5">
                  <c:v>168705.64212</c:v>
                </c:pt>
              </c:numCache>
            </c:numRef>
          </c:val>
        </c:ser>
        <c:dLbls>
          <c:showLegendKey val="0"/>
          <c:showVal val="0"/>
          <c:showCatName val="0"/>
          <c:showSerName val="0"/>
          <c:showPercent val="0"/>
          <c:showBubbleSize val="0"/>
        </c:dLbls>
        <c:gapWidth val="150"/>
        <c:axId val="104122240"/>
        <c:axId val="104123776"/>
      </c:barChart>
      <c:lineChart>
        <c:grouping val="standard"/>
        <c:varyColors val="0"/>
        <c:ser>
          <c:idx val="6"/>
          <c:order val="6"/>
          <c:tx>
            <c:strRef>
              <c:f>'[＜P.23＞【まとめ】阪神港と他港との貿易額比較.xlsx]阪神港合計（全国との比較） (3)'!$Y$13:$Y$14</c:f>
              <c:strCache>
                <c:ptCount val="1"/>
                <c:pt idx="0">
                  <c:v>全国</c:v>
                </c:pt>
              </c:strCache>
            </c:strRef>
          </c:tx>
          <c:spPr>
            <a:ln w="19050">
              <a:solidFill>
                <a:schemeClr val="tx1"/>
              </a:solidFill>
            </a:ln>
          </c:spPr>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(3)'!$Y$15:$Y$20</c:f>
              <c:numCache>
                <c:formatCode>#,##0_);[Red]\(#,##0\)</c:formatCode>
                <c:ptCount val="6"/>
                <c:pt idx="0">
                  <c:v>1281645.8400000001</c:v>
                </c:pt>
                <c:pt idx="1">
                  <c:v>1336576.6200000001</c:v>
                </c:pt>
                <c:pt idx="2">
                  <c:v>1344362.04</c:v>
                </c:pt>
                <c:pt idx="3">
                  <c:v>1510167.38</c:v>
                </c:pt>
                <c:pt idx="4">
                  <c:v>1590021.41</c:v>
                </c:pt>
                <c:pt idx="5">
                  <c:v>1540194.65</c:v>
                </c:pt>
              </c:numCache>
            </c:numRef>
          </c:val>
          <c:smooth val="0"/>
        </c:ser>
        <c:dLbls>
          <c:showLegendKey val="0"/>
          <c:showVal val="0"/>
          <c:showCatName val="0"/>
          <c:showSerName val="0"/>
          <c:showPercent val="0"/>
          <c:showBubbleSize val="0"/>
        </c:dLbls>
        <c:marker val="1"/>
        <c:smooth val="0"/>
        <c:axId val="108866176"/>
        <c:axId val="108864640"/>
      </c:lineChart>
      <c:catAx>
        <c:axId val="104122240"/>
        <c:scaling>
          <c:orientation val="minMax"/>
        </c:scaling>
        <c:delete val="0"/>
        <c:axPos val="b"/>
        <c:majorTickMark val="out"/>
        <c:minorTickMark val="none"/>
        <c:tickLblPos val="nextTo"/>
        <c:crossAx val="104123776"/>
        <c:crosses val="autoZero"/>
        <c:auto val="1"/>
        <c:lblAlgn val="ctr"/>
        <c:lblOffset val="100"/>
        <c:noMultiLvlLbl val="0"/>
      </c:catAx>
      <c:valAx>
        <c:axId val="104123776"/>
        <c:scaling>
          <c:orientation val="minMax"/>
          <c:min val="50000"/>
        </c:scaling>
        <c:delete val="0"/>
        <c:axPos val="l"/>
        <c:majorGridlines/>
        <c:numFmt formatCode="#,##0_);[Red]\(#,##0\)" sourceLinked="1"/>
        <c:majorTickMark val="out"/>
        <c:minorTickMark val="none"/>
        <c:tickLblPos val="nextTo"/>
        <c:crossAx val="104122240"/>
        <c:crosses val="autoZero"/>
        <c:crossBetween val="between"/>
      </c:valAx>
      <c:valAx>
        <c:axId val="108864640"/>
        <c:scaling>
          <c:orientation val="minMax"/>
        </c:scaling>
        <c:delete val="0"/>
        <c:axPos val="r"/>
        <c:numFmt formatCode="#,##0_);[Red]\(#,##0\)" sourceLinked="1"/>
        <c:majorTickMark val="out"/>
        <c:minorTickMark val="none"/>
        <c:tickLblPos val="nextTo"/>
        <c:crossAx val="108866176"/>
        <c:crosses val="max"/>
        <c:crossBetween val="between"/>
      </c:valAx>
      <c:catAx>
        <c:axId val="108866176"/>
        <c:scaling>
          <c:orientation val="minMax"/>
        </c:scaling>
        <c:delete val="1"/>
        <c:axPos val="b"/>
        <c:majorTickMark val="out"/>
        <c:minorTickMark val="none"/>
        <c:tickLblPos val="nextTo"/>
        <c:crossAx val="108864640"/>
        <c:crosses val="autoZero"/>
        <c:auto val="1"/>
        <c:lblAlgn val="ctr"/>
        <c:lblOffset val="100"/>
        <c:noMultiLvlLbl val="0"/>
      </c:catAx>
    </c:plotArea>
    <c:legend>
      <c:legendPos val="b"/>
      <c:layout>
        <c:manualLayout>
          <c:xMode val="edge"/>
          <c:yMode val="edge"/>
          <c:x val="6.4955745657889863E-2"/>
          <c:y val="0.85051124300432879"/>
          <c:w val="0.87008850868422027"/>
          <c:h val="0.14948875699567127"/>
        </c:manualLayout>
      </c:layout>
      <c:overlay val="0"/>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8147419072616"/>
          <c:y val="3.2882035578885971E-2"/>
          <c:w val="0.81474759405074371"/>
          <c:h val="0.82893919510061242"/>
        </c:manualLayout>
      </c:layout>
      <c:lineChart>
        <c:grouping val="standard"/>
        <c:varyColors val="0"/>
        <c:ser>
          <c:idx val="0"/>
          <c:order val="0"/>
          <c:tx>
            <c:strRef>
              <c:f>'[Microsoft PowerPoint 内のグラフ]Sheet1'!$A$14</c:f>
              <c:strCache>
                <c:ptCount val="1"/>
                <c:pt idx="0">
                  <c:v>関西国際空港</c:v>
                </c:pt>
              </c:strCache>
            </c:strRef>
          </c:tx>
          <c:marker>
            <c:symbol val="square"/>
            <c:size val="7"/>
          </c:marker>
          <c:dLbls>
            <c:dLbl>
              <c:idx val="0"/>
              <c:layout>
                <c:manualLayout>
                  <c:x val="-6.6666666666666666E-2"/>
                  <c:y val="-5.5555555555555552E-2"/>
                </c:manualLayout>
              </c:layout>
              <c:showLegendKey val="0"/>
              <c:showVal val="1"/>
              <c:showCatName val="0"/>
              <c:showSerName val="0"/>
              <c:showPercent val="0"/>
              <c:showBubbleSize val="0"/>
            </c:dLbl>
            <c:dLbl>
              <c:idx val="1"/>
              <c:layout>
                <c:manualLayout>
                  <c:x val="-5.5555555555555552E-2"/>
                  <c:y val="-5.0925925925925923E-2"/>
                </c:manualLayout>
              </c:layout>
              <c:showLegendKey val="0"/>
              <c:showVal val="1"/>
              <c:showCatName val="0"/>
              <c:showSerName val="0"/>
              <c:showPercent val="0"/>
              <c:showBubbleSize val="0"/>
            </c:dLbl>
            <c:dLbl>
              <c:idx val="2"/>
              <c:layout>
                <c:manualLayout>
                  <c:x val="-6.6666666666666666E-2"/>
                  <c:y val="-5.5555555555555469E-2"/>
                </c:manualLayout>
              </c:layout>
              <c:showLegendKey val="0"/>
              <c:showVal val="1"/>
              <c:showCatName val="0"/>
              <c:showSerName val="0"/>
              <c:showPercent val="0"/>
              <c:showBubbleSize val="0"/>
            </c:dLbl>
            <c:dLbl>
              <c:idx val="3"/>
              <c:layout>
                <c:manualLayout>
                  <c:x val="-6.9444444444444448E-2"/>
                  <c:y val="-6.0185185185185182E-2"/>
                </c:manualLayout>
              </c:layout>
              <c:showLegendKey val="0"/>
              <c:showVal val="1"/>
              <c:showCatName val="0"/>
              <c:showSerName val="0"/>
              <c:showPercent val="0"/>
              <c:showBubbleSize val="0"/>
            </c:dLbl>
            <c:dLbl>
              <c:idx val="4"/>
              <c:layout>
                <c:manualLayout>
                  <c:x val="-6.3888888888888884E-2"/>
                  <c:y val="-6.0185185185185182E-2"/>
                </c:manualLayout>
              </c:layout>
              <c:tx>
                <c:rich>
                  <a:bodyPr/>
                  <a:lstStyle/>
                  <a:p>
                    <a:r>
                      <a:rPr lang="en-US" altLang="en-US"/>
                      <a:t>84,719</a:t>
                    </a:r>
                  </a:p>
                </c:rich>
              </c:tx>
              <c:showLegendKey val="0"/>
              <c:showVal val="1"/>
              <c:showCatName val="0"/>
              <c:showSerName val="0"/>
              <c:showPercent val="0"/>
              <c:showBubbleSize val="0"/>
            </c:dLbl>
            <c:dLbl>
              <c:idx val="5"/>
              <c:layout>
                <c:manualLayout>
                  <c:x val="0"/>
                  <c:y val="-3.7037037037037035E-2"/>
                </c:manualLayout>
              </c:layout>
              <c:showLegendKey val="0"/>
              <c:showVal val="1"/>
              <c:showCatName val="0"/>
              <c:showSerName val="0"/>
              <c:showPercent val="0"/>
              <c:showBubbleSize val="0"/>
            </c:dLbl>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'[Microsoft PowerPoint 内のグラフ]Sheet1'!$B$13:$G$13</c:f>
              <c:strCache>
                <c:ptCount val="6"/>
                <c:pt idx="0">
                  <c:v>H22年</c:v>
                </c:pt>
                <c:pt idx="1">
                  <c:v>H23年</c:v>
                </c:pt>
                <c:pt idx="2">
                  <c:v>H24年</c:v>
                </c:pt>
                <c:pt idx="3">
                  <c:v>H25年</c:v>
                </c:pt>
                <c:pt idx="4">
                  <c:v>H26年</c:v>
                </c:pt>
                <c:pt idx="5">
                  <c:v>H27年</c:v>
                </c:pt>
              </c:strCache>
            </c:strRef>
          </c:cat>
          <c:val>
            <c:numRef>
              <c:f>'[Microsoft PowerPoint 内のグラフ]Sheet1'!$B$14:$G$14</c:f>
              <c:numCache>
                <c:formatCode>#,##0</c:formatCode>
                <c:ptCount val="6"/>
                <c:pt idx="0">
                  <c:v>69662</c:v>
                </c:pt>
                <c:pt idx="1">
                  <c:v>70465</c:v>
                </c:pt>
                <c:pt idx="2">
                  <c:v>68515</c:v>
                </c:pt>
                <c:pt idx="3">
                  <c:v>77374</c:v>
                </c:pt>
                <c:pt idx="4">
                  <c:v>84719</c:v>
                </c:pt>
                <c:pt idx="5">
                  <c:v>92125</c:v>
                </c:pt>
              </c:numCache>
            </c:numRef>
          </c:val>
          <c:smooth val="0"/>
        </c:ser>
        <c:ser>
          <c:idx val="1"/>
          <c:order val="1"/>
          <c:tx>
            <c:strRef>
              <c:f>'[Microsoft PowerPoint 内のグラフ]Sheet1'!$A$15</c:f>
              <c:strCache>
                <c:ptCount val="1"/>
                <c:pt idx="0">
                  <c:v>中部国際空港</c:v>
                </c:pt>
              </c:strCache>
            </c:strRef>
          </c:tx>
          <c:marker>
            <c:symbol val="circle"/>
            <c:size val="7"/>
          </c:marker>
          <c:dLbls>
            <c:dLbl>
              <c:idx val="0"/>
              <c:layout>
                <c:manualLayout>
                  <c:x val="-3.3333333333333333E-2"/>
                  <c:y val="-6.4814814814814728E-2"/>
                </c:manualLayout>
              </c:layout>
              <c:showLegendKey val="0"/>
              <c:showVal val="1"/>
              <c:showCatName val="0"/>
              <c:showSerName val="0"/>
              <c:showPercent val="0"/>
              <c:showBubbleSize val="0"/>
            </c:dLbl>
            <c:dLbl>
              <c:idx val="1"/>
              <c:layout>
                <c:manualLayout>
                  <c:x val="-2.7777777777777776E-2"/>
                  <c:y val="-4.1666666666666664E-2"/>
                </c:manualLayout>
              </c:layout>
              <c:showLegendKey val="0"/>
              <c:showVal val="1"/>
              <c:showCatName val="0"/>
              <c:showSerName val="0"/>
              <c:showPercent val="0"/>
              <c:showBubbleSize val="0"/>
            </c:dLbl>
            <c:dLbl>
              <c:idx val="2"/>
              <c:layout>
                <c:manualLayout>
                  <c:x val="-2.5000000000000001E-2"/>
                  <c:y val="-5.0925925925925923E-2"/>
                </c:manualLayout>
              </c:layout>
              <c:showLegendKey val="0"/>
              <c:showVal val="1"/>
              <c:showCatName val="0"/>
              <c:showSerName val="0"/>
              <c:showPercent val="0"/>
              <c:showBubbleSize val="0"/>
            </c:dLbl>
            <c:dLbl>
              <c:idx val="3"/>
              <c:layout>
                <c:manualLayout>
                  <c:x val="-4.1666666666666664E-2"/>
                  <c:y val="-4.1666666666666664E-2"/>
                </c:manualLayout>
              </c:layout>
              <c:showLegendKey val="0"/>
              <c:showVal val="1"/>
              <c:showCatName val="0"/>
              <c:showSerName val="0"/>
              <c:showPercent val="0"/>
              <c:showBubbleSize val="0"/>
            </c:dLbl>
            <c:dLbl>
              <c:idx val="4"/>
              <c:layout>
                <c:manualLayout>
                  <c:x val="-3.888888888888889E-2"/>
                  <c:y val="-4.1666666666666664E-2"/>
                </c:manualLayout>
              </c:layout>
              <c:tx>
                <c:rich>
                  <a:bodyPr/>
                  <a:lstStyle/>
                  <a:p>
                    <a:r>
                      <a:rPr lang="en-US" altLang="en-US" dirty="0" smtClean="0"/>
                      <a:t>17,</a:t>
                    </a:r>
                    <a:r>
                      <a:rPr lang="en-US" altLang="ja-JP" dirty="0" smtClean="0"/>
                      <a:t>224</a:t>
                    </a:r>
                    <a:endParaRPr lang="en-US" altLang="en-US" dirty="0"/>
                  </a:p>
                </c:rich>
              </c:tx>
              <c:showLegendKey val="0"/>
              <c:showVal val="1"/>
              <c:showCatName val="0"/>
              <c:showSerName val="0"/>
              <c:showPercent val="0"/>
              <c:showBubbleSize val="0"/>
            </c:dLbl>
            <c:dLbl>
              <c:idx val="5"/>
              <c:layout>
                <c:manualLayout>
                  <c:x val="-1.1111111111111112E-2"/>
                  <c:y val="-6.0185185185185272E-2"/>
                </c:manualLayout>
              </c:layout>
              <c:showLegendKey val="0"/>
              <c:showVal val="1"/>
              <c:showCatName val="0"/>
              <c:showSerName val="0"/>
              <c:showPercent val="0"/>
              <c:showBubbleSize val="0"/>
            </c:dLbl>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'[Microsoft PowerPoint 内のグラフ]Sheet1'!$B$13:$G$13</c:f>
              <c:strCache>
                <c:ptCount val="6"/>
                <c:pt idx="0">
                  <c:v>H22年</c:v>
                </c:pt>
                <c:pt idx="1">
                  <c:v>H23年</c:v>
                </c:pt>
                <c:pt idx="2">
                  <c:v>H24年</c:v>
                </c:pt>
                <c:pt idx="3">
                  <c:v>H25年</c:v>
                </c:pt>
                <c:pt idx="4">
                  <c:v>H26年</c:v>
                </c:pt>
                <c:pt idx="5">
                  <c:v>H27年</c:v>
                </c:pt>
              </c:strCache>
            </c:strRef>
          </c:cat>
          <c:val>
            <c:numRef>
              <c:f>'[Microsoft PowerPoint 内のグラフ]Sheet1'!$B$15:$G$15</c:f>
              <c:numCache>
                <c:formatCode>#,##0</c:formatCode>
                <c:ptCount val="6"/>
                <c:pt idx="0">
                  <c:v>13662</c:v>
                </c:pt>
                <c:pt idx="1">
                  <c:v>14337</c:v>
                </c:pt>
                <c:pt idx="2">
                  <c:v>14677</c:v>
                </c:pt>
                <c:pt idx="3">
                  <c:v>15922</c:v>
                </c:pt>
                <c:pt idx="4">
                  <c:v>17219</c:v>
                </c:pt>
                <c:pt idx="5">
                  <c:v>21248</c:v>
                </c:pt>
              </c:numCache>
            </c:numRef>
          </c:val>
          <c:smooth val="0"/>
        </c:ser>
        <c:ser>
          <c:idx val="2"/>
          <c:order val="2"/>
          <c:tx>
            <c:strRef>
              <c:f>'[Microsoft PowerPoint 内のグラフ]Sheet1'!$A$16</c:f>
              <c:strCache>
                <c:ptCount val="1"/>
                <c:pt idx="0">
                  <c:v>成田国際空港</c:v>
                </c:pt>
              </c:strCache>
            </c:strRef>
          </c:tx>
          <c:dLbls>
            <c:dLbl>
              <c:idx val="0"/>
              <c:layout>
                <c:manualLayout>
                  <c:x val="-5.2777777777777778E-2"/>
                  <c:y val="-5.0925925925925944E-2"/>
                </c:manualLayout>
              </c:layout>
              <c:showLegendKey val="0"/>
              <c:showVal val="1"/>
              <c:showCatName val="0"/>
              <c:showSerName val="0"/>
              <c:showPercent val="0"/>
              <c:showBubbleSize val="0"/>
            </c:dLbl>
            <c:dLbl>
              <c:idx val="1"/>
              <c:layout>
                <c:manualLayout>
                  <c:x val="-3.888888888888889E-2"/>
                  <c:y val="-6.0185185185185182E-2"/>
                </c:manualLayout>
              </c:layout>
              <c:showLegendKey val="0"/>
              <c:showVal val="1"/>
              <c:showCatName val="0"/>
              <c:showSerName val="0"/>
              <c:showPercent val="0"/>
              <c:showBubbleSize val="0"/>
            </c:dLbl>
            <c:dLbl>
              <c:idx val="2"/>
              <c:layout>
                <c:manualLayout>
                  <c:x val="-5.8333333333333334E-2"/>
                  <c:y val="-3.7037037037037035E-2"/>
                </c:manualLayout>
              </c:layout>
              <c:showLegendKey val="0"/>
              <c:showVal val="1"/>
              <c:showCatName val="0"/>
              <c:showSerName val="0"/>
              <c:showPercent val="0"/>
              <c:showBubbleSize val="0"/>
            </c:dLbl>
            <c:dLbl>
              <c:idx val="3"/>
              <c:layout>
                <c:manualLayout>
                  <c:x val="-6.9444444444444448E-2"/>
                  <c:y val="-5.5555555555555552E-2"/>
                </c:manualLayout>
              </c:layout>
              <c:showLegendKey val="0"/>
              <c:showVal val="1"/>
              <c:showCatName val="0"/>
              <c:showSerName val="0"/>
              <c:showPercent val="0"/>
              <c:showBubbleSize val="0"/>
            </c:dLbl>
            <c:dLbl>
              <c:idx val="4"/>
              <c:layout>
                <c:manualLayout>
                  <c:x val="-6.6666666666666666E-2"/>
                  <c:y val="-5.0925925925925923E-2"/>
                </c:manualLayout>
              </c:layout>
              <c:tx>
                <c:rich>
                  <a:bodyPr/>
                  <a:lstStyle/>
                  <a:p>
                    <a:r>
                      <a:rPr lang="en-US" altLang="en-US"/>
                      <a:t>197,732</a:t>
                    </a:r>
                  </a:p>
                </c:rich>
              </c:tx>
              <c:showLegendKey val="0"/>
              <c:showVal val="1"/>
              <c:showCatName val="0"/>
              <c:showSerName val="0"/>
              <c:showPercent val="0"/>
              <c:showBubbleSize val="0"/>
            </c:dLbl>
            <c:dLbl>
              <c:idx val="5"/>
              <c:layout>
                <c:manualLayout>
                  <c:x val="-3.8888888888888785E-2"/>
                  <c:y val="-4.6296296296296294E-2"/>
                </c:manualLayout>
              </c:layout>
              <c:showLegendKey val="0"/>
              <c:showVal val="1"/>
              <c:showCatName val="0"/>
              <c:showSerName val="0"/>
              <c:showPercent val="0"/>
              <c:showBubbleSize val="0"/>
            </c:dLbl>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'[Microsoft PowerPoint 内のグラフ]Sheet1'!$B$13:$G$13</c:f>
              <c:strCache>
                <c:ptCount val="6"/>
                <c:pt idx="0">
                  <c:v>H22年</c:v>
                </c:pt>
                <c:pt idx="1">
                  <c:v>H23年</c:v>
                </c:pt>
                <c:pt idx="2">
                  <c:v>H24年</c:v>
                </c:pt>
                <c:pt idx="3">
                  <c:v>H25年</c:v>
                </c:pt>
                <c:pt idx="4">
                  <c:v>H26年</c:v>
                </c:pt>
                <c:pt idx="5">
                  <c:v>H27年</c:v>
                </c:pt>
              </c:strCache>
            </c:strRef>
          </c:cat>
          <c:val>
            <c:numRef>
              <c:f>'[Microsoft PowerPoint 内のグラフ]Sheet1'!$B$16:$G$16</c:f>
              <c:numCache>
                <c:formatCode>#,##0</c:formatCode>
                <c:ptCount val="6"/>
                <c:pt idx="0">
                  <c:v>202105</c:v>
                </c:pt>
                <c:pt idx="1">
                  <c:v>184694</c:v>
                </c:pt>
                <c:pt idx="2">
                  <c:v>172724</c:v>
                </c:pt>
                <c:pt idx="3">
                  <c:v>188442</c:v>
                </c:pt>
                <c:pt idx="4">
                  <c:v>197732</c:v>
                </c:pt>
                <c:pt idx="5">
                  <c:v>215223</c:v>
                </c:pt>
              </c:numCache>
            </c:numRef>
          </c:val>
          <c:smooth val="0"/>
        </c:ser>
        <c:dLbls>
          <c:showLegendKey val="0"/>
          <c:showVal val="0"/>
          <c:showCatName val="0"/>
          <c:showSerName val="0"/>
          <c:showPercent val="0"/>
          <c:showBubbleSize val="0"/>
        </c:dLbls>
        <c:marker val="1"/>
        <c:smooth val="0"/>
        <c:axId val="102525568"/>
        <c:axId val="104075648"/>
      </c:lineChart>
      <c:catAx>
        <c:axId val="102525568"/>
        <c:scaling>
          <c:orientation val="minMax"/>
        </c:scaling>
        <c:delete val="0"/>
        <c:axPos val="b"/>
        <c:majorTickMark val="out"/>
        <c:minorTickMark val="none"/>
        <c:tickLblPos val="nextTo"/>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04075648"/>
        <c:crosses val="autoZero"/>
        <c:auto val="1"/>
        <c:lblAlgn val="ctr"/>
        <c:lblOffset val="100"/>
        <c:noMultiLvlLbl val="0"/>
      </c:catAx>
      <c:valAx>
        <c:axId val="104075648"/>
        <c:scaling>
          <c:orientation val="minMax"/>
        </c:scaling>
        <c:delete val="0"/>
        <c:axPos val="l"/>
        <c:majorGridlines/>
        <c:numFmt formatCode="#,##0" sourceLinked="1"/>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02525568"/>
        <c:crosses val="autoZero"/>
        <c:crossBetween val="between"/>
      </c:valAx>
    </c:plotArea>
    <c:legend>
      <c:legendPos val="r"/>
      <c:layout>
        <c:manualLayout>
          <c:xMode val="edge"/>
          <c:yMode val="edge"/>
          <c:x val="0.67222222222222228"/>
          <c:y val="0.30960921551472731"/>
          <c:w val="0.25"/>
          <c:h val="0.19559601924759404"/>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8"/>
          <c:order val="8"/>
          <c:tx>
            <c:strRef>
              <c:f>'[＜P.28＞1(1)宿泊者数の比較.xlsx]都市比較グラフ'!$A$85:$B$85</c:f>
              <c:strCache>
                <c:ptCount val="1"/>
                <c:pt idx="0">
                  <c:v>全国 　日本人延べ宿泊者数の割合</c:v>
                </c:pt>
              </c:strCache>
            </c:strRef>
          </c:tx>
          <c:spPr>
            <a:pattFill prst="pct5">
              <a:fgClr>
                <a:srgbClr val="002060"/>
              </a:fgClr>
              <a:bgClr>
                <a:schemeClr val="bg1"/>
              </a:bgClr>
            </a:pattFill>
            <a:ln>
              <a:solidFill>
                <a:srgbClr val="002060"/>
              </a:solidFill>
            </a:ln>
          </c:spPr>
          <c:invertIfNegative val="0"/>
          <c:dLbls>
            <c:dLbl>
              <c:idx val="0"/>
              <c:layout>
                <c:manualLayout>
                  <c:x val="5.8151605749643537E-2"/>
                  <c:y val="-0.24096201516477103"/>
                </c:manualLayout>
              </c:layout>
              <c:dLblPos val="ctr"/>
              <c:showLegendKey val="0"/>
              <c:showVal val="1"/>
              <c:showCatName val="0"/>
              <c:showSerName val="0"/>
              <c:showPercent val="0"/>
              <c:showBubbleSize val="0"/>
            </c:dLbl>
            <c:dLbl>
              <c:idx val="1"/>
              <c:layout>
                <c:manualLayout>
                  <c:x val="6.1480878652092945E-2"/>
                  <c:y val="-0.22205080119971449"/>
                </c:manualLayout>
              </c:layout>
              <c:dLblPos val="ctr"/>
              <c:showLegendKey val="0"/>
              <c:showVal val="1"/>
              <c:showCatName val="0"/>
              <c:showSerName val="0"/>
              <c:showPercent val="0"/>
              <c:showBubbleSize val="0"/>
            </c:dLbl>
            <c:dLbl>
              <c:idx val="2"/>
              <c:layout>
                <c:manualLayout>
                  <c:x val="6.3136029099612981E-2"/>
                  <c:y val="-0.23777741324001167"/>
                </c:manualLayout>
              </c:layout>
              <c:dLblPos val="ctr"/>
              <c:showLegendKey val="0"/>
              <c:showVal val="1"/>
              <c:showCatName val="0"/>
              <c:showSerName val="0"/>
              <c:showPercent val="0"/>
              <c:showBubbleSize val="0"/>
            </c:dLbl>
            <c:dLbl>
              <c:idx val="3"/>
              <c:layout>
                <c:manualLayout>
                  <c:x val="5.9806750330183331E-2"/>
                  <c:y val="-0.2181145765597858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'[＜P.28＞1(1)宿泊者数の比較.xlsx]都市比較グラフ'!$C$85:$J$85</c:f>
              <c:numCache>
                <c:formatCode>#,##0_);[Red]\(#,##0\)</c:formatCode>
                <c:ptCount val="4"/>
                <c:pt idx="0">
                  <c:v>413181</c:v>
                </c:pt>
                <c:pt idx="1">
                  <c:v>432398</c:v>
                </c:pt>
                <c:pt idx="2">
                  <c:v>428677</c:v>
                </c:pt>
                <c:pt idx="3">
                  <c:v>438464</c:v>
                </c:pt>
              </c:numCache>
            </c:numRef>
          </c:val>
        </c:ser>
        <c:ser>
          <c:idx val="26"/>
          <c:order val="27"/>
          <c:tx>
            <c:strRef>
              <c:f>'[＜P.28＞1(1)宿泊者数の比較.xlsx]都市比較グラフ'!$A$83:$B$83</c:f>
              <c:strCache>
                <c:ptCount val="1"/>
                <c:pt idx="0">
                  <c:v>全国 　外国人延べ宿泊者数の割合</c:v>
                </c:pt>
              </c:strCache>
            </c:strRef>
          </c:tx>
          <c:spPr>
            <a:pattFill prst="dkDnDiag">
              <a:fgClr>
                <a:srgbClr val="002060"/>
              </a:fgClr>
              <a:bgClr>
                <a:schemeClr val="bg1"/>
              </a:bgClr>
            </a:pattFill>
            <a:ln>
              <a:solidFill>
                <a:srgbClr val="002060"/>
              </a:solidFill>
            </a:ln>
          </c:spPr>
          <c:invertIfNegative val="0"/>
          <c:dLbls>
            <c:dLbl>
              <c:idx val="0"/>
              <c:layout>
                <c:manualLayout>
                  <c:x val="5.3167182399674093E-2"/>
                  <c:y val="-4.6296296296296294E-2"/>
                </c:manualLayout>
              </c:layout>
              <c:dLblPos val="ctr"/>
              <c:showLegendKey val="0"/>
              <c:showVal val="1"/>
              <c:showCatName val="0"/>
              <c:showSerName val="0"/>
              <c:showPercent val="0"/>
              <c:showBubbleSize val="0"/>
            </c:dLbl>
            <c:dLbl>
              <c:idx val="1"/>
              <c:layout>
                <c:manualLayout>
                  <c:x val="6.1474554649623168E-2"/>
                  <c:y val="0"/>
                </c:manualLayout>
              </c:layout>
              <c:dLblPos val="ctr"/>
              <c:showLegendKey val="0"/>
              <c:showVal val="1"/>
              <c:showCatName val="0"/>
              <c:showSerName val="0"/>
              <c:showPercent val="0"/>
              <c:showBubbleSize val="0"/>
            </c:dLbl>
            <c:dLbl>
              <c:idx val="2"/>
              <c:layout>
                <c:manualLayout>
                  <c:x val="5.6490131299653717E-2"/>
                  <c:y val="0"/>
                </c:manualLayout>
              </c:layout>
              <c:dLblPos val="ctr"/>
              <c:showLegendKey val="0"/>
              <c:showVal val="1"/>
              <c:showCatName val="0"/>
              <c:showSerName val="0"/>
              <c:showPercent val="0"/>
              <c:showBubbleSize val="0"/>
            </c:dLbl>
            <c:dLbl>
              <c:idx val="3"/>
              <c:layout>
                <c:manualLayout>
                  <c:x val="5.4816014636934911E-2"/>
                  <c:y val="4.2756166011772567E-3"/>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'[＜P.28＞1(1)宿泊者数の比較.xlsx]都市比較グラフ'!$C$83:$J$83</c:f>
              <c:numCache>
                <c:formatCode>#,##0_);[Red]\(#,##0\)</c:formatCode>
                <c:ptCount val="4"/>
                <c:pt idx="0">
                  <c:v>26314</c:v>
                </c:pt>
                <c:pt idx="1">
                  <c:v>33496</c:v>
                </c:pt>
                <c:pt idx="2">
                  <c:v>44825</c:v>
                </c:pt>
                <c:pt idx="3">
                  <c:v>65615</c:v>
                </c:pt>
              </c:numCache>
            </c:numRef>
          </c:val>
        </c:ser>
        <c:dLbls>
          <c:showLegendKey val="0"/>
          <c:showVal val="0"/>
          <c:showCatName val="0"/>
          <c:showSerName val="0"/>
          <c:showPercent val="0"/>
          <c:showBubbleSize val="0"/>
        </c:dLbls>
        <c:gapWidth val="150"/>
        <c:overlap val="100"/>
        <c:axId val="104052224"/>
        <c:axId val="104053760"/>
      </c:barChart>
      <c:lineChart>
        <c:grouping val="standard"/>
        <c:varyColors val="0"/>
        <c:ser>
          <c:idx val="2"/>
          <c:order val="2"/>
          <c:tx>
            <c:strRef>
              <c:f>'[＜P.28＞1(1)宿泊者数の比較.xlsx]都市比較グラフ'!$A$59:$B$59</c:f>
              <c:strCache>
                <c:ptCount val="1"/>
                <c:pt idx="0">
                  <c:v>大阪府 　外国人延べ宿泊者数の割合</c:v>
                </c:pt>
              </c:strCache>
            </c:strRef>
          </c:tx>
          <c:spPr>
            <a:ln>
              <a:solidFill>
                <a:srgbClr val="002060"/>
              </a:solidFill>
              <a:prstDash val="sysDash"/>
            </a:ln>
          </c:spPr>
          <c:marker>
            <c:symbol val="square"/>
            <c:size val="7"/>
            <c:spPr>
              <a:solidFill>
                <a:srgbClr val="002060"/>
              </a:solidFill>
            </c:spPr>
          </c:marke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'[＜P.28＞1(1)宿泊者数の比較.xlsx]都市比較グラフ'!$C$59:$J$59</c:f>
              <c:numCache>
                <c:formatCode>0.0%</c:formatCode>
                <c:ptCount val="4"/>
                <c:pt idx="0">
                  <c:v>0.11632591016189101</c:v>
                </c:pt>
                <c:pt idx="1">
                  <c:v>0.1288213518032004</c:v>
                </c:pt>
                <c:pt idx="2">
                  <c:v>0.13831567205800335</c:v>
                </c:pt>
                <c:pt idx="3">
                  <c:v>0.1350850496436804</c:v>
                </c:pt>
              </c:numCache>
            </c:numRef>
          </c:val>
          <c:smooth val="0"/>
        </c:ser>
        <c:ser>
          <c:idx val="0"/>
          <c:order val="0"/>
          <c:tx>
            <c:strRef>
              <c:f>'[＜P.28＞1(1)宿泊者数の比較.xlsx]都市比較グラフ'!$A$57:$B$57</c:f>
              <c:strCache>
                <c:ptCount val="1"/>
                <c:pt idx="0">
                  <c:v>大阪府 延べ宿泊者数（A）</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'[＜P.28＞1(1)宿泊者数の比較.xlsx]都市比較グラフ'!$C$57:$J$57</c:f>
            </c:numRef>
          </c:val>
          <c:smooth val="0"/>
        </c:ser>
        <c:ser>
          <c:idx val="4"/>
          <c:order val="4"/>
          <c:tx>
            <c:strRef>
              <c:f>'[＜P.28＞1(1)宿泊者数の比較.xlsx]都市比較グラフ'!$A$61:$B$61</c:f>
              <c:strCache>
                <c:ptCount val="1"/>
                <c:pt idx="0">
                  <c:v>大阪府 　日本人延べ宿泊者数の割合</c:v>
                </c:pt>
              </c:strCache>
            </c:strRef>
          </c:tx>
          <c:spPr>
            <a:ln>
              <a:solidFill>
                <a:srgbClr val="002060"/>
              </a:solidFill>
            </a:ln>
          </c:spPr>
          <c:marker>
            <c:symbol val="square"/>
            <c:size val="7"/>
            <c:spPr>
              <a:solidFill>
                <a:srgbClr val="002060"/>
              </a:solidFill>
            </c:spPr>
          </c:marke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'[＜P.28＞1(1)宿泊者数の比較.xlsx]都市比較グラフ'!$C$61:$J$61</c:f>
              <c:numCache>
                <c:formatCode>0.0%</c:formatCode>
                <c:ptCount val="4"/>
                <c:pt idx="0">
                  <c:v>4.90898661845535E-2</c:v>
                </c:pt>
                <c:pt idx="1">
                  <c:v>4.5252290713648072E-2</c:v>
                </c:pt>
                <c:pt idx="2">
                  <c:v>5.1714927556178659E-2</c:v>
                </c:pt>
                <c:pt idx="3">
                  <c:v>4.340066520645737E-2</c:v>
                </c:pt>
              </c:numCache>
            </c:numRef>
          </c:val>
          <c:smooth val="0"/>
        </c:ser>
        <c:ser>
          <c:idx val="8"/>
          <c:order val="9"/>
          <c:tx>
            <c:strRef>
              <c:f>'[＜P.28＞1(1)宿泊者数の比較.xlsx]都市比較グラフ'!$A$65:$B$65</c:f>
              <c:strCache>
                <c:ptCount val="1"/>
                <c:pt idx="0">
                  <c:v>東京都 　外国人延べ宿泊者数の割合</c:v>
                </c:pt>
              </c:strCache>
            </c:strRef>
          </c:tx>
          <c:spPr>
            <a:ln>
              <a:solidFill>
                <a:srgbClr val="00B050"/>
              </a:solidFill>
              <a:prstDash val="sysDash"/>
            </a:ln>
          </c:spPr>
          <c:marker>
            <c:symbol val="diamond"/>
            <c:size val="7"/>
            <c:spPr>
              <a:solidFill>
                <a:srgbClr val="00B050"/>
              </a:solidFill>
            </c:spPr>
          </c:marke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'[＜P.28＞1(1)宿泊者数の比較.xlsx]都市比較グラフ'!$C$65:$J$65</c:f>
              <c:numCache>
                <c:formatCode>0.0%</c:formatCode>
                <c:ptCount val="4"/>
                <c:pt idx="0">
                  <c:v>0.315117427985103</c:v>
                </c:pt>
                <c:pt idx="1">
                  <c:v>0.29349773107236687</c:v>
                </c:pt>
                <c:pt idx="2">
                  <c:v>0.29436698271054101</c:v>
                </c:pt>
                <c:pt idx="3">
                  <c:v>0.26458047700119025</c:v>
                </c:pt>
              </c:numCache>
            </c:numRef>
          </c:val>
          <c:smooth val="0"/>
        </c:ser>
        <c:ser>
          <c:idx val="10"/>
          <c:order val="11"/>
          <c:tx>
            <c:strRef>
              <c:f>'[＜P.28＞1(1)宿泊者数の比較.xlsx]都市比較グラフ'!$A$67:$B$67</c:f>
              <c:strCache>
                <c:ptCount val="1"/>
                <c:pt idx="0">
                  <c:v>東京都 　日本人延べ宿泊者数の割合</c:v>
                </c:pt>
              </c:strCache>
            </c:strRef>
          </c:tx>
          <c:spPr>
            <a:ln>
              <a:solidFill>
                <a:srgbClr val="00B050"/>
              </a:solidFill>
            </a:ln>
          </c:spPr>
          <c:marker>
            <c:symbol val="diamond"/>
            <c:size val="7"/>
            <c:spPr>
              <a:solidFill>
                <a:srgbClr val="00B050"/>
              </a:solidFill>
            </c:spPr>
          </c:marke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'[＜P.28＞1(1)宿泊者数の比較.xlsx]都市比較グラフ'!$C$67:$J$67</c:f>
              <c:numCache>
                <c:formatCode>0.0%</c:formatCode>
                <c:ptCount val="4"/>
                <c:pt idx="0">
                  <c:v>9.8983254312274768E-2</c:v>
                </c:pt>
                <c:pt idx="1">
                  <c:v>9.9429229552403103E-2</c:v>
                </c:pt>
                <c:pt idx="2">
                  <c:v>9.5792403138027005E-2</c:v>
                </c:pt>
                <c:pt idx="3">
                  <c:v>8.4219599253670799E-2</c:v>
                </c:pt>
              </c:numCache>
            </c:numRef>
          </c:val>
          <c:smooth val="0"/>
        </c:ser>
        <c:ser>
          <c:idx val="14"/>
          <c:order val="15"/>
          <c:tx>
            <c:strRef>
              <c:f>'[＜P.28＞1(1)宿泊者数の比較.xlsx]都市比較グラフ'!$A$71:$B$71</c:f>
              <c:strCache>
                <c:ptCount val="1"/>
                <c:pt idx="0">
                  <c:v>京都府 　外国人延べ宿泊者数の割合</c:v>
                </c:pt>
              </c:strCache>
            </c:strRef>
          </c:tx>
          <c:spPr>
            <a:ln>
              <a:prstDash val="sysDash"/>
            </a:ln>
          </c:spP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'[＜P.28＞1(1)宿泊者数の比較.xlsx]都市比較グラフ'!$C$71:$J$71</c:f>
              <c:numCache>
                <c:formatCode>0.0%</c:formatCode>
                <c:ptCount val="4"/>
                <c:pt idx="0">
                  <c:v>8.7595956525043706E-2</c:v>
                </c:pt>
                <c:pt idx="1">
                  <c:v>7.8397420587532837E-2</c:v>
                </c:pt>
                <c:pt idx="2">
                  <c:v>7.3418851087562742E-2</c:v>
                </c:pt>
                <c:pt idx="3">
                  <c:v>6.8988896087264398E-2</c:v>
                </c:pt>
              </c:numCache>
            </c:numRef>
          </c:val>
          <c:smooth val="0"/>
        </c:ser>
        <c:ser>
          <c:idx val="16"/>
          <c:order val="17"/>
          <c:tx>
            <c:strRef>
              <c:f>'[＜P.28＞1(1)宿泊者数の比較.xlsx]都市比較グラフ'!$A$73:$B$73</c:f>
              <c:strCache>
                <c:ptCount val="1"/>
                <c:pt idx="0">
                  <c:v>京都府 　日本人延べ宿泊者数の割合</c:v>
                </c:pt>
              </c:strCache>
            </c:strRef>
          </c:tx>
          <c:spPr>
            <a:ln>
              <a:solidFill>
                <a:srgbClr val="00B0F0"/>
              </a:solidFill>
            </a:ln>
          </c:spPr>
          <c:marker>
            <c:symbol val="circle"/>
            <c:size val="7"/>
          </c:marke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'[＜P.28＞1(1)宿泊者数の比較.xlsx]都市比較グラフ'!$C$73:$J$73</c:f>
              <c:numCache>
                <c:formatCode>0.0%</c:formatCode>
                <c:ptCount val="4"/>
                <c:pt idx="0">
                  <c:v>3.3728559638511936E-2</c:v>
                </c:pt>
                <c:pt idx="1">
                  <c:v>4.0384090583212691E-2</c:v>
                </c:pt>
                <c:pt idx="2">
                  <c:v>3.1949463115585858E-2</c:v>
                </c:pt>
                <c:pt idx="3">
                  <c:v>2.7735864362780888E-2</c:v>
                </c:pt>
              </c:numCache>
            </c:numRef>
          </c:val>
          <c:smooth val="0"/>
        </c:ser>
        <c:ser>
          <c:idx val="20"/>
          <c:order val="21"/>
          <c:tx>
            <c:strRef>
              <c:f>'[＜P.28＞1(1)宿泊者数の比較.xlsx]都市比較グラフ'!$A$77:$B$77</c:f>
              <c:strCache>
                <c:ptCount val="1"/>
                <c:pt idx="0">
                  <c:v>兵庫県 　外国人延べ宿泊者数の割合</c:v>
                </c:pt>
              </c:strCache>
            </c:strRef>
          </c:tx>
          <c:spPr>
            <a:ln>
              <a:solidFill>
                <a:srgbClr val="7030A0"/>
              </a:solidFill>
              <a:prstDash val="sysDash"/>
            </a:ln>
          </c:spPr>
          <c:marker>
            <c:spPr>
              <a:solidFill>
                <a:srgbClr val="7030A0"/>
              </a:solidFill>
            </c:spPr>
          </c:marke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'[＜P.28＞1(1)宿泊者数の比較.xlsx]都市比較グラフ'!$C$77:$J$77</c:f>
              <c:numCache>
                <c:formatCode>0.0%</c:formatCode>
                <c:ptCount val="4"/>
                <c:pt idx="0">
                  <c:v>1.3452914798206279E-2</c:v>
                </c:pt>
                <c:pt idx="1">
                  <c:v>1.5136135657989014E-2</c:v>
                </c:pt>
                <c:pt idx="2">
                  <c:v>1.5571667596207473E-2</c:v>
                </c:pt>
                <c:pt idx="3">
                  <c:v>1.8185105389239599E-2</c:v>
                </c:pt>
              </c:numCache>
            </c:numRef>
          </c:val>
          <c:smooth val="0"/>
        </c:ser>
        <c:ser>
          <c:idx val="22"/>
          <c:order val="23"/>
          <c:tx>
            <c:strRef>
              <c:f>'[＜P.28＞1(1)宿泊者数の比較.xlsx]都市比較グラフ'!$A$79:$B$79</c:f>
              <c:strCache>
                <c:ptCount val="1"/>
                <c:pt idx="0">
                  <c:v>兵庫県 　日本人延べ宿泊者数の割合</c:v>
                </c:pt>
              </c:strCache>
            </c:strRef>
          </c:tx>
          <c:spPr>
            <a:ln>
              <a:solidFill>
                <a:srgbClr val="7030A0"/>
              </a:solidFill>
            </a:ln>
          </c:spPr>
          <c:marker>
            <c:symbol val="triangle"/>
            <c:size val="7"/>
            <c:spPr>
              <a:solidFill>
                <a:srgbClr val="7030A0"/>
              </a:solidFill>
            </c:spPr>
          </c:marke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'[＜P.28＞1(1)宿泊者数の比較.xlsx]都市比較グラフ'!$C$79:$J$79</c:f>
              <c:numCache>
                <c:formatCode>0.0%</c:formatCode>
                <c:ptCount val="4"/>
                <c:pt idx="0">
                  <c:v>2.9040541554427722E-2</c:v>
                </c:pt>
                <c:pt idx="1">
                  <c:v>2.9415029671737612E-2</c:v>
                </c:pt>
                <c:pt idx="2">
                  <c:v>3.0468161342922528E-2</c:v>
                </c:pt>
                <c:pt idx="3">
                  <c:v>2.6277683134582622E-2</c:v>
                </c:pt>
              </c:numCache>
            </c:numRef>
          </c:val>
          <c:smooth val="0"/>
        </c:ser>
        <c:ser>
          <c:idx val="1"/>
          <c:order val="1"/>
          <c:tx>
            <c:strRef>
              <c:f>'[＜P.28＞1(1)宿泊者数の比較.xlsx]都市比較グラフ'!$A$58:$B$58</c:f>
              <c:strCache>
                <c:ptCount val="1"/>
                <c:pt idx="0">
                  <c:v>大阪府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'[＜P.28＞1(1)宿泊者数の比較.xlsx]都市比較グラフ'!$C$58:$J$58</c:f>
            </c:numRef>
          </c:val>
          <c:smooth val="0"/>
        </c:ser>
        <c:ser>
          <c:idx val="3"/>
          <c:order val="3"/>
          <c:tx>
            <c:strRef>
              <c:f>'[＜P.28＞1(1)宿泊者数の比較.xlsx]都市比較グラフ'!$A$60:$B$60</c:f>
              <c:strCache>
                <c:ptCount val="1"/>
                <c:pt idx="0">
                  <c:v>大阪府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'[＜P.28＞1(1)宿泊者数の比較.xlsx]都市比較グラフ'!$C$60:$J$60</c:f>
            </c:numRef>
          </c:val>
          <c:smooth val="0"/>
        </c:ser>
        <c:ser>
          <c:idx val="5"/>
          <c:order val="5"/>
          <c:tx>
            <c:strRef>
              <c:f>'[＜P.28＞1(1)宿泊者数の比較.xlsx]都市比較グラフ'!$A$62:$B$62</c:f>
              <c:strCache>
                <c:ptCount val="1"/>
                <c:pt idx="0">
                  <c:v>大阪府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'[＜P.28＞1(1)宿泊者数の比較.xlsx]都市比較グラフ'!$C$62:$J$62</c:f>
            </c:numRef>
          </c:val>
          <c:smooth val="0"/>
        </c:ser>
        <c:ser>
          <c:idx val="6"/>
          <c:order val="6"/>
          <c:tx>
            <c:strRef>
              <c:f>'[＜P.28＞1(1)宿泊者数の比較.xlsx]都市比較グラフ'!$A$63:$B$63</c:f>
              <c:strCache>
                <c:ptCount val="1"/>
                <c:pt idx="0">
                  <c:v>東京都 延べ宿泊者数（A）</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'[＜P.28＞1(1)宿泊者数の比較.xlsx]都市比較グラフ'!$C$63:$J$63</c:f>
            </c:numRef>
          </c:val>
          <c:smooth val="0"/>
        </c:ser>
        <c:ser>
          <c:idx val="7"/>
          <c:order val="7"/>
          <c:tx>
            <c:strRef>
              <c:f>'[＜P.28＞1(1)宿泊者数の比較.xlsx]都市比較グラフ'!$A$64:$B$64</c:f>
              <c:strCache>
                <c:ptCount val="1"/>
                <c:pt idx="0">
                  <c:v>東京都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'[＜P.28＞1(1)宿泊者数の比較.xlsx]都市比較グラフ'!$C$64:$J$64</c:f>
            </c:numRef>
          </c:val>
          <c:smooth val="0"/>
        </c:ser>
        <c:ser>
          <c:idx val="9"/>
          <c:order val="10"/>
          <c:tx>
            <c:strRef>
              <c:f>'[＜P.28＞1(1)宿泊者数の比較.xlsx]都市比較グラフ'!$A$66:$B$66</c:f>
              <c:strCache>
                <c:ptCount val="1"/>
                <c:pt idx="0">
                  <c:v>東京都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'[＜P.28＞1(1)宿泊者数の比較.xlsx]都市比較グラフ'!$C$66:$J$66</c:f>
            </c:numRef>
          </c:val>
          <c:smooth val="0"/>
        </c:ser>
        <c:ser>
          <c:idx val="11"/>
          <c:order val="12"/>
          <c:tx>
            <c:strRef>
              <c:f>'[＜P.28＞1(1)宿泊者数の比較.xlsx]都市比較グラフ'!$A$68:$B$68</c:f>
              <c:strCache>
                <c:ptCount val="1"/>
                <c:pt idx="0">
                  <c:v>東京都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'[＜P.28＞1(1)宿泊者数の比較.xlsx]都市比較グラフ'!$C$68:$J$68</c:f>
            </c:numRef>
          </c:val>
          <c:smooth val="0"/>
        </c:ser>
        <c:ser>
          <c:idx val="12"/>
          <c:order val="13"/>
          <c:tx>
            <c:strRef>
              <c:f>'[＜P.28＞1(1)宿泊者数の比較.xlsx]都市比較グラフ'!$A$69:$B$69</c:f>
              <c:strCache>
                <c:ptCount val="1"/>
                <c:pt idx="0">
                  <c:v>京都府 延べ宿泊者数（A）</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'[＜P.28＞1(1)宿泊者数の比較.xlsx]都市比較グラフ'!$C$69:$J$69</c:f>
            </c:numRef>
          </c:val>
          <c:smooth val="0"/>
        </c:ser>
        <c:ser>
          <c:idx val="13"/>
          <c:order val="14"/>
          <c:tx>
            <c:strRef>
              <c:f>'[＜P.28＞1(1)宿泊者数の比較.xlsx]都市比較グラフ'!$A$70:$B$70</c:f>
              <c:strCache>
                <c:ptCount val="1"/>
                <c:pt idx="0">
                  <c:v>京都府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'[＜P.28＞1(1)宿泊者数の比較.xlsx]都市比較グラフ'!$C$70:$J$70</c:f>
            </c:numRef>
          </c:val>
          <c:smooth val="0"/>
        </c:ser>
        <c:ser>
          <c:idx val="15"/>
          <c:order val="16"/>
          <c:tx>
            <c:strRef>
              <c:f>'[＜P.28＞1(1)宿泊者数の比較.xlsx]都市比較グラフ'!$A$72:$B$72</c:f>
              <c:strCache>
                <c:ptCount val="1"/>
                <c:pt idx="0">
                  <c:v>京都府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'[＜P.28＞1(1)宿泊者数の比較.xlsx]都市比較グラフ'!$C$72:$J$72</c:f>
            </c:numRef>
          </c:val>
          <c:smooth val="0"/>
        </c:ser>
        <c:ser>
          <c:idx val="17"/>
          <c:order val="18"/>
          <c:tx>
            <c:strRef>
              <c:f>'[＜P.28＞1(1)宿泊者数の比較.xlsx]都市比較グラフ'!$A$74:$B$74</c:f>
              <c:strCache>
                <c:ptCount val="1"/>
                <c:pt idx="0">
                  <c:v>京都府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'[＜P.28＞1(1)宿泊者数の比較.xlsx]都市比較グラフ'!$C$74:$J$74</c:f>
            </c:numRef>
          </c:val>
          <c:smooth val="0"/>
        </c:ser>
        <c:ser>
          <c:idx val="18"/>
          <c:order val="19"/>
          <c:tx>
            <c:strRef>
              <c:f>'[＜P.28＞1(1)宿泊者数の比較.xlsx]都市比較グラフ'!$A$75:$B$75</c:f>
              <c:strCache>
                <c:ptCount val="1"/>
                <c:pt idx="0">
                  <c:v>兵庫県 延べ宿泊者数（A）</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'[＜P.28＞1(1)宿泊者数の比較.xlsx]都市比較グラフ'!$C$75:$J$75</c:f>
            </c:numRef>
          </c:val>
          <c:smooth val="0"/>
        </c:ser>
        <c:ser>
          <c:idx val="19"/>
          <c:order val="20"/>
          <c:tx>
            <c:strRef>
              <c:f>'[＜P.28＞1(1)宿泊者数の比較.xlsx]都市比較グラフ'!$A$76:$B$76</c:f>
              <c:strCache>
                <c:ptCount val="1"/>
                <c:pt idx="0">
                  <c:v>兵庫県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'[＜P.28＞1(1)宿泊者数の比較.xlsx]都市比較グラフ'!$C$76:$J$76</c:f>
            </c:numRef>
          </c:val>
          <c:smooth val="0"/>
        </c:ser>
        <c:ser>
          <c:idx val="21"/>
          <c:order val="22"/>
          <c:tx>
            <c:strRef>
              <c:f>'[＜P.28＞1(1)宿泊者数の比較.xlsx]都市比較グラフ'!$A$78:$B$78</c:f>
              <c:strCache>
                <c:ptCount val="1"/>
                <c:pt idx="0">
                  <c:v>兵庫県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'[＜P.28＞1(1)宿泊者数の比較.xlsx]都市比較グラフ'!$C$78:$J$78</c:f>
            </c:numRef>
          </c:val>
          <c:smooth val="0"/>
        </c:ser>
        <c:ser>
          <c:idx val="23"/>
          <c:order val="24"/>
          <c:tx>
            <c:strRef>
              <c:f>'[＜P.28＞1(1)宿泊者数の比較.xlsx]都市比較グラフ'!$A$80:$B$80</c:f>
              <c:strCache>
                <c:ptCount val="1"/>
                <c:pt idx="0">
                  <c:v>兵庫県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'[＜P.28＞1(1)宿泊者数の比較.xlsx]都市比較グラフ'!$C$80:$J$80</c:f>
            </c:numRef>
          </c:val>
          <c:smooth val="0"/>
        </c:ser>
        <c:ser>
          <c:idx val="24"/>
          <c:order val="25"/>
          <c:tx>
            <c:strRef>
              <c:f>'[＜P.28＞1(1)宿泊者数の比較.xlsx]都市比較グラフ'!$A$81:$B$81</c:f>
              <c:strCache>
                <c:ptCount val="1"/>
                <c:pt idx="0">
                  <c:v>全国 延べ宿泊者数（A）</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'[＜P.28＞1(1)宿泊者数の比較.xlsx]都市比較グラフ'!$C$81:$J$81</c:f>
            </c:numRef>
          </c:val>
          <c:smooth val="0"/>
        </c:ser>
        <c:ser>
          <c:idx val="25"/>
          <c:order val="26"/>
          <c:tx>
            <c:strRef>
              <c:f>'[＜P.28＞1(1)宿泊者数の比較.xlsx]都市比較グラフ'!$A$82:$B$82</c:f>
              <c:strCache>
                <c:ptCount val="1"/>
                <c:pt idx="0">
                  <c:v>全国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'[＜P.28＞1(1)宿泊者数の比較.xlsx]都市比較グラフ'!$C$82:$J$82</c:f>
            </c:numRef>
          </c:val>
          <c:smooth val="0"/>
        </c:ser>
        <c:ser>
          <c:idx val="27"/>
          <c:order val="28"/>
          <c:tx>
            <c:strRef>
              <c:f>'[＜P.28＞1(1)宿泊者数の比較.xlsx]都市比較グラフ'!$A$84:$B$84</c:f>
              <c:strCache>
                <c:ptCount val="1"/>
                <c:pt idx="0">
                  <c:v>全国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'[＜P.28＞1(1)宿泊者数の比較.xlsx]都市比較グラフ'!$C$84:$J$84</c:f>
            </c:numRef>
          </c:val>
          <c:smooth val="0"/>
        </c:ser>
        <c:dLbls>
          <c:showLegendKey val="0"/>
          <c:showVal val="0"/>
          <c:showCatName val="0"/>
          <c:showSerName val="0"/>
          <c:showPercent val="0"/>
          <c:showBubbleSize val="0"/>
        </c:dLbls>
        <c:marker val="1"/>
        <c:smooth val="0"/>
        <c:axId val="104061184"/>
        <c:axId val="104059648"/>
      </c:lineChart>
      <c:catAx>
        <c:axId val="104052224"/>
        <c:scaling>
          <c:orientation val="minMax"/>
        </c:scaling>
        <c:delete val="0"/>
        <c:axPos val="b"/>
        <c:majorTickMark val="out"/>
        <c:minorTickMark val="none"/>
        <c:tickLblPos val="nextTo"/>
        <c:crossAx val="104053760"/>
        <c:crosses val="autoZero"/>
        <c:auto val="1"/>
        <c:lblAlgn val="ctr"/>
        <c:lblOffset val="100"/>
        <c:noMultiLvlLbl val="0"/>
      </c:catAx>
      <c:valAx>
        <c:axId val="104053760"/>
        <c:scaling>
          <c:orientation val="minMax"/>
        </c:scaling>
        <c:delete val="0"/>
        <c:axPos val="l"/>
        <c:majorGridlines/>
        <c:numFmt formatCode="#,##0_);[Red]\(#,##0\)" sourceLinked="1"/>
        <c:majorTickMark val="out"/>
        <c:minorTickMark val="none"/>
        <c:tickLblPos val="nextTo"/>
        <c:crossAx val="104052224"/>
        <c:crosses val="autoZero"/>
        <c:crossBetween val="between"/>
      </c:valAx>
      <c:valAx>
        <c:axId val="104059648"/>
        <c:scaling>
          <c:orientation val="minMax"/>
        </c:scaling>
        <c:delete val="0"/>
        <c:axPos val="r"/>
        <c:numFmt formatCode="0.0%" sourceLinked="1"/>
        <c:majorTickMark val="out"/>
        <c:minorTickMark val="none"/>
        <c:tickLblPos val="nextTo"/>
        <c:crossAx val="104061184"/>
        <c:crosses val="max"/>
        <c:crossBetween val="between"/>
      </c:valAx>
      <c:catAx>
        <c:axId val="104061184"/>
        <c:scaling>
          <c:orientation val="minMax"/>
        </c:scaling>
        <c:delete val="1"/>
        <c:axPos val="b"/>
        <c:majorTickMark val="out"/>
        <c:minorTickMark val="none"/>
        <c:tickLblPos val="nextTo"/>
        <c:crossAx val="104059648"/>
        <c:crosses val="autoZero"/>
        <c:auto val="1"/>
        <c:lblAlgn val="ctr"/>
        <c:lblOffset val="100"/>
        <c:noMultiLvlLbl val="0"/>
      </c:cat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18285214348207"/>
          <c:y val="0.13936351706036745"/>
          <c:w val="0.75103696412948395"/>
          <c:h val="0.66111548556430444"/>
        </c:manualLayout>
      </c:layout>
      <c:barChart>
        <c:barDir val="col"/>
        <c:grouping val="clustered"/>
        <c:varyColors val="0"/>
        <c:ser>
          <c:idx val="4"/>
          <c:order val="4"/>
          <c:tx>
            <c:strRef>
              <c:f>'[1(1)　外国人来阪数＆訪問率.xlsx]Sheet2'!$A$7</c:f>
              <c:strCache>
                <c:ptCount val="1"/>
                <c:pt idx="0">
                  <c:v>[実績]来日外国人数</c:v>
                </c:pt>
              </c:strCache>
            </c:strRef>
          </c:tx>
          <c:invertIfNegative val="0"/>
          <c:cat>
            <c:numRef>
              <c:f>'[1(1)　外国人来阪数＆訪問率.xlsx]Sheet2'!$B$2:$G$2</c:f>
              <c:numCache>
                <c:formatCode>General</c:formatCode>
                <c:ptCount val="6"/>
                <c:pt idx="0">
                  <c:v>2010</c:v>
                </c:pt>
                <c:pt idx="1">
                  <c:v>2011</c:v>
                </c:pt>
                <c:pt idx="2">
                  <c:v>2012</c:v>
                </c:pt>
                <c:pt idx="3">
                  <c:v>2013</c:v>
                </c:pt>
                <c:pt idx="4">
                  <c:v>2014</c:v>
                </c:pt>
                <c:pt idx="5">
                  <c:v>2015</c:v>
                </c:pt>
              </c:numCache>
            </c:numRef>
          </c:cat>
          <c:val>
            <c:numRef>
              <c:f>'[1(1)　外国人来阪数＆訪問率.xlsx]Sheet2'!$B$7:$G$7</c:f>
              <c:numCache>
                <c:formatCode>General</c:formatCode>
                <c:ptCount val="6"/>
                <c:pt idx="0">
                  <c:v>861</c:v>
                </c:pt>
                <c:pt idx="1">
                  <c:v>622</c:v>
                </c:pt>
                <c:pt idx="2">
                  <c:v>836</c:v>
                </c:pt>
                <c:pt idx="3">
                  <c:v>1036</c:v>
                </c:pt>
                <c:pt idx="4">
                  <c:v>1341</c:v>
                </c:pt>
                <c:pt idx="5">
                  <c:v>1974</c:v>
                </c:pt>
              </c:numCache>
            </c:numRef>
          </c:val>
        </c:ser>
        <c:ser>
          <c:idx val="5"/>
          <c:order val="5"/>
          <c:tx>
            <c:strRef>
              <c:f>'[1(1)　外国人来阪数＆訪問率.xlsx]Sheet2'!$A$8</c:f>
              <c:strCache>
                <c:ptCount val="1"/>
                <c:pt idx="0">
                  <c:v>[実績]来阪外国人数</c:v>
                </c:pt>
              </c:strCache>
            </c:strRef>
          </c:tx>
          <c:spPr>
            <a:pattFill prst="dkUpDiag">
              <a:fgClr>
                <a:schemeClr val="accent1"/>
              </a:fgClr>
              <a:bgClr>
                <a:schemeClr val="bg1"/>
              </a:bgClr>
            </a:pattFill>
            <a:ln>
              <a:solidFill>
                <a:schemeClr val="accent1"/>
              </a:solidFill>
            </a:ln>
          </c:spPr>
          <c:invertIfNegative val="0"/>
          <c:cat>
            <c:numRef>
              <c:f>'[1(1)　外国人来阪数＆訪問率.xlsx]Sheet2'!$B$2:$G$2</c:f>
              <c:numCache>
                <c:formatCode>General</c:formatCode>
                <c:ptCount val="6"/>
                <c:pt idx="0">
                  <c:v>2010</c:v>
                </c:pt>
                <c:pt idx="1">
                  <c:v>2011</c:v>
                </c:pt>
                <c:pt idx="2">
                  <c:v>2012</c:v>
                </c:pt>
                <c:pt idx="3">
                  <c:v>2013</c:v>
                </c:pt>
                <c:pt idx="4">
                  <c:v>2014</c:v>
                </c:pt>
                <c:pt idx="5">
                  <c:v>2015</c:v>
                </c:pt>
              </c:numCache>
            </c:numRef>
          </c:cat>
          <c:val>
            <c:numRef>
              <c:f>'[1(1)　外国人来阪数＆訪問率.xlsx]Sheet2'!$B$8:$G$8</c:f>
              <c:numCache>
                <c:formatCode>General</c:formatCode>
                <c:ptCount val="6"/>
                <c:pt idx="0">
                  <c:v>235</c:v>
                </c:pt>
                <c:pt idx="1">
                  <c:v>158</c:v>
                </c:pt>
                <c:pt idx="2">
                  <c:v>203</c:v>
                </c:pt>
                <c:pt idx="3">
                  <c:v>262</c:v>
                </c:pt>
                <c:pt idx="4" formatCode="0">
                  <c:v>374.23939999999999</c:v>
                </c:pt>
                <c:pt idx="5" formatCode="0">
                  <c:v>716.56200000000001</c:v>
                </c:pt>
              </c:numCache>
            </c:numRef>
          </c:val>
        </c:ser>
        <c:dLbls>
          <c:showLegendKey val="0"/>
          <c:showVal val="0"/>
          <c:showCatName val="0"/>
          <c:showSerName val="0"/>
          <c:showPercent val="0"/>
          <c:showBubbleSize val="0"/>
        </c:dLbls>
        <c:gapWidth val="150"/>
        <c:axId val="109077632"/>
        <c:axId val="109079168"/>
      </c:barChart>
      <c:lineChart>
        <c:grouping val="standard"/>
        <c:varyColors val="0"/>
        <c:ser>
          <c:idx val="0"/>
          <c:order val="0"/>
          <c:tx>
            <c:strRef>
              <c:f>'[1(1)　外国人来阪数＆訪問率.xlsx]Sheet2'!$A$3</c:f>
              <c:strCache>
                <c:ptCount val="1"/>
                <c:pt idx="0">
                  <c:v>大阪</c:v>
                </c:pt>
              </c:strCache>
            </c:strRef>
          </c:tx>
          <c:marker>
            <c:symbol val="square"/>
            <c:size val="7"/>
            <c:spPr>
              <a:ln>
                <a:solidFill>
                  <a:schemeClr val="tx1"/>
                </a:solidFill>
              </a:ln>
            </c:spPr>
          </c:marker>
          <c:dLbls>
            <c:dLbl>
              <c:idx val="0"/>
              <c:layout>
                <c:manualLayout>
                  <c:x val="-3.0758854446196939E-2"/>
                  <c:y val="-3.2379870785382597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'[1(1)　外国人来阪数＆訪問率.xlsx]Sheet2'!$B$2:$G$2</c:f>
              <c:numCache>
                <c:formatCode>General</c:formatCode>
                <c:ptCount val="6"/>
                <c:pt idx="0">
                  <c:v>2010</c:v>
                </c:pt>
                <c:pt idx="1">
                  <c:v>2011</c:v>
                </c:pt>
                <c:pt idx="2">
                  <c:v>2012</c:v>
                </c:pt>
                <c:pt idx="3">
                  <c:v>2013</c:v>
                </c:pt>
                <c:pt idx="4">
                  <c:v>2014</c:v>
                </c:pt>
                <c:pt idx="5">
                  <c:v>2015</c:v>
                </c:pt>
              </c:numCache>
            </c:numRef>
          </c:cat>
          <c:val>
            <c:numRef>
              <c:f>'[1(1)　外国人来阪数＆訪問率.xlsx]Sheet2'!$B$3:$G$3</c:f>
              <c:numCache>
                <c:formatCode>General</c:formatCode>
                <c:ptCount val="6"/>
                <c:pt idx="0">
                  <c:v>26.1</c:v>
                </c:pt>
                <c:pt idx="1">
                  <c:v>25.2</c:v>
                </c:pt>
                <c:pt idx="2">
                  <c:v>24</c:v>
                </c:pt>
                <c:pt idx="3">
                  <c:v>25.1</c:v>
                </c:pt>
                <c:pt idx="4">
                  <c:v>27.9</c:v>
                </c:pt>
                <c:pt idx="5">
                  <c:v>36.299999999999997</c:v>
                </c:pt>
              </c:numCache>
            </c:numRef>
          </c:val>
          <c:smooth val="0"/>
        </c:ser>
        <c:ser>
          <c:idx val="1"/>
          <c:order val="1"/>
          <c:tx>
            <c:strRef>
              <c:f>'[1(1)　外国人来阪数＆訪問率.xlsx]Sheet2'!$A$4</c:f>
              <c:strCache>
                <c:ptCount val="1"/>
                <c:pt idx="0">
                  <c:v>東京</c:v>
                </c:pt>
              </c:strCache>
            </c:strRef>
          </c:tx>
          <c:marker>
            <c:symbol val="diamond"/>
            <c:size val="7"/>
            <c:spPr>
              <a:ln>
                <a:solidFill>
                  <a:schemeClr val="tx1"/>
                </a:solidFill>
              </a:ln>
            </c:spPr>
          </c:marker>
          <c:dLbls>
            <c:dLblPos val="t"/>
            <c:showLegendKey val="0"/>
            <c:showVal val="1"/>
            <c:showCatName val="0"/>
            <c:showSerName val="0"/>
            <c:showPercent val="0"/>
            <c:showBubbleSize val="0"/>
            <c:showLeaderLines val="0"/>
          </c:dLbls>
          <c:cat>
            <c:numRef>
              <c:f>'[1(1)　外国人来阪数＆訪問率.xlsx]Sheet2'!$B$2:$G$2</c:f>
              <c:numCache>
                <c:formatCode>General</c:formatCode>
                <c:ptCount val="6"/>
                <c:pt idx="0">
                  <c:v>2010</c:v>
                </c:pt>
                <c:pt idx="1">
                  <c:v>2011</c:v>
                </c:pt>
                <c:pt idx="2">
                  <c:v>2012</c:v>
                </c:pt>
                <c:pt idx="3">
                  <c:v>2013</c:v>
                </c:pt>
                <c:pt idx="4">
                  <c:v>2014</c:v>
                </c:pt>
                <c:pt idx="5">
                  <c:v>2015</c:v>
                </c:pt>
              </c:numCache>
            </c:numRef>
          </c:cat>
          <c:val>
            <c:numRef>
              <c:f>'[1(1)　外国人来阪数＆訪問率.xlsx]Sheet2'!$B$4:$G$4</c:f>
              <c:numCache>
                <c:formatCode>General</c:formatCode>
                <c:ptCount val="6"/>
                <c:pt idx="0">
                  <c:v>60.3</c:v>
                </c:pt>
                <c:pt idx="1">
                  <c:v>50.6</c:v>
                </c:pt>
                <c:pt idx="2">
                  <c:v>51.3</c:v>
                </c:pt>
                <c:pt idx="3">
                  <c:v>47.3</c:v>
                </c:pt>
                <c:pt idx="4">
                  <c:v>51.4</c:v>
                </c:pt>
                <c:pt idx="5">
                  <c:v>52.1</c:v>
                </c:pt>
              </c:numCache>
            </c:numRef>
          </c:val>
          <c:smooth val="0"/>
        </c:ser>
        <c:ser>
          <c:idx val="2"/>
          <c:order val="2"/>
          <c:tx>
            <c:strRef>
              <c:f>'[1(1)　外国人来阪数＆訪問率.xlsx]Sheet2'!$A$5</c:f>
              <c:strCache>
                <c:ptCount val="1"/>
                <c:pt idx="0">
                  <c:v>京都</c:v>
                </c:pt>
              </c:strCache>
            </c:strRef>
          </c:tx>
          <c:marker>
            <c:spPr>
              <a:ln>
                <a:solidFill>
                  <a:schemeClr val="tx1"/>
                </a:solidFill>
              </a:ln>
            </c:spPr>
          </c:marker>
          <c:dLbls>
            <c:dLbl>
              <c:idx val="0"/>
              <c:layout>
                <c:manualLayout>
                  <c:x val="-3.4897807617029264E-2"/>
                  <c:y val="3.4927821522309714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'[1(1)　外国人来阪数＆訪問率.xlsx]Sheet2'!$B$2:$G$2</c:f>
              <c:numCache>
                <c:formatCode>General</c:formatCode>
                <c:ptCount val="6"/>
                <c:pt idx="0">
                  <c:v>2010</c:v>
                </c:pt>
                <c:pt idx="1">
                  <c:v>2011</c:v>
                </c:pt>
                <c:pt idx="2">
                  <c:v>2012</c:v>
                </c:pt>
                <c:pt idx="3">
                  <c:v>2013</c:v>
                </c:pt>
                <c:pt idx="4">
                  <c:v>2014</c:v>
                </c:pt>
                <c:pt idx="5">
                  <c:v>2015</c:v>
                </c:pt>
              </c:numCache>
            </c:numRef>
          </c:cat>
          <c:val>
            <c:numRef>
              <c:f>'[1(1)　外国人来阪数＆訪問率.xlsx]Sheet2'!$B$5:$G$5</c:f>
              <c:numCache>
                <c:formatCode>General</c:formatCode>
                <c:ptCount val="6"/>
                <c:pt idx="0">
                  <c:v>24</c:v>
                </c:pt>
                <c:pt idx="1">
                  <c:v>16.7</c:v>
                </c:pt>
                <c:pt idx="2">
                  <c:v>17.3</c:v>
                </c:pt>
                <c:pt idx="3">
                  <c:v>18.899999999999999</c:v>
                </c:pt>
                <c:pt idx="4">
                  <c:v>21.9</c:v>
                </c:pt>
                <c:pt idx="5">
                  <c:v>24.4</c:v>
                </c:pt>
              </c:numCache>
            </c:numRef>
          </c:val>
          <c:smooth val="0"/>
        </c:ser>
        <c:ser>
          <c:idx val="3"/>
          <c:order val="3"/>
          <c:tx>
            <c:strRef>
              <c:f>'[1(1)　外国人来阪数＆訪問率.xlsx]Sheet2'!$A$6</c:f>
              <c:strCache>
                <c:ptCount val="1"/>
                <c:pt idx="0">
                  <c:v>福岡</c:v>
                </c:pt>
              </c:strCache>
            </c:strRef>
          </c:tx>
          <c:marker>
            <c:symbol val="circle"/>
            <c:size val="7"/>
            <c:spPr>
              <a:ln>
                <a:solidFill>
                  <a:schemeClr val="tx1"/>
                </a:solidFill>
              </a:ln>
            </c:spPr>
          </c:marker>
          <c:dLbls>
            <c:dLbl>
              <c:idx val="0"/>
              <c:layout>
                <c:manualLayout>
                  <c:x val="-2.9753377816980762E-2"/>
                  <c:y val="-4.1995255400767213E-2"/>
                </c:manualLayout>
              </c:layout>
              <c:dLblPos val="r"/>
              <c:showLegendKey val="0"/>
              <c:showVal val="1"/>
              <c:showCatName val="0"/>
              <c:showSerName val="0"/>
              <c:showPercent val="0"/>
              <c:showBubbleSize val="0"/>
            </c:dLbl>
            <c:dLbl>
              <c:idx val="1"/>
              <c:layout>
                <c:manualLayout>
                  <c:x val="-3.7270406921348941E-2"/>
                  <c:y val="-4.1995255400767213E-2"/>
                </c:manualLayout>
              </c:layout>
              <c:dLblPos val="r"/>
              <c:showLegendKey val="0"/>
              <c:showVal val="1"/>
              <c:showCatName val="0"/>
              <c:showSerName val="0"/>
              <c:showPercent val="0"/>
              <c:showBubbleSize val="0"/>
            </c:dLbl>
            <c:dLbl>
              <c:idx val="2"/>
              <c:layout>
                <c:manualLayout>
                  <c:x val="-4.1028921473533028E-2"/>
                  <c:y val="-3.8790127195639006E-2"/>
                </c:manualLayout>
              </c:layout>
              <c:dLblPos val="r"/>
              <c:showLegendKey val="0"/>
              <c:showVal val="1"/>
              <c:showCatName val="0"/>
              <c:showSerName val="0"/>
              <c:showPercent val="0"/>
              <c:showBubbleSize val="0"/>
            </c:dLbl>
            <c:dLbl>
              <c:idx val="3"/>
              <c:layout>
                <c:manualLayout>
                  <c:x val="-3.3018550340937154E-2"/>
                  <c:y val="-3.5584998990510805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'[1(1)　外国人来阪数＆訪問率.xlsx]Sheet2'!$B$2:$G$2</c:f>
              <c:numCache>
                <c:formatCode>General</c:formatCode>
                <c:ptCount val="6"/>
                <c:pt idx="0">
                  <c:v>2010</c:v>
                </c:pt>
                <c:pt idx="1">
                  <c:v>2011</c:v>
                </c:pt>
                <c:pt idx="2">
                  <c:v>2012</c:v>
                </c:pt>
                <c:pt idx="3">
                  <c:v>2013</c:v>
                </c:pt>
                <c:pt idx="4">
                  <c:v>2014</c:v>
                </c:pt>
                <c:pt idx="5">
                  <c:v>2015</c:v>
                </c:pt>
              </c:numCache>
            </c:numRef>
          </c:cat>
          <c:val>
            <c:numRef>
              <c:f>'[1(1)　外国人来阪数＆訪問率.xlsx]Sheet2'!$B$6:$G$6</c:f>
              <c:numCache>
                <c:formatCode>General</c:formatCode>
                <c:ptCount val="6"/>
                <c:pt idx="0">
                  <c:v>9.1</c:v>
                </c:pt>
                <c:pt idx="1">
                  <c:v>9.6999999999999993</c:v>
                </c:pt>
                <c:pt idx="2">
                  <c:v>9.4</c:v>
                </c:pt>
                <c:pt idx="3">
                  <c:v>11</c:v>
                </c:pt>
                <c:pt idx="4">
                  <c:v>8.9</c:v>
                </c:pt>
                <c:pt idx="5">
                  <c:v>9.5</c:v>
                </c:pt>
              </c:numCache>
            </c:numRef>
          </c:val>
          <c:smooth val="0"/>
        </c:ser>
        <c:dLbls>
          <c:showLegendKey val="0"/>
          <c:showVal val="0"/>
          <c:showCatName val="0"/>
          <c:showSerName val="0"/>
          <c:showPercent val="0"/>
          <c:showBubbleSize val="0"/>
        </c:dLbls>
        <c:marker val="1"/>
        <c:smooth val="0"/>
        <c:axId val="109090688"/>
        <c:axId val="109089152"/>
      </c:lineChart>
      <c:catAx>
        <c:axId val="109077632"/>
        <c:scaling>
          <c:orientation val="minMax"/>
        </c:scaling>
        <c:delete val="0"/>
        <c:axPos val="b"/>
        <c:numFmt formatCode="General" sourceLinked="1"/>
        <c:majorTickMark val="out"/>
        <c:minorTickMark val="none"/>
        <c:tickLblPos val="nextTo"/>
        <c:txPr>
          <a:bodyPr/>
          <a:lstStyle/>
          <a:p>
            <a:pPr>
              <a:defRPr sz="1100"/>
            </a:pPr>
            <a:endParaRPr lang="ja-JP"/>
          </a:p>
        </c:txPr>
        <c:crossAx val="109079168"/>
        <c:crosses val="autoZero"/>
        <c:auto val="1"/>
        <c:lblAlgn val="ctr"/>
        <c:lblOffset val="100"/>
        <c:noMultiLvlLbl val="0"/>
      </c:catAx>
      <c:valAx>
        <c:axId val="109079168"/>
        <c:scaling>
          <c:orientation val="minMax"/>
          <c:max val="2000"/>
          <c:min val="0"/>
        </c:scaling>
        <c:delete val="0"/>
        <c:axPos val="l"/>
        <c:majorGridlines/>
        <c:numFmt formatCode="General" sourceLinked="1"/>
        <c:majorTickMark val="out"/>
        <c:minorTickMark val="none"/>
        <c:tickLblPos val="nextTo"/>
        <c:txPr>
          <a:bodyPr/>
          <a:lstStyle/>
          <a:p>
            <a:pPr>
              <a:defRPr sz="1100"/>
            </a:pPr>
            <a:endParaRPr lang="ja-JP"/>
          </a:p>
        </c:txPr>
        <c:crossAx val="109077632"/>
        <c:crosses val="autoZero"/>
        <c:crossBetween val="between"/>
      </c:valAx>
      <c:valAx>
        <c:axId val="109089152"/>
        <c:scaling>
          <c:orientation val="minMax"/>
          <c:max val="70"/>
          <c:min val="5"/>
        </c:scaling>
        <c:delete val="0"/>
        <c:axPos val="r"/>
        <c:majorGridlines>
          <c:spPr>
            <a:ln>
              <a:noFill/>
            </a:ln>
          </c:spPr>
        </c:majorGridlines>
        <c:numFmt formatCode="General" sourceLinked="1"/>
        <c:majorTickMark val="out"/>
        <c:minorTickMark val="none"/>
        <c:tickLblPos val="nextTo"/>
        <c:txPr>
          <a:bodyPr/>
          <a:lstStyle/>
          <a:p>
            <a:pPr>
              <a:defRPr sz="1100" baseline="0"/>
            </a:pPr>
            <a:endParaRPr lang="ja-JP"/>
          </a:p>
        </c:txPr>
        <c:crossAx val="109090688"/>
        <c:crosses val="max"/>
        <c:crossBetween val="between"/>
      </c:valAx>
      <c:catAx>
        <c:axId val="109090688"/>
        <c:scaling>
          <c:orientation val="minMax"/>
        </c:scaling>
        <c:delete val="1"/>
        <c:axPos val="b"/>
        <c:numFmt formatCode="General" sourceLinked="1"/>
        <c:majorTickMark val="out"/>
        <c:minorTickMark val="none"/>
        <c:tickLblPos val="nextTo"/>
        <c:crossAx val="109089152"/>
        <c:crosses val="autoZero"/>
        <c:auto val="1"/>
        <c:lblAlgn val="ctr"/>
        <c:lblOffset val="100"/>
        <c:noMultiLvlLbl val="0"/>
      </c:catAx>
    </c:plotArea>
    <c:legend>
      <c:legendPos val="b"/>
      <c:layout>
        <c:manualLayout>
          <c:xMode val="edge"/>
          <c:yMode val="edge"/>
          <c:x val="4.3626422411948113E-2"/>
          <c:y val="0.88874301664894362"/>
          <c:w val="0.88181775602182499"/>
          <c:h val="9.1880664053200445E-2"/>
        </c:manualLayout>
      </c:layout>
      <c:overlay val="1"/>
      <c:spPr>
        <a:solidFill>
          <a:schemeClr val="bg1"/>
        </a:solidFill>
        <a:ln>
          <a:solidFill>
            <a:schemeClr val="accent1"/>
          </a:solidFill>
        </a:ln>
      </c:spPr>
      <c:txPr>
        <a:bodyPr/>
        <a:lstStyle/>
        <a:p>
          <a:pPr>
            <a:defRPr sz="900">
              <a:latin typeface="ＭＳ Ｐゴシック" panose="020B0600070205080204" pitchFamily="50" charset="-128"/>
              <a:ea typeface="ＭＳ Ｐゴシック" panose="020B0600070205080204" pitchFamily="50" charset="-128"/>
            </a:defRPr>
          </a:pPr>
          <a:endParaRPr lang="ja-JP"/>
        </a:p>
      </c:txPr>
    </c:legend>
    <c:plotVisOnly val="1"/>
    <c:dispBlanksAs val="gap"/>
    <c:showDLblsOverMax val="0"/>
  </c:chart>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5631105721125E-2"/>
          <c:y val="0.12172352750829593"/>
          <c:w val="0.88957101287350304"/>
          <c:h val="0.76716694055467083"/>
        </c:manualLayout>
      </c:layout>
      <c:barChart>
        <c:barDir val="col"/>
        <c:grouping val="clustered"/>
        <c:varyColors val="0"/>
        <c:ser>
          <c:idx val="2"/>
          <c:order val="5"/>
          <c:tx>
            <c:strRef>
              <c:f>'[＜P.29＞1(1)国際会議グラフN2014.xlsx]n2009_8_7'!$T$7</c:f>
              <c:strCache>
                <c:ptCount val="1"/>
                <c:pt idx="0">
                  <c:v>全国</c:v>
                </c:pt>
              </c:strCache>
            </c:strRef>
          </c:tx>
          <c:spPr>
            <a:solidFill>
              <a:schemeClr val="accent1">
                <a:lumMod val="40000"/>
                <a:lumOff val="60000"/>
              </a:schemeClr>
            </a:solidFill>
          </c:spPr>
          <c:invertIfNegative val="0"/>
          <c:dLbls>
            <c:spPr>
              <a:solidFill>
                <a:schemeClr val="bg1"/>
              </a:solidFill>
            </c:spPr>
            <c:txPr>
              <a:bodyPr/>
              <a:lstStyle/>
              <a:p>
                <a:pPr>
                  <a:defRPr sz="1200"/>
                </a:pPr>
                <a:endParaRPr lang="ja-JP"/>
              </a:p>
            </c:txPr>
            <c:dLblPos val="inEnd"/>
            <c:showLegendKey val="0"/>
            <c:showVal val="1"/>
            <c:showCatName val="0"/>
            <c:showSerName val="0"/>
            <c:showPercent val="0"/>
            <c:showBubbleSize val="0"/>
            <c:showLeaderLines val="0"/>
          </c:dLbls>
          <c:cat>
            <c:numRef>
              <c:f>'[＜P.29＞1(1)国際会議グラフN2014.xlsx]n2009_8_7'!$N$15:$N$19</c:f>
              <c:numCache>
                <c:formatCode>General</c:formatCode>
                <c:ptCount val="5"/>
                <c:pt idx="0">
                  <c:v>2010</c:v>
                </c:pt>
                <c:pt idx="1">
                  <c:v>2011</c:v>
                </c:pt>
                <c:pt idx="2">
                  <c:v>2012</c:v>
                </c:pt>
                <c:pt idx="3">
                  <c:v>2013</c:v>
                </c:pt>
                <c:pt idx="4">
                  <c:v>2014</c:v>
                </c:pt>
              </c:numCache>
            </c:numRef>
          </c:cat>
          <c:val>
            <c:numRef>
              <c:f>'[＜P.29＞1(1)国際会議グラフN2014.xlsx]n2009_8_7'!$T$15:$T$19</c:f>
              <c:numCache>
                <c:formatCode>#,##0_);[Red]\(#,##0\)</c:formatCode>
                <c:ptCount val="5"/>
                <c:pt idx="0">
                  <c:v>2159</c:v>
                </c:pt>
                <c:pt idx="1">
                  <c:v>1892</c:v>
                </c:pt>
                <c:pt idx="2">
                  <c:v>2337</c:v>
                </c:pt>
                <c:pt idx="3">
                  <c:v>2427</c:v>
                </c:pt>
                <c:pt idx="4" formatCode="General">
                  <c:v>2590</c:v>
                </c:pt>
              </c:numCache>
            </c:numRef>
          </c:val>
        </c:ser>
        <c:dLbls>
          <c:showLegendKey val="0"/>
          <c:showVal val="0"/>
          <c:showCatName val="0"/>
          <c:showSerName val="0"/>
          <c:showPercent val="0"/>
          <c:showBubbleSize val="0"/>
        </c:dLbls>
        <c:gapWidth val="150"/>
        <c:axId val="109383040"/>
        <c:axId val="109405696"/>
      </c:barChart>
      <c:lineChart>
        <c:grouping val="standard"/>
        <c:varyColors val="0"/>
        <c:ser>
          <c:idx val="0"/>
          <c:order val="0"/>
          <c:tx>
            <c:strRef>
              <c:f>'[＜P.29＞1(1)国際会議グラフN2014.xlsx]n2009_8_7'!$O$7</c:f>
              <c:strCache>
                <c:ptCount val="1"/>
                <c:pt idx="0">
                  <c:v>東京</c:v>
                </c:pt>
              </c:strCache>
            </c:strRef>
          </c:tx>
          <c:spPr>
            <a:ln w="25400">
              <a:solidFill>
                <a:srgbClr val="00B0F0"/>
              </a:solidFill>
              <a:prstDash val="solid"/>
            </a:ln>
          </c:spPr>
          <c:marker>
            <c:symbol val="diamond"/>
            <c:size val="5"/>
            <c:spPr>
              <a:solidFill>
                <a:srgbClr val="00B0F0"/>
              </a:solidFill>
              <a:ln>
                <a:solidFill>
                  <a:srgbClr val="00B0F0"/>
                </a:solidFill>
                <a:prstDash val="solid"/>
              </a:ln>
            </c:spPr>
          </c:marker>
          <c:cat>
            <c:numRef>
              <c:f>'[＜P.29＞1(1)国際会議グラフN2014.xlsx]n2009_8_7'!$N$15:$N$19</c:f>
              <c:numCache>
                <c:formatCode>General</c:formatCode>
                <c:ptCount val="5"/>
                <c:pt idx="0">
                  <c:v>2010</c:v>
                </c:pt>
                <c:pt idx="1">
                  <c:v>2011</c:v>
                </c:pt>
                <c:pt idx="2">
                  <c:v>2012</c:v>
                </c:pt>
                <c:pt idx="3">
                  <c:v>2013</c:v>
                </c:pt>
                <c:pt idx="4">
                  <c:v>2014</c:v>
                </c:pt>
              </c:numCache>
            </c:numRef>
          </c:cat>
          <c:val>
            <c:numRef>
              <c:f>'[＜P.29＞1(1)国際会議グラフN2014.xlsx]n2009_8_7'!$O$15:$O$19</c:f>
              <c:numCache>
                <c:formatCode>#,##0_ ;[Red]\-#,##0\ </c:formatCode>
                <c:ptCount val="5"/>
                <c:pt idx="0">
                  <c:v>510</c:v>
                </c:pt>
                <c:pt idx="1">
                  <c:v>484</c:v>
                </c:pt>
                <c:pt idx="2">
                  <c:v>517</c:v>
                </c:pt>
                <c:pt idx="3">
                  <c:v>537</c:v>
                </c:pt>
                <c:pt idx="4">
                  <c:v>565</c:v>
                </c:pt>
              </c:numCache>
            </c:numRef>
          </c:val>
          <c:smooth val="0"/>
        </c:ser>
        <c:ser>
          <c:idx val="1"/>
          <c:order val="1"/>
          <c:tx>
            <c:strRef>
              <c:f>'[＜P.29＞1(1)国際会議グラフN2014.xlsx]n2009_8_7'!$P$7</c:f>
              <c:strCache>
                <c:ptCount val="1"/>
                <c:pt idx="0">
                  <c:v>神奈川</c:v>
                </c:pt>
              </c:strCache>
            </c:strRef>
          </c:tx>
          <c:spPr>
            <a:ln w="12700">
              <a:solidFill>
                <a:schemeClr val="tx1"/>
              </a:solidFill>
              <a:prstDash val="dash"/>
            </a:ln>
          </c:spPr>
          <c:marker>
            <c:symbol val="diamond"/>
            <c:size val="5"/>
            <c:spPr>
              <a:solidFill>
                <a:schemeClr val="tx1"/>
              </a:solidFill>
              <a:ln>
                <a:solidFill>
                  <a:schemeClr val="tx1"/>
                </a:solidFill>
                <a:prstDash val="solid"/>
              </a:ln>
            </c:spPr>
          </c:marker>
          <c:cat>
            <c:numRef>
              <c:f>'[＜P.29＞1(1)国際会議グラフN2014.xlsx]n2009_8_7'!$N$15:$N$19</c:f>
              <c:numCache>
                <c:formatCode>General</c:formatCode>
                <c:ptCount val="5"/>
                <c:pt idx="0">
                  <c:v>2010</c:v>
                </c:pt>
                <c:pt idx="1">
                  <c:v>2011</c:v>
                </c:pt>
                <c:pt idx="2">
                  <c:v>2012</c:v>
                </c:pt>
                <c:pt idx="3">
                  <c:v>2013</c:v>
                </c:pt>
                <c:pt idx="4">
                  <c:v>2014</c:v>
                </c:pt>
              </c:numCache>
            </c:numRef>
          </c:cat>
          <c:val>
            <c:numRef>
              <c:f>'[＜P.29＞1(1)国際会議グラフN2014.xlsx]n2009_8_7'!$P$15:$P$19</c:f>
              <c:numCache>
                <c:formatCode>#,##0_ ;[Red]\-#,##0\ </c:formatCode>
                <c:ptCount val="5"/>
                <c:pt idx="0">
                  <c:v>180</c:v>
                </c:pt>
                <c:pt idx="1">
                  <c:v>174</c:v>
                </c:pt>
                <c:pt idx="2">
                  <c:v>196</c:v>
                </c:pt>
                <c:pt idx="3">
                  <c:v>234</c:v>
                </c:pt>
                <c:pt idx="4">
                  <c:v>208</c:v>
                </c:pt>
              </c:numCache>
            </c:numRef>
          </c:val>
          <c:smooth val="0"/>
        </c:ser>
        <c:ser>
          <c:idx val="3"/>
          <c:order val="2"/>
          <c:tx>
            <c:strRef>
              <c:f>'[＜P.29＞1(1)国際会議グラフN2014.xlsx]n2009_8_7'!$Q$7</c:f>
              <c:strCache>
                <c:ptCount val="1"/>
                <c:pt idx="0">
                  <c:v>大阪</c:v>
                </c:pt>
              </c:strCache>
            </c:strRef>
          </c:tx>
          <c:spPr>
            <a:ln w="34925">
              <a:solidFill>
                <a:srgbClr val="FF0000"/>
              </a:solidFill>
              <a:prstDash val="solid"/>
            </a:ln>
          </c:spPr>
          <c:marker>
            <c:symbol val="square"/>
            <c:size val="5"/>
            <c:spPr>
              <a:solidFill>
                <a:srgbClr val="FF0000"/>
              </a:solidFill>
              <a:ln>
                <a:solidFill>
                  <a:srgbClr val="FF0000"/>
                </a:solidFill>
                <a:prstDash val="solid"/>
              </a:ln>
            </c:spPr>
          </c:marker>
          <c:cat>
            <c:numRef>
              <c:f>'[＜P.29＞1(1)国際会議グラフN2014.xlsx]n2009_8_7'!$N$15:$N$19</c:f>
              <c:numCache>
                <c:formatCode>General</c:formatCode>
                <c:ptCount val="5"/>
                <c:pt idx="0">
                  <c:v>2010</c:v>
                </c:pt>
                <c:pt idx="1">
                  <c:v>2011</c:v>
                </c:pt>
                <c:pt idx="2">
                  <c:v>2012</c:v>
                </c:pt>
                <c:pt idx="3">
                  <c:v>2013</c:v>
                </c:pt>
                <c:pt idx="4">
                  <c:v>2014</c:v>
                </c:pt>
              </c:numCache>
            </c:numRef>
          </c:cat>
          <c:val>
            <c:numRef>
              <c:f>'[＜P.29＞1(1)国際会議グラフN2014.xlsx]n2009_8_7'!$Q$15:$Q$19</c:f>
              <c:numCache>
                <c:formatCode>#,##0_ ;[Red]\-#,##0\ </c:formatCode>
                <c:ptCount val="5"/>
                <c:pt idx="0">
                  <c:v>152</c:v>
                </c:pt>
                <c:pt idx="1">
                  <c:v>135</c:v>
                </c:pt>
                <c:pt idx="2">
                  <c:v>281</c:v>
                </c:pt>
                <c:pt idx="3">
                  <c:v>314</c:v>
                </c:pt>
                <c:pt idx="4">
                  <c:v>253</c:v>
                </c:pt>
              </c:numCache>
            </c:numRef>
          </c:val>
          <c:smooth val="0"/>
        </c:ser>
        <c:ser>
          <c:idx val="4"/>
          <c:order val="3"/>
          <c:tx>
            <c:strRef>
              <c:f>'[＜P.29＞1(1)国際会議グラフN2014.xlsx]n2009_8_7'!$R$7</c:f>
              <c:strCache>
                <c:ptCount val="1"/>
                <c:pt idx="0">
                  <c:v>京都</c:v>
                </c:pt>
              </c:strCache>
            </c:strRef>
          </c:tx>
          <c:spPr>
            <a:ln w="12700">
              <a:solidFill>
                <a:srgbClr val="FFC000"/>
              </a:solidFill>
              <a:prstDash val="solid"/>
            </a:ln>
          </c:spPr>
          <c:marker>
            <c:symbol val="triangle"/>
            <c:size val="5"/>
            <c:spPr>
              <a:solidFill>
                <a:srgbClr val="FFC000"/>
              </a:solidFill>
              <a:ln>
                <a:solidFill>
                  <a:srgbClr val="FFC000"/>
                </a:solidFill>
                <a:prstDash val="solid"/>
              </a:ln>
            </c:spPr>
          </c:marker>
          <c:cat>
            <c:numRef>
              <c:f>'[＜P.29＞1(1)国際会議グラフN2014.xlsx]n2009_8_7'!$N$15:$N$19</c:f>
              <c:numCache>
                <c:formatCode>General</c:formatCode>
                <c:ptCount val="5"/>
                <c:pt idx="0">
                  <c:v>2010</c:v>
                </c:pt>
                <c:pt idx="1">
                  <c:v>2011</c:v>
                </c:pt>
                <c:pt idx="2">
                  <c:v>2012</c:v>
                </c:pt>
                <c:pt idx="3">
                  <c:v>2013</c:v>
                </c:pt>
                <c:pt idx="4">
                  <c:v>2014</c:v>
                </c:pt>
              </c:numCache>
            </c:numRef>
          </c:cat>
          <c:val>
            <c:numRef>
              <c:f>'[＜P.29＞1(1)国際会議グラフN2014.xlsx]n2009_8_7'!$R$15:$R$19</c:f>
              <c:numCache>
                <c:formatCode>General</c:formatCode>
                <c:ptCount val="5"/>
                <c:pt idx="0">
                  <c:v>160</c:v>
                </c:pt>
                <c:pt idx="1">
                  <c:v>145</c:v>
                </c:pt>
                <c:pt idx="2">
                  <c:v>202</c:v>
                </c:pt>
                <c:pt idx="3">
                  <c:v>179</c:v>
                </c:pt>
                <c:pt idx="4">
                  <c:v>211</c:v>
                </c:pt>
              </c:numCache>
            </c:numRef>
          </c:val>
          <c:smooth val="0"/>
        </c:ser>
        <c:ser>
          <c:idx val="5"/>
          <c:order val="4"/>
          <c:tx>
            <c:strRef>
              <c:f>'[＜P.29＞1(1)国際会議グラフN2014.xlsx]n2009_8_7'!$S$7</c:f>
              <c:strCache>
                <c:ptCount val="1"/>
                <c:pt idx="0">
                  <c:v>福岡</c:v>
                </c:pt>
              </c:strCache>
            </c:strRef>
          </c:tx>
          <c:spPr>
            <a:ln w="19050">
              <a:solidFill>
                <a:srgbClr val="7030A0"/>
              </a:solidFill>
              <a:prstDash val="solid"/>
            </a:ln>
          </c:spPr>
          <c:marker>
            <c:symbol val="circle"/>
            <c:size val="5"/>
            <c:spPr>
              <a:solidFill>
                <a:srgbClr val="800000"/>
              </a:solidFill>
              <a:ln>
                <a:solidFill>
                  <a:srgbClr val="7030A0"/>
                </a:solidFill>
                <a:prstDash val="solid"/>
              </a:ln>
            </c:spPr>
          </c:marker>
          <c:cat>
            <c:numRef>
              <c:f>'[＜P.29＞1(1)国際会議グラフN2014.xlsx]n2009_8_7'!$N$15:$N$19</c:f>
              <c:numCache>
                <c:formatCode>General</c:formatCode>
                <c:ptCount val="5"/>
                <c:pt idx="0">
                  <c:v>2010</c:v>
                </c:pt>
                <c:pt idx="1">
                  <c:v>2011</c:v>
                </c:pt>
                <c:pt idx="2">
                  <c:v>2012</c:v>
                </c:pt>
                <c:pt idx="3">
                  <c:v>2013</c:v>
                </c:pt>
                <c:pt idx="4">
                  <c:v>2014</c:v>
                </c:pt>
              </c:numCache>
            </c:numRef>
          </c:cat>
          <c:val>
            <c:numRef>
              <c:f>'[＜P.29＞1(1)国際会議グラフN2014.xlsx]n2009_8_7'!$S$15:$S$19</c:f>
              <c:numCache>
                <c:formatCode>General</c:formatCode>
                <c:ptCount val="5"/>
                <c:pt idx="0">
                  <c:v>269</c:v>
                </c:pt>
                <c:pt idx="1">
                  <c:v>268</c:v>
                </c:pt>
                <c:pt idx="2">
                  <c:v>301</c:v>
                </c:pt>
                <c:pt idx="3">
                  <c:v>312</c:v>
                </c:pt>
                <c:pt idx="4">
                  <c:v>411</c:v>
                </c:pt>
              </c:numCache>
            </c:numRef>
          </c:val>
          <c:smooth val="0"/>
        </c:ser>
        <c:dLbls>
          <c:showLegendKey val="0"/>
          <c:showVal val="0"/>
          <c:showCatName val="0"/>
          <c:showSerName val="0"/>
          <c:showPercent val="0"/>
          <c:showBubbleSize val="0"/>
        </c:dLbls>
        <c:marker val="1"/>
        <c:smooth val="0"/>
        <c:axId val="109409408"/>
        <c:axId val="109407616"/>
      </c:lineChart>
      <c:catAx>
        <c:axId val="109383040"/>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09405696"/>
        <c:crosses val="autoZero"/>
        <c:auto val="1"/>
        <c:lblAlgn val="ctr"/>
        <c:lblOffset val="100"/>
        <c:tickLblSkip val="1"/>
        <c:tickMarkSkip val="1"/>
        <c:noMultiLvlLbl val="0"/>
      </c:catAx>
      <c:valAx>
        <c:axId val="109405696"/>
        <c:scaling>
          <c:orientation val="minMax"/>
        </c:scaling>
        <c:delete val="0"/>
        <c:axPos val="l"/>
        <c:title>
          <c:tx>
            <c:rich>
              <a:bodyPr rot="0" vert="horz"/>
              <a:lstStyle/>
              <a:p>
                <a:pPr algn="ctr">
                  <a:defRPr sz="10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a:latin typeface="Meiryo UI" panose="020B0604030504040204" pitchFamily="50" charset="-128"/>
                    <a:ea typeface="Meiryo UI" panose="020B0604030504040204" pitchFamily="50" charset="-128"/>
                    <a:cs typeface="Meiryo UI" panose="020B0604030504040204" pitchFamily="50" charset="-128"/>
                  </a:rPr>
                  <a:t>（件）</a:t>
                </a:r>
              </a:p>
            </c:rich>
          </c:tx>
          <c:layout>
            <c:manualLayout>
              <c:xMode val="edge"/>
              <c:yMode val="edge"/>
              <c:x val="2.3543837442412199E-2"/>
              <c:y val="4.4003629280425359E-2"/>
            </c:manualLayout>
          </c:layout>
          <c:overlay val="0"/>
          <c:spPr>
            <a:noFill/>
            <a:ln w="25400">
              <a:noFill/>
            </a:ln>
          </c:spPr>
        </c:title>
        <c:numFmt formatCode="#,##0_);[Red]\(#,##0\)" sourceLinked="1"/>
        <c:majorTickMark val="in"/>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09383040"/>
        <c:crosses val="autoZero"/>
        <c:crossBetween val="between"/>
      </c:valAx>
      <c:valAx>
        <c:axId val="109407616"/>
        <c:scaling>
          <c:orientation val="minMax"/>
        </c:scaling>
        <c:delete val="0"/>
        <c:axPos val="r"/>
        <c:numFmt formatCode="#,##0_ ;[Red]\-#,##0\ " sourceLinked="1"/>
        <c:majorTickMark val="out"/>
        <c:minorTickMark val="none"/>
        <c:tickLblPos val="nextTo"/>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09409408"/>
        <c:crosses val="max"/>
        <c:crossBetween val="between"/>
      </c:valAx>
      <c:catAx>
        <c:axId val="109409408"/>
        <c:scaling>
          <c:orientation val="minMax"/>
        </c:scaling>
        <c:delete val="1"/>
        <c:axPos val="b"/>
        <c:numFmt formatCode="General" sourceLinked="1"/>
        <c:majorTickMark val="out"/>
        <c:minorTickMark val="none"/>
        <c:tickLblPos val="nextTo"/>
        <c:crossAx val="109407616"/>
        <c:crosses val="autoZero"/>
        <c:auto val="1"/>
        <c:lblAlgn val="ctr"/>
        <c:lblOffset val="100"/>
        <c:noMultiLvlLbl val="0"/>
      </c:catAx>
      <c:spPr>
        <a:noFill/>
        <a:ln w="25400">
          <a:noFill/>
        </a:ln>
      </c:spPr>
    </c:plotArea>
    <c:plotVisOnly val="1"/>
    <c:dispBlanksAs val="gap"/>
    <c:showDLblsOverMax val="0"/>
  </c:chart>
  <c:spPr>
    <a:noFill/>
    <a:ln w="3175">
      <a:noFill/>
      <a:prstDash val="solid"/>
    </a:ln>
  </c:spPr>
  <c:txPr>
    <a:bodyPr/>
    <a:lstStyle/>
    <a:p>
      <a:pPr>
        <a:defRPr sz="172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0.73519</cdr:x>
      <cdr:y>0.03805</cdr:y>
    </cdr:from>
    <cdr:to>
      <cdr:x>1</cdr:x>
      <cdr:y>0.09314</cdr:y>
    </cdr:to>
    <cdr:sp macro="" textlink="">
      <cdr:nvSpPr>
        <cdr:cNvPr id="2" name="正方形/長方形 1"/>
        <cdr:cNvSpPr/>
      </cdr:nvSpPr>
      <cdr:spPr>
        <a:xfrm xmlns:a="http://schemas.openxmlformats.org/drawingml/2006/main">
          <a:off x="3810491" y="156445"/>
          <a:ext cx="1372511" cy="22651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50" dirty="0">
              <a:solidFill>
                <a:schemeClr val="tx1"/>
              </a:solidFill>
              <a:latin typeface="HGPｺﾞｼｯｸM" panose="020B0600000000000000" pitchFamily="50" charset="-128"/>
              <a:ea typeface="HGPｺﾞｼｯｸM" panose="020B0600000000000000" pitchFamily="50" charset="-128"/>
            </a:rPr>
            <a:t>（季節調整済、倍）</a:t>
          </a:r>
          <a:endParaRPr lang="ja-JP" sz="1050" dirty="0">
            <a:solidFill>
              <a:schemeClr val="tx1"/>
            </a:solidFill>
            <a:latin typeface="HGPｺﾞｼｯｸM" panose="020B0600000000000000" pitchFamily="50" charset="-128"/>
            <a:ea typeface="HGPｺﾞｼｯｸM" panose="020B0600000000000000" pitchFamily="50" charset="-128"/>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0.2049</cdr:x>
      <cdr:y>0.03841</cdr:y>
    </cdr:from>
    <cdr:to>
      <cdr:x>0.37637</cdr:x>
      <cdr:y>0.15421</cdr:y>
    </cdr:to>
    <cdr:sp macro="" textlink="">
      <cdr:nvSpPr>
        <cdr:cNvPr id="23" name="下矢印吹き出し 22"/>
        <cdr:cNvSpPr/>
      </cdr:nvSpPr>
      <cdr:spPr>
        <a:xfrm xmlns:a="http://schemas.openxmlformats.org/drawingml/2006/main">
          <a:off x="946381" y="131331"/>
          <a:ext cx="792000" cy="396000"/>
        </a:xfrm>
        <a:prstGeom xmlns:a="http://schemas.openxmlformats.org/drawingml/2006/main" prst="downArrowCallout">
          <a:avLst>
            <a:gd name="adj1" fmla="val 25000"/>
            <a:gd name="adj2" fmla="val 25000"/>
            <a:gd name="adj3" fmla="val 25000"/>
            <a:gd name="adj4" fmla="val 54451"/>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pPr algn="ctr"/>
          <a:r>
            <a:rPr lang="ja-JP" altLang="en-US" sz="900" dirty="0" smtClean="0"/>
            <a:t>～</a:t>
          </a:r>
          <a:r>
            <a:rPr lang="en-US" altLang="ja-JP" sz="900" dirty="0"/>
            <a:t>299</a:t>
          </a:r>
          <a:r>
            <a:rPr lang="ja-JP" altLang="en-US" sz="900" dirty="0" smtClean="0"/>
            <a:t>万円</a:t>
          </a:r>
          <a:endParaRPr lang="ja-JP" sz="900" dirty="0"/>
        </a:p>
      </cdr:txBody>
    </cdr:sp>
  </cdr:relSizeAnchor>
  <cdr:relSizeAnchor xmlns:cdr="http://schemas.openxmlformats.org/drawingml/2006/chartDrawing">
    <cdr:from>
      <cdr:x>0.39198</cdr:x>
      <cdr:y>0.03841</cdr:y>
    </cdr:from>
    <cdr:to>
      <cdr:x>0.58664</cdr:x>
      <cdr:y>0.15421</cdr:y>
    </cdr:to>
    <cdr:sp macro="" textlink="">
      <cdr:nvSpPr>
        <cdr:cNvPr id="24" name="下矢印吹き出し 23"/>
        <cdr:cNvSpPr/>
      </cdr:nvSpPr>
      <cdr:spPr>
        <a:xfrm xmlns:a="http://schemas.openxmlformats.org/drawingml/2006/main">
          <a:off x="1810477" y="131331"/>
          <a:ext cx="899098" cy="396000"/>
        </a:xfrm>
        <a:prstGeom xmlns:a="http://schemas.openxmlformats.org/drawingml/2006/main" prst="downArrowCallout">
          <a:avLst>
            <a:gd name="adj1" fmla="val 25000"/>
            <a:gd name="adj2" fmla="val 25000"/>
            <a:gd name="adj3" fmla="val 25000"/>
            <a:gd name="adj4" fmla="val 54451"/>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ja-JP" sz="900" dirty="0"/>
            <a:t>300</a:t>
          </a:r>
          <a:r>
            <a:rPr lang="ja-JP" altLang="en-US" sz="900" dirty="0" smtClean="0"/>
            <a:t>～</a:t>
          </a:r>
          <a:r>
            <a:rPr lang="en-US" altLang="ja-JP" sz="900" dirty="0" smtClean="0"/>
            <a:t>499</a:t>
          </a:r>
          <a:r>
            <a:rPr lang="ja-JP" altLang="en-US" sz="900" dirty="0" smtClean="0"/>
            <a:t>万円</a:t>
          </a:r>
          <a:endParaRPr lang="ja-JP" sz="900" dirty="0"/>
        </a:p>
      </cdr:txBody>
    </cdr:sp>
  </cdr:relSizeAnchor>
  <cdr:relSizeAnchor xmlns:cdr="http://schemas.openxmlformats.org/drawingml/2006/chartDrawing">
    <cdr:from>
      <cdr:x>0.59465</cdr:x>
      <cdr:y>0.03626</cdr:y>
    </cdr:from>
    <cdr:to>
      <cdr:x>0.78951</cdr:x>
      <cdr:y>0.15207</cdr:y>
    </cdr:to>
    <cdr:sp macro="" textlink="">
      <cdr:nvSpPr>
        <cdr:cNvPr id="25" name="下矢印吹き出し 24"/>
        <cdr:cNvSpPr/>
      </cdr:nvSpPr>
      <cdr:spPr>
        <a:xfrm xmlns:a="http://schemas.openxmlformats.org/drawingml/2006/main">
          <a:off x="2746581" y="123992"/>
          <a:ext cx="900000" cy="396000"/>
        </a:xfrm>
        <a:prstGeom xmlns:a="http://schemas.openxmlformats.org/drawingml/2006/main" prst="downArrowCallout">
          <a:avLst>
            <a:gd name="adj1" fmla="val 25000"/>
            <a:gd name="adj2" fmla="val 25000"/>
            <a:gd name="adj3" fmla="val 25000"/>
            <a:gd name="adj4" fmla="val 54451"/>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ja-JP" sz="900" dirty="0"/>
            <a:t>500</a:t>
          </a:r>
          <a:r>
            <a:rPr lang="ja-JP" altLang="en-US" sz="900" dirty="0" smtClean="0"/>
            <a:t>～</a:t>
          </a:r>
          <a:r>
            <a:rPr lang="en-US" altLang="ja-JP" sz="900" dirty="0" smtClean="0"/>
            <a:t>999</a:t>
          </a:r>
          <a:r>
            <a:rPr lang="ja-JP" altLang="en-US" sz="900" dirty="0" smtClean="0"/>
            <a:t>万円</a:t>
          </a:r>
          <a:endParaRPr lang="ja-JP" sz="900" dirty="0"/>
        </a:p>
      </cdr:txBody>
    </cdr:sp>
  </cdr:relSizeAnchor>
  <cdr:relSizeAnchor xmlns:cdr="http://schemas.openxmlformats.org/drawingml/2006/chartDrawing">
    <cdr:from>
      <cdr:x>0.79733</cdr:x>
      <cdr:y>0.03351</cdr:y>
    </cdr:from>
    <cdr:to>
      <cdr:x>0.96101</cdr:x>
      <cdr:y>0.14932</cdr:y>
    </cdr:to>
    <cdr:sp macro="" textlink="">
      <cdr:nvSpPr>
        <cdr:cNvPr id="26" name="下矢印吹き出し 25"/>
        <cdr:cNvSpPr/>
      </cdr:nvSpPr>
      <cdr:spPr>
        <a:xfrm xmlns:a="http://schemas.openxmlformats.org/drawingml/2006/main">
          <a:off x="3682685" y="114586"/>
          <a:ext cx="756000" cy="396000"/>
        </a:xfrm>
        <a:prstGeom xmlns:a="http://schemas.openxmlformats.org/drawingml/2006/main" prst="downArrowCallout">
          <a:avLst>
            <a:gd name="adj1" fmla="val 25000"/>
            <a:gd name="adj2" fmla="val 25000"/>
            <a:gd name="adj3" fmla="val 25000"/>
            <a:gd name="adj4" fmla="val 62346"/>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ja-JP" sz="900" dirty="0"/>
            <a:t>1000</a:t>
          </a:r>
          <a:r>
            <a:rPr lang="ja-JP" altLang="en-US" sz="900" dirty="0"/>
            <a:t>万円～</a:t>
          </a:r>
          <a:endParaRPr lang="ja-JP" sz="900" dirty="0"/>
        </a:p>
      </cdr:txBody>
    </cdr:sp>
  </cdr:relSizeAnchor>
</c:userShapes>
</file>

<file path=ppt/drawings/drawing11.xml><?xml version="1.0" encoding="utf-8"?>
<c:userShapes xmlns:c="http://schemas.openxmlformats.org/drawingml/2006/chart">
  <cdr:relSizeAnchor xmlns:cdr="http://schemas.openxmlformats.org/drawingml/2006/chartDrawing">
    <cdr:from>
      <cdr:x>0.1875</cdr:x>
      <cdr:y>0.68019</cdr:y>
    </cdr:from>
    <cdr:to>
      <cdr:x>0.75253</cdr:x>
      <cdr:y>0.80904</cdr:y>
    </cdr:to>
    <cdr:sp macro="" textlink="">
      <cdr:nvSpPr>
        <cdr:cNvPr id="2" name="テキスト ボックス 1"/>
        <cdr:cNvSpPr txBox="1"/>
      </cdr:nvSpPr>
      <cdr:spPr>
        <a:xfrm xmlns:a="http://schemas.openxmlformats.org/drawingml/2006/main">
          <a:off x="840407" y="1684671"/>
          <a:ext cx="2532595" cy="3191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800" dirty="0">
              <a:latin typeface="Meiryo UI" panose="020B0604030504040204" pitchFamily="50" charset="-128"/>
              <a:ea typeface="Meiryo UI" panose="020B0604030504040204" pitchFamily="50" charset="-128"/>
              <a:cs typeface="Meiryo UI" panose="020B0604030504040204" pitchFamily="50" charset="-128"/>
            </a:rPr>
            <a:t>潜在的有業率</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＝（有</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業者数＋就職</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希望者数）／</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人口</a:t>
          </a:r>
        </a:p>
      </cdr:txBody>
    </cdr:sp>
  </cdr:relSizeAnchor>
  <cdr:relSizeAnchor xmlns:cdr="http://schemas.openxmlformats.org/drawingml/2006/chartDrawing">
    <cdr:from>
      <cdr:x>0</cdr:x>
      <cdr:y>0</cdr:y>
    </cdr:from>
    <cdr:to>
      <cdr:x>1</cdr:x>
      <cdr:y>0.10167</cdr:y>
    </cdr:to>
    <cdr:sp macro="" textlink="">
      <cdr:nvSpPr>
        <cdr:cNvPr id="3" name="テキスト プレースホルダー 2"/>
        <cdr:cNvSpPr>
          <a:spLocks xmlns:a="http://schemas.openxmlformats.org/drawingml/2006/main" noGrp="1"/>
        </cdr:cNvSpPr>
      </cdr:nvSpPr>
      <cdr:spPr>
        <a:xfrm xmlns:a="http://schemas.openxmlformats.org/drawingml/2006/main">
          <a:off x="0" y="0"/>
          <a:ext cx="5468065" cy="432485"/>
        </a:xfrm>
        <a:prstGeom xmlns:a="http://schemas.openxmlformats.org/drawingml/2006/main" prst="rect">
          <a:avLst/>
        </a:prstGeom>
      </cdr:spPr>
      <cdr:txBody>
        <a:bodyPr xmlns:a="http://schemas.openxmlformats.org/drawingml/2006/main" vert="horz" lIns="117824" tIns="58912" rIns="117824" bIns="58912" rtlCol="0" anchor="ctr" anchorCtr="0">
          <a:normAutofit/>
        </a:bodyPr>
        <a:lstStyle xmlns:a="http://schemas.openxmlformats.org/drawingml/2006/main">
          <a:lvl1pPr marL="0" indent="0" algn="l" defTabSz="1178242" rtl="0" eaLnBrk="1" latinLnBrk="0" hangingPunct="1">
            <a:spcBef>
              <a:spcPct val="20000"/>
            </a:spcBef>
            <a:buFont typeface="Arial" panose="020B0604020202020204" pitchFamily="34" charset="0"/>
            <a:buNone/>
            <a:defRPr kumimoji="1" sz="3100" b="1" kern="1200">
              <a:solidFill>
                <a:schemeClr val="tx1"/>
              </a:solidFill>
              <a:latin typeface="+mn-lt"/>
              <a:ea typeface="+mn-ea"/>
              <a:cs typeface="+mn-cs"/>
            </a:defRPr>
          </a:lvl1pPr>
          <a:lvl2pPr marL="589122" indent="0" algn="l" defTabSz="1178242" rtl="0" eaLnBrk="1" latinLnBrk="0" hangingPunct="1">
            <a:spcBef>
              <a:spcPct val="20000"/>
            </a:spcBef>
            <a:buFont typeface="Arial" panose="020B0604020202020204" pitchFamily="34" charset="0"/>
            <a:buNone/>
            <a:defRPr kumimoji="1" sz="2500" b="1" kern="1200">
              <a:solidFill>
                <a:schemeClr val="tx1"/>
              </a:solidFill>
              <a:latin typeface="+mn-lt"/>
              <a:ea typeface="+mn-ea"/>
              <a:cs typeface="+mn-cs"/>
            </a:defRPr>
          </a:lvl2pPr>
          <a:lvl3pPr marL="1178242" indent="0" algn="l" defTabSz="1178242" rtl="0" eaLnBrk="1" latinLnBrk="0" hangingPunct="1">
            <a:spcBef>
              <a:spcPct val="20000"/>
            </a:spcBef>
            <a:buFont typeface="Arial" panose="020B0604020202020204" pitchFamily="34" charset="0"/>
            <a:buNone/>
            <a:defRPr kumimoji="1" sz="2300" b="1" kern="1200">
              <a:solidFill>
                <a:schemeClr val="tx1"/>
              </a:solidFill>
              <a:latin typeface="+mn-lt"/>
              <a:ea typeface="+mn-ea"/>
              <a:cs typeface="+mn-cs"/>
            </a:defRPr>
          </a:lvl3pPr>
          <a:lvl4pPr marL="1767363"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4pPr>
          <a:lvl5pPr marL="2356485"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5pPr>
          <a:lvl6pPr marL="2945605"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6pPr>
          <a:lvl7pPr marL="3534727"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7pPr>
          <a:lvl8pPr marL="4123847"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8pPr>
          <a:lvl9pPr marL="4712969"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9pPr>
        </a:lstStyle>
        <a:p xmlns:a="http://schemas.openxmlformats.org/drawingml/2006/main">
          <a:pPr algn="ctr"/>
          <a:r>
            <a:rPr lang="ja-JP" altLang="en-US" sz="1400" b="0" u="sng" dirty="0"/>
            <a:t>　　　</a:t>
          </a:r>
        </a:p>
      </cdr:txBody>
    </cdr:sp>
  </cdr:relSizeAnchor>
</c:userShapes>
</file>

<file path=ppt/drawings/drawing12.xml><?xml version="1.0" encoding="utf-8"?>
<c:userShapes xmlns:c="http://schemas.openxmlformats.org/drawingml/2006/chart">
  <cdr:relSizeAnchor xmlns:cdr="http://schemas.openxmlformats.org/drawingml/2006/chartDrawing">
    <cdr:from>
      <cdr:x>0.28141</cdr:x>
      <cdr:y>0.9298</cdr:y>
    </cdr:from>
    <cdr:to>
      <cdr:x>0.30865</cdr:x>
      <cdr:y>1</cdr:y>
    </cdr:to>
    <cdr:sp macro="" textlink="">
      <cdr:nvSpPr>
        <cdr:cNvPr id="3" name="テキスト ボックス 102"/>
        <cdr:cNvSpPr txBox="1"/>
      </cdr:nvSpPr>
      <cdr:spPr>
        <a:xfrm xmlns:a="http://schemas.openxmlformats.org/drawingml/2006/main">
          <a:off x="2603762" y="5792899"/>
          <a:ext cx="252028"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800" dirty="0" smtClean="0">
              <a:latin typeface="Calibri 本文"/>
            </a:rPr>
            <a:t>人</a:t>
          </a:r>
          <a:endParaRPr kumimoji="1" lang="ja-JP" altLang="en-US" sz="800" dirty="0">
            <a:latin typeface="Calibri 本文"/>
          </a:endParaRPr>
        </a:p>
      </cdr:txBody>
    </cdr:sp>
  </cdr:relSizeAnchor>
  <cdr:relSizeAnchor xmlns:cdr="http://schemas.openxmlformats.org/drawingml/2006/chartDrawing">
    <cdr:from>
      <cdr:x>0.28141</cdr:x>
      <cdr:y>0.9298</cdr:y>
    </cdr:from>
    <cdr:to>
      <cdr:x>0.30865</cdr:x>
      <cdr:y>1</cdr:y>
    </cdr:to>
    <cdr:sp macro="" textlink="">
      <cdr:nvSpPr>
        <cdr:cNvPr id="4" name="テキスト ボックス 103"/>
        <cdr:cNvSpPr txBox="1"/>
      </cdr:nvSpPr>
      <cdr:spPr>
        <a:xfrm xmlns:a="http://schemas.openxmlformats.org/drawingml/2006/main">
          <a:off x="2603762" y="6008415"/>
          <a:ext cx="252028"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800" dirty="0" smtClean="0">
              <a:latin typeface="Calibri 本文"/>
            </a:rPr>
            <a:t>人</a:t>
          </a:r>
          <a:endParaRPr kumimoji="1" lang="ja-JP" altLang="en-US" sz="800" dirty="0">
            <a:latin typeface="Calibri 本文"/>
          </a:endParaRPr>
        </a:p>
      </cdr:txBody>
    </cdr:sp>
  </cdr:relSizeAnchor>
  <cdr:relSizeAnchor xmlns:cdr="http://schemas.openxmlformats.org/drawingml/2006/chartDrawing">
    <cdr:from>
      <cdr:x>0.26287</cdr:x>
      <cdr:y>0.06021</cdr:y>
    </cdr:from>
    <cdr:to>
      <cdr:x>0.33799</cdr:x>
      <cdr:y>0.71277</cdr:y>
    </cdr:to>
    <cdr:sp macro="" textlink="">
      <cdr:nvSpPr>
        <cdr:cNvPr id="5" name="角丸四角形 4"/>
        <cdr:cNvSpPr/>
      </cdr:nvSpPr>
      <cdr:spPr>
        <a:xfrm xmlns:a="http://schemas.openxmlformats.org/drawingml/2006/main">
          <a:off x="2258856" y="83041"/>
          <a:ext cx="645501" cy="900000"/>
        </a:xfrm>
        <a:prstGeom xmlns:a="http://schemas.openxmlformats.org/drawingml/2006/main" prst="roundRect">
          <a:avLst/>
        </a:prstGeom>
        <a:noFill xmlns:a="http://schemas.openxmlformats.org/drawingml/2006/main"/>
        <a:ln xmlns:a="http://schemas.openxmlformats.org/drawingml/2006/main">
          <a:solidFill>
            <a:schemeClr val="tx1"/>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0.32692</cdr:x>
      <cdr:y>0</cdr:y>
    </cdr:from>
    <cdr:to>
      <cdr:x>0.48267</cdr:x>
      <cdr:y>0.23492</cdr:y>
    </cdr:to>
    <cdr:sp macro="" textlink="">
      <cdr:nvSpPr>
        <cdr:cNvPr id="6" name="角丸四角形吹き出し 5"/>
        <cdr:cNvSpPr/>
      </cdr:nvSpPr>
      <cdr:spPr>
        <a:xfrm xmlns:a="http://schemas.openxmlformats.org/drawingml/2006/main">
          <a:off x="2809202" y="0"/>
          <a:ext cx="1338349" cy="324000"/>
        </a:xfrm>
        <a:prstGeom xmlns:a="http://schemas.openxmlformats.org/drawingml/2006/main" prst="wedgeRoundRectCallout">
          <a:avLst>
            <a:gd name="adj1" fmla="val -63777"/>
            <a:gd name="adj2" fmla="val 75000"/>
            <a:gd name="adj3" fmla="val 16667"/>
          </a:avLst>
        </a:prstGeom>
        <a:solidFill xmlns:a="http://schemas.openxmlformats.org/drawingml/2006/main">
          <a:schemeClr val="bg1"/>
        </a:solidFill>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lang="ja-JP" altLang="en-US" sz="1050" dirty="0" smtClean="0"/>
            <a:t>事務的職種の</a:t>
          </a:r>
          <a:r>
            <a:rPr lang="en-US" altLang="ja-JP" sz="1050" dirty="0" smtClean="0"/>
            <a:t/>
          </a:r>
          <a:br>
            <a:rPr lang="en-US" altLang="ja-JP" sz="1050" dirty="0" smtClean="0"/>
          </a:br>
          <a:r>
            <a:rPr lang="ja-JP" altLang="en-US" sz="1050" dirty="0" smtClean="0"/>
            <a:t>人気が高い</a:t>
          </a:r>
          <a:endParaRPr lang="en-US" altLang="ja-JP" sz="1050" dirty="0" smtClean="0"/>
        </a:p>
      </cdr:txBody>
    </cdr:sp>
  </cdr:relSizeAnchor>
</c:userShapes>
</file>

<file path=ppt/drawings/drawing13.xml><?xml version="1.0" encoding="utf-8"?>
<c:userShapes xmlns:c="http://schemas.openxmlformats.org/drawingml/2006/chart">
  <cdr:relSizeAnchor xmlns:cdr="http://schemas.openxmlformats.org/drawingml/2006/chartDrawing">
    <cdr:from>
      <cdr:x>0.33071</cdr:x>
      <cdr:y>0.87959</cdr:y>
    </cdr:from>
    <cdr:to>
      <cdr:x>0.96698</cdr:x>
      <cdr:y>0.98061</cdr:y>
    </cdr:to>
    <cdr:sp macro="" textlink="">
      <cdr:nvSpPr>
        <cdr:cNvPr id="2" name="テキスト ボックス 1"/>
        <cdr:cNvSpPr txBox="1"/>
      </cdr:nvSpPr>
      <cdr:spPr>
        <a:xfrm xmlns:a="http://schemas.openxmlformats.org/drawingml/2006/main">
          <a:off x="1392941" y="2473963"/>
          <a:ext cx="2679944" cy="2841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100" dirty="0" smtClean="0"/>
            <a:t>（出典：文部科学省「Ｈ</a:t>
          </a:r>
          <a:r>
            <a:rPr lang="en-US" altLang="ja-JP" sz="1100" dirty="0" smtClean="0"/>
            <a:t>27</a:t>
          </a:r>
          <a:r>
            <a:rPr lang="ja-JP" altLang="en-US" sz="1100" dirty="0" smtClean="0"/>
            <a:t>年度学校基本調査」）</a:t>
          </a:r>
          <a:endParaRPr lang="ja-JP" altLang="en-US" sz="1100" dirty="0"/>
        </a:p>
      </cdr:txBody>
    </cdr:sp>
  </cdr:relSizeAnchor>
</c:userShapes>
</file>

<file path=ppt/drawings/drawing14.xml><?xml version="1.0" encoding="utf-8"?>
<c:userShapes xmlns:c="http://schemas.openxmlformats.org/drawingml/2006/chart">
  <cdr:relSizeAnchor xmlns:cdr="http://schemas.openxmlformats.org/drawingml/2006/chartDrawing">
    <cdr:from>
      <cdr:x>0.00548</cdr:x>
      <cdr:y>0.13636</cdr:y>
    </cdr:from>
    <cdr:to>
      <cdr:x>0.14028</cdr:x>
      <cdr:y>0.19687</cdr:y>
    </cdr:to>
    <cdr:sp macro="" textlink="">
      <cdr:nvSpPr>
        <cdr:cNvPr id="69633" name="Rectangle 1"/>
        <cdr:cNvSpPr>
          <a:spLocks xmlns:a="http://schemas.openxmlformats.org/drawingml/2006/main" noChangeArrowheads="1"/>
        </cdr:cNvSpPr>
      </cdr:nvSpPr>
      <cdr:spPr bwMode="auto">
        <a:xfrm xmlns:a="http://schemas.openxmlformats.org/drawingml/2006/main">
          <a:off x="26653" y="432048"/>
          <a:ext cx="656121" cy="19171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25" b="0" i="0" u="none" strike="noStrike" baseline="0" dirty="0">
              <a:solidFill>
                <a:srgbClr val="000000"/>
              </a:solidFill>
              <a:latin typeface="ＭＳ Ｐゴシック"/>
              <a:ea typeface="ＭＳ Ｐゴシック"/>
            </a:rPr>
            <a:t>（百万円）</a:t>
          </a:r>
        </a:p>
      </cdr:txBody>
    </cdr:sp>
  </cdr:relSizeAnchor>
  <cdr:relSizeAnchor xmlns:cdr="http://schemas.openxmlformats.org/drawingml/2006/chartDrawing">
    <cdr:from>
      <cdr:x>0.91654</cdr:x>
      <cdr:y>0.13636</cdr:y>
    </cdr:from>
    <cdr:to>
      <cdr:x>0.9982</cdr:x>
      <cdr:y>0.19687</cdr:y>
    </cdr:to>
    <cdr:sp macro="" textlink="">
      <cdr:nvSpPr>
        <cdr:cNvPr id="69634" name="Rectangle 2"/>
        <cdr:cNvSpPr>
          <a:spLocks xmlns:a="http://schemas.openxmlformats.org/drawingml/2006/main" noChangeArrowheads="1"/>
        </cdr:cNvSpPr>
      </cdr:nvSpPr>
      <cdr:spPr bwMode="auto">
        <a:xfrm xmlns:a="http://schemas.openxmlformats.org/drawingml/2006/main">
          <a:off x="4461138" y="432048"/>
          <a:ext cx="397469" cy="19171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25" b="0" i="0" u="none" strike="noStrike" baseline="0" dirty="0">
              <a:solidFill>
                <a:srgbClr val="000000"/>
              </a:solidFill>
              <a:latin typeface="ＭＳ Ｐゴシック"/>
              <a:ea typeface="ＭＳ Ｐゴシック"/>
            </a:rPr>
            <a:t>（％）</a:t>
          </a:r>
        </a:p>
      </cdr:txBody>
    </cdr:sp>
  </cdr:relSizeAnchor>
</c:userShapes>
</file>

<file path=ppt/drawings/drawing15.xml><?xml version="1.0" encoding="utf-8"?>
<c:userShapes xmlns:c="http://schemas.openxmlformats.org/drawingml/2006/chart">
  <cdr:relSizeAnchor xmlns:cdr="http://schemas.openxmlformats.org/drawingml/2006/chartDrawing">
    <cdr:from>
      <cdr:x>0.03542</cdr:x>
      <cdr:y>0.07222</cdr:y>
    </cdr:from>
    <cdr:to>
      <cdr:x>0.23542</cdr:x>
      <cdr:y>0.42778</cdr:y>
    </cdr:to>
    <cdr:sp macro="" textlink="">
      <cdr:nvSpPr>
        <cdr:cNvPr id="2" name="テキスト ボックス 1"/>
        <cdr:cNvSpPr txBox="1"/>
      </cdr:nvSpPr>
      <cdr:spPr>
        <a:xfrm xmlns:a="http://schemas.openxmlformats.org/drawingml/2006/main">
          <a:off x="161925" y="1857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a:t>
          </a:r>
          <a:r>
            <a:rPr lang="ja-JP" altLang="en-US" sz="1100"/>
            <a:t>件</a:t>
          </a:r>
          <a:r>
            <a:rPr lang="en-US" altLang="ja-JP" sz="1100"/>
            <a:t>)</a:t>
          </a:r>
          <a:endParaRPr lang="ja-JP" altLang="en-US" sz="1100"/>
        </a:p>
      </cdr:txBody>
    </cdr:sp>
  </cdr:relSizeAnchor>
</c:userShapes>
</file>

<file path=ppt/drawings/drawing16.xml><?xml version="1.0" encoding="utf-8"?>
<c:userShapes xmlns:c="http://schemas.openxmlformats.org/drawingml/2006/chart">
  <cdr:relSizeAnchor xmlns:cdr="http://schemas.openxmlformats.org/drawingml/2006/chartDrawing">
    <cdr:from>
      <cdr:x>0.00417</cdr:x>
      <cdr:y>0.04688</cdr:y>
    </cdr:from>
    <cdr:to>
      <cdr:x>0.20417</cdr:x>
      <cdr:y>0.15451</cdr:y>
    </cdr:to>
    <cdr:sp macro="" textlink="">
      <cdr:nvSpPr>
        <cdr:cNvPr id="2" name="テキスト ボックス 1"/>
        <cdr:cNvSpPr txBox="1"/>
      </cdr:nvSpPr>
      <cdr:spPr>
        <a:xfrm xmlns:a="http://schemas.openxmlformats.org/drawingml/2006/main">
          <a:off x="19050" y="128588"/>
          <a:ext cx="914400"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a:t>
          </a:r>
          <a:endParaRPr lang="ja-JP" altLang="en-US" sz="1100"/>
        </a:p>
      </cdr:txBody>
    </cdr:sp>
  </cdr:relSizeAnchor>
  <cdr:relSizeAnchor xmlns:cdr="http://schemas.openxmlformats.org/drawingml/2006/chartDrawing">
    <cdr:from>
      <cdr:x>0.88958</cdr:x>
      <cdr:y>0.7309</cdr:y>
    </cdr:from>
    <cdr:to>
      <cdr:x>0.975</cdr:x>
      <cdr:y>0.83854</cdr:y>
    </cdr:to>
    <cdr:sp macro="" textlink="">
      <cdr:nvSpPr>
        <cdr:cNvPr id="3" name="テキスト ボックス 2"/>
        <cdr:cNvSpPr txBox="1"/>
      </cdr:nvSpPr>
      <cdr:spPr>
        <a:xfrm xmlns:a="http://schemas.openxmlformats.org/drawingml/2006/main">
          <a:off x="4067175" y="2005013"/>
          <a:ext cx="390525"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a:t>
          </a:r>
          <a:r>
            <a:rPr lang="ja-JP" altLang="en-US" sz="1100"/>
            <a:t>年</a:t>
          </a:r>
          <a:r>
            <a:rPr lang="en-US" altLang="ja-JP" sz="1100"/>
            <a:t>)</a:t>
          </a:r>
          <a:endParaRPr lang="ja-JP" altLang="en-US" sz="1100"/>
        </a:p>
      </cdr:txBody>
    </cdr:sp>
  </cdr:relSizeAnchor>
</c:userShapes>
</file>

<file path=ppt/drawings/drawing17.xml><?xml version="1.0" encoding="utf-8"?>
<c:userShapes xmlns:c="http://schemas.openxmlformats.org/drawingml/2006/chart">
  <cdr:relSizeAnchor xmlns:cdr="http://schemas.openxmlformats.org/drawingml/2006/chartDrawing">
    <cdr:from>
      <cdr:x>0.47912</cdr:x>
      <cdr:y>0.18056</cdr:y>
    </cdr:from>
    <cdr:to>
      <cdr:x>0.47912</cdr:x>
      <cdr:y>0.71528</cdr:y>
    </cdr:to>
    <cdr:cxnSp macro="">
      <cdr:nvCxnSpPr>
        <cdr:cNvPr id="3" name="直線コネクタ 2"/>
        <cdr:cNvCxnSpPr/>
      </cdr:nvCxnSpPr>
      <cdr:spPr>
        <a:xfrm xmlns:a="http://schemas.openxmlformats.org/drawingml/2006/main" flipV="1">
          <a:off x="1943100" y="495300"/>
          <a:ext cx="0" cy="1466850"/>
        </a:xfrm>
        <a:prstGeom xmlns:a="http://schemas.openxmlformats.org/drawingml/2006/main" prst="line">
          <a:avLst/>
        </a:prstGeom>
        <a:ln xmlns:a="http://schemas.openxmlformats.org/drawingml/2006/main">
          <a:solidFill>
            <a:schemeClr val="accent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0.48147</cdr:x>
      <cdr:y>0.18056</cdr:y>
    </cdr:from>
    <cdr:to>
      <cdr:x>0.6036</cdr:x>
      <cdr:y>0.18056</cdr:y>
    </cdr:to>
    <cdr:cxnSp macro="">
      <cdr:nvCxnSpPr>
        <cdr:cNvPr id="5" name="直線矢印コネクタ 4"/>
        <cdr:cNvCxnSpPr/>
      </cdr:nvCxnSpPr>
      <cdr:spPr>
        <a:xfrm xmlns:a="http://schemas.openxmlformats.org/drawingml/2006/main">
          <a:off x="1952625" y="495300"/>
          <a:ext cx="495300" cy="0"/>
        </a:xfrm>
        <a:prstGeom xmlns:a="http://schemas.openxmlformats.org/drawingml/2006/main" prst="straightConnector1">
          <a:avLst/>
        </a:prstGeom>
        <a:ln xmlns:a="http://schemas.openxmlformats.org/drawingml/2006/main">
          <a:solidFill>
            <a:schemeClr val="accent2">
              <a:lumMod val="7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0.59499</cdr:x>
      <cdr:y>0.12963</cdr:y>
    </cdr:from>
    <cdr:to>
      <cdr:x>0.76801</cdr:x>
      <cdr:y>0.21991</cdr:y>
    </cdr:to>
    <cdr:sp macro="" textlink="">
      <cdr:nvSpPr>
        <cdr:cNvPr id="7" name="テキスト ボックス 3"/>
        <cdr:cNvSpPr txBox="1"/>
      </cdr:nvSpPr>
      <cdr:spPr>
        <a:xfrm xmlns:a="http://schemas.openxmlformats.org/drawingml/2006/main">
          <a:off x="2413001" y="355601"/>
          <a:ext cx="701673" cy="24765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900">
              <a:latin typeface="ＭＳ Ｐ明朝" panose="02020600040205080304" pitchFamily="18" charset="-128"/>
              <a:ea typeface="ＭＳ Ｐ明朝" panose="02020600040205080304" pitchFamily="18" charset="-128"/>
            </a:rPr>
            <a:t>予測値</a:t>
          </a:r>
        </a:p>
      </cdr:txBody>
    </cdr:sp>
  </cdr:relSizeAnchor>
</c:userShapes>
</file>

<file path=ppt/drawings/drawing18.xml><?xml version="1.0" encoding="utf-8"?>
<c:userShapes xmlns:c="http://schemas.openxmlformats.org/drawingml/2006/chart">
  <cdr:relSizeAnchor xmlns:cdr="http://schemas.openxmlformats.org/drawingml/2006/chartDrawing">
    <cdr:from>
      <cdr:x>0.67093</cdr:x>
      <cdr:y>0.05127</cdr:y>
    </cdr:from>
    <cdr:to>
      <cdr:x>0.88961</cdr:x>
      <cdr:y>0.16342</cdr:y>
    </cdr:to>
    <cdr:sp macro="" textlink="">
      <cdr:nvSpPr>
        <cdr:cNvPr id="2" name="テキスト ボックス 1"/>
        <cdr:cNvSpPr txBox="1"/>
      </cdr:nvSpPr>
      <cdr:spPr>
        <a:xfrm xmlns:a="http://schemas.openxmlformats.org/drawingml/2006/main">
          <a:off x="2895886" y="164554"/>
          <a:ext cx="943873" cy="3599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cdr:txBody>
    </cdr:sp>
  </cdr:relSizeAnchor>
</c:userShapes>
</file>

<file path=ppt/drawings/drawing19.xml><?xml version="1.0" encoding="utf-8"?>
<c:userShapes xmlns:c="http://schemas.openxmlformats.org/drawingml/2006/chart">
  <cdr:relSizeAnchor xmlns:cdr="http://schemas.openxmlformats.org/drawingml/2006/chartDrawing">
    <cdr:from>
      <cdr:x>0.80743</cdr:x>
      <cdr:y>0.90094</cdr:y>
    </cdr:from>
    <cdr:to>
      <cdr:x>0.96854</cdr:x>
      <cdr:y>1</cdr:y>
    </cdr:to>
    <cdr:sp macro="" textlink="">
      <cdr:nvSpPr>
        <cdr:cNvPr id="2" name="テキスト ボックス 1"/>
        <cdr:cNvSpPr txBox="1"/>
      </cdr:nvSpPr>
      <cdr:spPr>
        <a:xfrm xmlns:a="http://schemas.openxmlformats.org/drawingml/2006/main">
          <a:off x="3661432" y="2588823"/>
          <a:ext cx="730548" cy="2846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000" dirty="0" smtClean="0"/>
            <a:t>(</a:t>
          </a:r>
          <a:r>
            <a:rPr lang="ja-JP" altLang="en-US" sz="1000" dirty="0" smtClean="0"/>
            <a:t>単位：％</a:t>
          </a:r>
          <a:r>
            <a:rPr lang="en-US" altLang="ja-JP" sz="1000" dirty="0" smtClean="0"/>
            <a:t>)</a:t>
          </a:r>
          <a:endParaRPr lang="ja-JP" alt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0.12741</cdr:x>
      <cdr:y>0.02051</cdr:y>
    </cdr:from>
    <cdr:to>
      <cdr:x>0.22815</cdr:x>
      <cdr:y>0.10256</cdr:y>
    </cdr:to>
    <cdr:sp macro="" textlink="">
      <cdr:nvSpPr>
        <cdr:cNvPr id="2" name="正方形/長方形 1"/>
        <cdr:cNvSpPr/>
      </cdr:nvSpPr>
      <cdr:spPr>
        <a:xfrm xmlns:a="http://schemas.openxmlformats.org/drawingml/2006/main">
          <a:off x="819150" y="76200"/>
          <a:ext cx="647700" cy="3048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千人</a:t>
          </a:r>
          <a:r>
            <a:rPr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0.18333</cdr:x>
      <cdr:y>0.03665</cdr:y>
    </cdr:from>
    <cdr:to>
      <cdr:x>0.57135</cdr:x>
      <cdr:y>0.1062</cdr:y>
    </cdr:to>
    <cdr:sp macro="" textlink="">
      <cdr:nvSpPr>
        <cdr:cNvPr id="2" name="テキスト ボックス 17"/>
        <cdr:cNvSpPr txBox="1"/>
      </cdr:nvSpPr>
      <cdr:spPr>
        <a:xfrm xmlns:a="http://schemas.openxmlformats.org/drawingml/2006/main">
          <a:off x="821688" y="129741"/>
          <a:ext cx="1739112"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全国（線グラフ・右目盛）</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0.23132</cdr:x>
      <cdr:y>0.11075</cdr:y>
    </cdr:from>
    <cdr:to>
      <cdr:x>0.24799</cdr:x>
      <cdr:y>0.24043</cdr:y>
    </cdr:to>
    <cdr:cxnSp macro="">
      <cdr:nvCxnSpPr>
        <cdr:cNvPr id="3" name="直線矢印コネクタ 2"/>
        <cdr:cNvCxnSpPr/>
      </cdr:nvCxnSpPr>
      <cdr:spPr>
        <a:xfrm xmlns:a="http://schemas.openxmlformats.org/drawingml/2006/main">
          <a:off x="999400" y="430464"/>
          <a:ext cx="72046" cy="50407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0.90093</cdr:x>
      <cdr:y>0.78261</cdr:y>
    </cdr:from>
    <cdr:to>
      <cdr:x>0.91402</cdr:x>
      <cdr:y>0.83066</cdr:y>
    </cdr:to>
    <cdr:cxnSp macro="">
      <cdr:nvCxnSpPr>
        <cdr:cNvPr id="6" name="直線コネクタ 5"/>
        <cdr:cNvCxnSpPr/>
      </cdr:nvCxnSpPr>
      <cdr:spPr>
        <a:xfrm xmlns:a="http://schemas.openxmlformats.org/drawingml/2006/main" flipH="1">
          <a:off x="4591051" y="3257550"/>
          <a:ext cx="66675" cy="2000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0.64922</cdr:x>
      <cdr:y>0.53547</cdr:y>
    </cdr:from>
    <cdr:to>
      <cdr:x>0.65981</cdr:x>
      <cdr:y>0.57285</cdr:y>
    </cdr:to>
    <cdr:cxnSp macro="">
      <cdr:nvCxnSpPr>
        <cdr:cNvPr id="2" name="直線コネクタ 1"/>
        <cdr:cNvCxnSpPr/>
      </cdr:nvCxnSpPr>
      <cdr:spPr>
        <a:xfrm xmlns:a="http://schemas.openxmlformats.org/drawingml/2006/main" flipH="1">
          <a:off x="3308351" y="2228850"/>
          <a:ext cx="53975" cy="15557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0.57819</cdr:x>
      <cdr:y>0.65446</cdr:y>
    </cdr:from>
    <cdr:to>
      <cdr:x>0.58318</cdr:x>
      <cdr:y>0.67124</cdr:y>
    </cdr:to>
    <cdr:cxnSp macro="">
      <cdr:nvCxnSpPr>
        <cdr:cNvPr id="3" name="直線コネクタ 2"/>
        <cdr:cNvCxnSpPr/>
      </cdr:nvCxnSpPr>
      <cdr:spPr>
        <a:xfrm xmlns:a="http://schemas.openxmlformats.org/drawingml/2006/main" flipH="1">
          <a:off x="2946402" y="2724150"/>
          <a:ext cx="25399" cy="6985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0.9028</cdr:x>
      <cdr:y>0.73684</cdr:y>
    </cdr:from>
    <cdr:to>
      <cdr:x>0.91402</cdr:x>
      <cdr:y>0.75744</cdr:y>
    </cdr:to>
    <cdr:cxnSp macro="">
      <cdr:nvCxnSpPr>
        <cdr:cNvPr id="5" name="直線コネクタ 4"/>
        <cdr:cNvCxnSpPr/>
      </cdr:nvCxnSpPr>
      <cdr:spPr>
        <a:xfrm xmlns:a="http://schemas.openxmlformats.org/drawingml/2006/main">
          <a:off x="4600576" y="3067050"/>
          <a:ext cx="57150" cy="857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0.27378</cdr:x>
      <cdr:y>0.23077</cdr:y>
    </cdr:from>
    <cdr:to>
      <cdr:x>0.38164</cdr:x>
      <cdr:y>0.36409</cdr:y>
    </cdr:to>
    <cdr:cxnSp macro="">
      <cdr:nvCxnSpPr>
        <cdr:cNvPr id="2" name="直線コネクタ 1"/>
        <cdr:cNvCxnSpPr>
          <a:endCxn xmlns:a="http://schemas.openxmlformats.org/drawingml/2006/main" id="3" idx="0"/>
        </cdr:cNvCxnSpPr>
      </cdr:nvCxnSpPr>
      <cdr:spPr>
        <a:xfrm xmlns:a="http://schemas.openxmlformats.org/drawingml/2006/main" flipH="1">
          <a:off x="1146947" y="864096"/>
          <a:ext cx="451845" cy="499193"/>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0.1806</cdr:x>
      <cdr:y>0.36409</cdr:y>
    </cdr:from>
    <cdr:to>
      <cdr:x>0.36696</cdr:x>
      <cdr:y>0.44231</cdr:y>
    </cdr:to>
    <cdr:sp macro="" textlink="">
      <cdr:nvSpPr>
        <cdr:cNvPr id="3" name="テキスト ボックス 2"/>
        <cdr:cNvSpPr txBox="1"/>
      </cdr:nvSpPr>
      <cdr:spPr>
        <a:xfrm xmlns:a="http://schemas.openxmlformats.org/drawingml/2006/main">
          <a:off x="756597" y="1363289"/>
          <a:ext cx="780699" cy="292895"/>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成田空港</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0.44894</cdr:x>
      <cdr:y>0.48077</cdr:y>
    </cdr:from>
    <cdr:to>
      <cdr:x>0.6353</cdr:x>
      <cdr:y>0.55769</cdr:y>
    </cdr:to>
    <cdr:sp macro="" textlink="">
      <cdr:nvSpPr>
        <cdr:cNvPr id="4" name="テキスト ボックス 1"/>
        <cdr:cNvSpPr txBox="1"/>
      </cdr:nvSpPr>
      <cdr:spPr>
        <a:xfrm xmlns:a="http://schemas.openxmlformats.org/drawingml/2006/main">
          <a:off x="1880746" y="1800200"/>
          <a:ext cx="780699" cy="288032"/>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空港</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0.53489</cdr:x>
      <cdr:y>0.55769</cdr:y>
    </cdr:from>
    <cdr:to>
      <cdr:x>0.54212</cdr:x>
      <cdr:y>0.68042</cdr:y>
    </cdr:to>
    <cdr:cxnSp macro="">
      <cdr:nvCxnSpPr>
        <cdr:cNvPr id="5" name="直線コネクタ 4"/>
        <cdr:cNvCxnSpPr>
          <a:stCxn xmlns:a="http://schemas.openxmlformats.org/drawingml/2006/main" id="4" idx="2"/>
        </cdr:cNvCxnSpPr>
      </cdr:nvCxnSpPr>
      <cdr:spPr>
        <a:xfrm xmlns:a="http://schemas.openxmlformats.org/drawingml/2006/main" flipH="1">
          <a:off x="2240786" y="2088232"/>
          <a:ext cx="30310" cy="459561"/>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0.22117</cdr:x>
      <cdr:y>0.79645</cdr:y>
    </cdr:from>
    <cdr:to>
      <cdr:x>0.24268</cdr:x>
      <cdr:y>0.88462</cdr:y>
    </cdr:to>
    <cdr:cxnSp macro="">
      <cdr:nvCxnSpPr>
        <cdr:cNvPr id="6" name="直線コネクタ 5"/>
        <cdr:cNvCxnSpPr>
          <a:stCxn xmlns:a="http://schemas.openxmlformats.org/drawingml/2006/main" id="7" idx="2"/>
        </cdr:cNvCxnSpPr>
      </cdr:nvCxnSpPr>
      <cdr:spPr>
        <a:xfrm xmlns:a="http://schemas.openxmlformats.org/drawingml/2006/main">
          <a:off x="926544" y="2982227"/>
          <a:ext cx="90106" cy="330141"/>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0.12799</cdr:x>
      <cdr:y>0.71154</cdr:y>
    </cdr:from>
    <cdr:to>
      <cdr:x>0.31435</cdr:x>
      <cdr:y>0.79645</cdr:y>
    </cdr:to>
    <cdr:sp macro="" textlink="">
      <cdr:nvSpPr>
        <cdr:cNvPr id="7" name="テキスト ボックス 2"/>
        <cdr:cNvSpPr txBox="1"/>
      </cdr:nvSpPr>
      <cdr:spPr>
        <a:xfrm xmlns:a="http://schemas.openxmlformats.org/drawingml/2006/main">
          <a:off x="536194" y="2664296"/>
          <a:ext cx="780699" cy="317931"/>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dirty="0">
              <a:latin typeface="Meiryo UI" panose="020B0604030504040204" pitchFamily="50" charset="-128"/>
              <a:ea typeface="Meiryo UI" panose="020B0604030504040204" pitchFamily="50" charset="-128"/>
              <a:cs typeface="Meiryo UI" panose="020B0604030504040204" pitchFamily="50" charset="-128"/>
            </a:rPr>
            <a:t>中部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空港</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0.18333</cdr:x>
      <cdr:y>0.03665</cdr:y>
    </cdr:from>
    <cdr:to>
      <cdr:x>0.57135</cdr:x>
      <cdr:y>0.1</cdr:y>
    </cdr:to>
    <cdr:sp macro="" textlink="">
      <cdr:nvSpPr>
        <cdr:cNvPr id="2" name="テキスト ボックス 17"/>
        <cdr:cNvSpPr txBox="1"/>
      </cdr:nvSpPr>
      <cdr:spPr>
        <a:xfrm xmlns:a="http://schemas.openxmlformats.org/drawingml/2006/main">
          <a:off x="792088" y="142447"/>
          <a:ext cx="1676399"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全国（線</a:t>
          </a:r>
          <a:r>
            <a:rPr kumimoji="1" lang="ja-JP" altLang="en-US" sz="1000" smtClean="0">
              <a:latin typeface="Meiryo UI" panose="020B0604030504040204" pitchFamily="50" charset="-128"/>
              <a:ea typeface="Meiryo UI" panose="020B0604030504040204" pitchFamily="50" charset="-128"/>
              <a:cs typeface="Meiryo UI" panose="020B0604030504040204" pitchFamily="50" charset="-128"/>
            </a:rPr>
            <a:t>グラフ・右目盛</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0.23132</cdr:x>
      <cdr:y>0.11075</cdr:y>
    </cdr:from>
    <cdr:to>
      <cdr:x>0.24799</cdr:x>
      <cdr:y>0.24043</cdr:y>
    </cdr:to>
    <cdr:cxnSp macro="">
      <cdr:nvCxnSpPr>
        <cdr:cNvPr id="3" name="直線矢印コネクタ 2"/>
        <cdr:cNvCxnSpPr/>
      </cdr:nvCxnSpPr>
      <cdr:spPr>
        <a:xfrm xmlns:a="http://schemas.openxmlformats.org/drawingml/2006/main">
          <a:off x="999400" y="430464"/>
          <a:ext cx="72046" cy="50407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0.04896</cdr:x>
      <cdr:y>0.05556</cdr:y>
    </cdr:from>
    <cdr:to>
      <cdr:x>0.14688</cdr:x>
      <cdr:y>0.15625</cdr:y>
    </cdr:to>
    <cdr:sp macro="" textlink="">
      <cdr:nvSpPr>
        <cdr:cNvPr id="3" name="テキスト ボックス 2"/>
        <cdr:cNvSpPr txBox="1"/>
      </cdr:nvSpPr>
      <cdr:spPr>
        <a:xfrm xmlns:a="http://schemas.openxmlformats.org/drawingml/2006/main">
          <a:off x="223838" y="152400"/>
          <a:ext cx="44767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900"/>
            <a:t>(</a:t>
          </a:r>
          <a:r>
            <a:rPr lang="ja-JP" altLang="en-US" sz="900"/>
            <a:t>万人</a:t>
          </a:r>
          <a:r>
            <a:rPr lang="en-US" altLang="ja-JP" sz="900"/>
            <a:t>)</a:t>
          </a:r>
          <a:endParaRPr lang="ja-JP" altLang="en-US" sz="900"/>
        </a:p>
      </cdr:txBody>
    </cdr:sp>
  </cdr:relSizeAnchor>
  <cdr:relSizeAnchor xmlns:cdr="http://schemas.openxmlformats.org/drawingml/2006/chartDrawing">
    <cdr:from>
      <cdr:x>0.8759</cdr:x>
      <cdr:y>0.06629</cdr:y>
    </cdr:from>
    <cdr:to>
      <cdr:x>0.94948</cdr:x>
      <cdr:y>0.14183</cdr:y>
    </cdr:to>
    <cdr:sp macro="" textlink="">
      <cdr:nvSpPr>
        <cdr:cNvPr id="4" name="テキスト ボックス 1"/>
        <cdr:cNvSpPr txBox="1"/>
      </cdr:nvSpPr>
      <cdr:spPr>
        <a:xfrm xmlns:a="http://schemas.openxmlformats.org/drawingml/2006/main">
          <a:off x="5919300" y="262656"/>
          <a:ext cx="497253" cy="2993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00">
              <a:latin typeface="ＭＳ Ｐゴシック" panose="020B0600070205080204" pitchFamily="50" charset="-128"/>
              <a:ea typeface="ＭＳ Ｐゴシック" panose="020B0600070205080204" pitchFamily="50" charset="-128"/>
            </a:rPr>
            <a:t>(%)</a:t>
          </a:r>
          <a:endParaRPr lang="ja-JP" altLang="en-US" sz="1000">
            <a:latin typeface="ＭＳ Ｐゴシック" panose="020B0600070205080204" pitchFamily="50" charset="-128"/>
            <a:ea typeface="ＭＳ Ｐゴシック" panose="020B0600070205080204" pitchFamily="50" charset="-128"/>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0.77119</cdr:x>
      <cdr:y>0.09683</cdr:y>
    </cdr:from>
    <cdr:to>
      <cdr:x>0.85557</cdr:x>
      <cdr:y>0.17035</cdr:y>
    </cdr:to>
    <cdr:sp macro="" textlink="">
      <cdr:nvSpPr>
        <cdr:cNvPr id="12" name="Text Box 1"/>
        <cdr:cNvSpPr txBox="1">
          <a:spLocks xmlns:a="http://schemas.openxmlformats.org/drawingml/2006/main" noChangeArrowheads="1"/>
        </cdr:cNvSpPr>
      </cdr:nvSpPr>
      <cdr:spPr bwMode="auto">
        <a:xfrm xmlns:a="http://schemas.openxmlformats.org/drawingml/2006/main">
          <a:off x="5477040" y="385993"/>
          <a:ext cx="599269" cy="2930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a:t>
          </a:r>
        </a:p>
      </cdr:txBody>
    </cdr:sp>
  </cdr:relSizeAnchor>
  <cdr:relSizeAnchor xmlns:cdr="http://schemas.openxmlformats.org/drawingml/2006/chartDrawing">
    <cdr:from>
      <cdr:x>0.75757</cdr:x>
      <cdr:y>0.3176</cdr:y>
    </cdr:from>
    <cdr:to>
      <cdr:x>0.86144</cdr:x>
      <cdr:y>0.3777</cdr:y>
    </cdr:to>
    <cdr:sp macro="" textlink="">
      <cdr:nvSpPr>
        <cdr:cNvPr id="13" name="Text Box 4"/>
        <cdr:cNvSpPr txBox="1">
          <a:spLocks xmlns:a="http://schemas.openxmlformats.org/drawingml/2006/main" noChangeArrowheads="1"/>
        </cdr:cNvSpPr>
      </cdr:nvSpPr>
      <cdr:spPr bwMode="auto">
        <a:xfrm xmlns:a="http://schemas.openxmlformats.org/drawingml/2006/main">
          <a:off x="5380314" y="1266090"/>
          <a:ext cx="737687" cy="23958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福岡</a:t>
          </a:r>
        </a:p>
      </cdr:txBody>
    </cdr:sp>
  </cdr:relSizeAnchor>
  <cdr:relSizeAnchor xmlns:cdr="http://schemas.openxmlformats.org/drawingml/2006/chartDrawing">
    <cdr:from>
      <cdr:x>0.76391</cdr:x>
      <cdr:y>0.47783</cdr:y>
    </cdr:from>
    <cdr:to>
      <cdr:x>0.86901</cdr:x>
      <cdr:y>0.54507</cdr:y>
    </cdr:to>
    <cdr:sp macro="" textlink="">
      <cdr:nvSpPr>
        <cdr:cNvPr id="15" name="Text Box 2"/>
        <cdr:cNvSpPr txBox="1">
          <a:spLocks xmlns:a="http://schemas.openxmlformats.org/drawingml/2006/main" noChangeArrowheads="1"/>
        </cdr:cNvSpPr>
      </cdr:nvSpPr>
      <cdr:spPr bwMode="auto">
        <a:xfrm xmlns:a="http://schemas.openxmlformats.org/drawingml/2006/main">
          <a:off x="3494890" y="1613741"/>
          <a:ext cx="480849" cy="22708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200" b="1"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p>
      </cdr:txBody>
    </cdr:sp>
  </cdr:relSizeAnchor>
  <cdr:relSizeAnchor xmlns:cdr="http://schemas.openxmlformats.org/drawingml/2006/chartDrawing">
    <cdr:from>
      <cdr:x>0.81113</cdr:x>
      <cdr:y>0.58792</cdr:y>
    </cdr:from>
    <cdr:to>
      <cdr:x>0.93869</cdr:x>
      <cdr:y>0.6484</cdr:y>
    </cdr:to>
    <cdr:sp macro="" textlink="">
      <cdr:nvSpPr>
        <cdr:cNvPr id="16" name="Text Box 3"/>
        <cdr:cNvSpPr txBox="1">
          <a:spLocks xmlns:a="http://schemas.openxmlformats.org/drawingml/2006/main" noChangeArrowheads="1"/>
        </cdr:cNvSpPr>
      </cdr:nvSpPr>
      <cdr:spPr bwMode="auto">
        <a:xfrm xmlns:a="http://schemas.openxmlformats.org/drawingml/2006/main">
          <a:off x="3710915" y="1985559"/>
          <a:ext cx="583602" cy="20424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18288" rIns="27432" bIns="0" anchor="ctr" upright="1"/>
        <a:lstStyle xmlns:a="http://schemas.openxmlformats.org/drawingml/2006/main"/>
        <a:p xmlns:a="http://schemas.openxmlformats.org/drawingml/2006/main">
          <a:pPr algn="ctr" rtl="0">
            <a:defRPr sz="1000"/>
          </a:pPr>
          <a:r>
            <a:rPr lang="ja-JP" altLang="en-US" sz="11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神奈川</a:t>
          </a:r>
        </a:p>
      </cdr:txBody>
    </cdr:sp>
  </cdr:relSizeAnchor>
  <cdr:relSizeAnchor xmlns:cdr="http://schemas.openxmlformats.org/drawingml/2006/chartDrawing">
    <cdr:from>
      <cdr:x>0.77479</cdr:x>
      <cdr:y>0.64905</cdr:y>
    </cdr:from>
    <cdr:to>
      <cdr:x>0.87792</cdr:x>
      <cdr:y>0.7094</cdr:y>
    </cdr:to>
    <cdr:sp macro="" textlink="">
      <cdr:nvSpPr>
        <cdr:cNvPr id="19" name="Text Box 6"/>
        <cdr:cNvSpPr txBox="1">
          <a:spLocks xmlns:a="http://schemas.openxmlformats.org/drawingml/2006/main" noChangeArrowheads="1"/>
        </cdr:cNvSpPr>
      </cdr:nvSpPr>
      <cdr:spPr bwMode="auto">
        <a:xfrm xmlns:a="http://schemas.openxmlformats.org/drawingml/2006/main">
          <a:off x="5502597" y="2587398"/>
          <a:ext cx="732432" cy="2405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a:t>
          </a:r>
        </a:p>
      </cdr:txBody>
    </cdr:sp>
  </cdr:relSizeAnchor>
  <cdr:relSizeAnchor xmlns:cdr="http://schemas.openxmlformats.org/drawingml/2006/chartDrawing">
    <cdr:from>
      <cdr:x>0.17488</cdr:x>
      <cdr:y>0.11726</cdr:y>
    </cdr:from>
    <cdr:to>
      <cdr:x>0.41321</cdr:x>
      <cdr:y>0.1998</cdr:y>
    </cdr:to>
    <cdr:sp macro="" textlink="">
      <cdr:nvSpPr>
        <cdr:cNvPr id="7" name="テキスト ボックス 17"/>
        <cdr:cNvSpPr txBox="1"/>
      </cdr:nvSpPr>
      <cdr:spPr>
        <a:xfrm xmlns:a="http://schemas.openxmlformats.org/drawingml/2006/main">
          <a:off x="1236518" y="462022"/>
          <a:ext cx="1685141" cy="32521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全国（棒グラフ・左目盛）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0.77119</cdr:x>
      <cdr:y>0.09683</cdr:y>
    </cdr:from>
    <cdr:to>
      <cdr:x>0.85557</cdr:x>
      <cdr:y>0.17035</cdr:y>
    </cdr:to>
    <cdr:sp macro="" textlink="">
      <cdr:nvSpPr>
        <cdr:cNvPr id="3" name="Text Box 1"/>
        <cdr:cNvSpPr txBox="1">
          <a:spLocks xmlns:a="http://schemas.openxmlformats.org/drawingml/2006/main" noChangeArrowheads="1"/>
        </cdr:cNvSpPr>
      </cdr:nvSpPr>
      <cdr:spPr bwMode="auto">
        <a:xfrm xmlns:a="http://schemas.openxmlformats.org/drawingml/2006/main">
          <a:off x="5477040" y="385993"/>
          <a:ext cx="599269" cy="2930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a:t>
          </a:r>
        </a:p>
      </cdr:txBody>
    </cdr:sp>
  </cdr:relSizeAnchor>
  <cdr:relSizeAnchor xmlns:cdr="http://schemas.openxmlformats.org/drawingml/2006/chartDrawing">
    <cdr:from>
      <cdr:x>0.75757</cdr:x>
      <cdr:y>0.3176</cdr:y>
    </cdr:from>
    <cdr:to>
      <cdr:x>0.86144</cdr:x>
      <cdr:y>0.3777</cdr:y>
    </cdr:to>
    <cdr:sp macro="" textlink="">
      <cdr:nvSpPr>
        <cdr:cNvPr id="4" name="Text Box 4"/>
        <cdr:cNvSpPr txBox="1">
          <a:spLocks xmlns:a="http://schemas.openxmlformats.org/drawingml/2006/main" noChangeArrowheads="1"/>
        </cdr:cNvSpPr>
      </cdr:nvSpPr>
      <cdr:spPr bwMode="auto">
        <a:xfrm xmlns:a="http://schemas.openxmlformats.org/drawingml/2006/main">
          <a:off x="5380314" y="1266090"/>
          <a:ext cx="737687" cy="23958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福岡</a:t>
          </a:r>
        </a:p>
      </cdr:txBody>
    </cdr:sp>
  </cdr:relSizeAnchor>
  <cdr:relSizeAnchor xmlns:cdr="http://schemas.openxmlformats.org/drawingml/2006/chartDrawing">
    <cdr:from>
      <cdr:x>0.77479</cdr:x>
      <cdr:y>0.64905</cdr:y>
    </cdr:from>
    <cdr:to>
      <cdr:x>0.87792</cdr:x>
      <cdr:y>0.7094</cdr:y>
    </cdr:to>
    <cdr:sp macro="" textlink="">
      <cdr:nvSpPr>
        <cdr:cNvPr id="9" name="Text Box 6"/>
        <cdr:cNvSpPr txBox="1">
          <a:spLocks xmlns:a="http://schemas.openxmlformats.org/drawingml/2006/main" noChangeArrowheads="1"/>
        </cdr:cNvSpPr>
      </cdr:nvSpPr>
      <cdr:spPr bwMode="auto">
        <a:xfrm xmlns:a="http://schemas.openxmlformats.org/drawingml/2006/main">
          <a:off x="5502597" y="2587398"/>
          <a:ext cx="732432" cy="2405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a:t>
          </a:r>
        </a:p>
      </cdr:txBody>
    </cdr:sp>
  </cdr:relSizeAnchor>
  <cdr:relSizeAnchor xmlns:cdr="http://schemas.openxmlformats.org/drawingml/2006/chartDrawing">
    <cdr:from>
      <cdr:x>0.17488</cdr:x>
      <cdr:y>0.11726</cdr:y>
    </cdr:from>
    <cdr:to>
      <cdr:x>0.41321</cdr:x>
      <cdr:y>0.1998</cdr:y>
    </cdr:to>
    <cdr:sp macro="" textlink="">
      <cdr:nvSpPr>
        <cdr:cNvPr id="10" name="テキスト ボックス 17"/>
        <cdr:cNvSpPr txBox="1"/>
      </cdr:nvSpPr>
      <cdr:spPr>
        <a:xfrm xmlns:a="http://schemas.openxmlformats.org/drawingml/2006/main">
          <a:off x="1236518" y="462022"/>
          <a:ext cx="1685141" cy="32521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全国（棒グラフ・左目盛）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0.77119</cdr:x>
      <cdr:y>0.09683</cdr:y>
    </cdr:from>
    <cdr:to>
      <cdr:x>0.85557</cdr:x>
      <cdr:y>0.17035</cdr:y>
    </cdr:to>
    <cdr:sp macro="" textlink="">
      <cdr:nvSpPr>
        <cdr:cNvPr id="14" name="Text Box 1"/>
        <cdr:cNvSpPr txBox="1">
          <a:spLocks xmlns:a="http://schemas.openxmlformats.org/drawingml/2006/main" noChangeArrowheads="1"/>
        </cdr:cNvSpPr>
      </cdr:nvSpPr>
      <cdr:spPr bwMode="auto">
        <a:xfrm xmlns:a="http://schemas.openxmlformats.org/drawingml/2006/main">
          <a:off x="5477040" y="385993"/>
          <a:ext cx="599269" cy="2930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a:t>
          </a:r>
        </a:p>
      </cdr:txBody>
    </cdr:sp>
  </cdr:relSizeAnchor>
  <cdr:relSizeAnchor xmlns:cdr="http://schemas.openxmlformats.org/drawingml/2006/chartDrawing">
    <cdr:from>
      <cdr:x>0.75757</cdr:x>
      <cdr:y>0.3176</cdr:y>
    </cdr:from>
    <cdr:to>
      <cdr:x>0.86144</cdr:x>
      <cdr:y>0.3777</cdr:y>
    </cdr:to>
    <cdr:sp macro="" textlink="">
      <cdr:nvSpPr>
        <cdr:cNvPr id="17" name="Text Box 4"/>
        <cdr:cNvSpPr txBox="1">
          <a:spLocks xmlns:a="http://schemas.openxmlformats.org/drawingml/2006/main" noChangeArrowheads="1"/>
        </cdr:cNvSpPr>
      </cdr:nvSpPr>
      <cdr:spPr bwMode="auto">
        <a:xfrm xmlns:a="http://schemas.openxmlformats.org/drawingml/2006/main">
          <a:off x="5380314" y="1266090"/>
          <a:ext cx="737687" cy="23958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福岡</a:t>
          </a:r>
        </a:p>
      </cdr:txBody>
    </cdr:sp>
  </cdr:relSizeAnchor>
  <cdr:relSizeAnchor xmlns:cdr="http://schemas.openxmlformats.org/drawingml/2006/chartDrawing">
    <cdr:from>
      <cdr:x>0.77479</cdr:x>
      <cdr:y>0.64905</cdr:y>
    </cdr:from>
    <cdr:to>
      <cdr:x>0.87792</cdr:x>
      <cdr:y>0.7094</cdr:y>
    </cdr:to>
    <cdr:sp macro="" textlink="">
      <cdr:nvSpPr>
        <cdr:cNvPr id="21" name="Text Box 6"/>
        <cdr:cNvSpPr txBox="1">
          <a:spLocks xmlns:a="http://schemas.openxmlformats.org/drawingml/2006/main" noChangeArrowheads="1"/>
        </cdr:cNvSpPr>
      </cdr:nvSpPr>
      <cdr:spPr bwMode="auto">
        <a:xfrm xmlns:a="http://schemas.openxmlformats.org/drawingml/2006/main">
          <a:off x="5502597" y="2587398"/>
          <a:ext cx="732432" cy="2405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a:t>
          </a:r>
        </a:p>
      </cdr:txBody>
    </cdr:sp>
  </cdr:relSizeAnchor>
  <cdr:relSizeAnchor xmlns:cdr="http://schemas.openxmlformats.org/drawingml/2006/chartDrawing">
    <cdr:from>
      <cdr:x>0.17488</cdr:x>
      <cdr:y>0.11726</cdr:y>
    </cdr:from>
    <cdr:to>
      <cdr:x>0.5413</cdr:x>
      <cdr:y>0.19014</cdr:y>
    </cdr:to>
    <cdr:sp macro="" textlink="">
      <cdr:nvSpPr>
        <cdr:cNvPr id="22" name="テキスト ボックス 17"/>
        <cdr:cNvSpPr txBox="1"/>
      </cdr:nvSpPr>
      <cdr:spPr>
        <a:xfrm xmlns:a="http://schemas.openxmlformats.org/drawingml/2006/main">
          <a:off x="800077" y="420931"/>
          <a:ext cx="1676357"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全国（棒グラフ・左目盛）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0.21303</cdr:x>
      <cdr:y>0.18877</cdr:y>
    </cdr:from>
    <cdr:to>
      <cdr:x>0.25607</cdr:x>
      <cdr:y>0.33785</cdr:y>
    </cdr:to>
    <cdr:cxnSp macro="">
      <cdr:nvCxnSpPr>
        <cdr:cNvPr id="23" name="直線矢印コネクタ 7"/>
        <cdr:cNvCxnSpPr/>
      </cdr:nvCxnSpPr>
      <cdr:spPr>
        <a:xfrm xmlns:a="http://schemas.openxmlformats.org/drawingml/2006/main" flipH="1">
          <a:off x="974610" y="677637"/>
          <a:ext cx="196909" cy="53515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0.71802</cdr:x>
      <cdr:y>0.652</cdr:y>
    </cdr:from>
    <cdr:to>
      <cdr:x>0.74857</cdr:x>
      <cdr:y>0.74617</cdr:y>
    </cdr:to>
    <cdr:cxnSp macro="">
      <cdr:nvCxnSpPr>
        <cdr:cNvPr id="24" name="直線矢印コネクタ 23"/>
        <cdr:cNvCxnSpPr/>
      </cdr:nvCxnSpPr>
      <cdr:spPr>
        <a:xfrm xmlns:a="http://schemas.openxmlformats.org/drawingml/2006/main" flipH="1" flipV="1">
          <a:off x="5076924" y="2568976"/>
          <a:ext cx="216024" cy="37107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0.44912</cdr:x>
      <cdr:y>0.74505</cdr:y>
    </cdr:from>
    <cdr:to>
      <cdr:x>0.91984</cdr:x>
      <cdr:y>0.82251</cdr:y>
    </cdr:to>
    <cdr:sp macro="" textlink="">
      <cdr:nvSpPr>
        <cdr:cNvPr id="25" name="テキスト ボックス 12"/>
        <cdr:cNvSpPr txBox="1"/>
      </cdr:nvSpPr>
      <cdr:spPr>
        <a:xfrm xmlns:a="http://schemas.openxmlformats.org/drawingml/2006/main">
          <a:off x="2054729" y="2516228"/>
          <a:ext cx="2153563"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各都市（</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折れ線</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グラフ・右目盛）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0.07937</cdr:x>
      <cdr:y>0</cdr:y>
    </cdr:from>
    <cdr:to>
      <cdr:x>0.20919</cdr:x>
      <cdr:y>0.07165</cdr:y>
    </cdr:to>
    <cdr:sp macro="" textlink="">
      <cdr:nvSpPr>
        <cdr:cNvPr id="2" name="テキスト ボックス 1"/>
        <cdr:cNvSpPr txBox="1"/>
      </cdr:nvSpPr>
      <cdr:spPr>
        <a:xfrm xmlns:a="http://schemas.openxmlformats.org/drawingml/2006/main">
          <a:off x="360040" y="-2125196"/>
          <a:ext cx="588947" cy="3224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smtClean="0"/>
            <a:t>(%)</a:t>
          </a:r>
          <a:endParaRPr lang="ja-JP" alt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0.02097</cdr:x>
      <cdr:y>0</cdr:y>
    </cdr:from>
    <cdr:to>
      <cdr:x>0.12845</cdr:x>
      <cdr:y>0.07838</cdr:y>
    </cdr:to>
    <cdr:sp macro="" textlink="">
      <cdr:nvSpPr>
        <cdr:cNvPr id="2" name="テキスト ボックス 1"/>
        <cdr:cNvSpPr txBox="1"/>
      </cdr:nvSpPr>
      <cdr:spPr>
        <a:xfrm xmlns:a="http://schemas.openxmlformats.org/drawingml/2006/main">
          <a:off x="104153" y="-1936577"/>
          <a:ext cx="533803" cy="2158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50" dirty="0"/>
            <a:t>（便</a:t>
          </a:r>
          <a:r>
            <a:rPr lang="en-US" altLang="ja-JP" sz="1050" dirty="0"/>
            <a:t>/</a:t>
          </a:r>
          <a:r>
            <a:rPr lang="ja-JP" altLang="en-US" sz="1050" dirty="0"/>
            <a:t>週）</a:t>
          </a:r>
        </a:p>
      </cdr:txBody>
    </cdr:sp>
  </cdr:relSizeAnchor>
  <cdr:relSizeAnchor xmlns:cdr="http://schemas.openxmlformats.org/drawingml/2006/chartDrawing">
    <cdr:from>
      <cdr:x>0.00494</cdr:x>
      <cdr:y>0.85261</cdr:y>
    </cdr:from>
    <cdr:to>
      <cdr:x>0.79254</cdr:x>
      <cdr:y>0.9532</cdr:y>
    </cdr:to>
    <cdr:sp macro="" textlink="">
      <cdr:nvSpPr>
        <cdr:cNvPr id="3" name="テキスト ボックス 2"/>
        <cdr:cNvSpPr txBox="1"/>
      </cdr:nvSpPr>
      <cdr:spPr>
        <a:xfrm xmlns:a="http://schemas.openxmlformats.org/drawingml/2006/main">
          <a:off x="24284" y="3175678"/>
          <a:ext cx="3870860" cy="374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200" dirty="0">
              <a:solidFill>
                <a:prstClr val="black"/>
              </a:solidFill>
              <a:latin typeface="+mn-ea"/>
            </a:rPr>
            <a:t>（出典：「関西国際空港の国際定期便運航計画について」</a:t>
          </a:r>
          <a:r>
            <a:rPr lang="ja-JP" altLang="en-US" sz="1200" dirty="0" smtClean="0">
              <a:solidFill>
                <a:prstClr val="black"/>
              </a:solidFill>
              <a:latin typeface="+mn-ea"/>
            </a:rPr>
            <a:t>）</a:t>
          </a:r>
          <a:endParaRPr lang="ja-JP" altLang="en-US" sz="1200" dirty="0">
            <a:solidFill>
              <a:prstClr val="black"/>
            </a:solidFill>
            <a:latin typeface="+mn-ea"/>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B97A48F3-A724-4C50-AB8C-62AD5A6214D2}" type="datetimeFigureOut">
              <a:rPr kumimoji="1" lang="ja-JP" altLang="en-US" smtClean="0"/>
              <a:pPr/>
              <a:t>2016/8/24</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2809F5EA-51D7-4105-B835-3B3227DB692A}" type="slidenum">
              <a:rPr kumimoji="1" lang="ja-JP" altLang="en-US" smtClean="0"/>
              <a:pPr/>
              <a:t>‹#›</a:t>
            </a:fld>
            <a:endParaRPr kumimoji="1" lang="ja-JP" altLang="en-US"/>
          </a:p>
        </p:txBody>
      </p:sp>
    </p:spTree>
    <p:extLst>
      <p:ext uri="{BB962C8B-B14F-4D97-AF65-F5344CB8AC3E}">
        <p14:creationId xmlns:p14="http://schemas.microsoft.com/office/powerpoint/2010/main" val="242426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8113AC0-15A0-4DAC-9951-D33C541E6C7A}" type="datetimeFigureOut">
              <a:rPr kumimoji="1" lang="ja-JP" altLang="en-US" smtClean="0"/>
              <a:pPr/>
              <a:t>2016/8/24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81005DB-AF70-41D7-A185-2905A016DB4F}" type="slidenum">
              <a:rPr kumimoji="1" lang="ja-JP" altLang="en-US" smtClean="0"/>
              <a:pPr/>
              <a:t>‹#›</a:t>
            </a:fld>
            <a:endParaRPr kumimoji="1" lang="ja-JP" altLang="en-US"/>
          </a:p>
        </p:txBody>
      </p:sp>
    </p:spTree>
    <p:extLst>
      <p:ext uri="{BB962C8B-B14F-4D97-AF65-F5344CB8AC3E}">
        <p14:creationId xmlns:p14="http://schemas.microsoft.com/office/powerpoint/2010/main" val="834850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a:t>
            </a:fld>
            <a:endParaRPr kumimoji="1" lang="ja-JP" altLang="en-US"/>
          </a:p>
        </p:txBody>
      </p:sp>
    </p:spTree>
    <p:extLst>
      <p:ext uri="{BB962C8B-B14F-4D97-AF65-F5344CB8AC3E}">
        <p14:creationId xmlns:p14="http://schemas.microsoft.com/office/powerpoint/2010/main" val="2157422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85</a:t>
            </a:fld>
            <a:endParaRPr kumimoji="1" lang="ja-JP" altLang="en-US"/>
          </a:p>
        </p:txBody>
      </p:sp>
    </p:spTree>
    <p:extLst>
      <p:ext uri="{BB962C8B-B14F-4D97-AF65-F5344CB8AC3E}">
        <p14:creationId xmlns:p14="http://schemas.microsoft.com/office/powerpoint/2010/main" val="3580144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86</a:t>
            </a:fld>
            <a:endParaRPr lang="ja-JP" altLang="en-US">
              <a:solidFill>
                <a:prstClr val="black"/>
              </a:solidFill>
            </a:endParaRPr>
          </a:p>
        </p:txBody>
      </p:sp>
    </p:spTree>
    <p:extLst>
      <p:ext uri="{BB962C8B-B14F-4D97-AF65-F5344CB8AC3E}">
        <p14:creationId xmlns:p14="http://schemas.microsoft.com/office/powerpoint/2010/main" val="80244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87</a:t>
            </a:fld>
            <a:endParaRPr lang="ja-JP" altLang="en-US">
              <a:solidFill>
                <a:prstClr val="black"/>
              </a:solidFill>
            </a:endParaRPr>
          </a:p>
        </p:txBody>
      </p:sp>
    </p:spTree>
    <p:extLst>
      <p:ext uri="{BB962C8B-B14F-4D97-AF65-F5344CB8AC3E}">
        <p14:creationId xmlns:p14="http://schemas.microsoft.com/office/powerpoint/2010/main" val="2480002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88</a:t>
            </a:fld>
            <a:endParaRPr lang="ja-JP" altLang="en-US">
              <a:solidFill>
                <a:prstClr val="black"/>
              </a:solidFill>
            </a:endParaRPr>
          </a:p>
        </p:txBody>
      </p:sp>
    </p:spTree>
    <p:extLst>
      <p:ext uri="{BB962C8B-B14F-4D97-AF65-F5344CB8AC3E}">
        <p14:creationId xmlns:p14="http://schemas.microsoft.com/office/powerpoint/2010/main" val="2374083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89</a:t>
            </a:fld>
            <a:endParaRPr lang="ja-JP" altLang="en-US">
              <a:solidFill>
                <a:prstClr val="black"/>
              </a:solidFill>
            </a:endParaRPr>
          </a:p>
        </p:txBody>
      </p:sp>
    </p:spTree>
    <p:extLst>
      <p:ext uri="{BB962C8B-B14F-4D97-AF65-F5344CB8AC3E}">
        <p14:creationId xmlns:p14="http://schemas.microsoft.com/office/powerpoint/2010/main" val="399110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0836"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9A09BE-52F6-4DE2-A30A-68AA9453EF88}" type="slidenum">
              <a:rPr lang="ja-JP" altLang="en-US" smtClean="0">
                <a:solidFill>
                  <a:srgbClr val="000000"/>
                </a:solidFill>
              </a:rPr>
              <a:pPr fontAlgn="base">
                <a:spcBef>
                  <a:spcPct val="0"/>
                </a:spcBef>
                <a:spcAft>
                  <a:spcPct val="0"/>
                </a:spcAft>
                <a:defRPr/>
              </a:pPr>
              <a:t>90</a:t>
            </a:fld>
            <a:endParaRPr lang="ja-JP" alt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92</a:t>
            </a:fld>
            <a:endParaRPr kumimoji="1" lang="ja-JP" altLang="en-US"/>
          </a:p>
        </p:txBody>
      </p:sp>
    </p:spTree>
    <p:extLst>
      <p:ext uri="{BB962C8B-B14F-4D97-AF65-F5344CB8AC3E}">
        <p14:creationId xmlns:p14="http://schemas.microsoft.com/office/powerpoint/2010/main" val="3359086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93</a:t>
            </a:fld>
            <a:endParaRPr kumimoji="1" lang="ja-JP" altLang="en-US"/>
          </a:p>
        </p:txBody>
      </p:sp>
    </p:spTree>
    <p:extLst>
      <p:ext uri="{BB962C8B-B14F-4D97-AF65-F5344CB8AC3E}">
        <p14:creationId xmlns:p14="http://schemas.microsoft.com/office/powerpoint/2010/main" val="2640086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94</a:t>
            </a:fld>
            <a:endParaRPr kumimoji="1" lang="ja-JP" altLang="en-US"/>
          </a:p>
        </p:txBody>
      </p:sp>
    </p:spTree>
    <p:extLst>
      <p:ext uri="{BB962C8B-B14F-4D97-AF65-F5344CB8AC3E}">
        <p14:creationId xmlns:p14="http://schemas.microsoft.com/office/powerpoint/2010/main" val="300327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177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72BEF50D-885F-4759-941B-3321CBD615C7}" type="slidenum">
              <a:rPr lang="ja-JP" altLang="en-US" smtClean="0"/>
              <a:pPr eaLnBrk="1" fontAlgn="base" hangingPunct="1">
                <a:spcBef>
                  <a:spcPct val="0"/>
                </a:spcBef>
                <a:spcAft>
                  <a:spcPct val="0"/>
                </a:spcAft>
              </a:pPr>
              <a:t>95</a:t>
            </a:fld>
            <a:endParaRPr lang="ja-JP" altLang="en-US" smtClean="0"/>
          </a:p>
        </p:txBody>
      </p:sp>
    </p:spTree>
    <p:extLst>
      <p:ext uri="{BB962C8B-B14F-4D97-AF65-F5344CB8AC3E}">
        <p14:creationId xmlns:p14="http://schemas.microsoft.com/office/powerpoint/2010/main" val="1579657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19</a:t>
            </a:fld>
            <a:endParaRPr kumimoji="1" lang="ja-JP" altLang="en-US"/>
          </a:p>
        </p:txBody>
      </p:sp>
    </p:spTree>
    <p:extLst>
      <p:ext uri="{BB962C8B-B14F-4D97-AF65-F5344CB8AC3E}">
        <p14:creationId xmlns:p14="http://schemas.microsoft.com/office/powerpoint/2010/main" val="276638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6773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6773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2811859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26779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65</a:t>
            </a:fld>
            <a:endParaRPr kumimoji="1" lang="ja-JP" altLang="en-US"/>
          </a:p>
        </p:txBody>
      </p:sp>
    </p:spTree>
    <p:extLst>
      <p:ext uri="{BB962C8B-B14F-4D97-AF65-F5344CB8AC3E}">
        <p14:creationId xmlns:p14="http://schemas.microsoft.com/office/powerpoint/2010/main" val="110790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70</a:t>
            </a:fld>
            <a:endParaRPr kumimoji="1" lang="ja-JP" altLang="en-US"/>
          </a:p>
        </p:txBody>
      </p:sp>
    </p:spTree>
    <p:extLst>
      <p:ext uri="{BB962C8B-B14F-4D97-AF65-F5344CB8AC3E}">
        <p14:creationId xmlns:p14="http://schemas.microsoft.com/office/powerpoint/2010/main" val="202474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6773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3353823-FE4D-4EB0-A1FD-C4E083B546CF}" type="datetime1">
              <a:rPr kumimoji="1" lang="ja-JP" altLang="en-US" smtClean="0"/>
              <a:t>2016/8/24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9B022E-F9E2-44AE-8FD2-003E7A0937C8}" type="datetime1">
              <a:rPr kumimoji="1" lang="ja-JP" altLang="en-US" smtClean="0"/>
              <a:t>2016/8/24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D819C69-25A1-4CDF-A795-38DDD023E555}" type="datetime1">
              <a:rPr kumimoji="1" lang="ja-JP" altLang="en-US" smtClean="0"/>
              <a:t>2016/8/24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3353823-FE4D-4EB0-A1FD-C4E083B546CF}"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6313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14B1478-96A3-49BD-A92D-847A9D73243C}"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0868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D7440AB-E191-4913-A8D1-F647B9F79B9B}"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473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E379678-6705-4F46-9C00-A2558E77B7B4}"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6530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A152F82-27AE-4476-A575-3A7857F5BFFA}"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9882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4855CB1-1EEB-40F1-BACB-7D4257BC4981}"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579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8F57F71-7B69-4207-942F-4C57850FEC2C}"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9280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F80DCA3-D7F6-4610-B2E3-064A696DF7C1}"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8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14B1478-96A3-49BD-A92D-847A9D73243C}" type="datetime1">
              <a:rPr kumimoji="1" lang="ja-JP" altLang="en-US" smtClean="0"/>
              <a:t>2016/8/24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AFDF9B1-0958-4233-AF52-20524D721411}"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602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9B022E-F9E2-44AE-8FD2-003E7A0937C8}"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5605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D819C69-25A1-4CDF-A795-38DDD023E555}"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3702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3353823-FE4D-4EB0-A1FD-C4E083B546CF}"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3758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14B1478-96A3-49BD-A92D-847A9D73243C}"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8833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D7440AB-E191-4913-A8D1-F647B9F79B9B}"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0912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E379678-6705-4F46-9C00-A2558E77B7B4}"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1509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A152F82-27AE-4476-A575-3A7857F5BFFA}"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7193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4855CB1-1EEB-40F1-BACB-7D4257BC4981}"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9066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8F57F71-7B69-4207-942F-4C57850FEC2C}"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337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D7440AB-E191-4913-A8D1-F647B9F79B9B}" type="datetime1">
              <a:rPr kumimoji="1" lang="ja-JP" altLang="en-US" smtClean="0"/>
              <a:t>2016/8/24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F80DCA3-D7F6-4610-B2E3-064A696DF7C1}"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9513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AFDF9B1-0958-4233-AF52-20524D721411}"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1006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9B022E-F9E2-44AE-8FD2-003E7A0937C8}"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1064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D819C69-25A1-4CDF-A795-38DDD023E555}"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240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E379678-6705-4F46-9C00-A2558E77B7B4}" type="datetime1">
              <a:rPr kumimoji="1" lang="ja-JP" altLang="en-US" smtClean="0"/>
              <a:t>2016/8/24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A152F82-27AE-4476-A575-3A7857F5BFFA}" type="datetime1">
              <a:rPr kumimoji="1" lang="ja-JP" altLang="en-US" smtClean="0"/>
              <a:t>2016/8/24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4855CB1-1EEB-40F1-BACB-7D4257BC4981}" type="datetime1">
              <a:rPr kumimoji="1" lang="ja-JP" altLang="en-US" smtClean="0"/>
              <a:t>2016/8/24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8F57F71-7B69-4207-942F-4C57850FEC2C}" type="datetime1">
              <a:rPr kumimoji="1" lang="ja-JP" altLang="en-US" smtClean="0"/>
              <a:t>2016/8/24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F80DCA3-D7F6-4610-B2E3-064A696DF7C1}" type="datetime1">
              <a:rPr kumimoji="1" lang="ja-JP" altLang="en-US" smtClean="0"/>
              <a:t>2016/8/24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AFDF9B1-0958-4233-AF52-20524D721411}" type="datetime1">
              <a:rPr kumimoji="1" lang="ja-JP" altLang="en-US" smtClean="0"/>
              <a:t>2016/8/24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1B7B2-9C44-40C1-A90F-E0DF3161146E}" type="datetime1">
              <a:rPr kumimoji="1" lang="ja-JP" altLang="en-US" smtClean="0"/>
              <a:t>2016/8/24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1B7B2-9C44-40C1-A90F-E0DF3161146E}"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15372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1B7B2-9C44-40C1-A90F-E0DF3161146E}" type="datetime1">
              <a:rPr lang="ja-JP" altLang="en-US" smtClean="0">
                <a:solidFill>
                  <a:prstClr val="black">
                    <a:tint val="75000"/>
                  </a:prstClr>
                </a:solidFill>
              </a:rPr>
              <a:pPr/>
              <a:t>2016/8/24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78426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4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chart" Target="../charts/chart20.xml"/><Relationship Id="rId4" Type="http://schemas.openxmlformats.org/officeDocument/2006/relationships/image" Target="../media/image25.emf"/></Relationships>
</file>

<file path=ppt/slides/_rels/slide4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5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emf"/></Relationships>
</file>

<file path=ppt/slides/_rels/slide7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7.xml"/><Relationship Id="rId4" Type="http://schemas.openxmlformats.org/officeDocument/2006/relationships/image" Target="../media/image44.emf"/></Relationships>
</file>

<file path=ppt/slides/_rels/slide7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emf"/><Relationship Id="rId4" Type="http://schemas.openxmlformats.org/officeDocument/2006/relationships/image" Target="../media/image47.emf"/></Relationships>
</file>

<file path=ppt/slides/_rels/slide7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8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9.emf"/><Relationship Id="rId4" Type="http://schemas.openxmlformats.org/officeDocument/2006/relationships/image" Target="../media/image58.emf"/></Relationships>
</file>

<file path=ppt/slides/_rels/slide8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89.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69.png"/><Relationship Id="rId4" Type="http://schemas.openxmlformats.org/officeDocument/2006/relationships/image" Target="../media/image68.emf"/></Relationships>
</file>

<file path=ppt/slides/_rels/slide9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png"/></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980728"/>
            <a:ext cx="7776864" cy="3528392"/>
          </a:xfrm>
        </p:spPr>
        <p:txBody>
          <a:bodyPr>
            <a:normAutofit/>
          </a:bodyPr>
          <a:lstStyle/>
          <a:p>
            <a:r>
              <a:rPr kumimoji="1" lang="ja-JP" altLang="en-US" sz="7200" dirty="0" smtClean="0">
                <a:latin typeface="Meiryo UI" panose="020B0604030504040204" pitchFamily="50" charset="-128"/>
                <a:ea typeface="Meiryo UI" panose="020B0604030504040204" pitchFamily="50" charset="-128"/>
                <a:cs typeface="Meiryo UI" panose="020B0604030504040204" pitchFamily="50" charset="-128"/>
              </a:rPr>
              <a:t>データでみる</a:t>
            </a:r>
            <a:r>
              <a:rPr kumimoji="1" lang="en-US" altLang="ja-JP" sz="7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7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7200" dirty="0" smtClean="0">
                <a:latin typeface="Meiryo UI" panose="020B0604030504040204" pitchFamily="50" charset="-128"/>
                <a:ea typeface="Meiryo UI" panose="020B0604030504040204" pitchFamily="50" charset="-128"/>
                <a:cs typeface="Meiryo UI" panose="020B0604030504040204" pitchFamily="50" charset="-128"/>
              </a:rPr>
              <a:t>「大阪の成長戦略</a:t>
            </a:r>
            <a:r>
              <a:rPr lang="ja-JP" altLang="en-US" sz="7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1371600" y="4941168"/>
            <a:ext cx="6400800" cy="792088"/>
          </a:xfrm>
        </p:spPr>
        <p:txBody>
          <a:bodyPr>
            <a:noAutofit/>
          </a:bodyPr>
          <a:lstStyle/>
          <a:p>
            <a:r>
              <a:rPr kumimoji="1" lang="en-US" altLang="ja-JP" sz="4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4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4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kumimoji="1" lang="ja-JP" altLang="en-US" sz="4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月版</a:t>
            </a:r>
            <a:endParaRPr kumimoji="1" lang="en-US" altLang="ja-JP" sz="4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サブタイトル 2"/>
          <p:cNvSpPr txBox="1">
            <a:spLocks/>
          </p:cNvSpPr>
          <p:nvPr/>
        </p:nvSpPr>
        <p:spPr>
          <a:xfrm>
            <a:off x="2411760" y="5517232"/>
            <a:ext cx="3888432"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725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88000" y="6239053"/>
            <a:ext cx="8621827" cy="646331"/>
          </a:xfrm>
          <a:prstGeom prst="rect">
            <a:avLst/>
          </a:prstGeom>
          <a:noFill/>
        </p:spPr>
        <p:txBody>
          <a:bodyPr wrap="square">
            <a:spAutoFit/>
          </a:bodyPr>
          <a:lstStyle/>
          <a:p>
            <a:pPr marL="95250" indent="-95250"/>
            <a:r>
              <a:rPr lang="en-US" altLang="ja-JP"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大阪府景気動向指数（</a:t>
            </a:r>
            <a:r>
              <a:rPr lang="en-US" altLang="ja-JP" sz="1200" dirty="0">
                <a:solidFill>
                  <a:prstClr val="black"/>
                </a:solidFill>
                <a:latin typeface="ＭＳ Ｐ明朝" pitchFamily="18" charset="-128"/>
                <a:ea typeface="ＭＳ Ｐ明朝" pitchFamily="18" charset="-128"/>
              </a:rPr>
              <a:t>CI</a:t>
            </a:r>
            <a:r>
              <a:rPr lang="ja-JP" altLang="ja-JP" sz="1200" dirty="0">
                <a:solidFill>
                  <a:prstClr val="black"/>
                </a:solidFill>
                <a:latin typeface="ＭＳ Ｐ明朝" pitchFamily="18" charset="-128"/>
                <a:ea typeface="ＭＳ Ｐ明朝" pitchFamily="18" charset="-128"/>
              </a:rPr>
              <a:t>）</a:t>
            </a:r>
            <a:r>
              <a:rPr lang="en-US" altLang="ja-JP"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経済活動を代表するいくつかの指標のうち、景気の変動を表す指標を選び出し、一定の計算を経ることで、景気を数値として表したもの。大阪府では、大阪産業経済リサーチセンターが作成。基準時点（</a:t>
            </a:r>
            <a:r>
              <a:rPr lang="en-US" altLang="ja-JP" sz="1200" dirty="0">
                <a:solidFill>
                  <a:prstClr val="black"/>
                </a:solidFill>
                <a:latin typeface="ＭＳ Ｐ明朝" pitchFamily="18" charset="-128"/>
                <a:ea typeface="ＭＳ Ｐ明朝" pitchFamily="18" charset="-128"/>
              </a:rPr>
              <a:t>H17</a:t>
            </a:r>
            <a:r>
              <a:rPr lang="ja-JP" altLang="ja-JP" sz="1200" dirty="0">
                <a:solidFill>
                  <a:prstClr val="black"/>
                </a:solidFill>
                <a:latin typeface="ＭＳ Ｐ明朝" pitchFamily="18" charset="-128"/>
                <a:ea typeface="ＭＳ Ｐ明朝" pitchFamily="18" charset="-128"/>
              </a:rPr>
              <a:t>年）を</a:t>
            </a:r>
            <a:r>
              <a:rPr lang="en-US" altLang="ja-JP" sz="1200" dirty="0">
                <a:solidFill>
                  <a:prstClr val="black"/>
                </a:solidFill>
                <a:latin typeface="ＭＳ Ｐ明朝" pitchFamily="18" charset="-128"/>
                <a:ea typeface="ＭＳ Ｐ明朝" pitchFamily="18" charset="-128"/>
              </a:rPr>
              <a:t>100</a:t>
            </a:r>
            <a:r>
              <a:rPr lang="ja-JP" altLang="ja-JP" sz="1200" dirty="0">
                <a:solidFill>
                  <a:prstClr val="black"/>
                </a:solidFill>
                <a:latin typeface="ＭＳ Ｐ明朝" pitchFamily="18" charset="-128"/>
                <a:ea typeface="ＭＳ Ｐ明朝" pitchFamily="18" charset="-128"/>
              </a:rPr>
              <a:t>とした相対的な水準を示す。英語で</a:t>
            </a:r>
            <a:r>
              <a:rPr lang="en-US" altLang="ja-JP" sz="1200" dirty="0">
                <a:solidFill>
                  <a:prstClr val="black"/>
                </a:solidFill>
                <a:latin typeface="ＭＳ Ｐ明朝" pitchFamily="18" charset="-128"/>
                <a:ea typeface="ＭＳ Ｐ明朝" pitchFamily="18" charset="-128"/>
              </a:rPr>
              <a:t>Composite</a:t>
            </a:r>
            <a:r>
              <a:rPr lang="ja-JP" altLang="ja-JP" sz="1200" dirty="0">
                <a:solidFill>
                  <a:prstClr val="black"/>
                </a:solidFill>
                <a:latin typeface="ＭＳ Ｐ明朝" pitchFamily="18" charset="-128"/>
                <a:ea typeface="ＭＳ Ｐ明朝" pitchFamily="18" charset="-128"/>
              </a:rPr>
              <a:t>　</a:t>
            </a:r>
            <a:r>
              <a:rPr lang="en-US" altLang="ja-JP" sz="1200" dirty="0">
                <a:solidFill>
                  <a:prstClr val="black"/>
                </a:solidFill>
                <a:latin typeface="ＭＳ Ｐ明朝" pitchFamily="18" charset="-128"/>
                <a:ea typeface="ＭＳ Ｐ明朝" pitchFamily="18" charset="-128"/>
              </a:rPr>
              <a:t>Index</a:t>
            </a:r>
            <a:r>
              <a:rPr lang="ja-JP" altLang="ja-JP" sz="1200" dirty="0">
                <a:solidFill>
                  <a:prstClr val="black"/>
                </a:solidFill>
                <a:latin typeface="ＭＳ Ｐ明朝" pitchFamily="18" charset="-128"/>
                <a:ea typeface="ＭＳ Ｐ明朝" pitchFamily="18" charset="-128"/>
              </a:rPr>
              <a:t>、略して</a:t>
            </a:r>
            <a:r>
              <a:rPr lang="en-US" altLang="ja-JP" sz="1200" dirty="0">
                <a:solidFill>
                  <a:prstClr val="black"/>
                </a:solidFill>
                <a:latin typeface="ＭＳ Ｐ明朝" pitchFamily="18" charset="-128"/>
                <a:ea typeface="ＭＳ Ｐ明朝" pitchFamily="18" charset="-128"/>
              </a:rPr>
              <a:t>CI</a:t>
            </a:r>
            <a:r>
              <a:rPr lang="ja-JP" altLang="en-US" sz="1200" dirty="0">
                <a:solidFill>
                  <a:prstClr val="black"/>
                </a:solidFill>
                <a:latin typeface="ＭＳ Ｐ明朝" pitchFamily="18" charset="-128"/>
                <a:ea typeface="ＭＳ Ｐ明朝" pitchFamily="18" charset="-128"/>
              </a:rPr>
              <a:t>と</a:t>
            </a:r>
            <a:r>
              <a:rPr lang="ja-JP" altLang="ja-JP" sz="1200" dirty="0">
                <a:solidFill>
                  <a:prstClr val="black"/>
                </a:solidFill>
                <a:latin typeface="ＭＳ Ｐ明朝" pitchFamily="18" charset="-128"/>
                <a:ea typeface="ＭＳ Ｐ明朝" pitchFamily="18" charset="-128"/>
              </a:rPr>
              <a:t>称される。</a:t>
            </a:r>
            <a:endParaRPr lang="ja-JP" altLang="en-US" sz="1200" dirty="0">
              <a:solidFill>
                <a:prstClr val="black"/>
              </a:solidFill>
              <a:latin typeface="ＭＳ Ｐ明朝" pitchFamily="18" charset="-128"/>
              <a:ea typeface="ＭＳ Ｐ明朝" pitchFamily="18" charset="-128"/>
            </a:endParaRPr>
          </a:p>
        </p:txBody>
      </p:sp>
      <p:sp>
        <p:nvSpPr>
          <p:cNvPr id="7" name="角丸四角形 6"/>
          <p:cNvSpPr/>
          <p:nvPr/>
        </p:nvSpPr>
        <p:spPr>
          <a:xfrm>
            <a:off x="288000" y="1052736"/>
            <a:ext cx="8621827" cy="5162312"/>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景気全体の動きをみると、大阪・近畿ともに</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緩やかな回復基調にあったものの、足もとでは、緩やかな回復の動きが弱まっている。</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年：アベノミクス</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の下での円安への動きを背景とした株価上昇や景気回復期待から上向きとなった個人消費にけん引され、持ち直しが鮮明になった。それに続いて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、消費増税を</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控えた駆け込み需要などにより内需が活性化し、景気の持ち直しが持続した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。雇用も堅調に推移している。外需は海外経済の緩やかな回復や円安</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よる輸出の増加傾向が続いた。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年：個人消費を中心に、消費税増税前の駆け込み需要がみられ、生産にも波及した。しかし</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は、駆け込み需要の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反動減がみられ、さらには夏の天候不順の影響から立ち直りが遅れた。秋以降に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は、駆け込み</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需要の反動減が落ち着くとともに、円安による輸出額の増加や外国人観光客の増加、原油価格の低下もみられ、大企業を中心に回復基調となっている。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：実質賃金の回復が遅れ、消費マインドが低調な下で消費は弱く、増加基調にあった輸出についても円安基調に変化がみられ年末にかけて減少に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転じた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。こうした状況の下で、生産は低調に推移</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。消費や生産が弱い動きを示す下でも、住宅投資が下げ止まるとともに、設備投資や雇用が堅調に推移するなど、まだら模様の緩やかな改善と</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なった。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年前半：個人消費は緩やかに回復して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おり</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、投資は持ち直している。また、雇用は改善しているものの、輸出額・輸入額とも減少している。生産動向は弱い動きとなって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おり</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、足もとでは、緩やか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回復の動きが弱まっている。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実質</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GRP</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成長率をみると、</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0.07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景気動向指数（</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CI</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の年度平均値は上昇傾向にあったが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年度は低下した。</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636194"/>
            <a:ext cx="2190023" cy="400110"/>
          </a:xfrm>
          <a:prstGeom prst="rect">
            <a:avLst/>
          </a:prstGeom>
        </p:spPr>
        <p:txBody>
          <a:bodyPr wrap="none">
            <a:spAutoFit/>
          </a:bodyPr>
          <a:lstStyle/>
          <a:p>
            <a:pPr marL="271463" indent="-271463"/>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①近年の景気動向</a:t>
            </a:r>
            <a:endPar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88000" y="136735"/>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実質成長率（経済）</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20272" y="6592267"/>
            <a:ext cx="2133600" cy="365125"/>
          </a:xfrm>
        </p:spPr>
        <p:txBody>
          <a:bodyPr/>
          <a:lstStyle/>
          <a:p>
            <a:fld id="{D2D8002D-B5B0-4BAC-B1F6-782DDCCE6D9C}" type="slidenum">
              <a:rPr kumimoji="1" lang="ja-JP" altLang="en-US" smtClean="0"/>
              <a:pPr/>
              <a:t>10</a:t>
            </a:fld>
            <a:endParaRPr kumimoji="1" lang="ja-JP" altLang="en-US" dirty="0"/>
          </a:p>
        </p:txBody>
      </p:sp>
    </p:spTree>
    <p:extLst>
      <p:ext uri="{BB962C8B-B14F-4D97-AF65-F5344CB8AC3E}">
        <p14:creationId xmlns:p14="http://schemas.microsoft.com/office/powerpoint/2010/main" val="1127473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3855" y="908720"/>
            <a:ext cx="4462641" cy="26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938337"/>
            <a:ext cx="4354636" cy="258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35496" y="157664"/>
            <a:ext cx="4590462"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■景気動向指数（一致</a:t>
            </a:r>
            <a:r>
              <a:rPr lang="en-US" altLang="ja-JP" sz="1400" dirty="0">
                <a:latin typeface="HGPｺﾞｼｯｸE" pitchFamily="50" charset="-128"/>
                <a:ea typeface="HGPｺﾞｼｯｸE" pitchFamily="50" charset="-128"/>
              </a:rPr>
              <a:t>CI</a:t>
            </a:r>
            <a:r>
              <a:rPr lang="ja-JP" altLang="ja-JP" sz="1400" dirty="0">
                <a:latin typeface="HGPｺﾞｼｯｸE" pitchFamily="50" charset="-128"/>
                <a:ea typeface="HGPｺﾞｼｯｸE" pitchFamily="50" charset="-128"/>
              </a:rPr>
              <a:t>）</a:t>
            </a:r>
            <a:r>
              <a:rPr lang="ja-JP" altLang="ja-JP" sz="1200" dirty="0">
                <a:latin typeface="HGPｺﾞｼｯｸE" pitchFamily="50" charset="-128"/>
                <a:ea typeface="HGPｺﾞｼｯｸE" pitchFamily="50" charset="-128"/>
              </a:rPr>
              <a:t>（出典：大阪産業経済リサーチセンター「景気動向指数」、内閣府「景気動向指数」）</a:t>
            </a:r>
            <a:endParaRPr lang="ja-JP" altLang="en-US" sz="1200" dirty="0">
              <a:latin typeface="HGPｺﾞｼｯｸE" pitchFamily="50" charset="-128"/>
              <a:ea typeface="HGPｺﾞｼｯｸE" pitchFamily="50" charset="-128"/>
            </a:endParaRPr>
          </a:p>
        </p:txBody>
      </p:sp>
      <p:sp>
        <p:nvSpPr>
          <p:cNvPr id="6" name="正方形/長方形 5"/>
          <p:cNvSpPr/>
          <p:nvPr/>
        </p:nvSpPr>
        <p:spPr>
          <a:xfrm>
            <a:off x="35496" y="4005064"/>
            <a:ext cx="9108504" cy="492443"/>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■大阪府実質</a:t>
            </a:r>
            <a:r>
              <a:rPr lang="en-US" altLang="ja-JP" sz="1400" dirty="0">
                <a:solidFill>
                  <a:prstClr val="black"/>
                </a:solidFill>
                <a:latin typeface="HGPｺﾞｼｯｸE" pitchFamily="50" charset="-128"/>
                <a:ea typeface="HGPｺﾞｼｯｸE" pitchFamily="50" charset="-128"/>
              </a:rPr>
              <a:t>GRP</a:t>
            </a:r>
            <a:r>
              <a:rPr lang="ja-JP" altLang="ja-JP" sz="1400" dirty="0">
                <a:solidFill>
                  <a:prstClr val="black"/>
                </a:solidFill>
                <a:latin typeface="HGPｺﾞｼｯｸE" pitchFamily="50" charset="-128"/>
                <a:ea typeface="HGPｺﾞｼｯｸE" pitchFamily="50" charset="-128"/>
              </a:rPr>
              <a:t>成長率と</a:t>
            </a:r>
            <a:r>
              <a:rPr lang="en-US" altLang="ja-JP" sz="1400" dirty="0">
                <a:solidFill>
                  <a:prstClr val="black"/>
                </a:solidFill>
                <a:latin typeface="HGPｺﾞｼｯｸE" pitchFamily="50" charset="-128"/>
                <a:ea typeface="HGPｺﾞｼｯｸE" pitchFamily="50" charset="-128"/>
              </a:rPr>
              <a:t>CI</a:t>
            </a:r>
            <a:r>
              <a:rPr lang="ja-JP" altLang="ja-JP" sz="1400" dirty="0">
                <a:solidFill>
                  <a:prstClr val="black"/>
                </a:solidFill>
                <a:latin typeface="HGPｺﾞｼｯｸE" pitchFamily="50" charset="-128"/>
                <a:ea typeface="HGPｺﾞｼｯｸE" pitchFamily="50" charset="-128"/>
              </a:rPr>
              <a:t>の推移</a:t>
            </a:r>
            <a:endParaRPr lang="en-US" altLang="ja-JP" sz="1400" dirty="0">
              <a:solidFill>
                <a:prstClr val="black"/>
              </a:solidFill>
              <a:latin typeface="HGPｺﾞｼｯｸE" pitchFamily="50" charset="-128"/>
              <a:ea typeface="HGPｺﾞｼｯｸE" pitchFamily="50" charset="-128"/>
            </a:endParaRPr>
          </a:p>
          <a:p>
            <a:pPr marL="177800" indent="-177800"/>
            <a:r>
              <a:rPr lang="ja-JP" altLang="en-US" sz="1200" dirty="0">
                <a:solidFill>
                  <a:prstClr val="black"/>
                </a:solidFill>
                <a:latin typeface="HGPｺﾞｼｯｸE" pitchFamily="50" charset="-128"/>
                <a:ea typeface="HGPｺﾞｼｯｸE" pitchFamily="50" charset="-128"/>
              </a:rPr>
              <a:t>　</a:t>
            </a:r>
            <a:r>
              <a:rPr lang="ja-JP" altLang="ja-JP" sz="1200" dirty="0">
                <a:solidFill>
                  <a:prstClr val="black"/>
                </a:solidFill>
                <a:latin typeface="HGPｺﾞｼｯｸE" pitchFamily="50" charset="-128"/>
                <a:ea typeface="HGPｺﾞｼｯｸE" pitchFamily="50" charset="-128"/>
              </a:rPr>
              <a:t>（出典：大阪産業経済リサーチセンター「景気動向指数」、大阪府統計課「大阪府民経済計算</a:t>
            </a:r>
            <a:r>
              <a:rPr lang="ja-JP" altLang="ja-JP" sz="1200" dirty="0" smtClean="0">
                <a:solidFill>
                  <a:prstClr val="black"/>
                </a:solidFill>
                <a:latin typeface="HGPｺﾞｼｯｸE" pitchFamily="50" charset="-128"/>
                <a:ea typeface="HGPｺﾞｼｯｸE" pitchFamily="50" charset="-128"/>
              </a:rPr>
              <a:t>（</a:t>
            </a:r>
            <a:r>
              <a:rPr lang="en-US" altLang="ja-JP" sz="1200" dirty="0" smtClean="0">
                <a:solidFill>
                  <a:prstClr val="black"/>
                </a:solidFill>
                <a:latin typeface="HGPｺﾞｼｯｸE" pitchFamily="50" charset="-128"/>
                <a:ea typeface="HGPｺﾞｼｯｸE" pitchFamily="50" charset="-128"/>
              </a:rPr>
              <a:t>2013</a:t>
            </a:r>
            <a:r>
              <a:rPr lang="ja-JP" altLang="ja-JP" sz="1200" dirty="0" smtClean="0">
                <a:solidFill>
                  <a:prstClr val="black"/>
                </a:solidFill>
                <a:latin typeface="HGPｺﾞｼｯｸE" pitchFamily="50" charset="-128"/>
                <a:ea typeface="HGPｺﾞｼｯｸE" pitchFamily="50" charset="-128"/>
              </a:rPr>
              <a:t>年度確報</a:t>
            </a:r>
            <a:r>
              <a:rPr lang="ja-JP" altLang="en-US" sz="1200" dirty="0" smtClean="0">
                <a:solidFill>
                  <a:prstClr val="black"/>
                </a:solidFill>
                <a:latin typeface="HGPｺﾞｼｯｸE" pitchFamily="50" charset="-128"/>
                <a:ea typeface="HGPｺﾞｼｯｸE" pitchFamily="50" charset="-128"/>
              </a:rPr>
              <a:t>、</a:t>
            </a:r>
            <a:r>
              <a:rPr lang="en-US" altLang="ja-JP" sz="1200" dirty="0" smtClean="0">
                <a:solidFill>
                  <a:prstClr val="black"/>
                </a:solidFill>
                <a:latin typeface="HGPｺﾞｼｯｸE" pitchFamily="50" charset="-128"/>
                <a:ea typeface="HGPｺﾞｼｯｸE" pitchFamily="50" charset="-128"/>
              </a:rPr>
              <a:t>2014</a:t>
            </a:r>
            <a:r>
              <a:rPr lang="ja-JP" altLang="en-US" sz="1200" dirty="0" smtClean="0">
                <a:solidFill>
                  <a:prstClr val="black"/>
                </a:solidFill>
                <a:latin typeface="HGPｺﾞｼｯｸE" pitchFamily="50" charset="-128"/>
                <a:ea typeface="HGPｺﾞｼｯｸE" pitchFamily="50" charset="-128"/>
              </a:rPr>
              <a:t>年度早期推計</a:t>
            </a:r>
            <a:r>
              <a:rPr lang="ja-JP" altLang="ja-JP" sz="1200" dirty="0" smtClean="0">
                <a:solidFill>
                  <a:prstClr val="black"/>
                </a:solidFill>
                <a:latin typeface="HGPｺﾞｼｯｸE" pitchFamily="50" charset="-128"/>
                <a:ea typeface="HGPｺﾞｼｯｸE" pitchFamily="50" charset="-128"/>
              </a:rPr>
              <a:t>）</a:t>
            </a:r>
            <a:r>
              <a:rPr lang="ja-JP" altLang="ja-JP" sz="1200" dirty="0">
                <a:solidFill>
                  <a:prstClr val="black"/>
                </a:solidFill>
                <a:latin typeface="HGPｺﾞｼｯｸE" pitchFamily="50" charset="-128"/>
                <a:ea typeface="HGPｺﾞｼｯｸE" pitchFamily="50" charset="-128"/>
              </a:rPr>
              <a:t>」）</a:t>
            </a:r>
            <a:endParaRPr lang="ja-JP" altLang="en-US" sz="1400" dirty="0">
              <a:solidFill>
                <a:prstClr val="black"/>
              </a:solidFill>
              <a:latin typeface="HGPｺﾞｼｯｸE" pitchFamily="50" charset="-128"/>
              <a:ea typeface="HGPｺﾞｼｯｸE" pitchFamily="50" charset="-128"/>
            </a:endParaRPr>
          </a:p>
        </p:txBody>
      </p:sp>
      <p:sp>
        <p:nvSpPr>
          <p:cNvPr id="8" name="正方形/長方形 7"/>
          <p:cNvSpPr/>
          <p:nvPr/>
        </p:nvSpPr>
        <p:spPr>
          <a:xfrm>
            <a:off x="688455" y="5157192"/>
            <a:ext cx="6775771" cy="646331"/>
          </a:xfrm>
          <a:prstGeom prst="rect">
            <a:avLst/>
          </a:prstGeom>
        </p:spPr>
        <p:txBody>
          <a:bodyPr wrap="square">
            <a:spAutoFit/>
          </a:bodyPr>
          <a:lstStyle/>
          <a:p>
            <a:r>
              <a:rPr lang="ja-JP" altLang="ja-JP" sz="1200" dirty="0">
                <a:solidFill>
                  <a:prstClr val="black"/>
                </a:solidFill>
                <a:latin typeface="ＭＳ Ｐ明朝" pitchFamily="18" charset="-128"/>
                <a:ea typeface="ＭＳ Ｐ明朝" pitchFamily="18" charset="-128"/>
              </a:rPr>
              <a:t>※</a:t>
            </a:r>
            <a:r>
              <a:rPr lang="en-US" altLang="ja-JP" sz="1200" dirty="0">
                <a:solidFill>
                  <a:prstClr val="black"/>
                </a:solidFill>
                <a:latin typeface="ＭＳ Ｐ明朝" pitchFamily="18" charset="-128"/>
                <a:ea typeface="ＭＳ Ｐ明朝" pitchFamily="18" charset="-128"/>
              </a:rPr>
              <a:t>CI</a:t>
            </a:r>
            <a:r>
              <a:rPr lang="ja-JP" altLang="en-US" sz="1200" dirty="0">
                <a:solidFill>
                  <a:prstClr val="black"/>
                </a:solidFill>
                <a:latin typeface="ＭＳ Ｐ明朝" pitchFamily="18" charset="-128"/>
                <a:ea typeface="ＭＳ Ｐ明朝" pitchFamily="18" charset="-128"/>
              </a:rPr>
              <a:t>は</a:t>
            </a:r>
            <a:r>
              <a:rPr lang="ja-JP" altLang="ja-JP" sz="1200" dirty="0">
                <a:solidFill>
                  <a:prstClr val="black"/>
                </a:solidFill>
                <a:latin typeface="ＭＳ Ｐ明朝" pitchFamily="18" charset="-128"/>
                <a:ea typeface="ＭＳ Ｐ明朝" pitchFamily="18" charset="-128"/>
              </a:rPr>
              <a:t>、月次の公表値を年度で単純平均したもの</a:t>
            </a:r>
            <a:r>
              <a:rPr lang="ja-JP" altLang="ja-JP" sz="1200" dirty="0" smtClean="0">
                <a:solidFill>
                  <a:prstClr val="black"/>
                </a:solidFill>
                <a:latin typeface="ＭＳ Ｐ明朝" pitchFamily="18" charset="-128"/>
                <a:ea typeface="ＭＳ Ｐ明朝" pitchFamily="18" charset="-128"/>
              </a:rPr>
              <a:t>。</a:t>
            </a:r>
            <a:endParaRPr lang="en-US" altLang="ja-JP" sz="1200" dirty="0" smtClean="0">
              <a:solidFill>
                <a:prstClr val="black"/>
              </a:solidFill>
              <a:latin typeface="ＭＳ Ｐ明朝" pitchFamily="18" charset="-128"/>
              <a:ea typeface="ＭＳ Ｐ明朝" pitchFamily="18" charset="-128"/>
            </a:endParaRPr>
          </a:p>
          <a:p>
            <a:r>
              <a:rPr lang="en-US" altLang="ja-JP" sz="1200" dirty="0" smtClean="0">
                <a:solidFill>
                  <a:prstClr val="black"/>
                </a:solidFill>
                <a:latin typeface="ＭＳ Ｐ明朝" pitchFamily="18" charset="-128"/>
                <a:ea typeface="ＭＳ Ｐ明朝" pitchFamily="18" charset="-128"/>
              </a:rPr>
              <a:t>※</a:t>
            </a:r>
            <a:r>
              <a:rPr lang="ja-JP" altLang="en-US" sz="1200" dirty="0" smtClean="0">
                <a:solidFill>
                  <a:prstClr val="black"/>
                </a:solidFill>
                <a:latin typeface="ＭＳ Ｐ明朝" pitchFamily="18" charset="-128"/>
                <a:ea typeface="ＭＳ Ｐ明朝" pitchFamily="18" charset="-128"/>
              </a:rPr>
              <a:t>実質経済成長率の</a:t>
            </a:r>
            <a:r>
              <a:rPr lang="en-US" altLang="ja-JP" sz="1200" dirty="0">
                <a:solidFill>
                  <a:prstClr val="black"/>
                </a:solidFill>
                <a:latin typeface="ＭＳ Ｐ明朝" pitchFamily="18" charset="-128"/>
                <a:ea typeface="ＭＳ Ｐ明朝" pitchFamily="18" charset="-128"/>
              </a:rPr>
              <a:t>2013</a:t>
            </a:r>
            <a:r>
              <a:rPr lang="ja-JP" altLang="en-US" sz="1200" dirty="0" smtClean="0">
                <a:solidFill>
                  <a:prstClr val="black"/>
                </a:solidFill>
                <a:latin typeface="ＭＳ Ｐ明朝" pitchFamily="18" charset="-128"/>
                <a:ea typeface="ＭＳ Ｐ明朝" pitchFamily="18" charset="-128"/>
              </a:rPr>
              <a:t>年度までは確報、</a:t>
            </a:r>
            <a:r>
              <a:rPr lang="en-US" altLang="ja-JP" sz="1200" dirty="0">
                <a:solidFill>
                  <a:prstClr val="black"/>
                </a:solidFill>
                <a:latin typeface="ＭＳ Ｐ明朝" pitchFamily="18" charset="-128"/>
                <a:ea typeface="ＭＳ Ｐ明朝" pitchFamily="18" charset="-128"/>
              </a:rPr>
              <a:t>2014</a:t>
            </a:r>
            <a:r>
              <a:rPr lang="ja-JP" altLang="en-US" sz="1200" dirty="0" smtClean="0">
                <a:solidFill>
                  <a:prstClr val="black"/>
                </a:solidFill>
                <a:latin typeface="ＭＳ Ｐ明朝" pitchFamily="18" charset="-128"/>
                <a:ea typeface="ＭＳ Ｐ明朝" pitchFamily="18" charset="-128"/>
              </a:rPr>
              <a:t>年度は早期推計。</a:t>
            </a:r>
            <a:endParaRPr lang="ja-JP" altLang="ja-JP" sz="1200" dirty="0">
              <a:solidFill>
                <a:prstClr val="black"/>
              </a:solidFill>
              <a:latin typeface="ＭＳ Ｐ明朝" pitchFamily="18" charset="-128"/>
              <a:ea typeface="ＭＳ Ｐ明朝" pitchFamily="18" charset="-128"/>
            </a:endParaRPr>
          </a:p>
          <a:p>
            <a:r>
              <a:rPr lang="ja-JP" altLang="ja-JP" sz="1200" dirty="0" smtClean="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2005</a:t>
            </a:r>
            <a:r>
              <a:rPr lang="ja-JP" altLang="ja-JP" sz="1200" dirty="0" smtClean="0">
                <a:solidFill>
                  <a:prstClr val="black"/>
                </a:solidFill>
                <a:latin typeface="ＭＳ Ｐ明朝" pitchFamily="18" charset="-128"/>
                <a:ea typeface="ＭＳ Ｐ明朝" pitchFamily="18" charset="-128"/>
              </a:rPr>
              <a:t>～</a:t>
            </a:r>
            <a:r>
              <a:rPr lang="en-US" altLang="ja-JP" sz="1200" dirty="0">
                <a:solidFill>
                  <a:prstClr val="black"/>
                </a:solidFill>
                <a:latin typeface="ＭＳ Ｐ明朝" pitchFamily="18" charset="-128"/>
                <a:ea typeface="ＭＳ Ｐ明朝" pitchFamily="18" charset="-128"/>
              </a:rPr>
              <a:t>2014</a:t>
            </a:r>
            <a:r>
              <a:rPr lang="ja-JP" altLang="ja-JP" sz="1200" dirty="0" smtClean="0">
                <a:solidFill>
                  <a:prstClr val="black"/>
                </a:solidFill>
                <a:latin typeface="ＭＳ Ｐ明朝" pitchFamily="18" charset="-128"/>
                <a:ea typeface="ＭＳ Ｐ明朝" pitchFamily="18" charset="-128"/>
              </a:rPr>
              <a:t>年度</a:t>
            </a:r>
            <a:r>
              <a:rPr lang="ja-JP" altLang="ja-JP" sz="1200" dirty="0">
                <a:solidFill>
                  <a:prstClr val="black"/>
                </a:solidFill>
                <a:latin typeface="ＭＳ Ｐ明朝" pitchFamily="18" charset="-128"/>
                <a:ea typeface="ＭＳ Ｐ明朝" pitchFamily="18" charset="-128"/>
              </a:rPr>
              <a:t>平均</a:t>
            </a:r>
            <a:r>
              <a:rPr lang="ja-JP" altLang="en-US"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実質経済成長率</a:t>
            </a:r>
            <a:r>
              <a:rPr lang="ja-JP" altLang="ja-JP" sz="1200" dirty="0" smtClean="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0.07</a:t>
            </a:r>
            <a:r>
              <a:rPr lang="ja-JP" altLang="ja-JP" sz="1200" dirty="0" smtClean="0">
                <a:solidFill>
                  <a:prstClr val="black"/>
                </a:solidFill>
                <a:latin typeface="ＭＳ Ｐ明朝" pitchFamily="18" charset="-128"/>
                <a:ea typeface="ＭＳ Ｐ明朝" pitchFamily="18" charset="-128"/>
              </a:rPr>
              <a:t>％</a:t>
            </a:r>
            <a:endParaRPr lang="en-US" altLang="ja-JP" sz="1200" dirty="0" smtClean="0">
              <a:solidFill>
                <a:prstClr val="black"/>
              </a:solidFill>
              <a:latin typeface="ＭＳ Ｐ明朝" pitchFamily="18" charset="-128"/>
              <a:ea typeface="ＭＳ Ｐ明朝" pitchFamily="18" charset="-128"/>
            </a:endParaRPr>
          </a:p>
        </p:txBody>
      </p:sp>
      <p:sp>
        <p:nvSpPr>
          <p:cNvPr id="15" name="正方形/長方形 14"/>
          <p:cNvSpPr/>
          <p:nvPr/>
        </p:nvSpPr>
        <p:spPr>
          <a:xfrm>
            <a:off x="4644008" y="188640"/>
            <a:ext cx="4568136" cy="492443"/>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大阪府景気観測調査</a:t>
            </a:r>
            <a:endParaRPr lang="en-US" altLang="ja-JP" sz="1400" dirty="0">
              <a:solidFill>
                <a:prstClr val="black"/>
              </a:solidFill>
              <a:latin typeface="HGPｺﾞｼｯｸE" pitchFamily="50" charset="-128"/>
              <a:ea typeface="HGPｺﾞｼｯｸE" pitchFamily="50" charset="-128"/>
            </a:endParaRPr>
          </a:p>
          <a:p>
            <a:pPr marL="177800" indent="-177800"/>
            <a:r>
              <a:rPr lang="ja-JP" altLang="en-US" sz="1200" dirty="0">
                <a:solidFill>
                  <a:prstClr val="black"/>
                </a:solidFill>
                <a:latin typeface="HGPｺﾞｼｯｸE" pitchFamily="50" charset="-128"/>
                <a:ea typeface="HGPｺﾞｼｯｸE" pitchFamily="50" charset="-128"/>
              </a:rPr>
              <a:t>　（出典：大阪産業経済リサーチセンター「大阪府景気観測調査」）</a:t>
            </a:r>
          </a:p>
        </p:txBody>
      </p:sp>
      <p:sp>
        <p:nvSpPr>
          <p:cNvPr id="17" name="正方形/長方形 16"/>
          <p:cNvSpPr/>
          <p:nvPr/>
        </p:nvSpPr>
        <p:spPr>
          <a:xfrm>
            <a:off x="611560" y="3573016"/>
            <a:ext cx="3466013" cy="276999"/>
          </a:xfrm>
          <a:prstGeom prst="rect">
            <a:avLst/>
          </a:prstGeom>
        </p:spPr>
        <p:txBody>
          <a:bodyPr wrap="none">
            <a:spAutoFit/>
          </a:bodyPr>
          <a:lstStyle/>
          <a:p>
            <a:r>
              <a:rPr lang="ja-JP" altLang="ja-JP" sz="1200" dirty="0">
                <a:latin typeface="ＭＳ Ｐ明朝" pitchFamily="18" charset="-128"/>
                <a:ea typeface="ＭＳ Ｐ明朝" pitchFamily="18" charset="-128"/>
              </a:rPr>
              <a:t>※</a:t>
            </a:r>
            <a:r>
              <a:rPr lang="ja-JP" altLang="ja-JP" sz="1200" dirty="0" smtClean="0">
                <a:latin typeface="ＭＳ Ｐ明朝" pitchFamily="18" charset="-128"/>
                <a:ea typeface="ＭＳ Ｐ明朝" pitchFamily="18" charset="-128"/>
              </a:rPr>
              <a:t>大阪府</a:t>
            </a:r>
            <a:r>
              <a:rPr lang="ja-JP" altLang="en-US" sz="1200" dirty="0" smtClean="0">
                <a:latin typeface="ＭＳ Ｐ明朝" pitchFamily="18" charset="-128"/>
                <a:ea typeface="ＭＳ Ｐ明朝" pitchFamily="18" charset="-128"/>
              </a:rPr>
              <a:t>、近畿の</a:t>
            </a:r>
            <a:r>
              <a:rPr lang="en-US" altLang="ja-JP" sz="1200" dirty="0" smtClean="0">
                <a:latin typeface="ＭＳ Ｐ明朝" pitchFamily="18" charset="-128"/>
                <a:ea typeface="ＭＳ Ｐ明朝" pitchFamily="18" charset="-128"/>
              </a:rPr>
              <a:t>2016</a:t>
            </a:r>
            <a:r>
              <a:rPr lang="ja-JP" altLang="en-US"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4</a:t>
            </a:r>
            <a:r>
              <a:rPr lang="ja-JP" altLang="en-US" sz="1200" dirty="0" smtClean="0">
                <a:latin typeface="ＭＳ Ｐ明朝" pitchFamily="18" charset="-128"/>
                <a:ea typeface="ＭＳ Ｐ明朝" pitchFamily="18" charset="-128"/>
              </a:rPr>
              <a:t>月、全国の</a:t>
            </a:r>
            <a:r>
              <a:rPr lang="en-US" altLang="ja-JP" sz="1200" dirty="0">
                <a:latin typeface="ＭＳ Ｐ明朝" pitchFamily="18" charset="-128"/>
                <a:ea typeface="ＭＳ Ｐ明朝" pitchFamily="18" charset="-128"/>
              </a:rPr>
              <a:t>5</a:t>
            </a:r>
            <a:r>
              <a:rPr lang="ja-JP" altLang="en-US" sz="1200" dirty="0" smtClean="0">
                <a:latin typeface="ＭＳ Ｐ明朝" pitchFamily="18" charset="-128"/>
                <a:ea typeface="ＭＳ Ｐ明朝" pitchFamily="18" charset="-128"/>
              </a:rPr>
              <a:t>月</a:t>
            </a:r>
            <a:r>
              <a:rPr lang="ja-JP" altLang="en-US" sz="1200" dirty="0">
                <a:latin typeface="ＭＳ Ｐ明朝" pitchFamily="18" charset="-128"/>
                <a:ea typeface="ＭＳ Ｐ明朝" pitchFamily="18" charset="-128"/>
              </a:rPr>
              <a:t>は速報値</a:t>
            </a:r>
            <a:endParaRPr lang="ja-JP" altLang="ja-JP" sz="1200" dirty="0">
              <a:latin typeface="ＭＳ Ｐ明朝" pitchFamily="18" charset="-128"/>
              <a:ea typeface="ＭＳ Ｐ明朝" pitchFamily="18" charset="-128"/>
            </a:endParaRPr>
          </a:p>
        </p:txBody>
      </p:sp>
      <p:sp>
        <p:nvSpPr>
          <p:cNvPr id="3" name="スライド番号プレースホルダー 2"/>
          <p:cNvSpPr>
            <a:spLocks noGrp="1"/>
          </p:cNvSpPr>
          <p:nvPr>
            <p:ph type="sldNum" sz="quarter" idx="12"/>
          </p:nvPr>
        </p:nvSpPr>
        <p:spPr>
          <a:xfrm>
            <a:off x="7020272" y="6592267"/>
            <a:ext cx="2133600" cy="365125"/>
          </a:xfrm>
        </p:spPr>
        <p:txBody>
          <a:bodyPr/>
          <a:lstStyle/>
          <a:p>
            <a:fld id="{D2D8002D-B5B0-4BAC-B1F6-782DDCCE6D9C}" type="slidenum">
              <a:rPr kumimoji="1" lang="ja-JP" altLang="en-US" smtClean="0"/>
              <a:pPr/>
              <a:t>11</a:t>
            </a:fld>
            <a:endParaRPr kumimoji="1" lang="ja-JP" altLang="en-US"/>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651645"/>
            <a:ext cx="3373735" cy="60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561309"/>
            <a:ext cx="7305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692150"/>
            <a:ext cx="3157538"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486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88000" y="980728"/>
            <a:ext cx="2231232" cy="307777"/>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各機関の景況判断</a:t>
            </a:r>
          </a:p>
        </p:txBody>
      </p:sp>
      <p:graphicFrame>
        <p:nvGraphicFramePr>
          <p:cNvPr id="7" name="表 6"/>
          <p:cNvGraphicFramePr>
            <a:graphicFrameLocks noGrp="1"/>
          </p:cNvGraphicFramePr>
          <p:nvPr>
            <p:extLst>
              <p:ext uri="{D42A27DB-BD31-4B8C-83A1-F6EECF244321}">
                <p14:modId xmlns:p14="http://schemas.microsoft.com/office/powerpoint/2010/main" val="868381589"/>
              </p:ext>
            </p:extLst>
          </p:nvPr>
        </p:nvGraphicFramePr>
        <p:xfrm>
          <a:off x="467544" y="1457440"/>
          <a:ext cx="8424937" cy="3046505"/>
        </p:xfrm>
        <a:graphic>
          <a:graphicData uri="http://schemas.openxmlformats.org/drawingml/2006/table">
            <a:tbl>
              <a:tblPr firstRow="1" firstCol="1" bandRow="1"/>
              <a:tblGrid>
                <a:gridCol w="792088"/>
                <a:gridCol w="1258778"/>
                <a:gridCol w="2051834"/>
                <a:gridCol w="4322237"/>
              </a:tblGrid>
              <a:tr h="553910">
                <a:tc rowSpan="4">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月指標</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中心</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大阪産業経済</a:t>
                      </a: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リサーチセンター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sz="12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「大阪経済の情勢」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「大阪経済は、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緩やかな回復の動きが弱まっている</a:t>
                      </a:r>
                      <a:r>
                        <a:rPr lang="ja-JP" altLang="en-US"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日銀大阪支店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「近畿地域金融経済概況」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「近畿地域の景気は</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、輸出・生産面に新興国経済の減速の影響がみられるものの、</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緩やかに回復している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近畿経済産業局</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p>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「近畿経済の動向」</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月指標中心</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近畿地域の経済は、一部に弱い動きがみられるものの、</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緩やかに改善している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内閣府</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p>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「月例経済報告」</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月指標中心</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景気は、このところ弱さもみられるが、</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緩やかな回復基調</a:t>
                      </a:r>
                    </a:p>
                    <a:p>
                      <a:pPr algn="just">
                        <a:lnSpc>
                          <a:spcPct val="100000"/>
                        </a:lnSpc>
                        <a:spcAft>
                          <a:spcPts val="0"/>
                        </a:spcAft>
                      </a:pP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が続いている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865">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近畿財務局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「管内経済情勢報告」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管内経済は、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緩やかに回復しつつある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指標中心）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角丸四角形 10"/>
          <p:cNvSpPr/>
          <p:nvPr/>
        </p:nvSpPr>
        <p:spPr>
          <a:xfrm>
            <a:off x="323528" y="332656"/>
            <a:ext cx="8622000" cy="411718"/>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直近の景況感についても、「基調としては緩やかに回復」</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20272" y="6592267"/>
            <a:ext cx="2133600" cy="365125"/>
          </a:xfrm>
        </p:spPr>
        <p:txBody>
          <a:bodyPr/>
          <a:lstStyle/>
          <a:p>
            <a:fld id="{D2D8002D-B5B0-4BAC-B1F6-782DDCCE6D9C}" type="slidenum">
              <a:rPr kumimoji="1" lang="ja-JP" altLang="en-US" smtClean="0"/>
              <a:pPr/>
              <a:t>12</a:t>
            </a:fld>
            <a:endParaRPr kumimoji="1" lang="ja-JP" altLang="en-US" dirty="0"/>
          </a:p>
        </p:txBody>
      </p:sp>
    </p:spTree>
    <p:extLst>
      <p:ext uri="{BB962C8B-B14F-4D97-AF65-F5344CB8AC3E}">
        <p14:creationId xmlns:p14="http://schemas.microsoft.com/office/powerpoint/2010/main" val="764436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8000" y="1340768"/>
            <a:ext cx="8622000" cy="5479018"/>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輸出・生産は、海外経済の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影響などを受け、弱い動き</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近畿の輸出は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年より続く円安基調、そして特に</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月以降の急激な円安を受け、</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月まで</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ヶ月連続で増加していた。しかし、同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月には円安による輸出増効果が一巡したことから減少に転じ、さらには、</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年の年初以降のアメリカ、中国、産油国等をはじめとする海外経済の減速を受けた円高の進行に伴い輸出額は減少し、</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月時点で</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ヶ月連続の減少となっている。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大阪の生産は、消費増税前の駆け込み需要の影響により、</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年の年末から</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年の年初にかけて上昇した。消費増税後は足踏み状態となったが、</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年の年末に持ち直した。</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年に入って一進一退で推移していたが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2015</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年後半</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から弱含みとなり、</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年に入ってから海外経済減速の影響などを受け、弱い動きとなっている。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品目別では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、生産は金属製品などが主に低下。輸出は</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に鉄鋼、科学</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光学</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機器など</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88269" y="825391"/>
            <a:ext cx="1595309" cy="400110"/>
          </a:xfrm>
          <a:prstGeom prst="rect">
            <a:avLst/>
          </a:prstGeom>
        </p:spPr>
        <p:txBody>
          <a:bodyPr wrap="none">
            <a:spAutoFit/>
          </a:bodyPr>
          <a:lstStyle/>
          <a:p>
            <a:pPr marL="271463" indent="-271463"/>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生産</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輸出</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88000" y="136735"/>
            <a:ext cx="5976664"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実質成長率（経済）</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20272" y="6592267"/>
            <a:ext cx="2133600" cy="365125"/>
          </a:xfrm>
        </p:spPr>
        <p:txBody>
          <a:bodyPr/>
          <a:lstStyle/>
          <a:p>
            <a:fld id="{D2D8002D-B5B0-4BAC-B1F6-782DDCCE6D9C}" type="slidenum">
              <a:rPr kumimoji="1" lang="ja-JP" altLang="en-US" smtClean="0"/>
              <a:pPr/>
              <a:t>13</a:t>
            </a:fld>
            <a:endParaRPr kumimoji="1" lang="ja-JP" altLang="en-US"/>
          </a:p>
        </p:txBody>
      </p:sp>
    </p:spTree>
    <p:extLst>
      <p:ext uri="{BB962C8B-B14F-4D97-AF65-F5344CB8AC3E}">
        <p14:creationId xmlns:p14="http://schemas.microsoft.com/office/powerpoint/2010/main" val="3653806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88000" y="0"/>
            <a:ext cx="8600142"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鉱工業生産指数</a:t>
            </a:r>
            <a:r>
              <a:rPr lang="ja-JP" altLang="en-US" sz="1200" dirty="0">
                <a:latin typeface="HGPｺﾞｼｯｸE" pitchFamily="50" charset="-128"/>
                <a:ea typeface="HGPｺﾞｼｯｸE" pitchFamily="50" charset="-128"/>
              </a:rPr>
              <a:t>（出典：大阪府統計課「大阪の工業動向」、近畿経済産業局「鉱工業指数」、経済産業省「鉱工業指数」）</a:t>
            </a:r>
          </a:p>
        </p:txBody>
      </p:sp>
      <p:sp>
        <p:nvSpPr>
          <p:cNvPr id="6" name="正方形/長方形 5"/>
          <p:cNvSpPr/>
          <p:nvPr/>
        </p:nvSpPr>
        <p:spPr>
          <a:xfrm>
            <a:off x="288000" y="2894954"/>
            <a:ext cx="5381634"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輸出額</a:t>
            </a:r>
            <a:r>
              <a:rPr lang="zh-TW" altLang="en-US" sz="1200" dirty="0">
                <a:latin typeface="HGPｺﾞｼｯｸE" pitchFamily="50" charset="-128"/>
                <a:ea typeface="HGPｺﾞｼｯｸE" pitchFamily="50" charset="-128"/>
              </a:rPr>
              <a:t>（出典：大阪税関「貿易統計」、日本銀行「時系列統計」）</a:t>
            </a:r>
            <a:endParaRPr lang="ja-JP" altLang="en-US" sz="1200" dirty="0">
              <a:latin typeface="HGPｺﾞｼｯｸE" pitchFamily="50" charset="-128"/>
              <a:ea typeface="HGPｺﾞｼｯｸE" pitchFamily="50" charset="-128"/>
            </a:endParaRPr>
          </a:p>
        </p:txBody>
      </p:sp>
      <p:sp>
        <p:nvSpPr>
          <p:cNvPr id="3" name="正方形/長方形 2"/>
          <p:cNvSpPr/>
          <p:nvPr/>
        </p:nvSpPr>
        <p:spPr>
          <a:xfrm>
            <a:off x="4822464" y="2409567"/>
            <a:ext cx="3320140" cy="461665"/>
          </a:xfrm>
          <a:prstGeom prst="rect">
            <a:avLst/>
          </a:prstGeom>
        </p:spPr>
        <p:txBody>
          <a:bodyPr wrap="none">
            <a:spAutoFit/>
          </a:bodyPr>
          <a:lstStyle/>
          <a:p>
            <a:r>
              <a:rPr lang="ja-JP" altLang="ja-JP" sz="1200" dirty="0">
                <a:latin typeface="ＭＳ Ｐ明朝" pitchFamily="18" charset="-128"/>
                <a:ea typeface="ＭＳ Ｐ明朝" pitchFamily="18" charset="-128"/>
              </a:rPr>
              <a:t>※大阪府は製造工業指数</a:t>
            </a:r>
            <a:endParaRPr lang="en-US" altLang="ja-JP" sz="1200" dirty="0">
              <a:latin typeface="ＭＳ Ｐ明朝" pitchFamily="18" charset="-128"/>
              <a:ea typeface="ＭＳ Ｐ明朝" pitchFamily="18" charset="-128"/>
            </a:endParaRPr>
          </a:p>
          <a:p>
            <a:r>
              <a:rPr lang="en-US" altLang="ja-JP" sz="1200" dirty="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大阪府</a:t>
            </a:r>
            <a:r>
              <a:rPr lang="en-US" altLang="ja-JP" sz="1200" dirty="0">
                <a:latin typeface="ＭＳ Ｐ明朝" pitchFamily="18" charset="-128"/>
                <a:ea typeface="ＭＳ Ｐ明朝" pitchFamily="18" charset="-128"/>
              </a:rPr>
              <a:t>2016</a:t>
            </a:r>
            <a:r>
              <a:rPr lang="ja-JP" altLang="en-US" sz="1200" dirty="0" smtClean="0">
                <a:latin typeface="ＭＳ Ｐ明朝" pitchFamily="18" charset="-128"/>
                <a:ea typeface="ＭＳ Ｐ明朝" pitchFamily="18" charset="-128"/>
              </a:rPr>
              <a:t>年</a:t>
            </a:r>
            <a:r>
              <a:rPr lang="en-US" altLang="ja-JP" sz="1200" dirty="0">
                <a:latin typeface="ＭＳ Ｐ明朝" pitchFamily="18" charset="-128"/>
                <a:ea typeface="ＭＳ Ｐ明朝" pitchFamily="18" charset="-128"/>
              </a:rPr>
              <a:t>4</a:t>
            </a:r>
            <a:r>
              <a:rPr lang="ja-JP" altLang="en-US" sz="1200" dirty="0" smtClean="0">
                <a:latin typeface="ＭＳ Ｐ明朝" pitchFamily="18" charset="-128"/>
                <a:ea typeface="ＭＳ Ｐ明朝" pitchFamily="18" charset="-128"/>
              </a:rPr>
              <a:t>月、近畿、全国の</a:t>
            </a:r>
            <a:r>
              <a:rPr lang="en-US" altLang="ja-JP" sz="1200" dirty="0">
                <a:latin typeface="ＭＳ Ｐ明朝" pitchFamily="18" charset="-128"/>
                <a:ea typeface="ＭＳ Ｐ明朝" pitchFamily="18" charset="-128"/>
              </a:rPr>
              <a:t>5</a:t>
            </a:r>
            <a:r>
              <a:rPr lang="ja-JP" altLang="en-US" sz="1200" dirty="0" smtClean="0">
                <a:latin typeface="ＭＳ Ｐ明朝" pitchFamily="18" charset="-128"/>
                <a:ea typeface="ＭＳ Ｐ明朝" pitchFamily="18" charset="-128"/>
              </a:rPr>
              <a:t>月</a:t>
            </a:r>
            <a:r>
              <a:rPr lang="ja-JP" altLang="en-US" sz="1200" dirty="0">
                <a:latin typeface="ＭＳ Ｐ明朝" pitchFamily="18" charset="-128"/>
                <a:ea typeface="ＭＳ Ｐ明朝" pitchFamily="18" charset="-128"/>
              </a:rPr>
              <a:t>は速報値</a:t>
            </a:r>
            <a:endParaRPr lang="ja-JP" altLang="ja-JP" sz="1200" dirty="0">
              <a:latin typeface="ＭＳ Ｐ明朝" pitchFamily="18" charset="-128"/>
              <a:ea typeface="ＭＳ Ｐ明朝" pitchFamily="18" charset="-128"/>
            </a:endParaRPr>
          </a:p>
        </p:txBody>
      </p:sp>
      <p:sp>
        <p:nvSpPr>
          <p:cNvPr id="13" name="正方形/長方形 12"/>
          <p:cNvSpPr/>
          <p:nvPr/>
        </p:nvSpPr>
        <p:spPr>
          <a:xfrm>
            <a:off x="5074636" y="4719598"/>
            <a:ext cx="3853423" cy="646331"/>
          </a:xfrm>
          <a:prstGeom prst="rect">
            <a:avLst/>
          </a:prstGeom>
        </p:spPr>
        <p:txBody>
          <a:bodyPr wrap="square">
            <a:spAutoFit/>
          </a:bodyPr>
          <a:lstStyle/>
          <a:p>
            <a:pPr marL="95250" indent="-95250"/>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対ドル為替レートは、東京インターバンク相場、ドル・円、スポット、中心相場</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月中平均</a:t>
            </a:r>
            <a:endParaRPr lang="en-US" altLang="ja-JP" sz="1200" dirty="0">
              <a:latin typeface="ＭＳ Ｐ明朝" pitchFamily="18" charset="-128"/>
              <a:ea typeface="ＭＳ Ｐ明朝" pitchFamily="18" charset="-128"/>
            </a:endParaRPr>
          </a:p>
          <a:p>
            <a:pPr marL="95250" indent="-95250"/>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輸出額</a:t>
            </a:r>
            <a:r>
              <a:rPr lang="ja-JP" altLang="en-US" sz="1200" dirty="0" smtClean="0">
                <a:latin typeface="ＭＳ Ｐ明朝" pitchFamily="18" charset="-128"/>
                <a:ea typeface="ＭＳ Ｐ明朝" pitchFamily="18" charset="-128"/>
              </a:rPr>
              <a:t>の</a:t>
            </a:r>
            <a:r>
              <a:rPr lang="en-US" altLang="ja-JP" sz="1200" dirty="0" smtClean="0">
                <a:latin typeface="ＭＳ Ｐ明朝" pitchFamily="18" charset="-128"/>
                <a:ea typeface="ＭＳ Ｐ明朝" pitchFamily="18" charset="-128"/>
              </a:rPr>
              <a:t>2016</a:t>
            </a:r>
            <a:r>
              <a:rPr lang="ja-JP" altLang="en-US" sz="1200" dirty="0" smtClean="0">
                <a:latin typeface="ＭＳ Ｐ明朝" pitchFamily="18" charset="-128"/>
                <a:ea typeface="ＭＳ Ｐ明朝" pitchFamily="18" charset="-128"/>
              </a:rPr>
              <a:t>年</a:t>
            </a:r>
            <a:r>
              <a:rPr lang="en-US" altLang="ja-JP" sz="1200" dirty="0">
                <a:latin typeface="ＭＳ Ｐ明朝" pitchFamily="18" charset="-128"/>
                <a:ea typeface="ＭＳ Ｐ明朝" pitchFamily="18" charset="-128"/>
              </a:rPr>
              <a:t>5</a:t>
            </a:r>
            <a:r>
              <a:rPr lang="ja-JP" altLang="en-US" sz="1200" dirty="0" smtClean="0">
                <a:latin typeface="ＭＳ Ｐ明朝" pitchFamily="18" charset="-128"/>
                <a:ea typeface="ＭＳ Ｐ明朝" pitchFamily="18" charset="-128"/>
              </a:rPr>
              <a:t>月は</a:t>
            </a:r>
            <a:r>
              <a:rPr lang="ja-JP" altLang="en-US" sz="1200" dirty="0">
                <a:latin typeface="ＭＳ Ｐ明朝" pitchFamily="18" charset="-128"/>
                <a:ea typeface="ＭＳ Ｐ明朝" pitchFamily="18" charset="-128"/>
              </a:rPr>
              <a:t>速報値</a:t>
            </a:r>
            <a:endParaRPr lang="ja-JP" altLang="ja-JP" sz="1200" dirty="0">
              <a:latin typeface="ＭＳ Ｐ明朝" pitchFamily="18" charset="-128"/>
              <a:ea typeface="ＭＳ Ｐ明朝" pitchFamily="18"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14</a:t>
            </a:fld>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4837"/>
            <a:ext cx="4248472" cy="251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151" y="836712"/>
            <a:ext cx="3157711" cy="5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946" y="3429000"/>
            <a:ext cx="4527667" cy="268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151" y="3656830"/>
            <a:ext cx="2887193" cy="64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132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8000" y="1052736"/>
            <a:ext cx="8621827" cy="415588"/>
          </a:xfrm>
          <a:prstGeom prst="roundRect">
            <a:avLst>
              <a:gd name="adj" fmla="val 64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足もとで減少</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するも</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、設備投資計画は増加。</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1772816"/>
            <a:ext cx="8460432"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設備投資動向（近畿）</a:t>
            </a:r>
            <a:r>
              <a:rPr lang="ja-JP" altLang="en-US" sz="1200" dirty="0">
                <a:latin typeface="HGPｺﾞｼｯｸE" pitchFamily="50" charset="-128"/>
                <a:ea typeface="HGPｺﾞｼｯｸE" pitchFamily="50" charset="-128"/>
              </a:rPr>
              <a:t>（出典：近畿財務局「法人企業統計調査」、財務省「法人企業統計」</a:t>
            </a:r>
            <a:r>
              <a:rPr lang="en-US" altLang="ja-JP" sz="1200" dirty="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資本金</a:t>
            </a:r>
            <a:r>
              <a:rPr lang="en-US" altLang="ja-JP" sz="1200" dirty="0">
                <a:latin typeface="HGPｺﾞｼｯｸE" pitchFamily="50" charset="-128"/>
                <a:ea typeface="HGPｺﾞｼｯｸE" pitchFamily="50" charset="-128"/>
              </a:rPr>
              <a:t>10</a:t>
            </a:r>
            <a:r>
              <a:rPr lang="ja-JP" altLang="en-US" sz="1200" dirty="0">
                <a:latin typeface="HGPｺﾞｼｯｸE" pitchFamily="50" charset="-128"/>
                <a:ea typeface="HGPｺﾞｼｯｸE" pitchFamily="50" charset="-128"/>
              </a:rPr>
              <a:t>億円以上、全産業（金融・保険業を除く）。ソフトウエアを含む設備投資。）</a:t>
            </a:r>
          </a:p>
        </p:txBody>
      </p:sp>
      <p:sp>
        <p:nvSpPr>
          <p:cNvPr id="15" name="正方形/長方形 14"/>
          <p:cNvSpPr/>
          <p:nvPr/>
        </p:nvSpPr>
        <p:spPr>
          <a:xfrm>
            <a:off x="4942842" y="3501008"/>
            <a:ext cx="3728703" cy="1384995"/>
          </a:xfrm>
          <a:prstGeom prst="rect">
            <a:avLst/>
          </a:prstGeom>
        </p:spPr>
        <p:txBody>
          <a:bodyPr wrap="square">
            <a:spAutoFit/>
          </a:bodyPr>
          <a:lstStyle/>
          <a:p>
            <a:pPr marL="95250" indent="-95250"/>
            <a:r>
              <a:rPr lang="ja-JP" altLang="ja-JP" sz="1200" dirty="0">
                <a:latin typeface="ＭＳ Ｐ明朝" pitchFamily="18" charset="-128"/>
                <a:ea typeface="ＭＳ Ｐ明朝" pitchFamily="18" charset="-128"/>
              </a:rPr>
              <a:t>※なお、近畿財務局「法人企業景気予測調査</a:t>
            </a:r>
            <a:r>
              <a:rPr lang="ja-JP" altLang="ja-JP"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H28</a:t>
            </a:r>
            <a:r>
              <a:rPr lang="ja-JP" altLang="ja-JP"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4</a:t>
            </a:r>
            <a:r>
              <a:rPr lang="ja-JP" altLang="ja-JP" sz="1200" dirty="0" smtClean="0">
                <a:latin typeface="ＭＳ Ｐ明朝" pitchFamily="18" charset="-128"/>
                <a:ea typeface="ＭＳ Ｐ明朝" pitchFamily="18" charset="-128"/>
              </a:rPr>
              <a:t>～</a:t>
            </a:r>
            <a:r>
              <a:rPr lang="en-US" altLang="ja-JP" sz="1200" dirty="0">
                <a:latin typeface="ＭＳ Ｐ明朝" pitchFamily="18" charset="-128"/>
                <a:ea typeface="ＭＳ Ｐ明朝" pitchFamily="18" charset="-128"/>
              </a:rPr>
              <a:t>6</a:t>
            </a:r>
            <a:r>
              <a:rPr lang="ja-JP" altLang="ja-JP" sz="1200" dirty="0" smtClean="0">
                <a:latin typeface="ＭＳ Ｐ明朝" pitchFamily="18" charset="-128"/>
                <a:ea typeface="ＭＳ Ｐ明朝" pitchFamily="18" charset="-128"/>
              </a:rPr>
              <a:t>月期</a:t>
            </a:r>
            <a:r>
              <a:rPr lang="en-US" altLang="ja-JP" sz="1200" dirty="0" smtClean="0">
                <a:latin typeface="ＭＳ Ｐ明朝" pitchFamily="18" charset="-128"/>
                <a:ea typeface="ＭＳ Ｐ明朝" pitchFamily="18" charset="-128"/>
              </a:rPr>
              <a:t>(5/15</a:t>
            </a:r>
            <a:r>
              <a:rPr lang="ja-JP" altLang="ja-JP" sz="1200" dirty="0" smtClean="0">
                <a:latin typeface="ＭＳ Ｐ明朝" pitchFamily="18" charset="-128"/>
                <a:ea typeface="ＭＳ Ｐ明朝" pitchFamily="18" charset="-128"/>
              </a:rPr>
              <a:t>調査</a:t>
            </a:r>
            <a:r>
              <a:rPr lang="en-US" altLang="ja-JP" sz="1200" dirty="0" smtClean="0">
                <a:latin typeface="ＭＳ Ｐ明朝" pitchFamily="18" charset="-128"/>
                <a:ea typeface="ＭＳ Ｐ明朝" pitchFamily="18" charset="-128"/>
              </a:rPr>
              <a:t>)</a:t>
            </a:r>
            <a:r>
              <a:rPr lang="ja-JP" altLang="ja-JP" sz="1200" dirty="0" smtClean="0">
                <a:latin typeface="ＭＳ Ｐ明朝" pitchFamily="18" charset="-128"/>
                <a:ea typeface="ＭＳ Ｐ明朝" pitchFamily="18" charset="-128"/>
              </a:rPr>
              <a:t>の</a:t>
            </a:r>
            <a:r>
              <a:rPr lang="ja-JP" altLang="ja-JP" sz="1200" dirty="0">
                <a:latin typeface="ＭＳ Ｐ明朝" pitchFamily="18" charset="-128"/>
                <a:ea typeface="ＭＳ Ｐ明朝" pitchFamily="18" charset="-128"/>
              </a:rPr>
              <a:t>設備投資（除く土地、含むソフトウェア投資）の</a:t>
            </a:r>
            <a:r>
              <a:rPr lang="en-US" altLang="ja-JP" sz="1200" dirty="0" smtClean="0">
                <a:latin typeface="ＭＳ Ｐ明朝" pitchFamily="18" charset="-128"/>
                <a:ea typeface="ＭＳ Ｐ明朝" pitchFamily="18" charset="-128"/>
              </a:rPr>
              <a:t>H28</a:t>
            </a:r>
            <a:r>
              <a:rPr lang="ja-JP" altLang="ja-JP" sz="1200" dirty="0" smtClean="0">
                <a:latin typeface="ＭＳ Ｐ明朝" pitchFamily="18" charset="-128"/>
                <a:ea typeface="ＭＳ Ｐ明朝" pitchFamily="18" charset="-128"/>
              </a:rPr>
              <a:t>年度</a:t>
            </a:r>
            <a:r>
              <a:rPr lang="ja-JP" altLang="ja-JP" sz="1200" dirty="0">
                <a:latin typeface="ＭＳ Ｐ明朝" pitchFamily="18" charset="-128"/>
                <a:ea typeface="ＭＳ Ｐ明朝" pitchFamily="18" charset="-128"/>
              </a:rPr>
              <a:t>計画</a:t>
            </a:r>
            <a:r>
              <a:rPr lang="ja-JP" altLang="ja-JP" sz="1200" dirty="0" smtClean="0">
                <a:latin typeface="ＭＳ Ｐ明朝" pitchFamily="18" charset="-128"/>
                <a:ea typeface="ＭＳ Ｐ明朝" pitchFamily="18" charset="-128"/>
              </a:rPr>
              <a:t>は</a:t>
            </a:r>
            <a:r>
              <a:rPr lang="en-US" altLang="ja-JP" sz="1200" dirty="0" smtClean="0">
                <a:latin typeface="ＭＳ Ｐ明朝" pitchFamily="18" charset="-128"/>
                <a:ea typeface="ＭＳ Ｐ明朝" pitchFamily="18" charset="-128"/>
              </a:rPr>
              <a:t>10.9</a:t>
            </a:r>
            <a:r>
              <a:rPr lang="ja-JP" altLang="ja-JP" sz="1200" dirty="0" smtClean="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増</a:t>
            </a:r>
            <a:r>
              <a:rPr lang="en-US" altLang="ja-JP"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対前年同期増減率</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日銀大阪支店「日銀短観（近畿地区）</a:t>
            </a:r>
            <a:r>
              <a:rPr lang="ja-JP" altLang="ja-JP"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2016</a:t>
            </a:r>
            <a:r>
              <a:rPr lang="ja-JP" altLang="ja-JP"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6</a:t>
            </a:r>
            <a:r>
              <a:rPr lang="ja-JP" altLang="ja-JP" sz="1200" dirty="0" smtClean="0">
                <a:latin typeface="ＭＳ Ｐ明朝" pitchFamily="18" charset="-128"/>
                <a:ea typeface="ＭＳ Ｐ明朝" pitchFamily="18" charset="-128"/>
              </a:rPr>
              <a:t>月</a:t>
            </a:r>
            <a:r>
              <a:rPr lang="ja-JP" altLang="ja-JP" sz="1200" dirty="0">
                <a:latin typeface="ＭＳ Ｐ明朝" pitchFamily="18" charset="-128"/>
                <a:ea typeface="ＭＳ Ｐ明朝" pitchFamily="18" charset="-128"/>
              </a:rPr>
              <a:t>調査では、設備投資（含む土地投資額）</a:t>
            </a:r>
            <a:r>
              <a:rPr lang="ja-JP" altLang="ja-JP" sz="1200" dirty="0" smtClean="0">
                <a:latin typeface="ＭＳ Ｐ明朝" pitchFamily="18" charset="-128"/>
                <a:ea typeface="ＭＳ Ｐ明朝" pitchFamily="18" charset="-128"/>
              </a:rPr>
              <a:t>の</a:t>
            </a:r>
            <a:r>
              <a:rPr lang="en-US" altLang="ja-JP" sz="1200" dirty="0" smtClean="0">
                <a:latin typeface="ＭＳ Ｐ明朝" pitchFamily="18" charset="-128"/>
                <a:ea typeface="ＭＳ Ｐ明朝" pitchFamily="18" charset="-128"/>
              </a:rPr>
              <a:t>2016</a:t>
            </a:r>
            <a:r>
              <a:rPr lang="ja-JP" altLang="ja-JP" sz="1200" dirty="0" smtClean="0">
                <a:latin typeface="ＭＳ Ｐ明朝" pitchFamily="18" charset="-128"/>
                <a:ea typeface="ＭＳ Ｐ明朝" pitchFamily="18" charset="-128"/>
              </a:rPr>
              <a:t>年度</a:t>
            </a:r>
            <a:r>
              <a:rPr lang="ja-JP" altLang="en-US" sz="1200" dirty="0">
                <a:latin typeface="ＭＳ Ｐ明朝" pitchFamily="18" charset="-128"/>
                <a:ea typeface="ＭＳ Ｐ明朝" pitchFamily="18" charset="-128"/>
              </a:rPr>
              <a:t>計画</a:t>
            </a:r>
            <a:r>
              <a:rPr lang="ja-JP" altLang="ja-JP" sz="1200" dirty="0" smtClean="0">
                <a:latin typeface="ＭＳ Ｐ明朝" pitchFamily="18" charset="-128"/>
                <a:ea typeface="ＭＳ Ｐ明朝" pitchFamily="18" charset="-128"/>
              </a:rPr>
              <a:t>は</a:t>
            </a:r>
            <a:r>
              <a:rPr lang="en-US" altLang="ja-JP" sz="1200" dirty="0" smtClean="0">
                <a:latin typeface="ＭＳ Ｐ明朝" pitchFamily="18" charset="-128"/>
                <a:ea typeface="ＭＳ Ｐ明朝" pitchFamily="18" charset="-128"/>
              </a:rPr>
              <a:t>6.4</a:t>
            </a:r>
            <a:r>
              <a:rPr lang="ja-JP"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増</a:t>
            </a:r>
            <a:r>
              <a:rPr lang="ja-JP"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（大企業：</a:t>
            </a:r>
            <a:r>
              <a:rPr lang="en-US" altLang="ja-JP" sz="1200" dirty="0" smtClean="0">
                <a:latin typeface="ＭＳ Ｐ明朝" pitchFamily="18" charset="-128"/>
                <a:ea typeface="ＭＳ Ｐ明朝" pitchFamily="18" charset="-128"/>
              </a:rPr>
              <a:t>6.2</a:t>
            </a:r>
            <a:r>
              <a:rPr lang="ja-JP" altLang="en-US" sz="1200" dirty="0" smtClean="0">
                <a:latin typeface="ＭＳ Ｐ明朝" pitchFamily="18" charset="-128"/>
                <a:ea typeface="ＭＳ Ｐ明朝" pitchFamily="18" charset="-128"/>
              </a:rPr>
              <a:t>％増、中堅企業：</a:t>
            </a:r>
            <a:r>
              <a:rPr lang="en-US" altLang="ja-JP" sz="1200" dirty="0" smtClean="0">
                <a:latin typeface="ＭＳ Ｐ明朝" pitchFamily="18" charset="-128"/>
                <a:ea typeface="ＭＳ Ｐ明朝" pitchFamily="18" charset="-128"/>
              </a:rPr>
              <a:t>18.3</a:t>
            </a:r>
            <a:r>
              <a:rPr lang="ja-JP" altLang="en-US" sz="1200" dirty="0" smtClean="0">
                <a:latin typeface="ＭＳ Ｐ明朝" pitchFamily="18" charset="-128"/>
                <a:ea typeface="ＭＳ Ｐ明朝" pitchFamily="18" charset="-128"/>
              </a:rPr>
              <a:t>％増、中小企業：</a:t>
            </a:r>
            <a:r>
              <a:rPr lang="en-US" altLang="ja-JP" sz="1200" dirty="0" smtClean="0">
                <a:latin typeface="ＭＳ Ｐ明朝" pitchFamily="18" charset="-128"/>
                <a:ea typeface="ＭＳ Ｐ明朝" pitchFamily="18" charset="-128"/>
              </a:rPr>
              <a:t>21.5</a:t>
            </a:r>
            <a:r>
              <a:rPr lang="ja-JP" altLang="en-US" sz="1200" dirty="0" smtClean="0">
                <a:latin typeface="ＭＳ Ｐ明朝" pitchFamily="18" charset="-128"/>
                <a:ea typeface="ＭＳ Ｐ明朝" pitchFamily="18" charset="-128"/>
              </a:rPr>
              <a:t>％減）</a:t>
            </a:r>
            <a:endParaRPr lang="ja-JP" altLang="ja-JP" sz="1200" dirty="0">
              <a:latin typeface="ＭＳ Ｐ明朝" pitchFamily="18" charset="-128"/>
              <a:ea typeface="ＭＳ Ｐ明朝" pitchFamily="18" charset="-128"/>
            </a:endParaRPr>
          </a:p>
        </p:txBody>
      </p:sp>
      <p:sp>
        <p:nvSpPr>
          <p:cNvPr id="10" name="正方形/長方形 9"/>
          <p:cNvSpPr/>
          <p:nvPr/>
        </p:nvSpPr>
        <p:spPr>
          <a:xfrm>
            <a:off x="243930" y="620688"/>
            <a:ext cx="1636987" cy="400110"/>
          </a:xfrm>
          <a:prstGeom prst="rect">
            <a:avLst/>
          </a:prstGeom>
        </p:spPr>
        <p:txBody>
          <a:bodyPr wrap="none">
            <a:spAutoFit/>
          </a:bodyPr>
          <a:lstStyle/>
          <a:p>
            <a:pPr marL="271463" indent="-271463"/>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③　設備投資</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8000" y="136735"/>
            <a:ext cx="5976664"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実質成長率（経済）</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15</a:t>
            </a:fld>
            <a:endParaRPr kumimoji="1" lang="ja-JP" alt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930" y="2710398"/>
            <a:ext cx="4572032" cy="270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853" y="2410988"/>
            <a:ext cx="3376680" cy="59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943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1124744"/>
            <a:ext cx="8621827" cy="4006334"/>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個人消費は</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、大型小売店販売額が</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減少傾向にあるが、コンビニ販売額は増加しており、緩やかに回復している。</a:t>
            </a: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大型小売店販売額（全店）は</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年春の</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百貨店の</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グランドオープンなどを受け、増加基調で</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推移した</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は、消費税増税前の駆け込み需要が</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みられ大幅にプラスとなったあと、</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月には駆け込み需要の反動減がみられたが、</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月には立ち直り、その後は緩やかなプラス基調で推移した。</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年は、円安による訪日外国人の増加や</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富裕層の高額品</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購入など</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もあり</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、増加基調で推移していた。</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月に大幅に減少したのは、前年</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同月</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の消費税</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増税前の駆け込み</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需要の反動であり</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月には持ち直している。</a:t>
            </a:r>
            <a:r>
              <a:rPr lang="ja-JP" altLang="en-US" sz="1900" kern="100" dirty="0">
                <a:solidFill>
                  <a:schemeClr val="tx1"/>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訪日外国人の一人あたり消費額の減少等を受け、 </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月は減少している。</a:t>
            </a:r>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近畿のコンビニエンスストア販売額（全店）は、</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ヶ月連続で増加している。</a:t>
            </a:r>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88000" y="569422"/>
            <a:ext cx="1636987" cy="400110"/>
          </a:xfrm>
          <a:prstGeom prst="rect">
            <a:avLst/>
          </a:prstGeom>
        </p:spPr>
        <p:txBody>
          <a:bodyPr wrap="none">
            <a:spAutoFit/>
          </a:bodyPr>
          <a:lstStyle/>
          <a:p>
            <a:pPr marL="271463" indent="-271463"/>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④　個人消費</a:t>
            </a:r>
            <a:endPar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88000" y="136735"/>
            <a:ext cx="5976664"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実質成長率（経済）</a:t>
            </a:r>
          </a:p>
        </p:txBody>
      </p:sp>
      <p:cxnSp>
        <p:nvCxnSpPr>
          <p:cNvPr id="8" name="直線コネクタ 7"/>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16</a:t>
            </a:fld>
            <a:endParaRPr kumimoji="1" lang="ja-JP" altLang="en-US" dirty="0"/>
          </a:p>
        </p:txBody>
      </p:sp>
    </p:spTree>
    <p:extLst>
      <p:ext uri="{BB962C8B-B14F-4D97-AF65-F5344CB8AC3E}">
        <p14:creationId xmlns:p14="http://schemas.microsoft.com/office/powerpoint/2010/main" val="2436077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88000" y="0"/>
            <a:ext cx="6839744"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大型小売店販売額</a:t>
            </a:r>
            <a:r>
              <a:rPr lang="zh-TW" altLang="en-US" sz="1200" dirty="0">
                <a:latin typeface="HGPｺﾞｼｯｸE" pitchFamily="50" charset="-128"/>
                <a:ea typeface="HGPｺﾞｼｯｸE" pitchFamily="50" charset="-128"/>
              </a:rPr>
              <a:t>（出典：近畿経済産業局「大型小売店販売状況」）</a:t>
            </a:r>
            <a:endParaRPr lang="ja-JP" altLang="en-US" sz="1200" dirty="0">
              <a:latin typeface="HGPｺﾞｼｯｸE" pitchFamily="50" charset="-128"/>
              <a:ea typeface="HGPｺﾞｼｯｸE" pitchFamily="50" charset="-128"/>
            </a:endParaRPr>
          </a:p>
        </p:txBody>
      </p:sp>
      <p:sp>
        <p:nvSpPr>
          <p:cNvPr id="13" name="正方形/長方形 12"/>
          <p:cNvSpPr/>
          <p:nvPr/>
        </p:nvSpPr>
        <p:spPr>
          <a:xfrm>
            <a:off x="5627821" y="2638854"/>
            <a:ext cx="1641796" cy="276999"/>
          </a:xfrm>
          <a:prstGeom prst="rect">
            <a:avLst/>
          </a:prstGeom>
        </p:spPr>
        <p:txBody>
          <a:bodyPr wrap="none">
            <a:spAutoFit/>
          </a:bodyPr>
          <a:lstStyle/>
          <a:p>
            <a:r>
              <a:rPr lang="en-US" altLang="ja-JP" sz="1200" dirty="0" smtClean="0">
                <a:solidFill>
                  <a:prstClr val="black"/>
                </a:solidFill>
                <a:latin typeface="ＭＳ Ｐ明朝" pitchFamily="18" charset="-128"/>
                <a:ea typeface="ＭＳ Ｐ明朝" pitchFamily="18" charset="-128"/>
              </a:rPr>
              <a:t>※2016</a:t>
            </a:r>
            <a:r>
              <a:rPr lang="ja-JP" altLang="en-US" sz="1200" dirty="0" smtClean="0">
                <a:solidFill>
                  <a:prstClr val="black"/>
                </a:solidFill>
                <a:latin typeface="ＭＳ Ｐ明朝" pitchFamily="18" charset="-128"/>
                <a:ea typeface="ＭＳ Ｐ明朝" pitchFamily="18" charset="-128"/>
              </a:rPr>
              <a:t>年</a:t>
            </a:r>
            <a:r>
              <a:rPr lang="en-US" altLang="ja-JP" sz="1200" dirty="0" smtClean="0">
                <a:solidFill>
                  <a:prstClr val="black"/>
                </a:solidFill>
                <a:latin typeface="ＭＳ Ｐ明朝" pitchFamily="18" charset="-128"/>
                <a:ea typeface="ＭＳ Ｐ明朝" pitchFamily="18" charset="-128"/>
              </a:rPr>
              <a:t>5</a:t>
            </a:r>
            <a:r>
              <a:rPr lang="ja-JP" altLang="en-US" sz="1200" dirty="0" smtClean="0">
                <a:solidFill>
                  <a:prstClr val="black"/>
                </a:solidFill>
                <a:latin typeface="ＭＳ Ｐ明朝" pitchFamily="18" charset="-128"/>
                <a:ea typeface="ＭＳ Ｐ明朝" pitchFamily="18" charset="-128"/>
              </a:rPr>
              <a:t>月</a:t>
            </a:r>
            <a:r>
              <a:rPr lang="ja-JP" altLang="en-US" sz="1200" dirty="0">
                <a:solidFill>
                  <a:prstClr val="black"/>
                </a:solidFill>
                <a:latin typeface="ＭＳ Ｐ明朝" pitchFamily="18" charset="-128"/>
                <a:ea typeface="ＭＳ Ｐ明朝" pitchFamily="18" charset="-128"/>
              </a:rPr>
              <a:t>は速報値</a:t>
            </a:r>
            <a:endParaRPr lang="ja-JP" altLang="ja-JP" sz="1200" dirty="0">
              <a:solidFill>
                <a:prstClr val="black"/>
              </a:solidFill>
              <a:latin typeface="ＭＳ Ｐ明朝" pitchFamily="18" charset="-128"/>
              <a:ea typeface="ＭＳ Ｐ明朝" pitchFamily="18"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17</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882661"/>
            <a:ext cx="3328930" cy="74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332656"/>
            <a:ext cx="4708653"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288000" y="3140968"/>
            <a:ext cx="7991872"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コンビニエンスストア販売額</a:t>
            </a:r>
            <a:r>
              <a:rPr lang="ja-JP" altLang="en-US" sz="1200" dirty="0">
                <a:latin typeface="HGPｺﾞｼｯｸE" pitchFamily="50" charset="-128"/>
                <a:ea typeface="HGPｺﾞｼｯｸE" pitchFamily="50" charset="-128"/>
              </a:rPr>
              <a:t>（出典：近畿経済産業局「大型小売店販売状況」）</a:t>
            </a:r>
          </a:p>
        </p:txBody>
      </p:sp>
      <p:sp>
        <p:nvSpPr>
          <p:cNvPr id="14" name="正方形/長方形 13"/>
          <p:cNvSpPr/>
          <p:nvPr/>
        </p:nvSpPr>
        <p:spPr>
          <a:xfrm>
            <a:off x="5627821" y="4448145"/>
            <a:ext cx="1641796" cy="276999"/>
          </a:xfrm>
          <a:prstGeom prst="rect">
            <a:avLst/>
          </a:prstGeom>
        </p:spPr>
        <p:txBody>
          <a:bodyPr wrap="none">
            <a:spAutoFit/>
          </a:bodyPr>
          <a:lstStyle/>
          <a:p>
            <a:r>
              <a:rPr lang="en-US" altLang="ja-JP" sz="1200" dirty="0" smtClean="0">
                <a:solidFill>
                  <a:prstClr val="black"/>
                </a:solidFill>
                <a:latin typeface="ＭＳ Ｐ明朝" pitchFamily="18" charset="-128"/>
                <a:ea typeface="ＭＳ Ｐ明朝" pitchFamily="18" charset="-128"/>
              </a:rPr>
              <a:t>※2016</a:t>
            </a:r>
            <a:r>
              <a:rPr lang="ja-JP" altLang="en-US" sz="1200" dirty="0" smtClean="0">
                <a:solidFill>
                  <a:prstClr val="black"/>
                </a:solidFill>
                <a:latin typeface="ＭＳ Ｐ明朝" pitchFamily="18" charset="-128"/>
                <a:ea typeface="ＭＳ Ｐ明朝" pitchFamily="18" charset="-128"/>
              </a:rPr>
              <a:t>年</a:t>
            </a:r>
            <a:r>
              <a:rPr lang="en-US" altLang="ja-JP" sz="1200" dirty="0" smtClean="0">
                <a:solidFill>
                  <a:prstClr val="black"/>
                </a:solidFill>
                <a:latin typeface="ＭＳ Ｐ明朝" pitchFamily="18" charset="-128"/>
                <a:ea typeface="ＭＳ Ｐ明朝" pitchFamily="18" charset="-128"/>
              </a:rPr>
              <a:t>5</a:t>
            </a:r>
            <a:r>
              <a:rPr lang="ja-JP" altLang="en-US" sz="1200" dirty="0" smtClean="0">
                <a:solidFill>
                  <a:prstClr val="black"/>
                </a:solidFill>
                <a:latin typeface="ＭＳ Ｐ明朝" pitchFamily="18" charset="-128"/>
                <a:ea typeface="ＭＳ Ｐ明朝" pitchFamily="18" charset="-128"/>
              </a:rPr>
              <a:t>月</a:t>
            </a:r>
            <a:r>
              <a:rPr lang="ja-JP" altLang="en-US" sz="1200" dirty="0">
                <a:solidFill>
                  <a:prstClr val="black"/>
                </a:solidFill>
                <a:latin typeface="ＭＳ Ｐ明朝" pitchFamily="18" charset="-128"/>
                <a:ea typeface="ＭＳ Ｐ明朝" pitchFamily="18" charset="-128"/>
              </a:rPr>
              <a:t>は速報値</a:t>
            </a:r>
            <a:endParaRPr lang="ja-JP" altLang="ja-JP" sz="1200" dirty="0">
              <a:solidFill>
                <a:prstClr val="black"/>
              </a:solidFill>
              <a:latin typeface="ＭＳ Ｐ明朝" pitchFamily="18" charset="-128"/>
              <a:ea typeface="ＭＳ Ｐ明朝" pitchFamily="18" charset="-128"/>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4872" y="3645024"/>
            <a:ext cx="3445743" cy="61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4" y="3645024"/>
            <a:ext cx="4608513" cy="274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690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251520" y="764704"/>
            <a:ext cx="8586982" cy="3744416"/>
          </a:xfrm>
          <a:prstGeom prst="roundRect">
            <a:avLst>
              <a:gd name="adj" fmla="val 0"/>
            </a:avLst>
          </a:prstGeom>
          <a:no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雇用</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　年平均</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万人以上（＊概ね</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年までの</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年間を目途）</a:t>
            </a: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a:t>
            </a:r>
            <a:r>
              <a:rPr kumimoji="0"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就業者数</a:t>
            </a:r>
            <a:endPar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latin typeface="HGPｺﾞｼｯｸE" pitchFamily="50" charset="-128"/>
              <a:ea typeface="HGPｺﾞｼｯｸE" pitchFamily="50" charset="-128"/>
              <a:cs typeface="Times New Roman"/>
            </a:endParaRPr>
          </a:p>
          <a:p>
            <a:pPr algn="ct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74644469"/>
              </p:ext>
            </p:extLst>
          </p:nvPr>
        </p:nvGraphicFramePr>
        <p:xfrm>
          <a:off x="341554" y="1686557"/>
          <a:ext cx="8334901" cy="2084236"/>
        </p:xfrm>
        <a:graphic>
          <a:graphicData uri="http://schemas.openxmlformats.org/drawingml/2006/table">
            <a:tbl>
              <a:tblPr firstRow="1" bandRow="1">
                <a:tableStyleId>{5940675A-B579-460E-94D1-54222C63F5DA}</a:tableStyleId>
              </a:tblPr>
              <a:tblGrid>
                <a:gridCol w="2511889"/>
                <a:gridCol w="970502"/>
                <a:gridCol w="970502"/>
                <a:gridCol w="970502"/>
                <a:gridCol w="970502"/>
                <a:gridCol w="970502"/>
                <a:gridCol w="970502"/>
              </a:tblGrid>
              <a:tr h="636436">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437550">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代替）府内就業者の変化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r h="808805">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代替</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府内就業者生産年齢人口急減の影響を一定取り除いた推計値</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0.4</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bl>
          </a:graphicData>
        </a:graphic>
      </p:graphicFrame>
      <p:sp>
        <p:nvSpPr>
          <p:cNvPr id="7" name="テキスト ボックス 6"/>
          <p:cNvSpPr txBox="1"/>
          <p:nvPr/>
        </p:nvSpPr>
        <p:spPr>
          <a:xfrm>
            <a:off x="341557" y="4797152"/>
            <a:ext cx="8496945" cy="1631216"/>
          </a:xfrm>
          <a:prstGeom prst="rect">
            <a:avLst/>
          </a:prstGeom>
          <a:noFill/>
        </p:spPr>
        <p:txBody>
          <a:bodyPr wrap="square" rtlCol="0">
            <a:spAutoFit/>
          </a:bodyPr>
          <a:lstStyle/>
          <a:p>
            <a:pPr>
              <a:lnSpc>
                <a:spcPts val="2000"/>
              </a:lnSpc>
            </a:pPr>
            <a:r>
              <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府内就業者数の変化は、「労働力調査地方集計結果（年平均）」（大阪府統計課）で計算。</a:t>
            </a:r>
            <a:r>
              <a:rPr lang="ja-JP" altLang="en-US" sz="1100" kern="100" dirty="0">
                <a:solidFill>
                  <a:srgbClr val="FF0000"/>
                </a:solidFill>
                <a:latin typeface="ＭＳ Ｐ明朝" pitchFamily="18" charset="-128"/>
                <a:ea typeface="ＭＳ Ｐ明朝" pitchFamily="18" charset="-128"/>
                <a:cs typeface="Times New Roman"/>
              </a:rPr>
              <a:t>　</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ただし</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年の数値は</a:t>
            </a:r>
            <a:r>
              <a:rPr lang="ja-JP" altLang="ja-JP" sz="1100" dirty="0"/>
              <a:t>平成</a:t>
            </a:r>
            <a:r>
              <a:rPr lang="en-US" altLang="ja-JP" sz="1100" dirty="0"/>
              <a:t>17</a:t>
            </a:r>
            <a:r>
              <a:rPr lang="ja-JP" altLang="ja-JP" sz="1100" dirty="0"/>
              <a:t>年国勢調査結果を基準とする推計人口</a:t>
            </a:r>
            <a:r>
              <a:rPr lang="ja-JP" altLang="ja-JP" sz="1100" dirty="0" smtClean="0"/>
              <a:t>で</a:t>
            </a:r>
            <a:r>
              <a:rPr lang="ja-JP" altLang="en-US" sz="1100" dirty="0" smtClean="0"/>
              <a:t>、</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以降は</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年国勢調査結果を基準とする推計人口で遡及集計したもの。</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以下の文献を参考にして推計。</a:t>
            </a:r>
            <a:endPar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6350">
              <a:lnSpc>
                <a:spcPts val="2000"/>
              </a:lnSpc>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「少子高齢化が就業者数に与える影響～就業者数の変化を分析するために～」（総務省統計局「労働力調査の結果を見る際のポイント№</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日）、「「団塊の世代」の動きを含む人口構造の変化が就業状態に与える影響～就業者数と非労働力人口の変化を分析するために～」（</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総務省統計局労働力調査の結果を見る際のポイント№</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18</a:t>
            </a:fld>
            <a:endParaRPr kumimoji="1" lang="ja-JP" altLang="en-US"/>
          </a:p>
        </p:txBody>
      </p:sp>
    </p:spTree>
    <p:extLst>
      <p:ext uri="{BB962C8B-B14F-4D97-AF65-F5344CB8AC3E}">
        <p14:creationId xmlns:p14="http://schemas.microsoft.com/office/powerpoint/2010/main" val="1287945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28126" y="1052736"/>
            <a:ext cx="8592346" cy="1936124"/>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indent="-271463" algn="jus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◇大阪府の完全失業率・完全失業者数は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は改善がみられるものの、全国平均より高い状況が続く。</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完全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失業率（年平均）</a:t>
            </a:r>
            <a:endPar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年より更に改善。</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比較可能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で最も低い率となった。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年を通して改善。年平均で</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年ぶりに</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％台へ。</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年平均では若干の悪化となったが、年度後半より改善の傾向。</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a:spLocks noChangeArrowheads="1"/>
          </p:cNvSpPr>
          <p:nvPr/>
        </p:nvSpPr>
        <p:spPr bwMode="auto">
          <a:xfrm>
            <a:off x="251520" y="2977788"/>
            <a:ext cx="8568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完全失業者数・完全失業率の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eaLnBrk="1" hangingPunct="1"/>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出典：総務省「労働力調査」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、大阪府統計課「</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労働力</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調査地方集計結果（年</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平均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より大阪府企画室作成）</a:t>
            </a: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19</a:t>
            </a:fld>
            <a:endParaRPr kumimoji="1" lang="ja-JP"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57" y="3240804"/>
            <a:ext cx="8532515" cy="357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四角形吹き出し 10"/>
          <p:cNvSpPr/>
          <p:nvPr/>
        </p:nvSpPr>
        <p:spPr>
          <a:xfrm>
            <a:off x="6876256" y="3717032"/>
            <a:ext cx="1748118" cy="549088"/>
          </a:xfrm>
          <a:prstGeom prst="wedgeRectCallout">
            <a:avLst>
              <a:gd name="adj1" fmla="val -89962"/>
              <a:gd name="adj2" fmla="val 17961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100" dirty="0"/>
              <a:t>a</a:t>
            </a:r>
            <a:r>
              <a:rPr kumimoji="1" lang="ja-JP" altLang="en-US" sz="1100" dirty="0">
                <a:solidFill>
                  <a:sysClr val="windowText" lastClr="000000"/>
                </a:solidFill>
              </a:rPr>
              <a:t>＜大阪府＞完全失業率</a:t>
            </a:r>
            <a:endParaRPr kumimoji="1" lang="en-US" altLang="ja-JP" sz="1100" dirty="0">
              <a:solidFill>
                <a:sysClr val="windowText" lastClr="000000"/>
              </a:solidFill>
            </a:endParaRPr>
          </a:p>
          <a:p>
            <a:pPr algn="ctr"/>
            <a:r>
              <a:rPr kumimoji="1" lang="en-US" altLang="ja-JP" sz="1100" dirty="0">
                <a:solidFill>
                  <a:sysClr val="windowText" lastClr="000000"/>
                </a:solidFill>
              </a:rPr>
              <a:t>H27</a:t>
            </a:r>
            <a:r>
              <a:rPr kumimoji="1" lang="ja-JP" altLang="en-US" sz="1100" dirty="0" smtClean="0">
                <a:solidFill>
                  <a:sysClr val="windowText" lastClr="000000"/>
                </a:solidFill>
              </a:rPr>
              <a:t>年</a:t>
            </a:r>
            <a:r>
              <a:rPr kumimoji="1" lang="ja-JP" altLang="en-US" sz="1100" dirty="0">
                <a:solidFill>
                  <a:sysClr val="windowText" lastClr="000000"/>
                </a:solidFill>
              </a:rPr>
              <a:t>　</a:t>
            </a:r>
            <a:r>
              <a:rPr kumimoji="1" lang="en-US" altLang="ja-JP" sz="1100" dirty="0">
                <a:solidFill>
                  <a:sysClr val="windowText" lastClr="000000"/>
                </a:solidFill>
              </a:rPr>
              <a:t>4.2%</a:t>
            </a:r>
            <a:r>
              <a:rPr kumimoji="1" lang="ja-JP" altLang="en-US" sz="1100" dirty="0">
                <a:solidFill>
                  <a:sysClr val="windowText" lastClr="000000"/>
                </a:solidFill>
              </a:rPr>
              <a:t>（年平均）</a:t>
            </a:r>
            <a:endParaRPr kumimoji="1" lang="ja-JP" altLang="en-US" sz="1100" dirty="0"/>
          </a:p>
        </p:txBody>
      </p:sp>
      <p:sp>
        <p:nvSpPr>
          <p:cNvPr id="12" name="四角形吹き出し 11"/>
          <p:cNvSpPr/>
          <p:nvPr/>
        </p:nvSpPr>
        <p:spPr>
          <a:xfrm>
            <a:off x="7032720" y="4653136"/>
            <a:ext cx="1703294" cy="549088"/>
          </a:xfrm>
          <a:prstGeom prst="wedgeRectCallout">
            <a:avLst>
              <a:gd name="adj1" fmla="val -88961"/>
              <a:gd name="adj2" fmla="val 511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100" dirty="0"/>
              <a:t>a</a:t>
            </a:r>
            <a:r>
              <a:rPr kumimoji="1" lang="ja-JP" altLang="en-US" sz="1100" dirty="0">
                <a:solidFill>
                  <a:sysClr val="windowText" lastClr="000000"/>
                </a:solidFill>
              </a:rPr>
              <a:t>＜全国＞完全失業率</a:t>
            </a:r>
            <a:endParaRPr kumimoji="1" lang="en-US" altLang="ja-JP" sz="1100" dirty="0">
              <a:solidFill>
                <a:sysClr val="windowText" lastClr="000000"/>
              </a:solidFill>
            </a:endParaRPr>
          </a:p>
          <a:p>
            <a:pPr algn="ctr"/>
            <a:r>
              <a:rPr lang="en-US" altLang="ja-JP" dirty="0">
                <a:solidFill>
                  <a:sysClr val="windowText" lastClr="000000"/>
                </a:solidFill>
              </a:rPr>
              <a:t>H</a:t>
            </a:r>
            <a:r>
              <a:rPr lang="en-US" altLang="ja-JP" dirty="0">
                <a:solidFill>
                  <a:srgbClr val="FF0000"/>
                </a:solidFill>
              </a:rPr>
              <a:t>27</a:t>
            </a:r>
            <a:r>
              <a:rPr lang="ja-JP" altLang="en-US" dirty="0">
                <a:solidFill>
                  <a:sysClr val="windowText" lastClr="000000"/>
                </a:solidFill>
              </a:rPr>
              <a:t>年</a:t>
            </a:r>
            <a:r>
              <a:rPr kumimoji="1" lang="ja-JP" altLang="en-US" sz="1100" dirty="0">
                <a:solidFill>
                  <a:sysClr val="windowText" lastClr="000000"/>
                </a:solidFill>
              </a:rPr>
              <a:t>　</a:t>
            </a:r>
            <a:r>
              <a:rPr kumimoji="1" lang="en-US" altLang="ja-JP" sz="1100" dirty="0">
                <a:solidFill>
                  <a:sysClr val="windowText" lastClr="000000"/>
                </a:solidFill>
              </a:rPr>
              <a:t>3.4%</a:t>
            </a:r>
            <a:r>
              <a:rPr kumimoji="1" lang="ja-JP" altLang="en-US" sz="1100" dirty="0">
                <a:solidFill>
                  <a:sysClr val="windowText" lastClr="000000"/>
                </a:solidFill>
              </a:rPr>
              <a:t>（年平均）</a:t>
            </a:r>
            <a:endParaRPr kumimoji="1" lang="ja-JP" altLang="en-US" sz="1100" dirty="0"/>
          </a:p>
        </p:txBody>
      </p:sp>
      <p:sp>
        <p:nvSpPr>
          <p:cNvPr id="10" name="正方形/長方形 9"/>
          <p:cNvSpPr/>
          <p:nvPr/>
        </p:nvSpPr>
        <p:spPr>
          <a:xfrm>
            <a:off x="235744" y="620688"/>
            <a:ext cx="1933543" cy="400110"/>
          </a:xfrm>
          <a:prstGeom prst="rect">
            <a:avLst/>
          </a:prstGeom>
        </p:spPr>
        <p:txBody>
          <a:bodyPr wrap="none">
            <a:spAutoFit/>
          </a:bodyPr>
          <a:lstStyle/>
          <a:p>
            <a:pPr marL="271463" indent="-271463" algn="just"/>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①失業率の推移</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792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46912" y="6520259"/>
            <a:ext cx="2133600" cy="365125"/>
          </a:xfrm>
        </p:spPr>
        <p:txBody>
          <a:bodyPr/>
          <a:lstStyle/>
          <a:p>
            <a:r>
              <a:rPr kumimoji="1" lang="en-US" altLang="ja-JP" dirty="0" smtClean="0"/>
              <a:t>2</a:t>
            </a:r>
          </a:p>
        </p:txBody>
      </p:sp>
    </p:spTree>
    <p:extLst>
      <p:ext uri="{BB962C8B-B14F-4D97-AF65-F5344CB8AC3E}">
        <p14:creationId xmlns:p14="http://schemas.microsoft.com/office/powerpoint/2010/main" val="1875583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28126" y="1052735"/>
            <a:ext cx="8683645" cy="936105"/>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ct val="13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大阪府の有効求人倍率、新規求人倍率はともに上昇傾向。</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300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◇新規求人倍率は概ね全国平均を上回る。有効求人倍率は、全国平均とほぼ同じ。</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4"/>
          <p:cNvSpPr>
            <a:spLocks noChangeArrowheads="1"/>
          </p:cNvSpPr>
          <p:nvPr/>
        </p:nvSpPr>
        <p:spPr bwMode="auto">
          <a:xfrm>
            <a:off x="63538" y="2060848"/>
            <a:ext cx="7095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有効求人倍率・新規求人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倍率</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出典：厚生労働省「職業安定業務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統計」）</a:t>
            </a: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9"/>
          <p:cNvSpPr>
            <a:spLocks noChangeArrowheads="1"/>
          </p:cNvSpPr>
          <p:nvPr/>
        </p:nvSpPr>
        <p:spPr bwMode="auto">
          <a:xfrm>
            <a:off x="5392551" y="4669984"/>
            <a:ext cx="10230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パート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含む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20272" y="6592267"/>
            <a:ext cx="2133600" cy="365125"/>
          </a:xfrm>
        </p:spPr>
        <p:txBody>
          <a:bodyPr/>
          <a:lstStyle/>
          <a:p>
            <a:fld id="{D2D8002D-B5B0-4BAC-B1F6-782DDCCE6D9C}" type="slidenum">
              <a:rPr kumimoji="1" lang="ja-JP" altLang="en-US" smtClean="0"/>
              <a:pPr/>
              <a:t>20</a:t>
            </a:fld>
            <a:endParaRPr kumimoji="1" lang="ja-JP" altLang="en-US"/>
          </a:p>
        </p:txBody>
      </p:sp>
      <p:graphicFrame>
        <p:nvGraphicFramePr>
          <p:cNvPr id="11" name="グラフ 10"/>
          <p:cNvGraphicFramePr>
            <a:graphicFrameLocks/>
          </p:cNvGraphicFramePr>
          <p:nvPr>
            <p:extLst>
              <p:ext uri="{D42A27DB-BD31-4B8C-83A1-F6EECF244321}">
                <p14:modId xmlns:p14="http://schemas.microsoft.com/office/powerpoint/2010/main" val="2165303587"/>
              </p:ext>
            </p:extLst>
          </p:nvPr>
        </p:nvGraphicFramePr>
        <p:xfrm>
          <a:off x="142479" y="2368625"/>
          <a:ext cx="5297001" cy="3826169"/>
        </p:xfrm>
        <a:graphic>
          <a:graphicData uri="http://schemas.openxmlformats.org/drawingml/2006/chart">
            <c:chart xmlns:c="http://schemas.openxmlformats.org/drawingml/2006/chart" xmlns:r="http://schemas.openxmlformats.org/officeDocument/2006/relationships" r:id="rId2"/>
          </a:graphicData>
        </a:graphic>
      </p:graphicFrame>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562265"/>
            <a:ext cx="373324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65504" y="620688"/>
            <a:ext cx="2190023" cy="400110"/>
          </a:xfrm>
          <a:prstGeom prst="rect">
            <a:avLst/>
          </a:prstGeom>
        </p:spPr>
        <p:txBody>
          <a:bodyPr wrap="none">
            <a:spAutoFit/>
          </a:bodyPr>
          <a:lstStyle/>
          <a:p>
            <a:pPr marL="271463" indent="-271463" algn="just"/>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②求人倍率の推移</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21437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来阪外国人数・貨物取扱量</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69592" y="764703"/>
            <a:ext cx="8564944" cy="5668887"/>
          </a:xfrm>
          <a:prstGeom prst="rect">
            <a:avLst/>
          </a:prstGeom>
          <a:noFill/>
          <a:ln w="76200" cap="flat" cmpd="thickThin"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2155825" lvl="0" indent="-2155825">
              <a:defRPr/>
            </a:pPr>
            <a:endParaRPr kumimoji="0" lang="en-US" altLang="ja-JP"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43333534"/>
              </p:ext>
            </p:extLst>
          </p:nvPr>
        </p:nvGraphicFramePr>
        <p:xfrm>
          <a:off x="356640" y="2348880"/>
          <a:ext cx="8358712" cy="2323248"/>
        </p:xfrm>
        <a:graphic>
          <a:graphicData uri="http://schemas.openxmlformats.org/drawingml/2006/table">
            <a:tbl>
              <a:tblPr firstRow="1" bandRow="1">
                <a:tableStyleId>{5940675A-B579-460E-94D1-54222C63F5DA}</a:tableStyleId>
              </a:tblPr>
              <a:tblGrid>
                <a:gridCol w="2199136"/>
                <a:gridCol w="1026596"/>
                <a:gridCol w="1026596"/>
                <a:gridCol w="1026596"/>
                <a:gridCol w="1026596"/>
                <a:gridCol w="1026596"/>
                <a:gridCol w="1026596"/>
              </a:tblGrid>
              <a:tr h="463448">
                <a:tc>
                  <a:txBody>
                    <a:bodyPr/>
                    <a:lstStyle/>
                    <a:p>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488356">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来阪外国人数</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263</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376</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716</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0912">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関空貨物取扱量</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r>
                        <a:rPr kumimoji="1" lang="en-US" altLang="ja-JP" sz="11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0"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阪神港貨物取扱量</a:t>
                      </a:r>
                      <a:endParaRPr kumimoji="0"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（外貿コンテナ貨物取扱個数）</a:t>
                      </a:r>
                      <a:r>
                        <a:rPr kumimoji="1" lang="en-US" altLang="ja-JP" sz="11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0"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6" name="正方形/長方形 4"/>
          <p:cNvSpPr>
            <a:spLocks noChangeArrowheads="1"/>
          </p:cNvSpPr>
          <p:nvPr/>
        </p:nvSpPr>
        <p:spPr bwMode="auto">
          <a:xfrm>
            <a:off x="362835" y="4705980"/>
            <a:ext cx="8292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フィートコンテナ換算個数。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フィートコンテナ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個は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となる。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eaLnBrk="1" hangingPunct="1"/>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関空及び阪神港の貿易額総額は以下のとおり。</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21</a:t>
            </a:fld>
            <a:endParaRPr kumimoji="1" lang="ja-JP" altLang="en-US"/>
          </a:p>
        </p:txBody>
      </p:sp>
      <p:sp>
        <p:nvSpPr>
          <p:cNvPr id="8" name="正方形/長方形 7"/>
          <p:cNvSpPr/>
          <p:nvPr/>
        </p:nvSpPr>
        <p:spPr>
          <a:xfrm>
            <a:off x="305469" y="764703"/>
            <a:ext cx="8515003" cy="1512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500"/>
              </a:lnSpc>
              <a:defRPr/>
            </a:pP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成長目標</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lnSpc>
                <a:spcPts val="2500"/>
              </a:lnSpc>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⑶</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来阪</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外国人</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年に、年間</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万人が大阪に</a:t>
            </a:r>
          </a:p>
          <a:p>
            <a:pPr lvl="0">
              <a:lnSpc>
                <a:spcPts val="2500"/>
              </a:lnSpc>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⑷貨物取扱量　　</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年に、関空</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123</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万トンへ　　</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63</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万トンから</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万トン増）</a:t>
            </a:r>
          </a:p>
          <a:p>
            <a:pPr marL="5384800" lvl="0" indent="-5384800">
              <a:lnSpc>
                <a:spcPts val="2500"/>
              </a:lnSpc>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⑸貨物取扱量　　</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年に、阪神港</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590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TEU</a:t>
            </a:r>
            <a:r>
              <a:rPr kumimoji="0" lang="en-US" altLang="ja-JP" sz="11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2008</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400</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TEU</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190</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TEU</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増）</a:t>
            </a:r>
            <a:endPar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235039183"/>
              </p:ext>
            </p:extLst>
          </p:nvPr>
        </p:nvGraphicFramePr>
        <p:xfrm>
          <a:off x="1043608" y="5212908"/>
          <a:ext cx="7638567" cy="1116000"/>
        </p:xfrm>
        <a:graphic>
          <a:graphicData uri="http://schemas.openxmlformats.org/drawingml/2006/table">
            <a:tbl>
              <a:tblPr firstRow="1" bandRow="1">
                <a:tableStyleId>{5C22544A-7EE6-4342-B048-85BDC9FD1C3A}</a:tableStyleId>
              </a:tblPr>
              <a:tblGrid>
                <a:gridCol w="878265"/>
                <a:gridCol w="1126717"/>
                <a:gridCol w="1126717"/>
                <a:gridCol w="1126717"/>
                <a:gridCol w="1126717"/>
                <a:gridCol w="1126717"/>
                <a:gridCol w="1126717"/>
              </a:tblGrid>
              <a:tr h="438666">
                <a:tc>
                  <a:txBody>
                    <a:bodyPr/>
                    <a:lstStyle/>
                    <a:p>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2010</a:t>
                      </a:r>
                    </a:p>
                    <a:p>
                      <a:pPr algn="ctr"/>
                      <a:r>
                        <a:rPr kumimoji="1" lang="en-US" altLang="ja-JP" sz="1100" b="0" dirty="0" smtClean="0">
                          <a:solidFill>
                            <a:schemeClr val="tx1"/>
                          </a:solidFill>
                          <a:latin typeface="+mj-ea"/>
                          <a:ea typeface="+mj-ea"/>
                          <a:cs typeface="Meiryo UI" panose="020B0604030504040204" pitchFamily="50" charset="-128"/>
                        </a:rPr>
                        <a:t>(H22</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marL="91434" marR="9143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2011</a:t>
                      </a:r>
                    </a:p>
                    <a:p>
                      <a:pPr algn="ctr"/>
                      <a:r>
                        <a:rPr kumimoji="1" lang="en-US" altLang="ja-JP" sz="1100" b="0" dirty="0" smtClean="0">
                          <a:solidFill>
                            <a:schemeClr val="tx1"/>
                          </a:solidFill>
                          <a:latin typeface="+mj-ea"/>
                          <a:ea typeface="+mj-ea"/>
                          <a:cs typeface="Meiryo UI" panose="020B0604030504040204" pitchFamily="50" charset="-128"/>
                        </a:rPr>
                        <a:t>(H23</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2012</a:t>
                      </a:r>
                    </a:p>
                    <a:p>
                      <a:pPr algn="ctr"/>
                      <a:r>
                        <a:rPr kumimoji="1" lang="en-US" altLang="ja-JP" sz="1100" b="0" dirty="0" smtClean="0">
                          <a:solidFill>
                            <a:schemeClr val="tx1"/>
                          </a:solidFill>
                          <a:latin typeface="+mj-ea"/>
                          <a:ea typeface="+mj-ea"/>
                          <a:cs typeface="Meiryo UI" panose="020B0604030504040204" pitchFamily="50" charset="-128"/>
                        </a:rPr>
                        <a:t>(H24</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2013</a:t>
                      </a:r>
                    </a:p>
                    <a:p>
                      <a:pPr algn="ctr"/>
                      <a:r>
                        <a:rPr kumimoji="1" lang="en-US" altLang="ja-JP" sz="1100" b="0" dirty="0" smtClean="0">
                          <a:solidFill>
                            <a:schemeClr val="tx1"/>
                          </a:solidFill>
                          <a:latin typeface="+mj-ea"/>
                          <a:ea typeface="+mj-ea"/>
                          <a:cs typeface="Meiryo UI" panose="020B0604030504040204" pitchFamily="50" charset="-128"/>
                        </a:rPr>
                        <a:t>(H25</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2014</a:t>
                      </a:r>
                    </a:p>
                    <a:p>
                      <a:pPr algn="ctr"/>
                      <a:r>
                        <a:rPr kumimoji="1" lang="en-US" altLang="ja-JP" sz="1100" b="0" dirty="0" smtClean="0">
                          <a:solidFill>
                            <a:schemeClr val="tx1"/>
                          </a:solidFill>
                          <a:latin typeface="+mj-ea"/>
                          <a:ea typeface="+mj-ea"/>
                          <a:cs typeface="Meiryo UI" panose="020B0604030504040204" pitchFamily="50" charset="-128"/>
                        </a:rPr>
                        <a:t>(H26</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2015</a:t>
                      </a:r>
                    </a:p>
                    <a:p>
                      <a:pPr algn="ctr"/>
                      <a:r>
                        <a:rPr kumimoji="1" lang="en-US" altLang="ja-JP" sz="1100" b="0" dirty="0" smtClean="0">
                          <a:solidFill>
                            <a:schemeClr val="tx1"/>
                          </a:solidFill>
                          <a:latin typeface="+mj-ea"/>
                          <a:ea typeface="+mj-ea"/>
                          <a:cs typeface="Meiryo UI" panose="020B0604030504040204" pitchFamily="50" charset="-128"/>
                        </a:rPr>
                        <a:t>(H27</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338667">
                <a:tc>
                  <a:txBody>
                    <a:bodyPr/>
                    <a:lstStyle/>
                    <a:p>
                      <a:r>
                        <a:rPr kumimoji="1" lang="ja-JP" altLang="en-US" sz="1100" dirty="0" smtClean="0">
                          <a:solidFill>
                            <a:schemeClr val="tx1"/>
                          </a:solidFill>
                          <a:latin typeface="+mj-ea"/>
                          <a:ea typeface="+mj-ea"/>
                        </a:rPr>
                        <a:t>関空</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182563" algn="ctr">
                        <a:tabLst>
                          <a:tab pos="92075" algn="l"/>
                        </a:tabLst>
                      </a:pPr>
                      <a:r>
                        <a:rPr kumimoji="1" lang="en-US" altLang="ja-JP" sz="1100" dirty="0" smtClean="0">
                          <a:solidFill>
                            <a:schemeClr val="tx1"/>
                          </a:solidFill>
                          <a:latin typeface="+mj-ea"/>
                          <a:ea typeface="+mj-ea"/>
                          <a:cs typeface="Meiryo UI" panose="020B0604030504040204" pitchFamily="50" charset="-128"/>
                        </a:rPr>
                        <a:t>6</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9,662</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marL="91452" marR="9145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182563" algn="ctr">
                        <a:tabLst>
                          <a:tab pos="92075" algn="l"/>
                        </a:tabLst>
                      </a:pPr>
                      <a:r>
                        <a:rPr kumimoji="1" lang="en-US" altLang="ja-JP" sz="1100" dirty="0" smtClean="0">
                          <a:solidFill>
                            <a:schemeClr val="tx1"/>
                          </a:solidFill>
                          <a:latin typeface="+mj-ea"/>
                          <a:ea typeface="+mj-ea"/>
                          <a:cs typeface="Meiryo UI" panose="020B0604030504040204" pitchFamily="50" charset="-128"/>
                        </a:rPr>
                        <a:t>7</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465</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182563" algn="ctr">
                        <a:tabLst>
                          <a:tab pos="92075" algn="l"/>
                        </a:tabLst>
                      </a:pPr>
                      <a:r>
                        <a:rPr kumimoji="1" lang="en-US" altLang="ja-JP" sz="1100" dirty="0" smtClean="0">
                          <a:solidFill>
                            <a:schemeClr val="tx1"/>
                          </a:solidFill>
                          <a:latin typeface="+mj-ea"/>
                          <a:ea typeface="+mj-ea"/>
                          <a:cs typeface="Meiryo UI" panose="020B0604030504040204" pitchFamily="50" charset="-128"/>
                        </a:rPr>
                        <a:t>6</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8,515</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tabLst/>
                      </a:pPr>
                      <a:r>
                        <a:rPr kumimoji="1" lang="en-US" altLang="ja-JP" sz="1100" dirty="0" smtClean="0">
                          <a:solidFill>
                            <a:schemeClr val="tx1"/>
                          </a:solidFill>
                          <a:latin typeface="+mj-ea"/>
                          <a:ea typeface="+mj-ea"/>
                          <a:cs typeface="Meiryo UI" panose="020B0604030504040204" pitchFamily="50" charset="-128"/>
                        </a:rPr>
                        <a:t>7</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7,374</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tabLst/>
                      </a:pPr>
                      <a:r>
                        <a:rPr kumimoji="1" lang="en-US" altLang="ja-JP" sz="1100" dirty="0" smtClean="0">
                          <a:solidFill>
                            <a:schemeClr val="tx1"/>
                          </a:solidFill>
                          <a:latin typeface="+mj-ea"/>
                          <a:ea typeface="+mj-ea"/>
                          <a:cs typeface="Meiryo UI" panose="020B0604030504040204" pitchFamily="50" charset="-128"/>
                        </a:rPr>
                        <a:t>8</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4,719</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tabLst/>
                      </a:pPr>
                      <a:r>
                        <a:rPr kumimoji="1" lang="en-US" altLang="ja-JP" sz="1100" dirty="0" smtClean="0">
                          <a:solidFill>
                            <a:schemeClr val="tx1"/>
                          </a:solidFill>
                          <a:latin typeface="+mj-ea"/>
                          <a:ea typeface="+mj-ea"/>
                          <a:cs typeface="Meiryo UI" panose="020B0604030504040204" pitchFamily="50" charset="-128"/>
                        </a:rPr>
                        <a:t>9</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2,125</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marL="91452" marR="91452"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8667">
                <a:tc>
                  <a:txBody>
                    <a:bodyPr/>
                    <a:lstStyle/>
                    <a:p>
                      <a:r>
                        <a:rPr lang="ja-JP" altLang="en-US" sz="1100" dirty="0" smtClean="0">
                          <a:solidFill>
                            <a:schemeClr val="tx1"/>
                          </a:solidFill>
                          <a:latin typeface="+mj-ea"/>
                          <a:ea typeface="+mj-ea"/>
                          <a:cs typeface="Meiryo UI" panose="020B0604030504040204" pitchFamily="50" charset="-128"/>
                        </a:rPr>
                        <a:t>阪神港</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100" dirty="0" smtClean="0">
                          <a:solidFill>
                            <a:schemeClr val="tx1"/>
                          </a:solidFill>
                          <a:latin typeface="+mj-ea"/>
                          <a:ea typeface="+mj-ea"/>
                          <a:cs typeface="Meiryo UI" panose="020B0604030504040204" pitchFamily="50" charset="-128"/>
                        </a:rPr>
                        <a:t>14</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5,768</a:t>
                      </a:r>
                      <a:r>
                        <a:rPr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100" dirty="0" smtClean="0">
                          <a:solidFill>
                            <a:schemeClr val="tx1"/>
                          </a:solidFill>
                          <a:latin typeface="+mj-ea"/>
                          <a:ea typeface="+mj-ea"/>
                          <a:cs typeface="Meiryo UI" panose="020B0604030504040204" pitchFamily="50" charset="-128"/>
                        </a:rPr>
                        <a:t>15</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4,092</a:t>
                      </a:r>
                      <a:r>
                        <a:rPr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100" dirty="0" smtClean="0">
                          <a:solidFill>
                            <a:schemeClr val="tx1"/>
                          </a:solidFill>
                          <a:latin typeface="+mj-ea"/>
                          <a:ea typeface="+mj-ea"/>
                          <a:cs typeface="Meiryo UI" panose="020B0604030504040204" pitchFamily="50" charset="-128"/>
                        </a:rPr>
                        <a:t>14</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5,535</a:t>
                      </a:r>
                      <a:r>
                        <a:rPr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100" dirty="0" smtClean="0">
                          <a:solidFill>
                            <a:schemeClr val="tx1"/>
                          </a:solidFill>
                          <a:latin typeface="+mj-ea"/>
                          <a:ea typeface="+mj-ea"/>
                          <a:cs typeface="Meiryo UI" panose="020B0604030504040204" pitchFamily="50" charset="-128"/>
                        </a:rPr>
                        <a:t>16</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296</a:t>
                      </a:r>
                      <a:r>
                        <a:rPr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100" dirty="0" smtClean="0">
                          <a:solidFill>
                            <a:schemeClr val="tx1"/>
                          </a:solidFill>
                          <a:latin typeface="+mj-ea"/>
                          <a:ea typeface="+mj-ea"/>
                          <a:cs typeface="Meiryo UI" panose="020B0604030504040204" pitchFamily="50" charset="-128"/>
                        </a:rPr>
                        <a:t>17</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375</a:t>
                      </a:r>
                      <a:r>
                        <a:rPr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j-ea"/>
                          <a:ea typeface="+mj-ea"/>
                          <a:cs typeface="Meiryo UI" panose="020B0604030504040204" pitchFamily="50" charset="-128"/>
                        </a:rPr>
                        <a:t>17</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2,382</a:t>
                      </a:r>
                      <a:r>
                        <a:rPr lang="ja-JP" altLang="en-US" sz="1100" dirty="0" smtClean="0">
                          <a:solidFill>
                            <a:schemeClr val="tx1"/>
                          </a:solidFill>
                          <a:latin typeface="+mj-ea"/>
                          <a:ea typeface="+mj-ea"/>
                          <a:cs typeface="Meiryo UI" panose="020B0604030504040204" pitchFamily="50" charset="-128"/>
                        </a:rPr>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9278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来阪外国人数・貨物取扱量</a:t>
            </a:r>
          </a:p>
        </p:txBody>
      </p:sp>
      <p:sp>
        <p:nvSpPr>
          <p:cNvPr id="4" name="角丸四角形 3"/>
          <p:cNvSpPr/>
          <p:nvPr/>
        </p:nvSpPr>
        <p:spPr>
          <a:xfrm>
            <a:off x="228126" y="1072136"/>
            <a:ext cx="8712968" cy="1348752"/>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5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年に大阪府を訪れた外国人旅行者数は、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万人と過去最高となり、</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年の目標を前倒しで達成した。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5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◇国籍別では、韓国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・台湾・中国で</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割以上を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占める。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22</a:t>
            </a:fld>
            <a:endParaRPr kumimoji="1" lang="ja-JP" altLang="en-US"/>
          </a:p>
        </p:txBody>
      </p:sp>
      <p:sp>
        <p:nvSpPr>
          <p:cNvPr id="7" name="正方形/長方形 6"/>
          <p:cNvSpPr/>
          <p:nvPr/>
        </p:nvSpPr>
        <p:spPr>
          <a:xfrm>
            <a:off x="222200" y="2420888"/>
            <a:ext cx="5327577"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阪外客数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推移（全体・国籍別）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：国際観光統計（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JNTO)</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消費動向調査（観光庁）より作成）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42508" y="652626"/>
            <a:ext cx="1980029" cy="400110"/>
          </a:xfrm>
          <a:prstGeom prst="rect">
            <a:avLst/>
          </a:prstGeom>
        </p:spPr>
        <p:txBody>
          <a:bodyPr wrap="none">
            <a:spAutoFit/>
          </a:bodyPr>
          <a:lstStyle/>
          <a:p>
            <a:pPr marL="271463" indent="-271463" algn="just"/>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①来阪外国人数</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2481778864"/>
              </p:ext>
            </p:extLst>
          </p:nvPr>
        </p:nvGraphicFramePr>
        <p:xfrm>
          <a:off x="342508" y="2891912"/>
          <a:ext cx="8598586" cy="37147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4391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来阪外国人数・貨物取扱量</a:t>
            </a:r>
          </a:p>
        </p:txBody>
      </p:sp>
      <p:sp>
        <p:nvSpPr>
          <p:cNvPr id="4" name="角丸四角形 3"/>
          <p:cNvSpPr/>
          <p:nvPr/>
        </p:nvSpPr>
        <p:spPr>
          <a:xfrm>
            <a:off x="179512" y="1124744"/>
            <a:ext cx="8712968" cy="1008112"/>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indent="-271463" algn="just">
              <a:lnSpc>
                <a:spcPts val="2200"/>
              </a:lnSpc>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貨物取扱量は、対前年比</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a:t>
            </a:r>
            <a:endParaRPr lang="en-US" altLang="ja-JP" strike="sng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2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2015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における神戸港の貨物取扱量は、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前年比</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％増）と阪神大震災以降最高に。大阪港は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35996" y="2195771"/>
            <a:ext cx="4734270" cy="492443"/>
          </a:xfrm>
          <a:prstGeom prst="rect">
            <a:avLst/>
          </a:prstGeom>
        </p:spPr>
        <p:txBody>
          <a:bodyPr wrap="square" anchor="t">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主要港における外貨コンテナ取扱個数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：各港湾局統計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より企画室作成）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lang="ja-JP" altLang="en-US" smtClean="0"/>
              <a:pPr/>
              <a:t>23</a:t>
            </a:fld>
            <a:endParaRPr lang="ja-JP" altLang="en-US"/>
          </a:p>
        </p:txBody>
      </p:sp>
      <p:sp>
        <p:nvSpPr>
          <p:cNvPr id="11" name="正方形/長方形 10"/>
          <p:cNvSpPr/>
          <p:nvPr/>
        </p:nvSpPr>
        <p:spPr>
          <a:xfrm>
            <a:off x="235744" y="652626"/>
            <a:ext cx="1723549" cy="400110"/>
          </a:xfrm>
          <a:prstGeom prst="rect">
            <a:avLst/>
          </a:prstGeom>
        </p:spPr>
        <p:txBody>
          <a:bodyPr wrap="none">
            <a:spAutoFit/>
          </a:bodyPr>
          <a:lstStyle/>
          <a:p>
            <a:pPr marL="271463" indent="-271463" algn="just"/>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②貨物取扱量</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0" y="2195771"/>
            <a:ext cx="4535995"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空港別の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貨物取扱量推移（関空・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・成田）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（出典：税関資料より大阪府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企画室</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作成）（年度ベース）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3681208089"/>
              </p:ext>
            </p:extLst>
          </p:nvPr>
        </p:nvGraphicFramePr>
        <p:xfrm>
          <a:off x="4067944" y="2564904"/>
          <a:ext cx="4968552" cy="4053154"/>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1"/>
          <p:cNvSpPr txBox="1"/>
          <p:nvPr/>
        </p:nvSpPr>
        <p:spPr>
          <a:xfrm>
            <a:off x="107504" y="2708920"/>
            <a:ext cx="839190" cy="12743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422665999"/>
              </p:ext>
            </p:extLst>
          </p:nvPr>
        </p:nvGraphicFramePr>
        <p:xfrm>
          <a:off x="235744" y="2852936"/>
          <a:ext cx="4189273"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3767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val="2048336951"/>
              </p:ext>
            </p:extLst>
          </p:nvPr>
        </p:nvGraphicFramePr>
        <p:xfrm>
          <a:off x="4716016" y="2854505"/>
          <a:ext cx="4320480" cy="388686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来阪外国人数・貨物取扱量</a:t>
            </a:r>
          </a:p>
        </p:txBody>
      </p:sp>
      <p:sp>
        <p:nvSpPr>
          <p:cNvPr id="4" name="角丸四角形 3"/>
          <p:cNvSpPr/>
          <p:nvPr/>
        </p:nvSpPr>
        <p:spPr>
          <a:xfrm>
            <a:off x="179512" y="1124744"/>
            <a:ext cx="8712968" cy="126250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indent="-271463" algn="just">
              <a:lnSpc>
                <a:spcPts val="2200"/>
              </a:lnSpc>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◇関空の輸出入</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貿易額の推移をみると、</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年は、昨年度に続き貿易額が増え、前年比</a:t>
            </a:r>
            <a:r>
              <a:rPr lang="en-US" altLang="ja-JP"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a:t>
            </a:r>
            <a:r>
              <a:rPr lang="ja-JP" altLang="en-US"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貿易額は輸出・輸入とも過去最高額を記録</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200"/>
              </a:lnSpc>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◇阪神港の</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輸出入貿易</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額についても、</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年は、昨年度に続き貿易額が増え、前年比</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24</a:t>
            </a:fld>
            <a:endParaRPr kumimoji="1" lang="ja-JP" altLang="en-US" dirty="0"/>
          </a:p>
        </p:txBody>
      </p:sp>
      <p:sp>
        <p:nvSpPr>
          <p:cNvPr id="11" name="正方形/長方形 10"/>
          <p:cNvSpPr/>
          <p:nvPr/>
        </p:nvSpPr>
        <p:spPr>
          <a:xfrm>
            <a:off x="215707" y="652626"/>
            <a:ext cx="1980029" cy="400110"/>
          </a:xfrm>
          <a:prstGeom prst="rect">
            <a:avLst/>
          </a:prstGeom>
        </p:spPr>
        <p:txBody>
          <a:bodyPr wrap="none">
            <a:spAutoFit/>
          </a:bodyPr>
          <a:lstStyle/>
          <a:p>
            <a:pPr marL="271463" indent="-271463" algn="just"/>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③輸出入貿易額</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85497" y="2387250"/>
            <a:ext cx="4736429"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空港別の輸出入貿易額推移（関空・</a:t>
            </a:r>
            <a:r>
              <a:rPr lang="ja-JP" altLang="en-US" sz="1400" dirty="0">
                <a:latin typeface="HGPｺﾞｼｯｸE" pitchFamily="50" charset="-128"/>
                <a:ea typeface="HGPｺﾞｼｯｸE" pitchFamily="50" charset="-128"/>
              </a:rPr>
              <a:t>中部</a:t>
            </a:r>
            <a:r>
              <a:rPr lang="ja-JP" altLang="en-US" sz="1400" dirty="0" smtClean="0">
                <a:latin typeface="HGPｺﾞｼｯｸE" pitchFamily="50" charset="-128"/>
                <a:ea typeface="HGPｺﾞｼｯｸE" pitchFamily="50" charset="-128"/>
              </a:rPr>
              <a:t>・成田）</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（出典：税関資料より大阪府</a:t>
            </a:r>
            <a:r>
              <a:rPr lang="ja-JP" altLang="en-US" sz="1200" dirty="0">
                <a:latin typeface="HGPｺﾞｼｯｸE" pitchFamily="50" charset="-128"/>
                <a:ea typeface="HGPｺﾞｼｯｸE" pitchFamily="50" charset="-128"/>
              </a:rPr>
              <a:t>企画室</a:t>
            </a:r>
            <a:r>
              <a:rPr lang="ja-JP" altLang="en-US" sz="1200" dirty="0" smtClean="0">
                <a:latin typeface="HGPｺﾞｼｯｸE" pitchFamily="50" charset="-128"/>
                <a:ea typeface="HGPｺﾞｼｯｸE" pitchFamily="50" charset="-128"/>
              </a:rPr>
              <a:t>作成）　　　（単位：億円）</a:t>
            </a:r>
            <a:endParaRPr lang="en-US" altLang="ja-JP" sz="1400" dirty="0" smtClean="0">
              <a:latin typeface="HGPｺﾞｼｯｸE" pitchFamily="50" charset="-128"/>
              <a:ea typeface="HGPｺﾞｼｯｸE"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1651580631"/>
              </p:ext>
            </p:extLst>
          </p:nvPr>
        </p:nvGraphicFramePr>
        <p:xfrm>
          <a:off x="117114" y="2996952"/>
          <a:ext cx="4418882"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p:cNvSpPr/>
          <p:nvPr/>
        </p:nvSpPr>
        <p:spPr>
          <a:xfrm>
            <a:off x="4644008" y="2348880"/>
            <a:ext cx="4736429"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港湾別の輸出入貿易額推移（</a:t>
            </a:r>
            <a:r>
              <a:rPr lang="ja-JP" altLang="en-US" sz="1400" dirty="0">
                <a:latin typeface="HGPｺﾞｼｯｸE" pitchFamily="50" charset="-128"/>
                <a:ea typeface="HGPｺﾞｼｯｸE" pitchFamily="50" charset="-128"/>
              </a:rPr>
              <a:t>阪神</a:t>
            </a:r>
            <a:r>
              <a:rPr lang="ja-JP" altLang="en-US" sz="1400" dirty="0" smtClean="0">
                <a:latin typeface="HGPｺﾞｼｯｸE" pitchFamily="50" charset="-128"/>
                <a:ea typeface="HGPｺﾞｼｯｸE" pitchFamily="50" charset="-128"/>
              </a:rPr>
              <a:t>・東京・横浜・名古屋）</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（出典：税関資料より大阪府</a:t>
            </a:r>
            <a:r>
              <a:rPr lang="ja-JP" altLang="en-US" sz="1200" dirty="0">
                <a:latin typeface="HGPｺﾞｼｯｸE" pitchFamily="50" charset="-128"/>
                <a:ea typeface="HGPｺﾞｼｯｸE" pitchFamily="50" charset="-128"/>
              </a:rPr>
              <a:t>企画室</a:t>
            </a:r>
            <a:r>
              <a:rPr lang="ja-JP" altLang="en-US" sz="1200" dirty="0" smtClean="0">
                <a:latin typeface="HGPｺﾞｼｯｸE" pitchFamily="50" charset="-128"/>
                <a:ea typeface="HGPｺﾞｼｯｸE" pitchFamily="50" charset="-128"/>
              </a:rPr>
              <a:t>作成）　　　（</a:t>
            </a:r>
            <a:r>
              <a:rPr lang="ja-JP" altLang="en-US" sz="1200" dirty="0">
                <a:latin typeface="HGPｺﾞｼｯｸE" pitchFamily="50" charset="-128"/>
                <a:ea typeface="HGPｺﾞｼｯｸE" pitchFamily="50" charset="-128"/>
              </a:rPr>
              <a:t>単位</a:t>
            </a:r>
            <a:r>
              <a:rPr lang="ja-JP" altLang="en-US" sz="1200" dirty="0" smtClean="0">
                <a:latin typeface="HGPｺﾞｼｯｸE" pitchFamily="50" charset="-128"/>
                <a:ea typeface="HGPｺﾞｼｯｸE" pitchFamily="50" charset="-128"/>
              </a:rPr>
              <a:t>：億円</a:t>
            </a:r>
            <a:r>
              <a:rPr lang="ja-JP" altLang="en-US" sz="1200" dirty="0">
                <a:latin typeface="HGPｺﾞｼｯｸE" pitchFamily="50" charset="-128"/>
                <a:ea typeface="HGPｺﾞｼｯｸE" pitchFamily="50" charset="-128"/>
              </a:rPr>
              <a:t>）</a:t>
            </a:r>
            <a:endParaRPr lang="en-US" altLang="ja-JP" sz="1400" dirty="0">
              <a:latin typeface="HGPｺﾞｼｯｸE" pitchFamily="50" charset="-128"/>
              <a:ea typeface="HGPｺﾞｼｯｸE" pitchFamily="50" charset="-128"/>
            </a:endParaRPr>
          </a:p>
        </p:txBody>
      </p:sp>
    </p:spTree>
    <p:extLst>
      <p:ext uri="{BB962C8B-B14F-4D97-AF65-F5344CB8AC3E}">
        <p14:creationId xmlns:p14="http://schemas.microsoft.com/office/powerpoint/2010/main" val="4138694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817694" y="2895326"/>
            <a:ext cx="6210690" cy="461665"/>
          </a:xfrm>
          <a:prstGeom prst="rect">
            <a:avLst/>
          </a:prstGeom>
          <a:noFill/>
        </p:spPr>
        <p:txBody>
          <a:bodyPr wrap="square" rtlCol="0" anchor="ctr">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成長のための５つの源泉ごとの状況</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59702" y="6093296"/>
            <a:ext cx="7112845" cy="307777"/>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目標と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に、５つの源泉ごとに進捗状況を把握する指標を定め、毎年の状況を把握している。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25</a:t>
            </a:fld>
            <a:endParaRPr kumimoji="1" lang="ja-JP" altLang="en-US"/>
          </a:p>
        </p:txBody>
      </p:sp>
    </p:spTree>
    <p:extLst>
      <p:ext uri="{BB962C8B-B14F-4D97-AF65-F5344CB8AC3E}">
        <p14:creationId xmlns:p14="http://schemas.microsoft.com/office/powerpoint/2010/main" val="4119216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26</a:t>
            </a:fld>
            <a:endParaRPr kumimoji="1" lang="ja-JP" altLang="en-US" dirty="0"/>
          </a:p>
        </p:txBody>
      </p:sp>
    </p:spTree>
    <p:extLst>
      <p:ext uri="{BB962C8B-B14F-4D97-AF65-F5344CB8AC3E}">
        <p14:creationId xmlns:p14="http://schemas.microsoft.com/office/powerpoint/2010/main" val="69706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．内外の集客力</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643148563"/>
              </p:ext>
            </p:extLst>
          </p:nvPr>
        </p:nvGraphicFramePr>
        <p:xfrm>
          <a:off x="107505" y="1380722"/>
          <a:ext cx="8977466" cy="4265368"/>
        </p:xfrm>
        <a:graphic>
          <a:graphicData uri="http://schemas.openxmlformats.org/drawingml/2006/table">
            <a:tbl>
              <a:tblPr firstRow="1" bandRow="1">
                <a:tableStyleId>{5940675A-B579-460E-94D1-54222C63F5DA}</a:tableStyleId>
              </a:tblPr>
              <a:tblGrid>
                <a:gridCol w="208280"/>
                <a:gridCol w="1507836"/>
                <a:gridCol w="960672"/>
                <a:gridCol w="960672"/>
                <a:gridCol w="960672"/>
                <a:gridCol w="960672"/>
                <a:gridCol w="960672"/>
                <a:gridCol w="960672"/>
                <a:gridCol w="1497318"/>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7722">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延べ宿泊者数（大阪府）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mpd="sng">
                      <a:noFill/>
                    </a:lnB>
                  </a:tcPr>
                </a:tc>
                <a:tc hMerge="1">
                  <a:txBody>
                    <a:bodyPr/>
                    <a:lstStyle/>
                    <a:p>
                      <a:endParaRPr kumimoji="1" lang="ja-JP" altLang="en-US"/>
                    </a:p>
                  </a:txBody>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1,962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T="45703" marB="45703"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2,176</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2,334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2,388</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2,837</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strike="noStrik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3,037</a:t>
                      </a:r>
                      <a:r>
                        <a:rPr kumimoji="1" lang="ja-JP" altLang="en-US" sz="1200" u="none" strike="noStrik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strike="noStrik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lvl="0" indent="-182563" algn="l">
                        <a:tabLst>
                          <a:tab pos="92075"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lvl="0" indent="-182563" algn="l">
                        <a:tabLst>
                          <a:tab pos="92075"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「宿泊旅行統計調査」</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7722">
                <a:tc rowSpan="2">
                  <a:txBody>
                    <a:bodyPr/>
                    <a:lstStyle/>
                    <a:p>
                      <a:pPr algn="l"/>
                      <a:endParaRPr kumimoji="1" lang="ja-JP" altLang="en-US" sz="1200" dirty="0">
                        <a:solidFill>
                          <a:schemeClr val="tx1"/>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うち外国人延べ宿泊者数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309</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237</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306</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620</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strike="noStrik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897</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strike="sngStrik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「宿泊旅行統計調査」</a:t>
                      </a:r>
                    </a:p>
                  </a:txBody>
                  <a:tcPr anchor="ctr"/>
                </a:tc>
              </a:tr>
              <a:tr h="677722">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うち日本人延べ宿泊者数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1,653</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1,940</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2,028</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1,957</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2,217</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2,140</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観光庁「宿泊旅行統計調査」より推計</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663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外国人訪問率（大阪府）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27.9</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36.3</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年：日本政府観光局</a:t>
                      </a:r>
                      <a:r>
                        <a:rPr kumimoji="1" lang="en-US" altLang="ja-JP" sz="8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p>
                    <a:p>
                      <a:pPr marL="0" indent="0"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「訪日外客訪問地調査」</a:t>
                      </a:r>
                    </a:p>
                    <a:p>
                      <a:pPr marL="0" indent="0" algn="l">
                        <a:tabLst/>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以降：観光庁</a:t>
                      </a:r>
                    </a:p>
                    <a:p>
                      <a:pPr marL="0" indent="0"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「訪日外国人消費動向調査」</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29735">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国際会議開催件数</a:t>
                      </a: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253</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年９月公表予定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日本政府観光局（</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b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「国際会議統計」</a:t>
                      </a:r>
                    </a:p>
                  </a:txBody>
                  <a:tcPr anchor="ctr"/>
                </a:tc>
              </a:tr>
            </a:tbl>
          </a:graphicData>
        </a:graphic>
      </p:graphicFrame>
      <p:sp>
        <p:nvSpPr>
          <p:cNvPr id="7" name="正方形/長方形 4"/>
          <p:cNvSpPr>
            <a:spLocks noChangeArrowheads="1"/>
          </p:cNvSpPr>
          <p:nvPr/>
        </p:nvSpPr>
        <p:spPr bwMode="auto">
          <a:xfrm>
            <a:off x="251520" y="6165304"/>
            <a:ext cx="46805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延べ宿泊者数から外国人宿泊者数を引いて算出。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4"/>
          <p:cNvSpPr>
            <a:spLocks noChangeArrowheads="1"/>
          </p:cNvSpPr>
          <p:nvPr/>
        </p:nvSpPr>
        <p:spPr bwMode="auto">
          <a:xfrm>
            <a:off x="251520" y="5919083"/>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）年の宿泊者数は、従業員数</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人以下の施設は調査対象外。</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4"/>
          <p:cNvSpPr>
            <a:spLocks noChangeArrowheads="1"/>
          </p:cNvSpPr>
          <p:nvPr/>
        </p:nvSpPr>
        <p:spPr bwMode="auto">
          <a:xfrm>
            <a:off x="71487" y="957228"/>
            <a:ext cx="8785225"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dirty="0" smtClean="0">
                <a:solidFill>
                  <a:prstClr val="black"/>
                </a:solidFill>
                <a:latin typeface="Meiryo UI" pitchFamily="50" charset="-128"/>
                <a:ea typeface="Meiryo UI" pitchFamily="50" charset="-128"/>
                <a:cs typeface="Meiryo UI" pitchFamily="50" charset="-128"/>
              </a:rPr>
              <a:t>◇進捗状況を把握するための指標</a:t>
            </a:r>
            <a:endParaRPr lang="ja-JP" altLang="en-US" dirty="0">
              <a:solidFill>
                <a:prstClr val="black"/>
              </a:solidFill>
              <a:latin typeface="Meiryo UI" pitchFamily="50" charset="-128"/>
              <a:ea typeface="Meiryo UI" pitchFamily="50" charset="-128"/>
              <a:cs typeface="Meiryo UI" pitchFamily="50" charset="-128"/>
            </a:endParaRPr>
          </a:p>
        </p:txBody>
      </p:sp>
      <p:sp>
        <p:nvSpPr>
          <p:cNvPr id="11" name="正方形/長方形 4"/>
          <p:cNvSpPr>
            <a:spLocks noChangeArrowheads="1"/>
          </p:cNvSpPr>
          <p:nvPr/>
        </p:nvSpPr>
        <p:spPr bwMode="auto">
          <a:xfrm>
            <a:off x="251520" y="6351131"/>
            <a:ext cx="44644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訪日外国人のうち大阪を訪問した率　</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27</a:t>
            </a:fld>
            <a:endParaRPr kumimoji="1" lang="ja-JP" altLang="en-US"/>
          </a:p>
        </p:txBody>
      </p:sp>
    </p:spTree>
    <p:extLst>
      <p:ext uri="{BB962C8B-B14F-4D97-AF65-F5344CB8AC3E}">
        <p14:creationId xmlns:p14="http://schemas.microsoft.com/office/powerpoint/2010/main" val="4203068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pPr defTabSz="912813">
              <a:buClr>
                <a:srgbClr val="000000"/>
              </a:buClr>
              <a:buSzPct val="100000"/>
              <a:defRP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世界的</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な創造都市、国際エンターテイメント都市の創出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79512" y="764704"/>
            <a:ext cx="8712968" cy="1655676"/>
          </a:xfrm>
          <a:prstGeom prst="roundRect">
            <a:avLst>
              <a:gd name="adj" fmla="val 5749"/>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分析①：宿泊</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東日本大震災後の我が国の延べ宿泊者数は、増加を続けている。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大阪府における外国人</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延べ宿泊者数</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は、前年度からの伸び率が</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44.6 %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と、全国的にも高い伸びを記録したが、日本人延べ宿泊者数は、微減。</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2420888"/>
            <a:ext cx="5760640"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宿泊者数（延べ外国人、日本人）の推移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観光庁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「宿泊旅行統計調査」から大阪府企画室作成）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301970" y="2455004"/>
            <a:ext cx="4734526" cy="253916"/>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「日本人」は、延べ宿泊者数全体から「外国人」を引いて算出している。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28</a:t>
            </a:fld>
            <a:endParaRPr kumimoji="1" lang="ja-JP" altLang="en-US"/>
          </a:p>
        </p:txBody>
      </p:sp>
      <p:sp>
        <p:nvSpPr>
          <p:cNvPr id="11" name="テキスト ボックス 10"/>
          <p:cNvSpPr txBox="1"/>
          <p:nvPr/>
        </p:nvSpPr>
        <p:spPr>
          <a:xfrm>
            <a:off x="502643" y="3069540"/>
            <a:ext cx="1549077" cy="215444"/>
          </a:xfrm>
          <a:prstGeom prst="rect">
            <a:avLst/>
          </a:prstGeom>
          <a:noFill/>
        </p:spPr>
        <p:txBody>
          <a:bodyPr wrap="square" rtlCol="0">
            <a:spAutoFit/>
          </a:bodyPr>
          <a:lstStyle/>
          <a:p>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単位：千</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人泊</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301970" y="2636912"/>
            <a:ext cx="4734526" cy="415498"/>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各都市</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の「外国人述べ宿泊者数の割合」「日本人延べ宿泊者数の割合」はそれぞれ、全国の</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「外国人述べ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宿泊者数」</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「日本人</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延べ宿泊者数」に占めるもの</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2979939222"/>
              </p:ext>
            </p:extLst>
          </p:nvPr>
        </p:nvGraphicFramePr>
        <p:xfrm>
          <a:off x="526485" y="3284984"/>
          <a:ext cx="8293987" cy="3384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279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20151" y="7057"/>
            <a:ext cx="8922972" cy="2664946"/>
          </a:xfrm>
          <a:prstGeom prst="roundRect">
            <a:avLst>
              <a:gd name="adj" fmla="val 7559"/>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36000" rIns="91440" bIns="36000" numCol="1" spcCol="0" rtlCol="0" fromWordArt="0" anchor="t" anchorCtr="0" forceAA="0" compatLnSpc="1">
            <a:prstTxWarp prst="textNoShape">
              <a:avLst/>
            </a:prstTxWarp>
            <a:spAutoFit/>
          </a:bodyPr>
          <a:lstStyle/>
          <a:p>
            <a:pPr marL="271463" indent="-271463" algn="just">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阪外客数</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・国際会議の状況</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来阪外客数</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以降増加し</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年は前年度比</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倍の</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と過去</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最高を更新。</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への訪問率</a:t>
            </a:r>
            <a:r>
              <a:rPr lang="en-US" altLang="ja-JP" kern="100"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2015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36.3%</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と過去最高を更新。</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主な要因としては、アジア地域の経済成長に伴う海外旅行需要が拡大する中で、関西国際空港における</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（格安航空会社</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を含む国際線就航便数が増加すること等により、大阪府ではアジアからの入国者数が増加。</a:t>
            </a:r>
            <a:endParaRPr lang="en-US" altLang="ja-JP" strike="sngStrik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fontAlgn="auto">
              <a:spcBef>
                <a:spcPts val="0"/>
              </a:spcBef>
              <a:spcAft>
                <a:spcPts val="0"/>
              </a:spcAft>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における国際会議の開催件数は、過去最高を更新したが、大阪は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年から減少。</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誘致について、都市魅力創造戦略会議等で検討中。</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07719" y="2641531"/>
            <a:ext cx="6912768"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訪問率：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日本国内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海</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港</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から出国する外国人客の内、大阪府を訪問したと回答した人数の割合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33674" y="2838127"/>
            <a:ext cx="4170444"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来日外国人数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主要都市訪問率</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訪日外国人消費動向調査</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609057" y="2843641"/>
            <a:ext cx="3116483"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国際会議の開催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8100392" y="2905197"/>
            <a:ext cx="56938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29</a:t>
            </a:fld>
            <a:endParaRPr kumimoji="1" lang="ja-JP" altLang="en-US" dirty="0"/>
          </a:p>
        </p:txBody>
      </p:sp>
      <p:sp>
        <p:nvSpPr>
          <p:cNvPr id="6" name="正方形/長方形 5"/>
          <p:cNvSpPr/>
          <p:nvPr/>
        </p:nvSpPr>
        <p:spPr>
          <a:xfrm>
            <a:off x="4651921" y="6381328"/>
            <a:ext cx="4572000" cy="246221"/>
          </a:xfrm>
          <a:prstGeom prst="rect">
            <a:avLst/>
          </a:prstGeom>
        </p:spPr>
        <p:txBody>
          <a:bodyPr>
            <a:spAutoFit/>
          </a:bodyPr>
          <a:lstStyle/>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会議統計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0" name="グラフ 19"/>
          <p:cNvGraphicFramePr>
            <a:graphicFrameLocks/>
          </p:cNvGraphicFramePr>
          <p:nvPr>
            <p:extLst>
              <p:ext uri="{D42A27DB-BD31-4B8C-83A1-F6EECF244321}">
                <p14:modId xmlns:p14="http://schemas.microsoft.com/office/powerpoint/2010/main" val="4116682884"/>
              </p:ext>
            </p:extLst>
          </p:nvPr>
        </p:nvGraphicFramePr>
        <p:xfrm>
          <a:off x="207719" y="3068960"/>
          <a:ext cx="4462227" cy="3789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3736712671"/>
              </p:ext>
            </p:extLst>
          </p:nvPr>
        </p:nvGraphicFramePr>
        <p:xfrm>
          <a:off x="4461486" y="2895379"/>
          <a:ext cx="4575010" cy="3589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7925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76470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1520" y="188640"/>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目次</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51520" y="908720"/>
            <a:ext cx="8568952" cy="5016758"/>
          </a:xfrm>
          <a:prstGeom prst="rect">
            <a:avLst/>
          </a:prstGeom>
          <a:noFill/>
        </p:spPr>
        <p:txBody>
          <a:bodyPr wrap="square" rtlCol="0">
            <a:spAutoFit/>
          </a:bodyPr>
          <a:lstStyle/>
          <a:p>
            <a:pPr>
              <a:tabLst>
                <a:tab pos="6816725" algn="l"/>
                <a:tab pos="7529513"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○はじめに（これまでの経緯など）</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5</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tabLst>
                <a:tab pos="6816725"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○第１章　　成長目標の達成状況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tabLst>
                <a:tab pos="6816725" algn="l"/>
              </a:tabLs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実質成長率（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経済）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9</a:t>
            </a:r>
          </a:p>
          <a:p>
            <a:pPr marL="342900" indent="-69850">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近年の景気動向</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42900" indent="-69850">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生産・輸出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42900" indent="-69850">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設備投資</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42900" indent="-69850">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個人消費</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p>
          <a:p>
            <a:pPr>
              <a:tabLst>
                <a:tab pos="6816725"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雇用創出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18</a:t>
            </a:r>
          </a:p>
          <a:p>
            <a:pPr marL="27305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①失業率の推移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7305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②求人倍率の推移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p>
          <a:p>
            <a:pPr>
              <a:tabLst>
                <a:tab pos="6816725" algn="l"/>
              </a:tabLst>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来阪外国人数・貨物取扱量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21</a:t>
            </a:r>
          </a:p>
          <a:p>
            <a:pPr marL="27305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①来阪外国人数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73050"/>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②貨物取扱量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t>
            </a: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tabLst>
                <a:tab pos="6816725" algn="l"/>
              </a:tabLst>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章　　</a:t>
            </a:r>
            <a:r>
              <a:rPr lang="ja-JP" altLang="en-US" dirty="0">
                <a:latin typeface="Meiryo UI" panose="020B0604030504040204" pitchFamily="50" charset="-128"/>
                <a:ea typeface="Meiryo UI" panose="020B0604030504040204" pitchFamily="50" charset="-128"/>
                <a:cs typeface="Meiryo UI" panose="020B0604030504040204" pitchFamily="50" charset="-128"/>
              </a:rPr>
              <a:t>成長の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ための５つの源泉ごとの状況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25</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tabLst>
                <a:tab pos="6816725"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内外の集客力強化</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27</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世界的な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創造都市、国際エンターテイメント都市の創出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p>
          <a:p>
            <a:pPr marL="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観光ハブ化の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33</a:t>
            </a:r>
          </a:p>
          <a:p>
            <a:pPr marL="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）関西観光ポータル化の推進</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36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3745272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843252" y="6454497"/>
            <a:ext cx="4300748" cy="430887"/>
          </a:xfrm>
          <a:prstGeom prst="rect">
            <a:avLst/>
          </a:prstGeom>
          <a:noFill/>
        </p:spPr>
        <p:txBody>
          <a:bodyPr wrap="square" rtlCol="0">
            <a:spAutoFit/>
          </a:bodyPr>
          <a:lstStyle/>
          <a:p>
            <a:r>
              <a:rPr lang="ja-JP" altLang="en-US" sz="1050" dirty="0" smtClean="0"/>
              <a:t>（注）従業員数</a:t>
            </a:r>
            <a:r>
              <a:rPr lang="en-US" altLang="ja-JP" sz="1050" dirty="0" smtClean="0"/>
              <a:t>10</a:t>
            </a:r>
            <a:r>
              <a:rPr lang="ja-JP" altLang="en-US" sz="1050" dirty="0" smtClean="0"/>
              <a:t>人</a:t>
            </a:r>
            <a:r>
              <a:rPr lang="ja-JP" altLang="en-US" sz="1050" dirty="0"/>
              <a:t>以下</a:t>
            </a:r>
            <a:r>
              <a:rPr lang="ja-JP" altLang="en-US" sz="1050" dirty="0" smtClean="0"/>
              <a:t>の施設については抽出調査</a:t>
            </a:r>
            <a:endParaRPr lang="en-US" altLang="ja-JP" sz="1050" dirty="0" smtClean="0"/>
          </a:p>
          <a:p>
            <a:r>
              <a:rPr lang="ja-JP" altLang="en-US" sz="1050" dirty="0"/>
              <a:t>（出典</a:t>
            </a:r>
            <a:r>
              <a:rPr lang="ja-JP" altLang="en-US" sz="1050" dirty="0" smtClean="0"/>
              <a:t>）観光庁「</a:t>
            </a:r>
            <a:r>
              <a:rPr lang="ja-JP" altLang="en-US" sz="1050" dirty="0"/>
              <a:t>宿泊旅行統計</a:t>
            </a:r>
            <a:r>
              <a:rPr lang="ja-JP" altLang="en-US" sz="1050" dirty="0" smtClean="0"/>
              <a:t>調査」</a:t>
            </a:r>
            <a:r>
              <a:rPr lang="ja-JP" altLang="en-US" sz="1050" dirty="0"/>
              <a:t>（</a:t>
            </a:r>
            <a:r>
              <a:rPr lang="en-US" altLang="ja-JP" sz="1050" dirty="0" smtClean="0"/>
              <a:t>H27</a:t>
            </a:r>
            <a:r>
              <a:rPr lang="ja-JP" altLang="en-US" sz="1050" dirty="0" smtClean="0"/>
              <a:t>年）</a:t>
            </a:r>
            <a:endParaRPr lang="ja-JP" altLang="en-US" sz="1050" dirty="0"/>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30</a:t>
            </a:fld>
            <a:endParaRPr kumimoji="1" lang="ja-JP" altLang="en-US" dirty="0"/>
          </a:p>
        </p:txBody>
      </p:sp>
      <p:sp>
        <p:nvSpPr>
          <p:cNvPr id="3" name="角丸四角形 2"/>
          <p:cNvSpPr/>
          <p:nvPr/>
        </p:nvSpPr>
        <p:spPr>
          <a:xfrm>
            <a:off x="46395" y="104406"/>
            <a:ext cx="8952931" cy="1788259"/>
          </a:xfrm>
          <a:prstGeom prst="roundRect">
            <a:avLst>
              <a:gd name="adj" fmla="val 3617"/>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大阪府に届出のあるホテル・旅館数は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1,130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76,128</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年以降ほとんど客室数が増えていない。</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年の客室稼働率は全体で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84.8</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％で昨年に続き全国１位。旅館の稼働率も、</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％と上昇。</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客室不足の緩和のため、</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年度、特区内における外国人滞在施設経営事業（いわゆる特区民泊）を一部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1547" y="1969676"/>
            <a:ext cx="4771705" cy="523220"/>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■ホテル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旅館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営業の施設数・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客室数の推移（大阪府）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t>（</a:t>
            </a:r>
            <a:r>
              <a:rPr lang="ja-JP" altLang="en-US" sz="1400" dirty="0"/>
              <a:t>出典）厚労省「衛生行政報告例</a:t>
            </a:r>
            <a:r>
              <a:rPr lang="ja-JP" altLang="en-US" sz="1400" dirty="0" smtClean="0"/>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829604" y="1844824"/>
            <a:ext cx="4191565"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■都道府県別、タイプ別客室稼働率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4" name="グラフ 13"/>
          <p:cNvGraphicFramePr/>
          <p:nvPr>
            <p:extLst>
              <p:ext uri="{D42A27DB-BD31-4B8C-83A1-F6EECF244321}">
                <p14:modId xmlns:p14="http://schemas.microsoft.com/office/powerpoint/2010/main" val="1404966329"/>
              </p:ext>
            </p:extLst>
          </p:nvPr>
        </p:nvGraphicFramePr>
        <p:xfrm>
          <a:off x="4544704" y="2090779"/>
          <a:ext cx="4585648" cy="32104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表 3"/>
          <p:cNvGraphicFramePr>
            <a:graphicFrameLocks noGrp="1"/>
          </p:cNvGraphicFramePr>
          <p:nvPr>
            <p:extLst>
              <p:ext uri="{D42A27DB-BD31-4B8C-83A1-F6EECF244321}">
                <p14:modId xmlns:p14="http://schemas.microsoft.com/office/powerpoint/2010/main" val="916732404"/>
              </p:ext>
            </p:extLst>
          </p:nvPr>
        </p:nvGraphicFramePr>
        <p:xfrm>
          <a:off x="184089" y="2564904"/>
          <a:ext cx="4338770" cy="1714500"/>
        </p:xfrm>
        <a:graphic>
          <a:graphicData uri="http://schemas.openxmlformats.org/drawingml/2006/table">
            <a:tbl>
              <a:tblPr>
                <a:tableStyleId>{5C22544A-7EE6-4342-B048-85BDC9FD1C3A}</a:tableStyleId>
              </a:tblPr>
              <a:tblGrid>
                <a:gridCol w="195660"/>
                <a:gridCol w="799580"/>
                <a:gridCol w="668706"/>
                <a:gridCol w="668706"/>
                <a:gridCol w="668706"/>
                <a:gridCol w="668706"/>
                <a:gridCol w="668706"/>
              </a:tblGrid>
              <a:tr h="342900">
                <a:tc gridSpan="2">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2010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2011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2012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2013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2014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2900">
                <a:tc gridSpan="2">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ホテルの施設数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ash"/>
                      <a:round/>
                      <a:headEnd type="none" w="med" len="med"/>
                      <a:tailEnd type="none" w="med" len="med"/>
                    </a:lnB>
                    <a:solidFill>
                      <a:schemeClr val="bg1"/>
                    </a:solidFill>
                  </a:tcPr>
                </a:tc>
                <a:tc hMerge="1">
                  <a:txBody>
                    <a:bodyPr/>
                    <a:lstStyle/>
                    <a:p>
                      <a:endParaRPr kumimoji="1" lang="ja-JP" altLang="en-US"/>
                    </a:p>
                  </a:txBody>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365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356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359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374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371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429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客室数</a:t>
                      </a:r>
                      <a:endPar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55,374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54,733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55,367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56,992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57,147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900">
                <a:tc gridSpan="2">
                  <a:txBody>
                    <a:bodyPr/>
                    <a:lstStyle/>
                    <a:p>
                      <a:pPr algn="l" fontAlgn="ctr"/>
                      <a:r>
                        <a:rPr lang="zh-TW"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旅館</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zh-TW"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施設数</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ash"/>
                      <a:round/>
                      <a:headEnd type="none" w="med" len="med"/>
                      <a:tailEnd type="none" w="med" len="med"/>
                    </a:lnB>
                    <a:solidFill>
                      <a:schemeClr val="bg1"/>
                    </a:solidFill>
                  </a:tcPr>
                </a:tc>
                <a:tc hMerge="1">
                  <a:txBody>
                    <a:bodyPr/>
                    <a:lstStyle/>
                    <a:p>
                      <a:endParaRPr kumimoji="1" lang="ja-JP" altLang="en-US"/>
                    </a:p>
                  </a:txBody>
                  <a:tcP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869</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829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808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783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759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42900">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客室数</a:t>
                      </a:r>
                      <a:endPar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20,589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19,874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19,624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19,319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18,981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テキスト ボックス 10"/>
          <p:cNvSpPr txBox="1"/>
          <p:nvPr/>
        </p:nvSpPr>
        <p:spPr>
          <a:xfrm>
            <a:off x="4852052" y="5013176"/>
            <a:ext cx="4300748" cy="1477328"/>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旅館：和式の構造及び設備を主とする施設を設け、宿泊料を受けて、人を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宿泊させるもの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ホテル：洋式の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構造及び設備を主とする施設を設け、宿泊料を受けて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宿泊させるもの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①リゾートホテル：ホテルのうち、行楽地や保養地に建てられた、主に観光客</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を対象とするもの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②ビジネスホテル：ホテルのうち、主に出張ビジネスマンを対象とするもの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③シティホテル：ホテルのうち、リゾートホテル、ビジネスホテル以外の都市部に</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立地するもの</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41083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6220" y="54580"/>
            <a:ext cx="8622000" cy="2086302"/>
          </a:xfrm>
          <a:prstGeom prst="roundRect">
            <a:avLst>
              <a:gd name="adj" fmla="val 3617"/>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分析③：大阪</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の都市魅力の向上</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「大阪都市魅力創造戦略」（</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月策定、今年度改訂予定）のもと、大阪府・大阪市等が一体となって、水都大阪や大阪・光の饗宴、大阪マラソンなど、都市魅力の創造・発信、集客促進を図る様々な取組みを展開。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観光客は買い物だけでなく文化や歴史、生活体験にも関心を持っている。国に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おいても、地域文化などを含む「文化芸術」を、これまでの「保存継承」から「活用」の視点も加えた支援に転換することで、経済活性化につなげる動きも出ている。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506549469"/>
              </p:ext>
            </p:extLst>
          </p:nvPr>
        </p:nvGraphicFramePr>
        <p:xfrm>
          <a:off x="242481" y="2492896"/>
          <a:ext cx="7410797" cy="777019"/>
        </p:xfrm>
        <a:graphic>
          <a:graphicData uri="http://schemas.openxmlformats.org/drawingml/2006/table">
            <a:tbl>
              <a:tblPr firstRow="1" firstCol="1" bandRow="1"/>
              <a:tblGrid>
                <a:gridCol w="2005403"/>
                <a:gridCol w="900899"/>
                <a:gridCol w="900899"/>
                <a:gridCol w="900899"/>
                <a:gridCol w="900899"/>
                <a:gridCol w="900899"/>
                <a:gridCol w="900899"/>
              </a:tblGrid>
              <a:tr h="191391">
                <a:tc>
                  <a:txBody>
                    <a:body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2010</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370">
                <a:tc>
                  <a:txBody>
                    <a:bodyPr/>
                    <a:lstStyle/>
                    <a:p>
                      <a:pPr algn="just">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OSAKA</a:t>
                      </a:r>
                      <a:r>
                        <a:rPr lang="ja-JP" altLang="en-US" sz="1200" kern="100" dirty="0" smtClean="0">
                          <a:solidFill>
                            <a:schemeClr val="tx1"/>
                          </a:solidFill>
                          <a:effectLst/>
                          <a:latin typeface="HGPｺﾞｼｯｸE" pitchFamily="50" charset="-128"/>
                          <a:ea typeface="HGPｺﾞｼｯｸE" pitchFamily="50" charset="-128"/>
                          <a:cs typeface="Times New Roman"/>
                        </a:rPr>
                        <a:t>光のルネサンス</a:t>
                      </a:r>
                      <a:endParaRPr lang="en-US" altLang="ja-JP" sz="1200" kern="100" dirty="0" smtClean="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286</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329</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301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246</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272</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42">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御堂筋イルミネーション</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168</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188</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147</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95</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269</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455</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706">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大阪マラソン</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111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131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137</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142</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alt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144</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正方形/長方形 4"/>
          <p:cNvSpPr/>
          <p:nvPr/>
        </p:nvSpPr>
        <p:spPr>
          <a:xfrm>
            <a:off x="23920" y="2204864"/>
            <a:ext cx="3923960" cy="307777"/>
          </a:xfrm>
          <a:prstGeom prst="rect">
            <a:avLst/>
          </a:prstGeom>
        </p:spPr>
        <p:txBody>
          <a:bodyPr wrap="square">
            <a:spAutoFit/>
          </a:bodyPr>
          <a:lstStyle/>
          <a:p>
            <a:pPr marL="177800" indent="-177800"/>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イベント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集客数（年度ベース）</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75958" y="3284984"/>
            <a:ext cx="8662262" cy="592470"/>
          </a:xfrm>
          <a:prstGeom prst="rect">
            <a:avLst/>
          </a:prstGeom>
          <a:noFill/>
        </p:spPr>
        <p:txBody>
          <a:bodyPr wrap="square" rtlCol="0">
            <a:spAutoFit/>
          </a:bodyPr>
          <a:lstStyle/>
          <a:p>
            <a:pPr marL="171450" indent="-171450">
              <a:lnSpc>
                <a:spcPts val="1300"/>
              </a:lnSpc>
              <a:buFont typeface="ＭＳ Ｐゴシック" panose="020B0600070205080204" pitchFamily="50" charset="-128"/>
              <a:buChar char="※"/>
            </a:pPr>
            <a:r>
              <a:rPr lang="en-US" altLang="ja-JP" sz="1100" dirty="0" smtClean="0"/>
              <a:t>2015</a:t>
            </a:r>
            <a:r>
              <a:rPr lang="ja-JP" altLang="en-US" sz="1100" dirty="0" smtClean="0"/>
              <a:t>年度</a:t>
            </a:r>
            <a:r>
              <a:rPr lang="ja-JP" altLang="en-US" sz="1100" dirty="0"/>
              <a:t>は、「</a:t>
            </a:r>
            <a:r>
              <a:rPr lang="en-US" altLang="ja-JP" sz="1100" dirty="0"/>
              <a:t>OSAKA</a:t>
            </a:r>
            <a:r>
              <a:rPr lang="ja-JP" altLang="en-US" sz="1100" dirty="0"/>
              <a:t>光のルネサンス」と「御堂筋イルミネーション」を核に、大阪市内各所で</a:t>
            </a:r>
            <a:r>
              <a:rPr lang="ja-JP" altLang="en-US" sz="1100" dirty="0" smtClean="0"/>
              <a:t>民間</a:t>
            </a:r>
            <a:r>
              <a:rPr lang="ja-JP" altLang="en-US" sz="1100" dirty="0"/>
              <a:t>団体等が主催</a:t>
            </a:r>
            <a:r>
              <a:rPr lang="ja-JP" altLang="en-US" sz="1100" dirty="0" smtClean="0"/>
              <a:t>する光</a:t>
            </a:r>
            <a:r>
              <a:rPr lang="ja-JP" altLang="en-US" sz="1100" dirty="0"/>
              <a:t>の</a:t>
            </a:r>
            <a:r>
              <a:rPr lang="ja-JP" altLang="en-US" sz="1100" dirty="0" smtClean="0"/>
              <a:t>プログラム</a:t>
            </a:r>
            <a:r>
              <a:rPr lang="ja-JP" altLang="en-US" sz="1100" dirty="0"/>
              <a:t>と連携して、「大阪・光の</a:t>
            </a:r>
            <a:r>
              <a:rPr lang="ja-JP" altLang="en-US" sz="1100" dirty="0" smtClean="0"/>
              <a:t>饗宴</a:t>
            </a:r>
            <a:r>
              <a:rPr lang="en-US" altLang="ja-JP" sz="1100" dirty="0" smtClean="0"/>
              <a:t>2015</a:t>
            </a:r>
            <a:r>
              <a:rPr lang="ja-JP" altLang="en-US" sz="1100" dirty="0" smtClean="0"/>
              <a:t>」</a:t>
            </a:r>
            <a:r>
              <a:rPr lang="ja-JP" altLang="en-US" sz="1100" dirty="0"/>
              <a:t>を開催。</a:t>
            </a:r>
            <a:endParaRPr lang="en-US" altLang="ja-JP" sz="1100" dirty="0"/>
          </a:p>
          <a:p>
            <a:pPr marL="171450" indent="-171450">
              <a:lnSpc>
                <a:spcPts val="1300"/>
              </a:lnSpc>
              <a:buFont typeface="ＭＳ Ｐゴシック" panose="020B0600070205080204" pitchFamily="50" charset="-128"/>
              <a:buChar char="※"/>
            </a:pPr>
            <a:r>
              <a:rPr lang="ja-JP" altLang="en-US" sz="1100" dirty="0" smtClean="0"/>
              <a:t>「</a:t>
            </a:r>
            <a:r>
              <a:rPr lang="ja-JP" altLang="en-US" sz="1100" dirty="0"/>
              <a:t>大阪・光の</a:t>
            </a:r>
            <a:r>
              <a:rPr lang="ja-JP" altLang="en-US" sz="1100" dirty="0" smtClean="0"/>
              <a:t>饗宴</a:t>
            </a:r>
            <a:r>
              <a:rPr lang="en-US" altLang="ja-JP" sz="1100" dirty="0" smtClean="0"/>
              <a:t>2015</a:t>
            </a:r>
            <a:r>
              <a:rPr lang="ja-JP" altLang="en-US" sz="1100" dirty="0" smtClean="0"/>
              <a:t>」</a:t>
            </a:r>
            <a:r>
              <a:rPr lang="ja-JP" altLang="en-US" sz="1100" dirty="0"/>
              <a:t>全体の来場者数は</a:t>
            </a:r>
            <a:r>
              <a:rPr lang="ja-JP" altLang="en-US" sz="1100" dirty="0" smtClean="0"/>
              <a:t>約</a:t>
            </a:r>
            <a:r>
              <a:rPr lang="en-US" altLang="ja-JP" sz="1100" dirty="0" smtClean="0"/>
              <a:t>1,154</a:t>
            </a:r>
            <a:r>
              <a:rPr lang="ja-JP" altLang="en-US" sz="1100" dirty="0" smtClean="0"/>
              <a:t>万人</a:t>
            </a:r>
            <a:r>
              <a:rPr lang="ja-JP" altLang="en-US" sz="1100" dirty="0"/>
              <a:t>、経済波及効果は</a:t>
            </a:r>
            <a:r>
              <a:rPr lang="ja-JP" altLang="en-US" sz="1100" dirty="0" smtClean="0"/>
              <a:t>約</a:t>
            </a:r>
            <a:r>
              <a:rPr lang="en-US" altLang="ja-JP" sz="1100" dirty="0" smtClean="0"/>
              <a:t>543</a:t>
            </a:r>
            <a:r>
              <a:rPr lang="ja-JP" altLang="en-US" sz="1100" dirty="0" smtClean="0"/>
              <a:t>億</a:t>
            </a:r>
            <a:r>
              <a:rPr lang="ja-JP" altLang="en-US" sz="1100" dirty="0"/>
              <a:t>円</a:t>
            </a:r>
            <a:r>
              <a:rPr lang="ja-JP" altLang="en-US" sz="1100" dirty="0" smtClean="0"/>
              <a:t>（</a:t>
            </a:r>
            <a:r>
              <a:rPr lang="en-US" altLang="ja-JP" sz="1100" dirty="0" smtClean="0"/>
              <a:t>2016.2.8 </a:t>
            </a:r>
            <a:r>
              <a:rPr lang="ja-JP" altLang="en-US" sz="1100" dirty="0"/>
              <a:t>大阪・光の饗宴実行委員会発表</a:t>
            </a:r>
            <a:r>
              <a:rPr lang="ja-JP" altLang="en-US" sz="1100" dirty="0" smtClean="0"/>
              <a:t>）</a:t>
            </a:r>
            <a:endParaRPr lang="en-US" altLang="ja-JP" sz="1100" strike="dblStrike" dirty="0"/>
          </a:p>
        </p:txBody>
      </p:sp>
      <p:sp>
        <p:nvSpPr>
          <p:cNvPr id="2" name="スライド番号プレースホルダー 1"/>
          <p:cNvSpPr>
            <a:spLocks noGrp="1"/>
          </p:cNvSpPr>
          <p:nvPr>
            <p:ph type="sldNum" sz="quarter" idx="12"/>
          </p:nvPr>
        </p:nvSpPr>
        <p:spPr>
          <a:xfrm>
            <a:off x="7044054" y="6592267"/>
            <a:ext cx="2133600" cy="365125"/>
          </a:xfrm>
        </p:spPr>
        <p:txBody>
          <a:bodyPr/>
          <a:lstStyle/>
          <a:p>
            <a:fld id="{D2D8002D-B5B0-4BAC-B1F6-782DDCCE6D9C}" type="slidenum">
              <a:rPr lang="ja-JP" altLang="en-US" smtClean="0">
                <a:solidFill>
                  <a:prstClr val="black">
                    <a:tint val="75000"/>
                  </a:prstClr>
                </a:solidFill>
              </a:rPr>
              <a:pPr/>
              <a:t>31</a:t>
            </a:fld>
            <a:endParaRPr lang="ja-JP" altLang="en-US" dirty="0">
              <a:solidFill>
                <a:prstClr val="black">
                  <a:tint val="75000"/>
                </a:prstClr>
              </a:solidFill>
            </a:endParaRPr>
          </a:p>
        </p:txBody>
      </p:sp>
      <p:sp>
        <p:nvSpPr>
          <p:cNvPr id="10" name="正方形/長方形 9"/>
          <p:cNvSpPr/>
          <p:nvPr/>
        </p:nvSpPr>
        <p:spPr>
          <a:xfrm>
            <a:off x="23920" y="3861048"/>
            <a:ext cx="4980128"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日本旅行を選んだ理由</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DBJ</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JTBF</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アジア８地域・訪日外国人旅行者の意向調査（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（複数回答、</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4,111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766091172"/>
              </p:ext>
            </p:extLst>
          </p:nvPr>
        </p:nvGraphicFramePr>
        <p:xfrm>
          <a:off x="153760" y="4365104"/>
          <a:ext cx="4500001" cy="2460265"/>
        </p:xfrm>
        <a:graphic>
          <a:graphicData uri="http://schemas.openxmlformats.org/drawingml/2006/table">
            <a:tbl>
              <a:tblPr firstRow="1" bandRow="1">
                <a:tableStyleId>{5C22544A-7EE6-4342-B048-85BDC9FD1C3A}</a:tableStyleId>
              </a:tblPr>
              <a:tblGrid>
                <a:gridCol w="259938"/>
                <a:gridCol w="1854046"/>
                <a:gridCol w="1080003"/>
                <a:gridCol w="1306014"/>
              </a:tblGrid>
              <a:tr h="326665">
                <a:tc>
                  <a:txBody>
                    <a:bodyPr/>
                    <a:lstStyle/>
                    <a:p>
                      <a:pPr algn="ctr"/>
                      <a:r>
                        <a:rPr kumimoji="1" lang="ja-JP" altLang="en-US" sz="1100" dirty="0" smtClean="0"/>
                        <a:t>順位</a:t>
                      </a:r>
                      <a:endParaRPr kumimoji="1" lang="ja-JP" altLang="en-US" sz="1100" dirty="0"/>
                    </a:p>
                  </a:txBody>
                  <a:tcPr/>
                </a:tc>
                <a:tc>
                  <a:txBody>
                    <a:bodyPr/>
                    <a:lstStyle/>
                    <a:p>
                      <a:pPr algn="ctr"/>
                      <a:r>
                        <a:rPr kumimoji="1" lang="ja-JP" altLang="en-US" sz="1100" dirty="0" smtClean="0"/>
                        <a:t>理由</a:t>
                      </a:r>
                      <a:endParaRPr kumimoji="1" lang="ja-JP" altLang="en-US" sz="1100" dirty="0"/>
                    </a:p>
                  </a:txBody>
                  <a:tcPr anchor="ctr"/>
                </a:tc>
                <a:tc>
                  <a:txBody>
                    <a:bodyPr/>
                    <a:lstStyle/>
                    <a:p>
                      <a:pPr algn="ctr"/>
                      <a:r>
                        <a:rPr kumimoji="1" lang="ja-JP" altLang="en-US" sz="1000" dirty="0" smtClean="0"/>
                        <a:t>訪日経験１回目</a:t>
                      </a:r>
                      <a:endParaRPr kumimoji="1" lang="en-US" altLang="ja-JP" sz="1000" dirty="0" smtClean="0"/>
                    </a:p>
                    <a:p>
                      <a:pPr algn="ctr"/>
                      <a:r>
                        <a:rPr kumimoji="1" lang="ja-JP" altLang="en-US" sz="1000" dirty="0" smtClean="0"/>
                        <a:t>の旅行者</a:t>
                      </a:r>
                      <a:endParaRPr kumimoji="1" lang="ja-JP" altLang="en-US" sz="1000" dirty="0"/>
                    </a:p>
                  </a:txBody>
                  <a:tcPr/>
                </a:tc>
                <a:tc>
                  <a:txBody>
                    <a:bodyPr/>
                    <a:lstStyle/>
                    <a:p>
                      <a:pPr algn="ctr"/>
                      <a:r>
                        <a:rPr kumimoji="1" lang="ja-JP" altLang="en-US" sz="1000" dirty="0" smtClean="0"/>
                        <a:t>訪日経験２回目</a:t>
                      </a:r>
                      <a:endParaRPr kumimoji="1" lang="en-US" altLang="ja-JP" sz="1000" dirty="0" smtClean="0"/>
                    </a:p>
                    <a:p>
                      <a:pPr algn="ctr"/>
                      <a:r>
                        <a:rPr kumimoji="1" lang="ja-JP" altLang="en-US" sz="1000" dirty="0" smtClean="0"/>
                        <a:t>以上の旅行者</a:t>
                      </a:r>
                      <a:endParaRPr kumimoji="1" lang="ja-JP" altLang="en-US" sz="1000" dirty="0"/>
                    </a:p>
                  </a:txBody>
                  <a:tcPr/>
                </a:tc>
              </a:tr>
              <a:tr h="326665">
                <a:tc>
                  <a:txBody>
                    <a:bodyPr/>
                    <a:lstStyle/>
                    <a:p>
                      <a:r>
                        <a:rPr kumimoji="1" lang="en-US" altLang="ja-JP" sz="1100" dirty="0" smtClean="0"/>
                        <a:t>1</a:t>
                      </a:r>
                      <a:endParaRPr kumimoji="1" lang="ja-JP" altLang="en-US" sz="1100" dirty="0"/>
                    </a:p>
                  </a:txBody>
                  <a:tcPr/>
                </a:tc>
                <a:tc>
                  <a:txBody>
                    <a:bodyPr/>
                    <a:lstStyle/>
                    <a:p>
                      <a:r>
                        <a:rPr kumimoji="1" lang="ja-JP" altLang="en-US" sz="1100" dirty="0" smtClean="0"/>
                        <a:t>日本食に関心があったから</a:t>
                      </a:r>
                      <a:endParaRPr kumimoji="1" lang="ja-JP" altLang="en-US" sz="1100" dirty="0"/>
                    </a:p>
                  </a:txBody>
                  <a:tcPr/>
                </a:tc>
                <a:tc>
                  <a:txBody>
                    <a:bodyPr/>
                    <a:lstStyle/>
                    <a:p>
                      <a:pPr algn="r"/>
                      <a:r>
                        <a:rPr kumimoji="1" lang="en-US" altLang="ja-JP" sz="1200" dirty="0" smtClean="0"/>
                        <a:t>46</a:t>
                      </a:r>
                      <a:r>
                        <a:rPr kumimoji="1" lang="ja-JP" altLang="en-US" sz="1200" dirty="0" smtClean="0"/>
                        <a:t>％</a:t>
                      </a:r>
                      <a:endParaRPr kumimoji="1" lang="ja-JP" altLang="en-US" sz="1200" dirty="0"/>
                    </a:p>
                  </a:txBody>
                  <a:tcPr/>
                </a:tc>
                <a:tc>
                  <a:txBody>
                    <a:bodyPr/>
                    <a:lstStyle/>
                    <a:p>
                      <a:pPr algn="r"/>
                      <a:r>
                        <a:rPr kumimoji="1" lang="en-US" altLang="ja-JP" sz="1200" dirty="0" smtClean="0"/>
                        <a:t>52</a:t>
                      </a:r>
                      <a:r>
                        <a:rPr kumimoji="1" lang="ja-JP" altLang="en-US" sz="1200" dirty="0" smtClean="0"/>
                        <a:t>％</a:t>
                      </a:r>
                      <a:endParaRPr kumimoji="1" lang="ja-JP" altLang="en-US" sz="1200" dirty="0"/>
                    </a:p>
                  </a:txBody>
                  <a:tcPr/>
                </a:tc>
              </a:tr>
              <a:tr h="326665">
                <a:tc>
                  <a:txBody>
                    <a:bodyPr/>
                    <a:lstStyle/>
                    <a:p>
                      <a:r>
                        <a:rPr kumimoji="1" lang="en-US" altLang="ja-JP" sz="1100" dirty="0" smtClean="0"/>
                        <a:t>2</a:t>
                      </a:r>
                      <a:endParaRPr kumimoji="1" lang="ja-JP" altLang="en-US" sz="1100" dirty="0"/>
                    </a:p>
                  </a:txBody>
                  <a:tcPr/>
                </a:tc>
                <a:tc>
                  <a:txBody>
                    <a:bodyPr/>
                    <a:lstStyle/>
                    <a:p>
                      <a:r>
                        <a:rPr kumimoji="1" lang="ja-JP" altLang="en-US" sz="1100" dirty="0" smtClean="0"/>
                        <a:t>日本の自然や風景に関心があったから</a:t>
                      </a:r>
                      <a:endParaRPr kumimoji="1" lang="ja-JP" altLang="en-US" sz="1100" dirty="0"/>
                    </a:p>
                  </a:txBody>
                  <a:tcPr/>
                </a:tc>
                <a:tc>
                  <a:txBody>
                    <a:bodyPr/>
                    <a:lstStyle/>
                    <a:p>
                      <a:pPr algn="r"/>
                      <a:r>
                        <a:rPr kumimoji="1" lang="en-US" altLang="ja-JP" sz="1200" dirty="0" smtClean="0"/>
                        <a:t>47</a:t>
                      </a:r>
                      <a:r>
                        <a:rPr kumimoji="1" lang="ja-JP" altLang="en-US" sz="1200" dirty="0" smtClean="0"/>
                        <a:t>％</a:t>
                      </a:r>
                      <a:endParaRPr kumimoji="1" lang="ja-JP" altLang="en-US" sz="1200" dirty="0"/>
                    </a:p>
                  </a:txBody>
                  <a:tcPr/>
                </a:tc>
                <a:tc>
                  <a:txBody>
                    <a:bodyPr/>
                    <a:lstStyle/>
                    <a:p>
                      <a:pPr algn="r"/>
                      <a:r>
                        <a:rPr kumimoji="1" lang="en-US" altLang="ja-JP" sz="1200" dirty="0" smtClean="0"/>
                        <a:t>43</a:t>
                      </a:r>
                      <a:r>
                        <a:rPr kumimoji="1" lang="ja-JP" altLang="en-US" sz="1200" dirty="0" smtClean="0"/>
                        <a:t>％</a:t>
                      </a:r>
                      <a:endParaRPr kumimoji="1" lang="ja-JP" altLang="en-US" sz="1200" dirty="0"/>
                    </a:p>
                  </a:txBody>
                  <a:tcPr/>
                </a:tc>
              </a:tr>
              <a:tr h="326665">
                <a:tc>
                  <a:txBody>
                    <a:bodyPr/>
                    <a:lstStyle/>
                    <a:p>
                      <a:r>
                        <a:rPr kumimoji="1" lang="en-US" altLang="ja-JP" sz="1100" dirty="0" smtClean="0"/>
                        <a:t>3</a:t>
                      </a:r>
                      <a:endParaRPr kumimoji="1" lang="ja-JP" altLang="en-US" sz="1100" dirty="0"/>
                    </a:p>
                  </a:txBody>
                  <a:tcPr/>
                </a:tc>
                <a:tc>
                  <a:txBody>
                    <a:bodyPr/>
                    <a:lstStyle/>
                    <a:p>
                      <a:r>
                        <a:rPr kumimoji="1" lang="ja-JP" altLang="en-US" sz="1100" dirty="0" smtClean="0"/>
                        <a:t>日本の温泉に関心があったから</a:t>
                      </a:r>
                      <a:endParaRPr kumimoji="1" lang="ja-JP" altLang="en-US" sz="1100" dirty="0"/>
                    </a:p>
                  </a:txBody>
                  <a:tcPr/>
                </a:tc>
                <a:tc>
                  <a:txBody>
                    <a:bodyPr/>
                    <a:lstStyle/>
                    <a:p>
                      <a:pPr algn="r"/>
                      <a:r>
                        <a:rPr kumimoji="1" lang="en-US" altLang="ja-JP" sz="1200" dirty="0" smtClean="0"/>
                        <a:t>40</a:t>
                      </a:r>
                      <a:r>
                        <a:rPr kumimoji="1" lang="ja-JP" altLang="en-US" sz="1200" dirty="0" smtClean="0"/>
                        <a:t>％</a:t>
                      </a:r>
                      <a:endParaRPr kumimoji="1" lang="ja-JP" altLang="en-US" sz="1200" dirty="0"/>
                    </a:p>
                  </a:txBody>
                  <a:tcPr/>
                </a:tc>
                <a:tc>
                  <a:txBody>
                    <a:bodyPr/>
                    <a:lstStyle/>
                    <a:p>
                      <a:pPr algn="r"/>
                      <a:r>
                        <a:rPr kumimoji="1" lang="en-US" altLang="ja-JP" sz="1200" dirty="0" smtClean="0"/>
                        <a:t>43</a:t>
                      </a:r>
                      <a:r>
                        <a:rPr kumimoji="1" lang="ja-JP" altLang="en-US" sz="1200" dirty="0" smtClean="0"/>
                        <a:t>％</a:t>
                      </a:r>
                      <a:endParaRPr kumimoji="1" lang="ja-JP" altLang="en-US" sz="1200" dirty="0"/>
                    </a:p>
                  </a:txBody>
                  <a:tcPr/>
                </a:tc>
              </a:tr>
              <a:tr h="326665">
                <a:tc>
                  <a:txBody>
                    <a:bodyPr/>
                    <a:lstStyle/>
                    <a:p>
                      <a:r>
                        <a:rPr kumimoji="1" lang="en-US" altLang="ja-JP" sz="1100" dirty="0" smtClean="0"/>
                        <a:t>4</a:t>
                      </a:r>
                      <a:endParaRPr kumimoji="1" lang="ja-JP" altLang="en-US" sz="1100" dirty="0"/>
                    </a:p>
                  </a:txBody>
                  <a:tcPr/>
                </a:tc>
                <a:tc>
                  <a:txBody>
                    <a:bodyPr/>
                    <a:lstStyle/>
                    <a:p>
                      <a:r>
                        <a:rPr kumimoji="1" lang="ja-JP" altLang="en-US" sz="1100" dirty="0" smtClean="0"/>
                        <a:t>日本でのショッピングに関心があったから</a:t>
                      </a:r>
                      <a:endParaRPr kumimoji="1" lang="ja-JP" altLang="en-US" sz="1100" dirty="0"/>
                    </a:p>
                  </a:txBody>
                  <a:tcPr/>
                </a:tc>
                <a:tc>
                  <a:txBody>
                    <a:bodyPr/>
                    <a:lstStyle/>
                    <a:p>
                      <a:pPr algn="r"/>
                      <a:r>
                        <a:rPr kumimoji="1" lang="en-US" altLang="ja-JP" sz="1200" dirty="0" smtClean="0"/>
                        <a:t>35</a:t>
                      </a:r>
                      <a:r>
                        <a:rPr kumimoji="1" lang="ja-JP" altLang="en-US" sz="1200" dirty="0" smtClean="0"/>
                        <a:t>％</a:t>
                      </a:r>
                      <a:endParaRPr kumimoji="1" lang="ja-JP" altLang="en-US" sz="1200" dirty="0"/>
                    </a:p>
                  </a:txBody>
                  <a:tcPr/>
                </a:tc>
                <a:tc>
                  <a:txBody>
                    <a:bodyPr/>
                    <a:lstStyle/>
                    <a:p>
                      <a:pPr algn="r"/>
                      <a:r>
                        <a:rPr kumimoji="1" lang="en-US" altLang="ja-JP" sz="1200" dirty="0" smtClean="0"/>
                        <a:t>38</a:t>
                      </a:r>
                      <a:r>
                        <a:rPr kumimoji="1" lang="ja-JP" altLang="en-US" sz="1200" dirty="0" smtClean="0"/>
                        <a:t>％</a:t>
                      </a:r>
                      <a:endParaRPr kumimoji="1" lang="ja-JP" altLang="en-US" sz="1200" dirty="0"/>
                    </a:p>
                  </a:txBody>
                  <a:tcPr/>
                </a:tc>
              </a:tr>
              <a:tr h="326665">
                <a:tc>
                  <a:txBody>
                    <a:bodyPr/>
                    <a:lstStyle/>
                    <a:p>
                      <a:r>
                        <a:rPr kumimoji="1" lang="en-US" altLang="ja-JP" sz="1100" dirty="0" smtClean="0"/>
                        <a:t>5</a:t>
                      </a:r>
                      <a:endParaRPr kumimoji="1" lang="ja-JP" altLang="en-US" sz="1100" dirty="0"/>
                    </a:p>
                  </a:txBody>
                  <a:tcPr/>
                </a:tc>
                <a:tc>
                  <a:txBody>
                    <a:bodyPr/>
                    <a:lstStyle/>
                    <a:p>
                      <a:r>
                        <a:rPr kumimoji="1" lang="ja-JP" altLang="en-US" sz="1100" dirty="0" smtClean="0"/>
                        <a:t>日本の文化・歴史に関心があったから</a:t>
                      </a:r>
                      <a:endParaRPr kumimoji="1" lang="ja-JP" altLang="en-US" sz="1100" dirty="0"/>
                    </a:p>
                  </a:txBody>
                  <a:tcPr/>
                </a:tc>
                <a:tc>
                  <a:txBody>
                    <a:bodyPr/>
                    <a:lstStyle/>
                    <a:p>
                      <a:pPr algn="r"/>
                      <a:r>
                        <a:rPr kumimoji="1" lang="en-US" altLang="ja-JP" sz="1200" dirty="0" smtClean="0"/>
                        <a:t>37</a:t>
                      </a:r>
                      <a:r>
                        <a:rPr kumimoji="1" lang="ja-JP" altLang="en-US" sz="1200" dirty="0" smtClean="0"/>
                        <a:t>％</a:t>
                      </a:r>
                      <a:endParaRPr kumimoji="1" lang="ja-JP" altLang="en-US" sz="1200" dirty="0"/>
                    </a:p>
                  </a:txBody>
                  <a:tcPr/>
                </a:tc>
                <a:tc>
                  <a:txBody>
                    <a:bodyPr/>
                    <a:lstStyle/>
                    <a:p>
                      <a:pPr algn="r"/>
                      <a:r>
                        <a:rPr kumimoji="1" lang="en-US" altLang="ja-JP" sz="1200" dirty="0" smtClean="0"/>
                        <a:t>34</a:t>
                      </a:r>
                      <a:r>
                        <a:rPr kumimoji="1" lang="ja-JP" altLang="en-US" sz="1200" dirty="0" smtClean="0"/>
                        <a:t>％</a:t>
                      </a:r>
                      <a:endParaRPr kumimoji="1" lang="ja-JP" altLang="en-US" sz="1200" dirty="0"/>
                    </a:p>
                  </a:txBody>
                  <a:tcPr/>
                </a:tc>
              </a:tr>
            </a:tbl>
          </a:graphicData>
        </a:graphic>
      </p:graphicFrame>
      <p:sp>
        <p:nvSpPr>
          <p:cNvPr id="11" name="正方形/長方形 10"/>
          <p:cNvSpPr/>
          <p:nvPr/>
        </p:nvSpPr>
        <p:spPr>
          <a:xfrm>
            <a:off x="4788024" y="3872661"/>
            <a:ext cx="4320480"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次回の訪日旅行の目的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（出典：観光庁「訪日外国人消費動向調査」</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）（複数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回答、全体</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148,143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62107743"/>
              </p:ext>
            </p:extLst>
          </p:nvPr>
        </p:nvGraphicFramePr>
        <p:xfrm>
          <a:off x="4788024" y="4353491"/>
          <a:ext cx="3762164" cy="2448001"/>
        </p:xfrm>
        <a:graphic>
          <a:graphicData uri="http://schemas.openxmlformats.org/drawingml/2006/table">
            <a:tbl>
              <a:tblPr firstRow="1" bandRow="1">
                <a:tableStyleId>{5C22544A-7EE6-4342-B048-85BDC9FD1C3A}</a:tableStyleId>
              </a:tblPr>
              <a:tblGrid>
                <a:gridCol w="479666"/>
                <a:gridCol w="2482037"/>
                <a:gridCol w="800461"/>
              </a:tblGrid>
              <a:tr h="420353">
                <a:tc>
                  <a:txBody>
                    <a:bodyPr/>
                    <a:lstStyle/>
                    <a:p>
                      <a:pPr algn="ctr"/>
                      <a:r>
                        <a:rPr kumimoji="1" lang="ja-JP" altLang="en-US" sz="1100" dirty="0" smtClean="0"/>
                        <a:t>順位</a:t>
                      </a:r>
                      <a:endParaRPr kumimoji="1" lang="ja-JP" altLang="en-US" sz="1100" dirty="0"/>
                    </a:p>
                  </a:txBody>
                  <a:tcPr anchor="ctr"/>
                </a:tc>
                <a:tc>
                  <a:txBody>
                    <a:bodyPr/>
                    <a:lstStyle/>
                    <a:p>
                      <a:pPr algn="ctr"/>
                      <a:r>
                        <a:rPr kumimoji="1" lang="ja-JP" altLang="en-US" sz="1100" dirty="0" smtClean="0"/>
                        <a:t>項目</a:t>
                      </a:r>
                      <a:endParaRPr kumimoji="1" lang="ja-JP" altLang="en-US" sz="1100" dirty="0"/>
                    </a:p>
                  </a:txBody>
                  <a:tcPr anchor="ctr"/>
                </a:tc>
                <a:tc>
                  <a:txBody>
                    <a:bodyPr/>
                    <a:lstStyle/>
                    <a:p>
                      <a:pPr algn="ctr"/>
                      <a:r>
                        <a:rPr kumimoji="1" lang="ja-JP" altLang="en-US" sz="1000" dirty="0" smtClean="0"/>
                        <a:t>回答数</a:t>
                      </a:r>
                      <a:endParaRPr kumimoji="1" lang="ja-JP" altLang="en-US" sz="1000" dirty="0"/>
                    </a:p>
                  </a:txBody>
                  <a:tcPr anchor="ctr"/>
                </a:tc>
              </a:tr>
              <a:tr h="289664">
                <a:tc>
                  <a:txBody>
                    <a:bodyPr/>
                    <a:lstStyle/>
                    <a:p>
                      <a:r>
                        <a:rPr kumimoji="1" lang="en-US" altLang="ja-JP" sz="1100" dirty="0" smtClean="0"/>
                        <a:t>1</a:t>
                      </a:r>
                      <a:endParaRPr kumimoji="1" lang="ja-JP" altLang="en-US" sz="1100" dirty="0"/>
                    </a:p>
                  </a:txBody>
                  <a:tcPr/>
                </a:tc>
                <a:tc>
                  <a:txBody>
                    <a:bodyPr/>
                    <a:lstStyle/>
                    <a:p>
                      <a:r>
                        <a:rPr kumimoji="1" lang="ja-JP" altLang="en-US" sz="1100" dirty="0" smtClean="0"/>
                        <a:t>日本食を食べる</a:t>
                      </a:r>
                      <a:endParaRPr kumimoji="1" lang="ja-JP" altLang="en-US" sz="1100" dirty="0"/>
                    </a:p>
                  </a:txBody>
                  <a:tcPr/>
                </a:tc>
                <a:tc>
                  <a:txBody>
                    <a:bodyPr/>
                    <a:lstStyle/>
                    <a:p>
                      <a:pPr algn="r"/>
                      <a:r>
                        <a:rPr kumimoji="1" lang="en-US" altLang="ja-JP" sz="1200" dirty="0" smtClean="0"/>
                        <a:t>17,905</a:t>
                      </a:r>
                      <a:r>
                        <a:rPr kumimoji="1" lang="ja-JP" altLang="en-US" sz="1200" dirty="0" smtClean="0"/>
                        <a:t>人</a:t>
                      </a:r>
                      <a:endParaRPr kumimoji="1" lang="ja-JP" altLang="en-US" sz="1200" dirty="0"/>
                    </a:p>
                  </a:txBody>
                  <a:tcPr/>
                </a:tc>
              </a:tr>
              <a:tr h="289664">
                <a:tc>
                  <a:txBody>
                    <a:bodyPr/>
                    <a:lstStyle/>
                    <a:p>
                      <a:r>
                        <a:rPr kumimoji="1" lang="en-US" altLang="ja-JP" sz="1100" dirty="0" smtClean="0"/>
                        <a:t>2</a:t>
                      </a:r>
                      <a:endParaRPr kumimoji="1" lang="ja-JP" altLang="en-US" sz="1100" dirty="0"/>
                    </a:p>
                  </a:txBody>
                  <a:tcPr/>
                </a:tc>
                <a:tc>
                  <a:txBody>
                    <a:bodyPr/>
                    <a:lstStyle/>
                    <a:p>
                      <a:r>
                        <a:rPr kumimoji="1" lang="ja-JP" altLang="en-US" sz="1100" dirty="0" smtClean="0"/>
                        <a:t>温泉入浴</a:t>
                      </a:r>
                      <a:endParaRPr kumimoji="1" lang="ja-JP" altLang="en-US" sz="1100" dirty="0"/>
                    </a:p>
                  </a:txBody>
                  <a:tcPr/>
                </a:tc>
                <a:tc>
                  <a:txBody>
                    <a:bodyPr/>
                    <a:lstStyle/>
                    <a:p>
                      <a:pPr algn="r"/>
                      <a:r>
                        <a:rPr kumimoji="1" lang="en-US" altLang="ja-JP" sz="1200" dirty="0" smtClean="0"/>
                        <a:t>14,325</a:t>
                      </a:r>
                      <a:r>
                        <a:rPr kumimoji="1" lang="ja-JP" altLang="en-US" sz="1200" dirty="0" smtClean="0"/>
                        <a:t>人</a:t>
                      </a:r>
                      <a:endParaRPr kumimoji="1" lang="ja-JP" altLang="en-US" sz="1200" dirty="0"/>
                    </a:p>
                  </a:txBody>
                  <a:tcPr/>
                </a:tc>
              </a:tr>
              <a:tr h="289664">
                <a:tc>
                  <a:txBody>
                    <a:bodyPr/>
                    <a:lstStyle/>
                    <a:p>
                      <a:r>
                        <a:rPr kumimoji="1" lang="en-US" altLang="ja-JP" sz="1100" dirty="0" smtClean="0"/>
                        <a:t>3</a:t>
                      </a:r>
                      <a:endParaRPr kumimoji="1" lang="ja-JP" altLang="en-US" sz="1100" dirty="0"/>
                    </a:p>
                  </a:txBody>
                  <a:tcPr/>
                </a:tc>
                <a:tc>
                  <a:txBody>
                    <a:bodyPr/>
                    <a:lstStyle/>
                    <a:p>
                      <a:r>
                        <a:rPr kumimoji="1" lang="ja-JP" altLang="en-US" sz="1100" dirty="0" smtClean="0"/>
                        <a:t>ショッピング</a:t>
                      </a:r>
                      <a:endParaRPr kumimoji="1" lang="ja-JP" altLang="en-US" sz="1100" dirty="0"/>
                    </a:p>
                  </a:txBody>
                  <a:tcPr/>
                </a:tc>
                <a:tc>
                  <a:txBody>
                    <a:bodyPr/>
                    <a:lstStyle/>
                    <a:p>
                      <a:pPr algn="r"/>
                      <a:r>
                        <a:rPr kumimoji="1" lang="en-US" altLang="ja-JP" sz="1200" dirty="0" smtClean="0"/>
                        <a:t>14,140</a:t>
                      </a:r>
                      <a:r>
                        <a:rPr kumimoji="1" lang="ja-JP" altLang="en-US" sz="1200" dirty="0" smtClean="0"/>
                        <a:t>人</a:t>
                      </a:r>
                      <a:endParaRPr kumimoji="1" lang="ja-JP" altLang="en-US" sz="1200" dirty="0"/>
                    </a:p>
                  </a:txBody>
                  <a:tcPr/>
                </a:tc>
              </a:tr>
              <a:tr h="289664">
                <a:tc>
                  <a:txBody>
                    <a:bodyPr/>
                    <a:lstStyle/>
                    <a:p>
                      <a:r>
                        <a:rPr kumimoji="1" lang="en-US" altLang="ja-JP" sz="1100" dirty="0" smtClean="0"/>
                        <a:t>4</a:t>
                      </a:r>
                      <a:endParaRPr kumimoji="1" lang="ja-JP" altLang="en-US" sz="1100" dirty="0"/>
                    </a:p>
                  </a:txBody>
                  <a:tcPr/>
                </a:tc>
                <a:tc>
                  <a:txBody>
                    <a:bodyPr/>
                    <a:lstStyle/>
                    <a:p>
                      <a:r>
                        <a:rPr kumimoji="1" lang="ja-JP" altLang="en-US" sz="1100" dirty="0" smtClean="0"/>
                        <a:t>自然・景勝地観光</a:t>
                      </a:r>
                      <a:endParaRPr kumimoji="1" lang="ja-JP" altLang="en-US" sz="1100" dirty="0"/>
                    </a:p>
                  </a:txBody>
                  <a:tcPr/>
                </a:tc>
                <a:tc>
                  <a:txBody>
                    <a:bodyPr/>
                    <a:lstStyle/>
                    <a:p>
                      <a:pPr algn="r"/>
                      <a:r>
                        <a:rPr kumimoji="1" lang="en-US" altLang="ja-JP" sz="1200" dirty="0" smtClean="0"/>
                        <a:t>12,615</a:t>
                      </a:r>
                      <a:r>
                        <a:rPr kumimoji="1" lang="ja-JP" altLang="en-US" sz="1200" dirty="0" smtClean="0"/>
                        <a:t>人</a:t>
                      </a:r>
                      <a:endParaRPr kumimoji="1" lang="ja-JP" altLang="en-US" sz="1200" dirty="0"/>
                    </a:p>
                  </a:txBody>
                  <a:tcPr/>
                </a:tc>
              </a:tr>
              <a:tr h="289664">
                <a:tc>
                  <a:txBody>
                    <a:bodyPr/>
                    <a:lstStyle/>
                    <a:p>
                      <a:r>
                        <a:rPr kumimoji="1" lang="en-US" altLang="ja-JP" sz="1100" dirty="0" smtClean="0"/>
                        <a:t>5</a:t>
                      </a:r>
                      <a:endParaRPr kumimoji="1" lang="ja-JP" altLang="en-US" sz="1100" dirty="0"/>
                    </a:p>
                  </a:txBody>
                  <a:tcPr/>
                </a:tc>
                <a:tc>
                  <a:txBody>
                    <a:bodyPr/>
                    <a:lstStyle/>
                    <a:p>
                      <a:r>
                        <a:rPr kumimoji="1" lang="ja-JP" altLang="en-US" sz="1100" dirty="0" smtClean="0"/>
                        <a:t>繁華街の街歩き</a:t>
                      </a:r>
                      <a:endParaRPr kumimoji="1" lang="ja-JP" altLang="en-US" sz="1100" dirty="0"/>
                    </a:p>
                  </a:txBody>
                  <a:tcPr/>
                </a:tc>
                <a:tc>
                  <a:txBody>
                    <a:bodyPr/>
                    <a:lstStyle/>
                    <a:p>
                      <a:pPr algn="r"/>
                      <a:r>
                        <a:rPr kumimoji="1" lang="en-US" altLang="ja-JP" sz="1200" dirty="0" smtClean="0"/>
                        <a:t>8,926</a:t>
                      </a:r>
                      <a:r>
                        <a:rPr kumimoji="1" lang="ja-JP" altLang="en-US" sz="1200" dirty="0" smtClean="0"/>
                        <a:t>人</a:t>
                      </a:r>
                      <a:endParaRPr kumimoji="1" lang="ja-JP" altLang="en-US" sz="1200" dirty="0"/>
                    </a:p>
                  </a:txBody>
                  <a:tcPr/>
                </a:tc>
              </a:tr>
              <a:tr h="289664">
                <a:tc>
                  <a:txBody>
                    <a:bodyPr/>
                    <a:lstStyle/>
                    <a:p>
                      <a:r>
                        <a:rPr kumimoji="1" lang="en-US" altLang="ja-JP" sz="1100" dirty="0" smtClean="0">
                          <a:latin typeface="+mj-lt"/>
                        </a:rPr>
                        <a:t>6</a:t>
                      </a:r>
                      <a:endParaRPr kumimoji="1" lang="ja-JP" altLang="en-US" sz="1100" dirty="0">
                        <a:latin typeface="+mj-lt"/>
                      </a:endParaRPr>
                    </a:p>
                  </a:txBody>
                  <a:tcPr/>
                </a:tc>
                <a:tc>
                  <a:txBody>
                    <a:bodyPr/>
                    <a:lstStyle/>
                    <a:p>
                      <a:r>
                        <a:rPr kumimoji="1" lang="ja-JP" altLang="en-US" sz="1100" dirty="0" smtClean="0">
                          <a:latin typeface="+mj-lt"/>
                        </a:rPr>
                        <a:t>旅館に宿泊</a:t>
                      </a:r>
                      <a:endParaRPr kumimoji="1" lang="ja-JP" altLang="en-US" sz="1100" dirty="0">
                        <a:latin typeface="+mj-lt"/>
                      </a:endParaRPr>
                    </a:p>
                  </a:txBody>
                  <a:tcPr/>
                </a:tc>
                <a:tc>
                  <a:txBody>
                    <a:bodyPr/>
                    <a:lstStyle/>
                    <a:p>
                      <a:pPr algn="r" fontAlgn="ctr"/>
                      <a:r>
                        <a:rPr lang="en-US" altLang="ja-JP" sz="1200" b="0" i="0" u="none" strike="noStrike" dirty="0" smtClean="0">
                          <a:solidFill>
                            <a:srgbClr val="000000"/>
                          </a:solidFill>
                          <a:effectLst/>
                          <a:latin typeface="+mj-lt"/>
                        </a:rPr>
                        <a:t>8,417</a:t>
                      </a:r>
                      <a:r>
                        <a:rPr lang="ja-JP" altLang="en-US" sz="1200" b="0" i="0" u="none" strike="noStrike" dirty="0" smtClean="0">
                          <a:solidFill>
                            <a:srgbClr val="000000"/>
                          </a:solidFill>
                          <a:effectLst/>
                          <a:latin typeface="+mj-lt"/>
                        </a:rPr>
                        <a:t>人</a:t>
                      </a:r>
                      <a:endParaRPr lang="en-US" altLang="ja-JP" sz="1200" b="0" i="0" u="none" strike="noStrike" dirty="0">
                        <a:solidFill>
                          <a:srgbClr val="000000"/>
                        </a:solidFill>
                        <a:effectLst/>
                        <a:latin typeface="+mj-lt"/>
                      </a:endParaRPr>
                    </a:p>
                  </a:txBody>
                  <a:tcPr marL="9525" marR="9525" marT="9525" marB="0" anchor="ctr"/>
                </a:tc>
              </a:tr>
              <a:tr h="289664">
                <a:tc>
                  <a:txBody>
                    <a:bodyPr/>
                    <a:lstStyle/>
                    <a:p>
                      <a:r>
                        <a:rPr kumimoji="1" lang="en-US" altLang="ja-JP" sz="1100" dirty="0" smtClean="0">
                          <a:latin typeface="+mj-lt"/>
                        </a:rPr>
                        <a:t>7</a:t>
                      </a:r>
                      <a:endParaRPr kumimoji="1" lang="ja-JP" altLang="en-US" sz="1100" dirty="0">
                        <a:latin typeface="+mj-lt"/>
                      </a:endParaRPr>
                    </a:p>
                  </a:txBody>
                  <a:tcPr/>
                </a:tc>
                <a:tc>
                  <a:txBody>
                    <a:bodyPr/>
                    <a:lstStyle/>
                    <a:p>
                      <a:r>
                        <a:rPr kumimoji="1" lang="ja-JP" altLang="en-US" sz="1100" dirty="0" smtClean="0">
                          <a:latin typeface="+mj-lt"/>
                        </a:rPr>
                        <a:t>日本の歴史・伝統文化体験</a:t>
                      </a:r>
                      <a:endParaRPr kumimoji="1" lang="ja-JP" altLang="en-US" sz="1100" dirty="0">
                        <a:latin typeface="+mj-lt"/>
                      </a:endParaRPr>
                    </a:p>
                  </a:txBody>
                  <a:tcPr/>
                </a:tc>
                <a:tc>
                  <a:txBody>
                    <a:bodyPr/>
                    <a:lstStyle/>
                    <a:p>
                      <a:pPr algn="r" fontAlgn="ctr"/>
                      <a:r>
                        <a:rPr lang="en-US" altLang="ja-JP" sz="1200" b="0" i="0" u="none" strike="noStrike" dirty="0" smtClean="0">
                          <a:solidFill>
                            <a:srgbClr val="000000"/>
                          </a:solidFill>
                          <a:effectLst/>
                          <a:latin typeface="+mj-lt"/>
                        </a:rPr>
                        <a:t>8,316</a:t>
                      </a:r>
                      <a:r>
                        <a:rPr lang="ja-JP" altLang="en-US" sz="1200" b="0" i="0" u="none" strike="noStrike" dirty="0" smtClean="0">
                          <a:solidFill>
                            <a:srgbClr val="000000"/>
                          </a:solidFill>
                          <a:effectLst/>
                          <a:latin typeface="+mj-lt"/>
                        </a:rPr>
                        <a:t>人</a:t>
                      </a:r>
                      <a:endParaRPr lang="en-US" altLang="ja-JP" sz="1200" b="0" i="0" u="none" strike="noStrike" dirty="0">
                        <a:solidFill>
                          <a:srgbClr val="000000"/>
                        </a:solidFill>
                        <a:effectLst/>
                        <a:latin typeface="+mj-lt"/>
                      </a:endParaRPr>
                    </a:p>
                  </a:txBody>
                  <a:tcPr marL="9525" marR="9525" marT="9525" marB="0" anchor="ctr"/>
                </a:tc>
              </a:tr>
            </a:tbl>
          </a:graphicData>
        </a:graphic>
      </p:graphicFrame>
    </p:spTree>
    <p:extLst>
      <p:ext uri="{BB962C8B-B14F-4D97-AF65-F5344CB8AC3E}">
        <p14:creationId xmlns:p14="http://schemas.microsoft.com/office/powerpoint/2010/main" val="1714295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93065" y="4005064"/>
            <a:ext cx="8820276" cy="2736304"/>
          </a:xfrm>
          <a:prstGeom prst="roundRect">
            <a:avLst>
              <a:gd name="adj" fmla="val 8313"/>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⑴世界的な創造都市、国際エンターテイメント都市の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近年、大阪への集客力は大きく高まっている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好調を維持すべく、大阪観光局と連携しながらエリアの更なる魅力発信に努めるとともに、ラグビーＷ杯や東京オリンピック・パラリンピック等</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イベント</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を見据えた機運醸成を図ることが必要</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また、中長期的な観光魅力を高めるため、 観光客の新しいニーズをとらえながら</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世界に通用する都市魅力の創造・向上を図るとともに、</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戦略的誘致を進めていく必要がある。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からの多くの集客や高い経済波及効果が期待できるＩＲ（統合型リゾート）については、関連法案が整備されることを前提として、夢洲を軸とした大阪市内ベイエリアなどへの立地に向けた検討を進めていく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52606" y="30314"/>
            <a:ext cx="8622000" cy="1561118"/>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185738" indent="-185738" algn="just">
              <a:lnSpc>
                <a:spcPts val="2200"/>
              </a:lnSpc>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分析④：</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ビッグイベント等を活用した観光集客</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にはラグビーワールドカップ日本大会、</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は東京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オリンピック・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パラリンピックなど</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規模でのスポーツ大会の開催が予定されており、歴史</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、文化、食など大阪・関西の魅力を国際社会に向かってアピールし、さらなる観光集客につなげる絶好の機会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年の万博開催に向け、テーマや立地等について検討中。</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32</a:t>
            </a:fld>
            <a:endParaRPr kumimoji="1" lang="ja-JP" altLang="en-US" dirty="0"/>
          </a:p>
        </p:txBody>
      </p:sp>
      <p:sp>
        <p:nvSpPr>
          <p:cNvPr id="9" name="正方形/長方形 8"/>
          <p:cNvSpPr/>
          <p:nvPr/>
        </p:nvSpPr>
        <p:spPr>
          <a:xfrm>
            <a:off x="4970775" y="1674057"/>
            <a:ext cx="3960440"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イベントスケジュール</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145327755"/>
              </p:ext>
            </p:extLst>
          </p:nvPr>
        </p:nvGraphicFramePr>
        <p:xfrm>
          <a:off x="5101661" y="2062905"/>
          <a:ext cx="3811680" cy="1569720"/>
        </p:xfrm>
        <a:graphic>
          <a:graphicData uri="http://schemas.openxmlformats.org/drawingml/2006/table">
            <a:tbl>
              <a:tblPr firstRow="1" bandRow="1">
                <a:tableStyleId>{5940675A-B579-460E-94D1-54222C63F5DA}</a:tableStyleId>
              </a:tblPr>
              <a:tblGrid>
                <a:gridCol w="1153535"/>
                <a:gridCol w="2658145"/>
              </a:tblGrid>
              <a:tr h="37084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2019(H31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日本大会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2020(H32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年東京オリンピック・パラリンピック競技大会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2021(H33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関西ワールドマスターズゲームズ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2025(H37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国際博覧会（検討中）</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正方形/長方形 10"/>
          <p:cNvSpPr/>
          <p:nvPr/>
        </p:nvSpPr>
        <p:spPr>
          <a:xfrm>
            <a:off x="113072" y="1651799"/>
            <a:ext cx="3960440"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年国際博覧会の検討状況</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036021792"/>
              </p:ext>
            </p:extLst>
          </p:nvPr>
        </p:nvGraphicFramePr>
        <p:xfrm>
          <a:off x="256769" y="1981834"/>
          <a:ext cx="4416152" cy="1691640"/>
        </p:xfrm>
        <a:graphic>
          <a:graphicData uri="http://schemas.openxmlformats.org/drawingml/2006/table">
            <a:tbl>
              <a:tblPr firstRow="1" bandRow="1">
                <a:tableStyleId>{5C22544A-7EE6-4342-B048-85BDC9FD1C3A}</a:tableStyleId>
              </a:tblPr>
              <a:tblGrid>
                <a:gridCol w="1823864"/>
                <a:gridCol w="2592288"/>
              </a:tblGrid>
              <a:tr h="253196">
                <a:tc>
                  <a:txBody>
                    <a:bodyPr/>
                    <a:lstStyle/>
                    <a:p>
                      <a:pPr algn="ctr">
                        <a:lnSpc>
                          <a:spcPts val="1500"/>
                        </a:lnSpc>
                      </a:pPr>
                      <a:r>
                        <a:rPr kumimoji="1" lang="ja-JP" altLang="en-US" sz="1200" dirty="0" smtClean="0"/>
                        <a:t>項目</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pPr>
                      <a:r>
                        <a:rPr kumimoji="1" lang="ja-JP" altLang="en-US" sz="1200" dirty="0" smtClean="0"/>
                        <a:t>内容</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196">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テーマ</a:t>
                      </a:r>
                      <a:endParaRPr kumimoji="1" lang="ja-JP" altLang="en-US"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人類の健康・長寿への挑戦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196">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開催予定地</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夢洲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196">
                <a:tc>
                  <a:txBody>
                    <a:bodyPr/>
                    <a:lstStyle/>
                    <a:p>
                      <a:pPr>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来場者目標数</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か国</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196">
                <a:tc>
                  <a:txBody>
                    <a:bodyPr/>
                    <a:lstStyle/>
                    <a:p>
                      <a:pPr>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経済波及効果</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見込み</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約６兆円</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196">
                <a:tc>
                  <a:txBody>
                    <a:bodyPr/>
                    <a:lstStyle/>
                    <a:p>
                      <a:pPr>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会場建設費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見込み</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1,600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0693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69387"/>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1520" y="169277"/>
            <a:ext cx="3744416"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（２）関空観光ハブ化の推進</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lang="ja-JP" altLang="en-US" smtClean="0">
                <a:solidFill>
                  <a:prstClr val="black">
                    <a:tint val="75000"/>
                  </a:prstClr>
                </a:solidFill>
              </a:rPr>
              <a:pPr/>
              <a:t>33</a:t>
            </a:fld>
            <a:endParaRPr lang="ja-JP" altLang="en-US" dirty="0">
              <a:solidFill>
                <a:prstClr val="black">
                  <a:tint val="75000"/>
                </a:prstClr>
              </a:solidFill>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1" y="2041734"/>
            <a:ext cx="4464495" cy="230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図 14"/>
          <p:cNvPicPr/>
          <p:nvPr/>
        </p:nvPicPr>
        <p:blipFill>
          <a:blip r:embed="rId3">
            <a:extLst>
              <a:ext uri="{28A0092B-C50C-407E-A947-70E740481C1C}">
                <a14:useLocalDpi xmlns:a14="http://schemas.microsoft.com/office/drawing/2010/main" val="0"/>
              </a:ext>
            </a:extLst>
          </a:blip>
          <a:srcRect/>
          <a:stretch>
            <a:fillRect/>
          </a:stretch>
        </p:blipFill>
        <p:spPr bwMode="auto">
          <a:xfrm>
            <a:off x="251520" y="4437112"/>
            <a:ext cx="3283438" cy="1692494"/>
          </a:xfrm>
          <a:prstGeom prst="rect">
            <a:avLst/>
          </a:prstGeom>
          <a:noFill/>
          <a:ln>
            <a:noFill/>
          </a:ln>
        </p:spPr>
      </p:pic>
      <p:sp>
        <p:nvSpPr>
          <p:cNvPr id="16" name="正方形/長方形 15"/>
          <p:cNvSpPr/>
          <p:nvPr/>
        </p:nvSpPr>
        <p:spPr>
          <a:xfrm>
            <a:off x="683568" y="5666072"/>
            <a:ext cx="796872" cy="278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t>１７９万人</a:t>
            </a:r>
            <a:endParaRPr kumimoji="1" lang="ja-JP" altLang="en-US" sz="900" b="1" dirty="0"/>
          </a:p>
        </p:txBody>
      </p:sp>
      <p:sp>
        <p:nvSpPr>
          <p:cNvPr id="17" name="正方形/長方形 16"/>
          <p:cNvSpPr/>
          <p:nvPr/>
        </p:nvSpPr>
        <p:spPr>
          <a:xfrm>
            <a:off x="2411760" y="5599562"/>
            <a:ext cx="755576" cy="278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t>５０１</a:t>
            </a:r>
            <a:r>
              <a:rPr kumimoji="1" lang="ja-JP" altLang="en-US" sz="900" b="1" dirty="0" smtClean="0"/>
              <a:t>万人</a:t>
            </a:r>
            <a:endParaRPr kumimoji="1" lang="ja-JP" altLang="en-US" sz="900" b="1" dirty="0"/>
          </a:p>
        </p:txBody>
      </p:sp>
      <p:sp>
        <p:nvSpPr>
          <p:cNvPr id="21" name="正方形/長方形 20"/>
          <p:cNvSpPr/>
          <p:nvPr/>
        </p:nvSpPr>
        <p:spPr>
          <a:xfrm>
            <a:off x="4475929" y="2076084"/>
            <a:ext cx="3833945" cy="276999"/>
          </a:xfrm>
          <a:prstGeom prst="rect">
            <a:avLst/>
          </a:prstGeom>
        </p:spPr>
        <p:txBody>
          <a:bodyPr wrap="square">
            <a:spAutoFit/>
          </a:bodyPr>
          <a:lstStyle/>
          <a:p>
            <a:pPr marL="177800" indent="-177800"/>
            <a:r>
              <a:rPr lang="ja-JP" altLang="ja-JP" sz="1200" dirty="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全国航空乗降客数</a:t>
            </a:r>
            <a:r>
              <a:rPr lang="ja-JP" altLang="en-US" sz="1200" dirty="0" smtClean="0">
                <a:latin typeface="HGPｺﾞｼｯｸE" pitchFamily="50" charset="-128"/>
                <a:ea typeface="HGPｺﾞｼｯｸE" pitchFamily="50" charset="-128"/>
              </a:rPr>
              <a:t>（</a:t>
            </a:r>
            <a:r>
              <a:rPr lang="en-US" altLang="ja-JP" sz="1200" dirty="0" smtClean="0">
                <a:latin typeface="HGPｺﾞｼｯｸE" pitchFamily="50" charset="-128"/>
                <a:ea typeface="HGPｺﾞｼｯｸE" pitchFamily="50" charset="-128"/>
              </a:rPr>
              <a:t>2014</a:t>
            </a:r>
            <a:r>
              <a:rPr lang="ja-JP" altLang="en-US" sz="1200" dirty="0" smtClean="0">
                <a:latin typeface="HGPｺﾞｼｯｸE" pitchFamily="50" charset="-128"/>
                <a:ea typeface="HGPｺﾞｼｯｸE" pitchFamily="50" charset="-128"/>
              </a:rPr>
              <a:t>年）</a:t>
            </a:r>
            <a:endParaRPr lang="en-US" altLang="ja-JP" sz="1200" dirty="0">
              <a:latin typeface="HGPｺﾞｼｯｸE" pitchFamily="50" charset="-128"/>
              <a:ea typeface="HGPｺﾞｼｯｸE" pitchFamily="50" charset="-128"/>
            </a:endParaRPr>
          </a:p>
        </p:txBody>
      </p:sp>
      <p:sp>
        <p:nvSpPr>
          <p:cNvPr id="8" name="正方形/長方形 7"/>
          <p:cNvSpPr/>
          <p:nvPr/>
        </p:nvSpPr>
        <p:spPr>
          <a:xfrm>
            <a:off x="4134945" y="5147230"/>
            <a:ext cx="4515911" cy="1661993"/>
          </a:xfrm>
          <a:prstGeom prst="rect">
            <a:avLst/>
          </a:prstGeom>
          <a:solidFill>
            <a:schemeClr val="bg1"/>
          </a:solidFill>
          <a:ln>
            <a:solidFill>
              <a:schemeClr val="accent1">
                <a:shade val="50000"/>
              </a:schemeClr>
            </a:solidFill>
          </a:ln>
        </p:spPr>
        <p:txBody>
          <a:bodyPr wrap="square">
            <a:spAutoFit/>
          </a:bodyPr>
          <a:lstStyle/>
          <a:p>
            <a:pPr marL="177800" indent="-177800"/>
            <a:r>
              <a:rPr lang="ja-JP" altLang="ja-JP" sz="1200" dirty="0" smtClean="0">
                <a:solidFill>
                  <a:prstClr val="black"/>
                </a:solidFill>
                <a:latin typeface="HGPｺﾞｼｯｸE" pitchFamily="50" charset="-128"/>
                <a:ea typeface="HGPｺﾞｼｯｸE" pitchFamily="50" charset="-128"/>
              </a:rPr>
              <a:t>■</a:t>
            </a:r>
            <a:r>
              <a:rPr lang="ja-JP" altLang="en-US" sz="1200" dirty="0" smtClean="0">
                <a:solidFill>
                  <a:prstClr val="black"/>
                </a:solidFill>
                <a:latin typeface="HGPｺﾞｼｯｸE" pitchFamily="50" charset="-128"/>
                <a:ea typeface="HGPｺﾞｼｯｸE" pitchFamily="50" charset="-128"/>
              </a:rPr>
              <a:t>急増するインバウンドの受入体制強化の取組</a:t>
            </a:r>
            <a:r>
              <a:rPr lang="ja-JP" altLang="en-US" sz="1200" dirty="0">
                <a:solidFill>
                  <a:prstClr val="black"/>
                </a:solidFill>
                <a:latin typeface="HGPｺﾞｼｯｸE" pitchFamily="50" charset="-128"/>
                <a:ea typeface="HGPｺﾞｼｯｸE" pitchFamily="50" charset="-128"/>
              </a:rPr>
              <a:t>み</a:t>
            </a:r>
            <a:endParaRPr lang="en-US" altLang="ja-JP" sz="1200" dirty="0" smtClean="0">
              <a:solidFill>
                <a:prstClr val="black"/>
              </a:solidFill>
              <a:latin typeface="HGPｺﾞｼｯｸE" pitchFamily="50" charset="-128"/>
              <a:ea typeface="HGPｺﾞｼｯｸE" pitchFamily="50" charset="-128"/>
            </a:endParaRPr>
          </a:p>
          <a:p>
            <a:pPr marL="177800" indent="-177800"/>
            <a:r>
              <a:rPr lang="ja-JP" altLang="en-US" sz="900" dirty="0" smtClean="0">
                <a:solidFill>
                  <a:prstClr val="black"/>
                </a:solidFill>
                <a:latin typeface="HGPｺﾞｼｯｸE" pitchFamily="50" charset="-128"/>
                <a:ea typeface="HGPｺﾞｼｯｸE" pitchFamily="50" charset="-128"/>
              </a:rPr>
              <a:t>　</a:t>
            </a:r>
            <a:endParaRPr lang="en-US" altLang="ja-JP" sz="900" dirty="0" smtClean="0">
              <a:solidFill>
                <a:prstClr val="black"/>
              </a:solidFill>
              <a:latin typeface="HGPｺﾞｼｯｸE" pitchFamily="50" charset="-128"/>
              <a:ea typeface="HGPｺﾞｼｯｸE" pitchFamily="50" charset="-128"/>
            </a:endParaRPr>
          </a:p>
          <a:p>
            <a:pPr marL="177800" indent="-177800"/>
            <a:r>
              <a:rPr lang="ja-JP" altLang="en-US" sz="900" dirty="0" smtClean="0">
                <a:solidFill>
                  <a:prstClr val="black"/>
                </a:solidFill>
                <a:latin typeface="HGPｺﾞｼｯｸE" pitchFamily="50" charset="-128"/>
                <a:ea typeface="HGPｺﾞｼｯｸE" pitchFamily="50" charset="-128"/>
              </a:rPr>
              <a:t>◎新関空会社の取組み</a:t>
            </a:r>
            <a:endParaRPr lang="en-US" altLang="ja-JP" sz="900" dirty="0" smtClean="0">
              <a:solidFill>
                <a:prstClr val="black"/>
              </a:solidFill>
              <a:latin typeface="HGPｺﾞｼｯｸE" pitchFamily="50" charset="-128"/>
              <a:ea typeface="HGPｺﾞｼｯｸE" pitchFamily="50" charset="-128"/>
            </a:endParaRPr>
          </a:p>
          <a:p>
            <a:pPr marL="177800" indent="-177800"/>
            <a:r>
              <a:rPr lang="ja-JP" altLang="en-US" sz="900" dirty="0">
                <a:solidFill>
                  <a:prstClr val="black"/>
                </a:solidFill>
                <a:latin typeface="HGPｺﾞｼｯｸE" pitchFamily="50" charset="-128"/>
                <a:ea typeface="HGPｺﾞｼｯｸE" pitchFamily="50" charset="-128"/>
              </a:rPr>
              <a:t>　</a:t>
            </a:r>
            <a:r>
              <a:rPr lang="ja-JP" altLang="en-US" sz="900" dirty="0" smtClean="0">
                <a:solidFill>
                  <a:prstClr val="black"/>
                </a:solidFill>
                <a:latin typeface="HGPｺﾞｼｯｸE" pitchFamily="50" charset="-128"/>
                <a:ea typeface="HGPｺﾞｼｯｸE" pitchFamily="50" charset="-128"/>
              </a:rPr>
              <a:t>　・国際線保安検査場の増設（</a:t>
            </a:r>
            <a:r>
              <a:rPr lang="en-US" altLang="ja-JP" sz="900" dirty="0" smtClean="0">
                <a:solidFill>
                  <a:prstClr val="black"/>
                </a:solidFill>
                <a:latin typeface="HGPｺﾞｼｯｸE" pitchFamily="50" charset="-128"/>
                <a:ea typeface="HGPｺﾞｼｯｸE" pitchFamily="50" charset="-128"/>
              </a:rPr>
              <a:t>16</a:t>
            </a:r>
            <a:r>
              <a:rPr lang="ja-JP" altLang="en-US" sz="900" dirty="0" smtClean="0">
                <a:solidFill>
                  <a:prstClr val="black"/>
                </a:solidFill>
                <a:latin typeface="HGPｺﾞｼｯｸE" pitchFamily="50" charset="-128"/>
                <a:ea typeface="HGPｺﾞｼｯｸE" pitchFamily="50" charset="-128"/>
              </a:rPr>
              <a:t>⇒</a:t>
            </a:r>
            <a:r>
              <a:rPr lang="en-US" altLang="ja-JP" sz="900" dirty="0" smtClean="0">
                <a:solidFill>
                  <a:prstClr val="black"/>
                </a:solidFill>
                <a:latin typeface="HGPｺﾞｼｯｸE" pitchFamily="50" charset="-128"/>
                <a:ea typeface="HGPｺﾞｼｯｸE" pitchFamily="50" charset="-128"/>
              </a:rPr>
              <a:t>24</a:t>
            </a:r>
            <a:r>
              <a:rPr lang="ja-JP" altLang="en-US" sz="900" dirty="0" smtClean="0">
                <a:solidFill>
                  <a:prstClr val="black"/>
                </a:solidFill>
                <a:latin typeface="HGPｺﾞｼｯｸE" pitchFamily="50" charset="-128"/>
                <a:ea typeface="HGPｺﾞｼｯｸE" pitchFamily="50" charset="-128"/>
              </a:rPr>
              <a:t>ブース）　</a:t>
            </a:r>
            <a:r>
              <a:rPr lang="ja-JP" altLang="en-US" sz="900" dirty="0">
                <a:solidFill>
                  <a:prstClr val="black"/>
                </a:solidFill>
                <a:latin typeface="HGPｺﾞｼｯｸE" pitchFamily="50" charset="-128"/>
                <a:ea typeface="HGPｺﾞｼｯｸE" pitchFamily="50" charset="-128"/>
              </a:rPr>
              <a:t>　　</a:t>
            </a:r>
            <a:r>
              <a:rPr lang="ja-JP" altLang="en-US" sz="900" dirty="0" smtClean="0">
                <a:solidFill>
                  <a:prstClr val="black"/>
                </a:solidFill>
                <a:latin typeface="HGPｺﾞｼｯｸE" pitchFamily="50" charset="-128"/>
                <a:ea typeface="HGPｺﾞｼｯｸE" pitchFamily="50" charset="-128"/>
              </a:rPr>
              <a:t>・エリアマネージャーの配置</a:t>
            </a:r>
            <a:endParaRPr lang="en-US" altLang="ja-JP" sz="900" dirty="0" smtClean="0">
              <a:solidFill>
                <a:prstClr val="black"/>
              </a:solidFill>
              <a:latin typeface="HGPｺﾞｼｯｸE" pitchFamily="50" charset="-128"/>
              <a:ea typeface="HGPｺﾞｼｯｸE" pitchFamily="50" charset="-128"/>
            </a:endParaRPr>
          </a:p>
          <a:p>
            <a:pPr marL="177800" indent="-177800"/>
            <a:r>
              <a:rPr lang="ja-JP" altLang="en-US" sz="900" dirty="0">
                <a:solidFill>
                  <a:prstClr val="black"/>
                </a:solidFill>
                <a:latin typeface="HGPｺﾞｼｯｸE" pitchFamily="50" charset="-128"/>
                <a:ea typeface="HGPｺﾞｼｯｸE" pitchFamily="50" charset="-128"/>
              </a:rPr>
              <a:t>　</a:t>
            </a:r>
            <a:r>
              <a:rPr lang="ja-JP" altLang="en-US" sz="900" dirty="0" smtClean="0">
                <a:solidFill>
                  <a:prstClr val="black"/>
                </a:solidFill>
                <a:latin typeface="HGPｺﾞｼｯｸE" pitchFamily="50" charset="-128"/>
                <a:ea typeface="HGPｺﾞｼｯｸE" pitchFamily="50" charset="-128"/>
              </a:rPr>
              <a:t>　・入国審査場における誘導案内の増強　</a:t>
            </a:r>
            <a:r>
              <a:rPr lang="ja-JP" altLang="en-US" sz="900" dirty="0">
                <a:solidFill>
                  <a:prstClr val="black"/>
                </a:solidFill>
                <a:latin typeface="HGPｺﾞｼｯｸE" pitchFamily="50" charset="-128"/>
                <a:ea typeface="HGPｺﾞｼｯｸE" pitchFamily="50" charset="-128"/>
              </a:rPr>
              <a:t>　</a:t>
            </a:r>
            <a:r>
              <a:rPr lang="ja-JP" altLang="en-US" sz="900" dirty="0" smtClean="0">
                <a:solidFill>
                  <a:prstClr val="black"/>
                </a:solidFill>
                <a:latin typeface="HGPｺﾞｼｯｸE" pitchFamily="50" charset="-128"/>
                <a:ea typeface="HGPｺﾞｼｯｸE" pitchFamily="50" charset="-128"/>
              </a:rPr>
              <a:t>　・仮眠・休憩スペースの整備</a:t>
            </a:r>
            <a:endParaRPr lang="en-US" altLang="ja-JP" sz="900" dirty="0" smtClean="0">
              <a:solidFill>
                <a:prstClr val="black"/>
              </a:solidFill>
              <a:latin typeface="HGPｺﾞｼｯｸE" pitchFamily="50" charset="-128"/>
              <a:ea typeface="HGPｺﾞｼｯｸE" pitchFamily="50" charset="-128"/>
            </a:endParaRPr>
          </a:p>
          <a:p>
            <a:pPr marL="177800" indent="-177800"/>
            <a:r>
              <a:rPr lang="ja-JP" altLang="en-US" sz="900" dirty="0">
                <a:solidFill>
                  <a:prstClr val="black"/>
                </a:solidFill>
                <a:latin typeface="HGPｺﾞｼｯｸE" pitchFamily="50" charset="-128"/>
                <a:ea typeface="HGPｺﾞｼｯｸE" pitchFamily="50" charset="-128"/>
              </a:rPr>
              <a:t>　</a:t>
            </a:r>
            <a:r>
              <a:rPr lang="ja-JP" altLang="en-US" sz="900" dirty="0" smtClean="0">
                <a:solidFill>
                  <a:prstClr val="black"/>
                </a:solidFill>
                <a:latin typeface="HGPｺﾞｼｯｸE" pitchFamily="50" charset="-128"/>
                <a:ea typeface="HGPｺﾞｼｯｸE" pitchFamily="50" charset="-128"/>
              </a:rPr>
              <a:t>　・案内カウンターの</a:t>
            </a:r>
            <a:r>
              <a:rPr lang="en-US" altLang="ja-JP" sz="900" dirty="0" smtClean="0">
                <a:solidFill>
                  <a:prstClr val="black"/>
                </a:solidFill>
                <a:latin typeface="HGPｺﾞｼｯｸE" pitchFamily="50" charset="-128"/>
                <a:ea typeface="HGPｺﾞｼｯｸE" pitchFamily="50" charset="-128"/>
              </a:rPr>
              <a:t>24</a:t>
            </a:r>
            <a:r>
              <a:rPr lang="ja-JP" altLang="en-US" sz="900" dirty="0" smtClean="0">
                <a:solidFill>
                  <a:prstClr val="black"/>
                </a:solidFill>
                <a:latin typeface="HGPｺﾞｼｯｸE" pitchFamily="50" charset="-128"/>
                <a:ea typeface="HGPｺﾞｼｯｸE" pitchFamily="50" charset="-128"/>
              </a:rPr>
              <a:t>時間化</a:t>
            </a:r>
            <a:endParaRPr lang="en-US" altLang="ja-JP" sz="900" dirty="0" smtClean="0">
              <a:solidFill>
                <a:prstClr val="black"/>
              </a:solidFill>
              <a:latin typeface="HGPｺﾞｼｯｸE" pitchFamily="50" charset="-128"/>
              <a:ea typeface="HGPｺﾞｼｯｸE" pitchFamily="50" charset="-128"/>
            </a:endParaRPr>
          </a:p>
          <a:p>
            <a:pPr marL="177800" indent="-177800"/>
            <a:r>
              <a:rPr lang="ja-JP" altLang="en-US" sz="900" dirty="0" smtClean="0">
                <a:solidFill>
                  <a:prstClr val="black"/>
                </a:solidFill>
                <a:latin typeface="HGPｺﾞｼｯｸE" pitchFamily="50" charset="-128"/>
                <a:ea typeface="HGPｺﾞｼｯｸE" pitchFamily="50" charset="-128"/>
              </a:rPr>
              <a:t>　◎国の取組み　　　</a:t>
            </a:r>
            <a:endParaRPr lang="en-US" altLang="ja-JP" sz="900" dirty="0" smtClean="0">
              <a:solidFill>
                <a:prstClr val="black"/>
              </a:solidFill>
              <a:latin typeface="HGPｺﾞｼｯｸE" pitchFamily="50" charset="-128"/>
              <a:ea typeface="HGPｺﾞｼｯｸE" pitchFamily="50" charset="-128"/>
            </a:endParaRPr>
          </a:p>
          <a:p>
            <a:pPr marL="177800" indent="-177800"/>
            <a:r>
              <a:rPr lang="ja-JP" altLang="en-US" sz="900" dirty="0">
                <a:solidFill>
                  <a:prstClr val="black"/>
                </a:solidFill>
                <a:latin typeface="HGPｺﾞｼｯｸE" pitchFamily="50" charset="-128"/>
                <a:ea typeface="HGPｺﾞｼｯｸE" pitchFamily="50" charset="-128"/>
              </a:rPr>
              <a:t>　</a:t>
            </a:r>
            <a:r>
              <a:rPr lang="ja-JP" altLang="en-US" sz="900" dirty="0" smtClean="0">
                <a:solidFill>
                  <a:prstClr val="black"/>
                </a:solidFill>
                <a:latin typeface="HGPｺﾞｼｯｸE" pitchFamily="50" charset="-128"/>
                <a:ea typeface="HGPｺﾞｼｯｸE" pitchFamily="50" charset="-128"/>
              </a:rPr>
              <a:t>　・入国審査ブースの増設（</a:t>
            </a:r>
            <a:r>
              <a:rPr lang="en-US" altLang="ja-JP" sz="900" dirty="0" smtClean="0">
                <a:solidFill>
                  <a:prstClr val="black"/>
                </a:solidFill>
                <a:latin typeface="HGPｺﾞｼｯｸE" pitchFamily="50" charset="-128"/>
                <a:ea typeface="HGPｺﾞｼｯｸE" pitchFamily="50" charset="-128"/>
              </a:rPr>
              <a:t>40</a:t>
            </a:r>
            <a:r>
              <a:rPr lang="ja-JP" altLang="en-US" sz="900" dirty="0" smtClean="0">
                <a:solidFill>
                  <a:prstClr val="black"/>
                </a:solidFill>
                <a:latin typeface="HGPｺﾞｼｯｸE" pitchFamily="50" charset="-128"/>
                <a:ea typeface="HGPｺﾞｼｯｸE" pitchFamily="50" charset="-128"/>
              </a:rPr>
              <a:t>⇒</a:t>
            </a:r>
            <a:r>
              <a:rPr lang="en-US" altLang="ja-JP" sz="900" dirty="0" smtClean="0">
                <a:solidFill>
                  <a:prstClr val="black"/>
                </a:solidFill>
                <a:latin typeface="HGPｺﾞｼｯｸE" pitchFamily="50" charset="-128"/>
                <a:ea typeface="HGPｺﾞｼｯｸE" pitchFamily="50" charset="-128"/>
              </a:rPr>
              <a:t>80</a:t>
            </a:r>
            <a:r>
              <a:rPr lang="ja-JP" altLang="en-US" sz="900" dirty="0" smtClean="0">
                <a:solidFill>
                  <a:prstClr val="black"/>
                </a:solidFill>
                <a:latin typeface="HGPｺﾞｼｯｸE" pitchFamily="50" charset="-128"/>
                <a:ea typeface="HGPｺﾞｼｯｸE" pitchFamily="50" charset="-128"/>
              </a:rPr>
              <a:t>ブース）　</a:t>
            </a:r>
            <a:r>
              <a:rPr lang="ja-JP" altLang="en-US" sz="900" dirty="0">
                <a:solidFill>
                  <a:prstClr val="black"/>
                </a:solidFill>
                <a:latin typeface="HGPｺﾞｼｯｸE" pitchFamily="50" charset="-128"/>
                <a:ea typeface="HGPｺﾞｼｯｸE" pitchFamily="50" charset="-128"/>
              </a:rPr>
              <a:t>　</a:t>
            </a:r>
            <a:r>
              <a:rPr lang="ja-JP" altLang="en-US" sz="900" dirty="0" smtClean="0">
                <a:solidFill>
                  <a:prstClr val="black"/>
                </a:solidFill>
                <a:latin typeface="HGPｺﾞｼｯｸE" pitchFamily="50" charset="-128"/>
                <a:ea typeface="HGPｺﾞｼｯｸE" pitchFamily="50" charset="-128"/>
              </a:rPr>
              <a:t>　・入国審査官</a:t>
            </a:r>
            <a:r>
              <a:rPr lang="ja-JP" altLang="en-US" sz="900" dirty="0">
                <a:solidFill>
                  <a:prstClr val="black"/>
                </a:solidFill>
                <a:latin typeface="HGPｺﾞｼｯｸE" pitchFamily="50" charset="-128"/>
                <a:ea typeface="HGPｺﾞｼｯｸE" pitchFamily="50" charset="-128"/>
              </a:rPr>
              <a:t>等</a:t>
            </a:r>
            <a:r>
              <a:rPr lang="ja-JP" altLang="en-US" sz="900" dirty="0" smtClean="0">
                <a:solidFill>
                  <a:prstClr val="black"/>
                </a:solidFill>
                <a:latin typeface="HGPｺﾞｼｯｸE" pitchFamily="50" charset="-128"/>
                <a:ea typeface="HGPｺﾞｼｯｸE" pitchFamily="50" charset="-128"/>
              </a:rPr>
              <a:t>の緊急増員</a:t>
            </a:r>
            <a:endParaRPr lang="en-US" altLang="ja-JP" sz="900" dirty="0" smtClean="0">
              <a:solidFill>
                <a:prstClr val="black"/>
              </a:solidFill>
              <a:latin typeface="HGPｺﾞｼｯｸE" pitchFamily="50" charset="-128"/>
              <a:ea typeface="HGPｺﾞｼｯｸE" pitchFamily="50" charset="-128"/>
            </a:endParaRPr>
          </a:p>
          <a:p>
            <a:pPr marL="177800" indent="-177800"/>
            <a:r>
              <a:rPr lang="ja-JP" altLang="en-US" sz="900" dirty="0">
                <a:solidFill>
                  <a:prstClr val="black"/>
                </a:solidFill>
                <a:latin typeface="HGPｺﾞｼｯｸE" pitchFamily="50" charset="-128"/>
                <a:ea typeface="HGPｺﾞｼｯｸE" pitchFamily="50" charset="-128"/>
              </a:rPr>
              <a:t>　</a:t>
            </a:r>
            <a:r>
              <a:rPr lang="ja-JP" altLang="en-US" sz="900" dirty="0" smtClean="0">
                <a:solidFill>
                  <a:prstClr val="black"/>
                </a:solidFill>
                <a:latin typeface="HGPｺﾞｼｯｸE" pitchFamily="50" charset="-128"/>
                <a:ea typeface="HGPｺﾞｼｯｸE" pitchFamily="50" charset="-128"/>
              </a:rPr>
              <a:t>　・入国審査の迅速化に向けた審査機器の導入</a:t>
            </a:r>
            <a:endParaRPr lang="en-US" altLang="ja-JP" sz="900" dirty="0">
              <a:solidFill>
                <a:prstClr val="black"/>
              </a:solidFill>
              <a:latin typeface="HGPｺﾞｼｯｸE" pitchFamily="50" charset="-128"/>
              <a:ea typeface="HGPｺﾞｼｯｸE" pitchFamily="50" charset="-128"/>
            </a:endParaRPr>
          </a:p>
          <a:p>
            <a:pPr marL="177800" indent="-177800"/>
            <a:r>
              <a:rPr lang="en-US" altLang="ja-JP" sz="900" dirty="0" smtClean="0">
                <a:solidFill>
                  <a:prstClr val="black"/>
                </a:solidFill>
                <a:latin typeface="HGPｺﾞｼｯｸE" pitchFamily="50" charset="-128"/>
                <a:ea typeface="HGPｺﾞｼｯｸE" pitchFamily="50" charset="-128"/>
              </a:rPr>
              <a:t>※</a:t>
            </a:r>
            <a:r>
              <a:rPr lang="ja-JP" altLang="en-US" sz="900" dirty="0" smtClean="0">
                <a:solidFill>
                  <a:prstClr val="black"/>
                </a:solidFill>
                <a:latin typeface="HGPｺﾞｼｯｸE" pitchFamily="50" charset="-128"/>
                <a:ea typeface="HGPｺﾞｼｯｸE" pitchFamily="50" charset="-128"/>
              </a:rPr>
              <a:t>府の最重点要望において、急増する訪日外国人に対応するため、出入国審査体制の強化をはじめとした受入環境の整備等を要請。</a:t>
            </a:r>
            <a:endParaRPr lang="en-US" altLang="ja-JP" sz="900" dirty="0">
              <a:solidFill>
                <a:prstClr val="black"/>
              </a:solidFill>
              <a:latin typeface="HGPｺﾞｼｯｸE" pitchFamily="50" charset="-128"/>
              <a:ea typeface="HGPｺﾞｼｯｸE"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3435425418"/>
              </p:ext>
            </p:extLst>
          </p:nvPr>
        </p:nvGraphicFramePr>
        <p:xfrm>
          <a:off x="4646749" y="2338099"/>
          <a:ext cx="3833944" cy="2547521"/>
        </p:xfrm>
        <a:graphic>
          <a:graphicData uri="http://schemas.openxmlformats.org/drawingml/2006/table">
            <a:tbl>
              <a:tblPr/>
              <a:tblGrid>
                <a:gridCol w="285782"/>
                <a:gridCol w="1154378"/>
                <a:gridCol w="797928"/>
                <a:gridCol w="797928"/>
                <a:gridCol w="797928"/>
              </a:tblGrid>
              <a:tr h="212904">
                <a:tc>
                  <a:txBody>
                    <a:bodyPr/>
                    <a:lstStyle/>
                    <a:p>
                      <a:pPr algn="ctr"/>
                      <a:r>
                        <a:rPr lang="ja-JP" altLang="en-US" sz="1100" dirty="0">
                          <a:solidFill>
                            <a:schemeClr val="tx1"/>
                          </a:solidFill>
                        </a:rPr>
                        <a:t>順位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solidFill>
                            <a:schemeClr val="tx1"/>
                          </a:solidFill>
                        </a:rPr>
                        <a:t>空港名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solidFill>
                            <a:schemeClr val="tx1"/>
                          </a:solidFill>
                        </a:rPr>
                        <a:t>国内線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solidFill>
                            <a:schemeClr val="tx1"/>
                          </a:solidFill>
                        </a:rPr>
                        <a:t>国際線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solidFill>
                            <a:schemeClr val="tx1"/>
                          </a:solidFill>
                        </a:rPr>
                        <a:t>合計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solidFill>
                            <a:schemeClr val="tx1"/>
                          </a:solidFill>
                        </a:rPr>
                        <a:t>羽田</a:t>
                      </a:r>
                      <a:r>
                        <a:rPr lang="ja-JP" altLang="en-US" sz="1100" dirty="0" smtClean="0">
                          <a:solidFill>
                            <a:schemeClr val="tx1"/>
                          </a:solidFill>
                        </a:rPr>
                        <a:t>空港</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62,162,813</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10,580,950</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72,743,763</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solidFill>
                            <a:schemeClr val="tx1"/>
                          </a:solidFil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solidFill>
                            <a:schemeClr val="tx1"/>
                          </a:solidFill>
                        </a:rPr>
                        <a:t>成田国際空港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5,943,570</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26,923,328</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32,866,898</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solidFill>
                            <a:schemeClr val="tx1"/>
                          </a:solidFill>
                        </a:rPr>
                        <a:t>福岡空港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16,236,618</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3,467,151</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19,703,769</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solidFill>
                            <a:schemeClr val="tx1"/>
                          </a:solidFil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solidFill>
                            <a:schemeClr val="tx1"/>
                          </a:solidFill>
                        </a:rPr>
                        <a:t>新千歳空港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17,717,548</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1,553,374</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19,270,922</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solidFill>
                            <a:schemeClr val="tx1"/>
                          </a:solidFil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ja-JP" altLang="en-US" sz="1100" dirty="0">
                          <a:solidFill>
                            <a:schemeClr val="tx1"/>
                          </a:solidFill>
                        </a:rPr>
                        <a:t>関西国際空港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r>
                        <a:rPr lang="en-US" altLang="ja-JP" sz="1100" dirty="0" smtClean="0">
                          <a:solidFill>
                            <a:schemeClr val="tx1"/>
                          </a:solidFill>
                        </a:rPr>
                        <a:t>6,300,877</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r>
                        <a:rPr lang="en-US" altLang="ja-JP" sz="1100" dirty="0" smtClean="0">
                          <a:solidFill>
                            <a:schemeClr val="tx1"/>
                          </a:solidFill>
                        </a:rPr>
                        <a:t>12,917,206</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r>
                        <a:rPr lang="en-US" altLang="ja-JP" sz="1100" dirty="0" smtClean="0">
                          <a:solidFill>
                            <a:schemeClr val="tx1"/>
                          </a:solidFill>
                        </a:rPr>
                        <a:t>19,218,083</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15170">
                <a:tc>
                  <a:txBody>
                    <a:bodyPr/>
                    <a:lstStyle/>
                    <a:p>
                      <a:r>
                        <a:rPr lang="en-US" altLang="ja-JP" sz="1100" dirty="0">
                          <a:solidFill>
                            <a:schemeClr val="tx1"/>
                          </a:solidFil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solidFill>
                            <a:schemeClr val="tx1"/>
                          </a:solidFill>
                        </a:rPr>
                        <a:t>那覇空港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15,849,316</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1,444,464</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17,293,780</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904">
                <a:tc>
                  <a:txBody>
                    <a:bodyPr/>
                    <a:lstStyle/>
                    <a:p>
                      <a:r>
                        <a:rPr lang="en-US" altLang="ja-JP" sz="110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a:solidFill>
                            <a:schemeClr val="tx1"/>
                          </a:solidFill>
                        </a:rPr>
                        <a:t>大阪国際</a:t>
                      </a:r>
                      <a:r>
                        <a:rPr lang="ja-JP" altLang="en-US" sz="1100" dirty="0" smtClean="0">
                          <a:solidFill>
                            <a:schemeClr val="tx1"/>
                          </a:solidFill>
                        </a:rPr>
                        <a:t>空港</a:t>
                      </a:r>
                      <a:endParaRPr lang="en-US" altLang="ja-JP" sz="1100" dirty="0" smtClean="0">
                        <a:solidFill>
                          <a:schemeClr val="tx1"/>
                        </a:solidFill>
                      </a:endParaRPr>
                    </a:p>
                    <a:p>
                      <a:r>
                        <a:rPr lang="en-US" altLang="ja-JP" sz="1100" dirty="0" smtClean="0">
                          <a:solidFill>
                            <a:schemeClr val="tx1"/>
                          </a:solidFill>
                        </a:rPr>
                        <a:t>(</a:t>
                      </a:r>
                      <a:r>
                        <a:rPr lang="ja-JP" altLang="en-US" sz="1100" dirty="0">
                          <a:solidFill>
                            <a:schemeClr val="tx1"/>
                          </a:solidFill>
                        </a:rPr>
                        <a:t>伊丹</a:t>
                      </a:r>
                      <a:r>
                        <a:rPr lang="en-US" altLang="ja-JP" sz="1100" dirty="0">
                          <a:solidFill>
                            <a:schemeClr val="tx1"/>
                          </a:solidFil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solidFill>
                            <a:schemeClr val="tx1"/>
                          </a:solidFill>
                        </a:rPr>
                        <a:t>14,526,575</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solidFill>
                            <a:schemeClr val="tx1"/>
                          </a:solidFill>
                        </a:rPr>
                        <a:t>0</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solidFill>
                            <a:schemeClr val="tx1"/>
                          </a:solidFill>
                        </a:rPr>
                        <a:t>14,526,575</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904">
                <a:tc>
                  <a:txBody>
                    <a:bodyPr/>
                    <a:lstStyle/>
                    <a:p>
                      <a:r>
                        <a:rPr lang="en-US" altLang="ja-JP" sz="1100" dirty="0">
                          <a:solidFill>
                            <a:schemeClr val="tx1"/>
                          </a:solidFill>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solidFill>
                            <a:schemeClr val="tx1"/>
                          </a:solidFill>
                        </a:rPr>
                        <a:t>中部国際空港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5,399,377</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4,356,154</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9,755,531</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904">
                <a:tc>
                  <a:txBody>
                    <a:bodyPr/>
                    <a:lstStyle/>
                    <a:p>
                      <a:r>
                        <a:rPr lang="en-US" altLang="ja-JP" sz="1100" dirty="0">
                          <a:solidFill>
                            <a:schemeClr val="tx1"/>
                          </a:solidFil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a:solidFill>
                            <a:schemeClr val="tx1"/>
                          </a:solidFill>
                        </a:rPr>
                        <a:t>鹿児島空港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5,026,164</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128,086</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5,154,250</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509">
                <a:tc>
                  <a:txBody>
                    <a:bodyPr/>
                    <a:lstStyle/>
                    <a:p>
                      <a:r>
                        <a:rPr lang="en-US" altLang="ja-JP" sz="1100" dirty="0">
                          <a:solidFill>
                            <a:schemeClr val="tx1"/>
                          </a:solidFil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solidFill>
                            <a:schemeClr val="tx1"/>
                          </a:solidFill>
                        </a:rPr>
                        <a:t>仙台空港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3,046,420</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166,917</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3,213,337</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 name="テキスト ボックス 18"/>
          <p:cNvSpPr txBox="1"/>
          <p:nvPr/>
        </p:nvSpPr>
        <p:spPr>
          <a:xfrm>
            <a:off x="4646749" y="4885620"/>
            <a:ext cx="2797561" cy="261610"/>
          </a:xfrm>
          <a:prstGeom prst="rect">
            <a:avLst/>
          </a:prstGeom>
          <a:noFill/>
        </p:spPr>
        <p:txBody>
          <a:bodyPr wrap="none" rtlCol="0">
            <a:spAutoFit/>
          </a:bodyPr>
          <a:lstStyle/>
          <a:p>
            <a:r>
              <a:rPr lang="ja-JP" altLang="en-US" sz="1100" dirty="0">
                <a:solidFill>
                  <a:prstClr val="black"/>
                </a:solidFill>
              </a:rPr>
              <a:t>出典：国交省「</a:t>
            </a:r>
            <a:r>
              <a:rPr lang="ja-JP" altLang="en-US" sz="1100" dirty="0" smtClean="0"/>
              <a:t>平成</a:t>
            </a:r>
            <a:r>
              <a:rPr lang="en-US" altLang="ja-JP" sz="1100" dirty="0" smtClean="0"/>
              <a:t>26</a:t>
            </a:r>
            <a:r>
              <a:rPr lang="ja-JP" altLang="en-US" sz="1100" dirty="0" smtClean="0"/>
              <a:t>年</a:t>
            </a:r>
            <a:r>
              <a:rPr lang="ja-JP" altLang="en-US" sz="1100" dirty="0">
                <a:solidFill>
                  <a:prstClr val="black"/>
                </a:solidFill>
              </a:rPr>
              <a:t>空港管理状況調書」</a:t>
            </a:r>
          </a:p>
        </p:txBody>
      </p:sp>
      <p:sp>
        <p:nvSpPr>
          <p:cNvPr id="6" name="角丸四角形 5"/>
          <p:cNvSpPr/>
          <p:nvPr/>
        </p:nvSpPr>
        <p:spPr>
          <a:xfrm>
            <a:off x="179513" y="692696"/>
            <a:ext cx="8640960" cy="1349038"/>
          </a:xfrm>
          <a:prstGeom prst="roundRect">
            <a:avLst>
              <a:gd name="adj" fmla="val 3329"/>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lvl="0" indent="-271463" algn="just"/>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：インバウンド受入体制の強化、就航ネットワークの充実</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lvl="0" indent="-271463" algn="just"/>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アジア</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を中心に</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関空での外国人</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入国者数が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記録。空港別利用別割合においても国内</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の関空のシェアが拡大した</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strike="sngStrike" kern="100" dirty="0" smtClean="0">
              <a:solidFill>
                <a:srgbClr val="92D05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外国人旅行者の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急増</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に対応するため、関空において、出国時保安検査場や入国審査ブースの増設、入国審査官の緊急増員などインバウンド受入体制の機能強化が図られた。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24549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20272" y="6597352"/>
            <a:ext cx="2133600" cy="385018"/>
          </a:xfrm>
        </p:spPr>
        <p:txBody>
          <a:bodyPr/>
          <a:lstStyle/>
          <a:p>
            <a:fld id="{D2D8002D-B5B0-4BAC-B1F6-782DDCCE6D9C}" type="slidenum">
              <a:rPr lang="ja-JP" altLang="en-US" smtClean="0">
                <a:solidFill>
                  <a:prstClr val="black">
                    <a:tint val="75000"/>
                  </a:prstClr>
                </a:solidFill>
              </a:rPr>
              <a:pPr/>
              <a:t>34</a:t>
            </a:fld>
            <a:endParaRPr lang="ja-JP" altLang="en-US" dirty="0">
              <a:solidFill>
                <a:prstClr val="black">
                  <a:tint val="75000"/>
                </a:prstClr>
              </a:solidFill>
            </a:endParaRPr>
          </a:p>
        </p:txBody>
      </p:sp>
      <p:sp>
        <p:nvSpPr>
          <p:cNvPr id="3" name="正方形/長方形 2"/>
          <p:cNvSpPr/>
          <p:nvPr/>
        </p:nvSpPr>
        <p:spPr>
          <a:xfrm>
            <a:off x="60090" y="3712353"/>
            <a:ext cx="435706" cy="5145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グラフ 16"/>
          <p:cNvGraphicFramePr>
            <a:graphicFrameLocks/>
          </p:cNvGraphicFramePr>
          <p:nvPr>
            <p:extLst>
              <p:ext uri="{D42A27DB-BD31-4B8C-83A1-F6EECF244321}">
                <p14:modId xmlns:p14="http://schemas.microsoft.com/office/powerpoint/2010/main" val="1285001735"/>
              </p:ext>
            </p:extLst>
          </p:nvPr>
        </p:nvGraphicFramePr>
        <p:xfrm>
          <a:off x="-32320" y="2364526"/>
          <a:ext cx="4914754" cy="3724671"/>
        </p:xfrm>
        <a:graphic>
          <a:graphicData uri="http://schemas.openxmlformats.org/drawingml/2006/chart">
            <c:chart xmlns:c="http://schemas.openxmlformats.org/drawingml/2006/chart" xmlns:r="http://schemas.openxmlformats.org/officeDocument/2006/relationships" r:id="rId3"/>
          </a:graphicData>
        </a:graphic>
      </p:graphicFrame>
      <p:sp>
        <p:nvSpPr>
          <p:cNvPr id="18" name="正方形/長方形 17"/>
          <p:cNvSpPr/>
          <p:nvPr/>
        </p:nvSpPr>
        <p:spPr>
          <a:xfrm>
            <a:off x="31637" y="2056749"/>
            <a:ext cx="4120843"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関西国際空港の国際線</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便数</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4882433" y="1911632"/>
            <a:ext cx="4120843"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各空港の国際線旅客便数</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1889000480"/>
              </p:ext>
            </p:extLst>
          </p:nvPr>
        </p:nvGraphicFramePr>
        <p:xfrm>
          <a:off x="5031879" y="2336072"/>
          <a:ext cx="3971397" cy="3188199"/>
        </p:xfrm>
        <a:graphic>
          <a:graphicData uri="http://schemas.openxmlformats.org/drawingml/2006/chart">
            <c:chart xmlns:c="http://schemas.openxmlformats.org/drawingml/2006/chart" xmlns:r="http://schemas.openxmlformats.org/officeDocument/2006/relationships" r:id="rId4"/>
          </a:graphicData>
        </a:graphic>
      </p:graphicFrame>
      <p:sp>
        <p:nvSpPr>
          <p:cNvPr id="23" name="正方形/長方形 22"/>
          <p:cNvSpPr/>
          <p:nvPr/>
        </p:nvSpPr>
        <p:spPr>
          <a:xfrm>
            <a:off x="4744864" y="5524272"/>
            <a:ext cx="4395980" cy="553998"/>
          </a:xfrm>
          <a:prstGeom prst="rect">
            <a:avLst/>
          </a:prstGeom>
        </p:spPr>
        <p:txBody>
          <a:bodyPr wrap="square">
            <a:spAutoFit/>
          </a:bodyPr>
          <a:lstStyle/>
          <a:p>
            <a:pPr marL="177800" indent="-177800"/>
            <a:r>
              <a:rPr lang="ja-JP" altLang="en-US" sz="1000" dirty="0" smtClean="0">
                <a:solidFill>
                  <a:prstClr val="black"/>
                </a:solidFill>
                <a:latin typeface="ＭＳ Ｐゴシック"/>
              </a:rPr>
              <a:t>（出典：「関西空港の国際定期便運航計画に</a:t>
            </a:r>
            <a:r>
              <a:rPr lang="ja-JP" altLang="en-US" sz="1000" dirty="0">
                <a:solidFill>
                  <a:prstClr val="black"/>
                </a:solidFill>
                <a:latin typeface="ＭＳ Ｐゴシック"/>
              </a:rPr>
              <a:t>ついて（</a:t>
            </a:r>
            <a:r>
              <a:rPr lang="en-US" altLang="ja-JP" sz="1000" dirty="0" smtClean="0">
                <a:solidFill>
                  <a:prstClr val="black"/>
                </a:solidFill>
                <a:latin typeface="ＭＳ Ｐゴシック"/>
              </a:rPr>
              <a:t>2016</a:t>
            </a:r>
            <a:r>
              <a:rPr lang="ja-JP" altLang="en-US" sz="1000" dirty="0" smtClean="0">
                <a:solidFill>
                  <a:prstClr val="black"/>
                </a:solidFill>
                <a:latin typeface="ＭＳ Ｐゴシック"/>
              </a:rPr>
              <a:t>年夏期</a:t>
            </a:r>
            <a:r>
              <a:rPr lang="ja-JP" altLang="en-US" sz="1000" dirty="0">
                <a:solidFill>
                  <a:prstClr val="black"/>
                </a:solidFill>
                <a:latin typeface="ＭＳ Ｐゴシック"/>
              </a:rPr>
              <a:t>スケジュール</a:t>
            </a:r>
            <a:r>
              <a:rPr lang="ja-JP" altLang="en-US" sz="1000" dirty="0" smtClean="0">
                <a:solidFill>
                  <a:prstClr val="black"/>
                </a:solidFill>
                <a:latin typeface="ＭＳ Ｐゴシック"/>
              </a:rPr>
              <a:t>）</a:t>
            </a:r>
            <a:r>
              <a:rPr lang="ja-JP" altLang="en-US" sz="1000" dirty="0">
                <a:solidFill>
                  <a:prstClr val="black"/>
                </a:solidFill>
                <a:latin typeface="ＭＳ Ｐゴシック"/>
              </a:rPr>
              <a:t>」</a:t>
            </a:r>
            <a:r>
              <a:rPr lang="ja-JP" altLang="en-US" sz="1000" dirty="0" smtClean="0">
                <a:solidFill>
                  <a:prstClr val="black"/>
                </a:solidFill>
                <a:latin typeface="ＭＳ Ｐゴシック"/>
              </a:rPr>
              <a:t>、「成田空港の</a:t>
            </a:r>
            <a:r>
              <a:rPr lang="en-US" altLang="ja-JP" sz="1000" dirty="0" smtClean="0">
                <a:solidFill>
                  <a:prstClr val="black"/>
                </a:solidFill>
                <a:latin typeface="ＭＳ Ｐゴシック"/>
              </a:rPr>
              <a:t>2016</a:t>
            </a:r>
            <a:r>
              <a:rPr lang="ja-JP" altLang="en-US" sz="1000" dirty="0" smtClean="0">
                <a:solidFill>
                  <a:prstClr val="black"/>
                </a:solidFill>
                <a:latin typeface="ＭＳ Ｐゴシック"/>
              </a:rPr>
              <a:t>年夏ダイヤ定期航空会社別スケジュール」</a:t>
            </a:r>
            <a:r>
              <a:rPr lang="ja-JP" altLang="en-US" sz="1000" dirty="0">
                <a:solidFill>
                  <a:prstClr val="black"/>
                </a:solidFill>
                <a:latin typeface="ＭＳ Ｐゴシック"/>
              </a:rPr>
              <a:t>「中部国際空港 </a:t>
            </a:r>
            <a:r>
              <a:rPr lang="en-US" altLang="ja-JP" sz="1000" dirty="0" smtClean="0">
                <a:solidFill>
                  <a:prstClr val="black"/>
                </a:solidFill>
                <a:latin typeface="ＭＳ Ｐゴシック"/>
              </a:rPr>
              <a:t>2016</a:t>
            </a:r>
            <a:r>
              <a:rPr lang="ja-JP" altLang="en-US" sz="1000" dirty="0" smtClean="0">
                <a:solidFill>
                  <a:prstClr val="black"/>
                </a:solidFill>
                <a:latin typeface="ＭＳ Ｐゴシック"/>
              </a:rPr>
              <a:t>年</a:t>
            </a:r>
            <a:r>
              <a:rPr lang="ja-JP" altLang="en-US" sz="1000" dirty="0">
                <a:solidFill>
                  <a:prstClr val="black"/>
                </a:solidFill>
                <a:latin typeface="ＭＳ Ｐゴシック"/>
              </a:rPr>
              <a:t>国際線夏ダイヤ（期初計画）について</a:t>
            </a:r>
            <a:r>
              <a:rPr lang="ja-JP" altLang="en-US" sz="1000" dirty="0" smtClean="0">
                <a:solidFill>
                  <a:prstClr val="black"/>
                </a:solidFill>
                <a:latin typeface="ＭＳ Ｐゴシック"/>
              </a:rPr>
              <a:t>」等より企画室推計）</a:t>
            </a:r>
            <a:endParaRPr lang="ja-JP" altLang="en-US" sz="1000" dirty="0">
              <a:solidFill>
                <a:prstClr val="black"/>
              </a:solidFill>
              <a:latin typeface="ＭＳ Ｐゴシック"/>
            </a:endParaRPr>
          </a:p>
        </p:txBody>
      </p:sp>
      <p:sp>
        <p:nvSpPr>
          <p:cNvPr id="12" name="角丸四角形 11"/>
          <p:cNvSpPr/>
          <p:nvPr/>
        </p:nvSpPr>
        <p:spPr>
          <a:xfrm>
            <a:off x="97112" y="380068"/>
            <a:ext cx="8891579" cy="1505903"/>
          </a:xfrm>
          <a:prstGeom prst="roundRect">
            <a:avLst>
              <a:gd name="adj" fmla="val 3329"/>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lvl="0" algn="just"/>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分析②：関空アクセスの利便性向上について</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buFont typeface="Meiryo UI" panose="020B0604030504040204" pitchFamily="50" charset="-128"/>
              <a:buChar char="◇"/>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専用の第</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ターミナルの整備や、関空を拠点とする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の就航により、関空の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就航便数が急増</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現在、国際線</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年夏計画において過去最高を更新して</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便</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週が就航し、関空は日本最大の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拠点となって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線旅客便数は、成田空港に比べてアジア路線が多く、欧米路線が</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少ない。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875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44017" y="65887"/>
            <a:ext cx="8891579" cy="1631394"/>
          </a:xfrm>
          <a:prstGeom prst="roundRect">
            <a:avLst>
              <a:gd name="adj" fmla="val 3329"/>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分析③：関空アクセスの利便性向上</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・受入態勢強化の取組み</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深夜早朝時間帯の増便やインバウンドの急増に対応するため、リムジンバスの</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時間化や案内表示の多言語化・記号化が進んだ。</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への鉄道アクセスについては、国が高速アクセス鉄道による改善効果等について検討し、「建設費に見合った需要を高めていくことが課題」という調査結果をとりまとめた。また、なにわ筋線については、鉄道事業者とともに事業化に向けた検討を実施し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72374"/>
            <a:ext cx="2133600" cy="385018"/>
          </a:xfrm>
        </p:spPr>
        <p:txBody>
          <a:bodyPr/>
          <a:lstStyle/>
          <a:p>
            <a:fld id="{D2D8002D-B5B0-4BAC-B1F6-782DDCCE6D9C}" type="slidenum">
              <a:rPr lang="ja-JP" altLang="en-US" smtClean="0">
                <a:solidFill>
                  <a:prstClr val="black">
                    <a:tint val="75000"/>
                  </a:prstClr>
                </a:solidFill>
              </a:rPr>
              <a:pPr/>
              <a:t>35</a:t>
            </a:fld>
            <a:endParaRPr lang="ja-JP" altLang="en-US" dirty="0">
              <a:solidFill>
                <a:prstClr val="black">
                  <a:tint val="75000"/>
                </a:prstClr>
              </a:solidFill>
            </a:endParaRPr>
          </a:p>
        </p:txBody>
      </p:sp>
      <p:sp>
        <p:nvSpPr>
          <p:cNvPr id="16" name="正方形/長方形 15"/>
          <p:cNvSpPr/>
          <p:nvPr/>
        </p:nvSpPr>
        <p:spPr>
          <a:xfrm>
            <a:off x="249672" y="1916832"/>
            <a:ext cx="2943126" cy="1631216"/>
          </a:xfrm>
          <a:prstGeom prst="rect">
            <a:avLst/>
          </a:prstGeom>
        </p:spPr>
        <p:txBody>
          <a:bodyPr wrap="square">
            <a:spAutoFit/>
          </a:bodyPr>
          <a:lstStyle/>
          <a:p>
            <a:pPr marL="177800" indent="-177800"/>
            <a:r>
              <a:rPr lang="ja-JP"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リムジンバスの完全</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時間化</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関空から大阪駅前まで、毎時</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時間運行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◆リムジンバス案内表示の国際化</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停留所の案内板や路線図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多言語化等</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111" y="3005108"/>
            <a:ext cx="1292124" cy="1775913"/>
          </a:xfrm>
          <a:prstGeom prst="rect">
            <a:avLst/>
          </a:prstGeom>
          <a:noFill/>
          <a:ln>
            <a:noFill/>
          </a:ln>
        </p:spPr>
      </p:pic>
      <p:sp>
        <p:nvSpPr>
          <p:cNvPr id="3" name="正方形/長方形 2"/>
          <p:cNvSpPr/>
          <p:nvPr/>
        </p:nvSpPr>
        <p:spPr>
          <a:xfrm>
            <a:off x="60090" y="3712353"/>
            <a:ext cx="435706" cy="5145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546965042"/>
              </p:ext>
            </p:extLst>
          </p:nvPr>
        </p:nvGraphicFramePr>
        <p:xfrm>
          <a:off x="5292080" y="2321478"/>
          <a:ext cx="2664296" cy="2560320"/>
        </p:xfrm>
        <a:graphic>
          <a:graphicData uri="http://schemas.openxmlformats.org/drawingml/2006/table">
            <a:tbl>
              <a:tblPr firstRow="1" bandRow="1">
                <a:tableStyleId>{5C22544A-7EE6-4342-B048-85BDC9FD1C3A}</a:tableStyleId>
              </a:tblPr>
              <a:tblGrid>
                <a:gridCol w="1152128"/>
                <a:gridCol w="792088"/>
                <a:gridCol w="720080"/>
              </a:tblGrid>
              <a:tr h="258504">
                <a:tc>
                  <a:txBody>
                    <a:bodyPr/>
                    <a:lstStyle/>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空港名</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a:t>
                      </a:r>
                      <a:r>
                        <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鉄道</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ｱｸｾｽ</a:t>
                      </a: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ﾊﾞｽ</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ｱｸｾｽ</a:t>
                      </a: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57728">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71440">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成田</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浦東</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ﾘﾆｱ</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仁川</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ｿｳﾙ</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ﾄﾞｺﾞｰﾙ</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ﾊﾟﾘ</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ﾋｰｽﾛｰ</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ﾛﾝﾄﾞﾝ</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JFK(</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ﾆｭｰﾖｰｸ</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5" name="正方形/長方形 14"/>
          <p:cNvSpPr/>
          <p:nvPr/>
        </p:nvSpPr>
        <p:spPr>
          <a:xfrm>
            <a:off x="4997347" y="2044479"/>
            <a:ext cx="3258798" cy="276999"/>
          </a:xfrm>
          <a:prstGeom prst="rect">
            <a:avLst/>
          </a:prstGeom>
        </p:spPr>
        <p:txBody>
          <a:bodyPr wrap="square">
            <a:spAutoFit/>
          </a:bodyPr>
          <a:lstStyle/>
          <a:p>
            <a:pPr marL="177800" indent="-177800"/>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主な国際空港における市中心部からのアクセス</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descr="G:\DCIM\101MSDCF\DSC0044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1235" y="3464930"/>
            <a:ext cx="2263516" cy="1260215"/>
          </a:xfrm>
          <a:prstGeom prst="rect">
            <a:avLst/>
          </a:prstGeom>
          <a:noFill/>
          <a:ln>
            <a:noFill/>
          </a:ln>
        </p:spPr>
      </p:pic>
      <p:sp>
        <p:nvSpPr>
          <p:cNvPr id="13" name="角丸四角形 12"/>
          <p:cNvSpPr/>
          <p:nvPr/>
        </p:nvSpPr>
        <p:spPr>
          <a:xfrm>
            <a:off x="255965" y="5085184"/>
            <a:ext cx="8631278" cy="1296144"/>
          </a:xfrm>
          <a:prstGeom prst="roundRect">
            <a:avLst>
              <a:gd name="adj" fmla="val 8313"/>
            </a:avLst>
          </a:prstGeom>
          <a:solidFill>
            <a:srgbClr val="FFFD73"/>
          </a:solidFill>
          <a:ln w="25400" cap="flat" cmpd="sng" algn="ctr">
            <a:solidFill>
              <a:srgbClr val="4F81BD">
                <a:shade val="50000"/>
              </a:srgbClr>
            </a:solidFill>
            <a:prstDash val="solid"/>
          </a:ln>
          <a:effectLst/>
        </p:spPr>
        <p:txBody>
          <a:bodyPr rtlCol="0" anchor="ctr"/>
          <a:lstStyle/>
          <a:p>
            <a:pPr lvl="0">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総括</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）関空観光ハブ化の推進　</a:t>
            </a:r>
            <a:endParaRPr kumimoji="0" lang="en-US" altLang="ja-JP"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0" lang="en-US" altLang="ja-JP"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LCC</a:t>
            </a:r>
            <a:r>
              <a:rPr kumimoji="0" lang="ja-JP" altLang="en-US"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就航ネットワークの充実</a:t>
            </a:r>
            <a:r>
              <a:rPr kumimoji="0" lang="ja-JP" altLang="en-US" sz="16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などによる</a:t>
            </a:r>
            <a:r>
              <a:rPr kumimoji="0" lang="ja-JP" altLang="en-US" sz="1600" b="1" kern="0" dirty="0">
                <a:latin typeface="Meiryo UI" panose="020B0604030504040204" pitchFamily="50" charset="-128"/>
                <a:ea typeface="Meiryo UI" panose="020B0604030504040204" pitchFamily="50" charset="-128"/>
                <a:cs typeface="Meiryo UI" panose="020B0604030504040204" pitchFamily="50" charset="-128"/>
              </a:rPr>
              <a:t>アジアを中心とする</a:t>
            </a:r>
            <a:r>
              <a:rPr kumimoji="0" lang="ja-JP" altLang="en-US" sz="16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インバウンドの増加に伴い、</a:t>
            </a:r>
            <a:r>
              <a:rPr kumimoji="0"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外国人</a:t>
            </a:r>
            <a:r>
              <a:rPr kumimoji="0" lang="ja-JP" altLang="en-US" sz="1600" b="1" kern="0" dirty="0">
                <a:latin typeface="Meiryo UI" panose="020B0604030504040204" pitchFamily="50" charset="-128"/>
                <a:ea typeface="Meiryo UI" panose="020B0604030504040204" pitchFamily="50" charset="-128"/>
                <a:cs typeface="Meiryo UI" panose="020B0604030504040204" pitchFamily="50" charset="-128"/>
              </a:rPr>
              <a:t>受入体制の強化</a:t>
            </a:r>
            <a:r>
              <a:rPr kumimoji="0"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a:latin typeface="Meiryo UI" panose="020B0604030504040204" pitchFamily="50" charset="-128"/>
                <a:ea typeface="Meiryo UI" panose="020B0604030504040204" pitchFamily="50" charset="-128"/>
                <a:cs typeface="Meiryo UI" panose="020B0604030504040204" pitchFamily="50" charset="-128"/>
              </a:rPr>
              <a:t>アクセス利便性の向上の取組み</a:t>
            </a:r>
            <a:r>
              <a:rPr kumimoji="0"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などを進め、</a:t>
            </a:r>
            <a:r>
              <a:rPr kumimoji="0" lang="ja-JP" altLang="en-US"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関空の観光ハブ化は着実に進捗している。</a:t>
            </a:r>
            <a:endParaRPr kumimoji="0" lang="en-US" altLang="ja-JP"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53405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33441" y="5661248"/>
            <a:ext cx="8664710" cy="1152128"/>
          </a:xfrm>
          <a:prstGeom prst="roundRect">
            <a:avLst>
              <a:gd name="adj" fmla="val 8313"/>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⑶関西観光ポータル化の推進</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特色</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ある観光魅力を有する都市が集積する「関西」が、全体として国際的な認知度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を高め、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観光客等域内への交流人口の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増加を図るため、関西圏</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での連携をさらに進め、エリア全体で魅力発信や受入態勢を</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整える必要。</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179512" y="610990"/>
            <a:ext cx="8622000" cy="1548000"/>
          </a:xfrm>
          <a:prstGeom prst="roundRect">
            <a:avLst>
              <a:gd name="adj" fmla="val 519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分析①：関西広域で</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関西広域連合では、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に「関西観光・文化振興計画」を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改定予定</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年に関西への訪日外国人訪問率</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訪日外国人旅行者数</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万人を目指して、一体的な事業に取り組んで</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関西広域連合と関経連等約</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団体で「関西国際観光推進本部」を</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月に設立。関西統一交通パスの発売などを実施。</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a:xfrm>
            <a:off x="7046912" y="6592267"/>
            <a:ext cx="2133600" cy="365125"/>
          </a:xfrm>
        </p:spPr>
        <p:txBody>
          <a:bodyPr/>
          <a:lstStyle/>
          <a:p>
            <a:fld id="{D2D8002D-B5B0-4BAC-B1F6-782DDCCE6D9C}" type="slidenum">
              <a:rPr lang="ja-JP" altLang="en-US" smtClean="0">
                <a:solidFill>
                  <a:prstClr val="black">
                    <a:tint val="75000"/>
                  </a:prstClr>
                </a:solidFill>
              </a:rPr>
              <a:pPr/>
              <a:t>36</a:t>
            </a:fld>
            <a:endParaRPr lang="ja-JP" altLang="en-US" dirty="0">
              <a:solidFill>
                <a:prstClr val="black">
                  <a:tint val="75000"/>
                </a:prstClr>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587481215"/>
              </p:ext>
            </p:extLst>
          </p:nvPr>
        </p:nvGraphicFramePr>
        <p:xfrm>
          <a:off x="640721" y="4293096"/>
          <a:ext cx="4147303" cy="1275940"/>
        </p:xfrm>
        <a:graphic>
          <a:graphicData uri="http://schemas.openxmlformats.org/drawingml/2006/table">
            <a:tbl>
              <a:tblPr firstRow="1" bandRow="1">
                <a:tableStyleId>{9D7B26C5-4107-4FEC-AEDC-1716B250A1EF}</a:tableStyleId>
              </a:tblPr>
              <a:tblGrid>
                <a:gridCol w="2150453"/>
                <a:gridCol w="998425"/>
                <a:gridCol w="998425"/>
              </a:tblGrid>
              <a:tr h="255188">
                <a:tc>
                  <a:txBody>
                    <a:bodyPr/>
                    <a:lstStyle/>
                    <a:p>
                      <a:pPr>
                        <a:lnSpc>
                          <a:spcPts val="1100"/>
                        </a:lnSpc>
                      </a:pP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2013</a:t>
                      </a:r>
                      <a:r>
                        <a:rPr kumimoji="1" lang="ja-JP" altLang="en-US" sz="1200" dirty="0" smtClean="0"/>
                        <a:t>年</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2020</a:t>
                      </a:r>
                      <a:r>
                        <a:rPr kumimoji="1" lang="ja-JP" altLang="en-US" sz="1200" dirty="0" smtClean="0"/>
                        <a:t>年</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関西への訪日外国人訪問率</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33.3%</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u="none" dirty="0" smtClean="0">
                          <a:solidFill>
                            <a:schemeClr val="tx1"/>
                          </a:solidFill>
                        </a:rPr>
                        <a:t>45%</a:t>
                      </a:r>
                      <a:endParaRPr kumimoji="1" lang="ja-JP" altLang="en-US"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関西への訪日外国人旅行者数</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t>約</a:t>
                      </a:r>
                      <a:r>
                        <a:rPr kumimoji="1" lang="en-US" altLang="ja-JP" sz="1200" dirty="0" smtClean="0"/>
                        <a:t>345</a:t>
                      </a:r>
                      <a:r>
                        <a:rPr kumimoji="1" lang="ja-JP" altLang="en-US" sz="1200" dirty="0" smtClean="0"/>
                        <a:t>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u="none" dirty="0" smtClean="0">
                          <a:solidFill>
                            <a:schemeClr val="tx1"/>
                          </a:solidFill>
                        </a:rPr>
                        <a:t>1,800</a:t>
                      </a:r>
                      <a:r>
                        <a:rPr kumimoji="1" lang="ja-JP" altLang="en-US" sz="1200" u="none" dirty="0" smtClean="0">
                          <a:solidFill>
                            <a:schemeClr val="tx1"/>
                          </a:solidFill>
                        </a:rPr>
                        <a:t>万人</a:t>
                      </a:r>
                      <a:endParaRPr kumimoji="1" lang="ja-JP" altLang="en-US"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関西での外国人延べ宿泊者数</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793</a:t>
                      </a:r>
                      <a:r>
                        <a:rPr kumimoji="1" lang="ja-JP" altLang="en-US" sz="1200" dirty="0" smtClean="0"/>
                        <a:t>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u="none" dirty="0" smtClean="0">
                          <a:solidFill>
                            <a:schemeClr val="tx1"/>
                          </a:solidFill>
                        </a:rPr>
                        <a:t>3,700</a:t>
                      </a:r>
                      <a:r>
                        <a:rPr kumimoji="1" lang="ja-JP" altLang="en-US" sz="1200" u="none" dirty="0" smtClean="0">
                          <a:solidFill>
                            <a:schemeClr val="tx1"/>
                          </a:solidFill>
                        </a:rPr>
                        <a:t>万人</a:t>
                      </a:r>
                      <a:endParaRPr kumimoji="1" lang="ja-JP" altLang="en-US"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関西での訪日外国人旅行消費額</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t>約</a:t>
                      </a:r>
                      <a:r>
                        <a:rPr kumimoji="1" lang="en-US" altLang="ja-JP" sz="1200" dirty="0" smtClean="0"/>
                        <a:t>4,700</a:t>
                      </a:r>
                      <a:r>
                        <a:rPr kumimoji="1" lang="ja-JP" altLang="en-US" sz="1200" dirty="0" smtClean="0"/>
                        <a:t>億円</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u="none" dirty="0" smtClean="0">
                          <a:solidFill>
                            <a:schemeClr val="tx1"/>
                          </a:solidFill>
                        </a:rPr>
                        <a:t>3</a:t>
                      </a:r>
                      <a:r>
                        <a:rPr kumimoji="1" lang="ja-JP" altLang="en-US" sz="1200" u="none" dirty="0" smtClean="0">
                          <a:solidFill>
                            <a:schemeClr val="tx1"/>
                          </a:solidFill>
                        </a:rPr>
                        <a:t>兆円</a:t>
                      </a:r>
                      <a:endParaRPr kumimoji="1" lang="ja-JP" altLang="en-US"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正方形/長方形 8"/>
          <p:cNvSpPr/>
          <p:nvPr/>
        </p:nvSpPr>
        <p:spPr>
          <a:xfrm>
            <a:off x="107504" y="2140601"/>
            <a:ext cx="4873438" cy="2185214"/>
          </a:xfrm>
          <a:prstGeom prst="rect">
            <a:avLst/>
          </a:prstGeom>
        </p:spPr>
        <p:txBody>
          <a:bodyPr wrap="square">
            <a:spAutoFit/>
          </a:bodyPr>
          <a:lstStyle/>
          <a:p>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「関西観光・文化振興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（見直し案）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１．計画期間：　概ね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までの期間</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２．基本方針と目標：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）基本方針</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①国際観光なくしてＫＡＮＳＡＩの発展なし</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②文化観光資源の宝庫・強みを活かす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③関西ファンをつくる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④文化芸術の継承・創造を通じて観光を振興する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⑤「関西は一つ」になって国際観光振興と文化振興に取り組む</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　　 アジアの文化観光首都</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）数値目標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218490"/>
            <a:ext cx="3140603" cy="369332"/>
          </a:xfrm>
          <a:prstGeom prst="rect">
            <a:avLst/>
          </a:prstGeom>
        </p:spPr>
        <p:txBody>
          <a:bodyPr wrap="non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関西観光ポータル化の推進</a:t>
            </a:r>
            <a:endParaRPr lang="ja-JP" altLang="en-US" dirty="0">
              <a:solidFill>
                <a:prstClr val="black"/>
              </a:solidFill>
            </a:endParaRPr>
          </a:p>
        </p:txBody>
      </p:sp>
      <p:cxnSp>
        <p:nvCxnSpPr>
          <p:cNvPr id="10" name="直線コネクタ 9"/>
          <p:cNvCxnSpPr/>
          <p:nvPr/>
        </p:nvCxnSpPr>
        <p:spPr>
          <a:xfrm>
            <a:off x="107504"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5302011" y="2524745"/>
            <a:ext cx="3539484" cy="18010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関西広域連合ＷＥＢを通じた情報発信</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「ＫＡＮＳＡＩ国際観光ＹＥＡＲ」の実施（</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年は「関西の世界遺産」をテーマに情報発信やシンポジウムなどを実施）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ベトナム・フィリピン・マレーシアにおけるトッププロモーション</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関西全域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とする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観光案内</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表示ガイドラインの改訂</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通訳案内士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の登録業務</a:t>
            </a:r>
            <a:endParaRPr kumimoji="1" lang="ja-JP" altLang="en-US" sz="1200" b="1" dirty="0">
              <a:solidFill>
                <a:schemeClr val="tx1"/>
              </a:solidFill>
            </a:endParaRPr>
          </a:p>
        </p:txBody>
      </p:sp>
      <p:sp>
        <p:nvSpPr>
          <p:cNvPr id="2" name="テキスト ボックス 1"/>
          <p:cNvSpPr txBox="1"/>
          <p:nvPr/>
        </p:nvSpPr>
        <p:spPr>
          <a:xfrm>
            <a:off x="5089003" y="2216968"/>
            <a:ext cx="2438488" cy="307777"/>
          </a:xfrm>
          <a:prstGeom prst="rect">
            <a:avLst/>
          </a:prstGeom>
          <a:noFill/>
        </p:spPr>
        <p:txBody>
          <a:bodyPr wrap="none" rtlCol="0">
            <a:spAutoFit/>
          </a:bodyPr>
          <a:lstStyle/>
          <a:p>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関西広域連合の主な取組み</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t="11504"/>
          <a:stretch/>
        </p:blipFill>
        <p:spPr>
          <a:xfrm>
            <a:off x="7020272" y="4365104"/>
            <a:ext cx="1826398" cy="1170953"/>
          </a:xfrm>
          <a:prstGeom prst="rect">
            <a:avLst/>
          </a:prstGeom>
        </p:spPr>
      </p:pic>
      <p:sp>
        <p:nvSpPr>
          <p:cNvPr id="13" name="テキスト ボックス 12"/>
          <p:cNvSpPr txBox="1"/>
          <p:nvPr/>
        </p:nvSpPr>
        <p:spPr>
          <a:xfrm>
            <a:off x="5363235" y="5051716"/>
            <a:ext cx="1779712" cy="461665"/>
          </a:xfrm>
          <a:prstGeom prst="rect">
            <a:avLst/>
          </a:prstGeom>
          <a:noFill/>
        </p:spPr>
        <p:txBody>
          <a:bodyPr wrap="square" rtlCol="0">
            <a:spAutoFit/>
          </a:bodyPr>
          <a:lstStyle/>
          <a:p>
            <a:r>
              <a:rPr kumimoji="1" lang="ja-JP" altLang="en-US" sz="1200" dirty="0" smtClean="0"/>
              <a:t>統一交通パス「</a:t>
            </a:r>
            <a:r>
              <a:rPr kumimoji="1" lang="en-US" altLang="ja-JP" sz="1200" dirty="0" smtClean="0"/>
              <a:t>KANSAI ONE PASS</a:t>
            </a:r>
            <a:r>
              <a:rPr kumimoji="1" lang="ja-JP" altLang="en-US" sz="1200" dirty="0" smtClean="0"/>
              <a:t>」</a:t>
            </a:r>
            <a:endParaRPr kumimoji="1" lang="ja-JP" altLang="en-US" sz="1200" dirty="0"/>
          </a:p>
        </p:txBody>
      </p:sp>
      <p:sp>
        <p:nvSpPr>
          <p:cNvPr id="14" name="正方形/長方形 13"/>
          <p:cNvSpPr/>
          <p:nvPr/>
        </p:nvSpPr>
        <p:spPr>
          <a:xfrm>
            <a:off x="2915817" y="2420888"/>
            <a:ext cx="1944215" cy="494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※2016.6.28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回広域</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連合</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委員会より</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900" b="1" dirty="0">
              <a:solidFill>
                <a:schemeClr val="tx1"/>
              </a:solidFill>
            </a:endParaRPr>
          </a:p>
        </p:txBody>
      </p:sp>
    </p:spTree>
    <p:extLst>
      <p:ext uri="{BB962C8B-B14F-4D97-AF65-F5344CB8AC3E}">
        <p14:creationId xmlns:p14="http://schemas.microsoft.com/office/powerpoint/2010/main" val="1996209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03430840"/>
              </p:ext>
            </p:extLst>
          </p:nvPr>
        </p:nvGraphicFramePr>
        <p:xfrm>
          <a:off x="119106" y="836712"/>
          <a:ext cx="8917391" cy="5649417"/>
        </p:xfrm>
        <a:graphic>
          <a:graphicData uri="http://schemas.openxmlformats.org/drawingml/2006/table">
            <a:tbl>
              <a:tblPr firstRow="1" bandRow="1">
                <a:tableStyleId>{5940675A-B579-460E-94D1-54222C63F5DA}</a:tableStyleId>
              </a:tblPr>
              <a:tblGrid>
                <a:gridCol w="1024685"/>
                <a:gridCol w="691905"/>
                <a:gridCol w="960107"/>
                <a:gridCol w="960107"/>
                <a:gridCol w="960107"/>
                <a:gridCol w="960107"/>
                <a:gridCol w="960107"/>
                <a:gridCol w="960107"/>
                <a:gridCol w="1440159"/>
              </a:tblGrid>
              <a:tr h="356804">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大阪府内への留学生数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1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（高等教育機関及び日本語学校）</a:t>
                      </a:r>
                      <a:endParaRPr kumimoji="1" lang="en-US" altLang="ja-JP" sz="11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11,982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11,841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12,133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13,588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15,280</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tc>
                <a:tc>
                  <a:txBody>
                    <a:bodyPr/>
                    <a:lstStyle/>
                    <a:p>
                      <a:pPr marL="0" indent="0">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日本学生支援機構「外国人留学生在籍状況調査結果」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「専門的・技術的分野」の在留資格を有し、府内事業所に勤務する外国人労働者数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0" indent="0">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厚生労働省「外国人雇用状況の届出状況」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r>
              <a:tr h="720000">
                <a:tc rowSpan="2">
                  <a:txBody>
                    <a:bodyPr/>
                    <a:lstStyle/>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algn="ct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71.2</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lnT w="28575"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67.4</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60.9</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28575" cap="flat" cmpd="sng" algn="ctr">
                      <a:solidFill>
                        <a:schemeClr val="tx1"/>
                      </a:solidFill>
                      <a:prstDash val="solid"/>
                      <a:round/>
                      <a:headEnd type="none" w="med" len="med"/>
                      <a:tailEnd type="none" w="med" len="med"/>
                    </a:lnT>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[66.2</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28575" cap="flat" cmpd="sng" algn="ctr">
                      <a:solidFill>
                        <a:schemeClr val="tx1"/>
                      </a:solidFill>
                      <a:prstDash val="solid"/>
                      <a:round/>
                      <a:headEnd type="none" w="med" len="med"/>
                      <a:tailEnd type="none" w="med" len="med"/>
                    </a:lnT>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[63.9</a:t>
                      </a:r>
                      <a:r>
                        <a:rPr kumimoji="1" lang="ja-JP" altLang="en-US"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36" marR="91436" marT="45701" marB="45701" anchor="ctr">
                    <a:lnT w="28575" cap="flat" cmpd="sng" algn="ctr">
                      <a:solidFill>
                        <a:schemeClr val="tx1"/>
                      </a:solidFill>
                      <a:prstDash val="solid"/>
                      <a:round/>
                      <a:headEnd type="none" w="med" len="med"/>
                      <a:tailEnd type="none" w="med" len="med"/>
                    </a:lnT>
                  </a:tcP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文部科学省「全国学力・学習状況調査」</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r>
              <a:tr h="720000">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ct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62.5</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[62.2</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61.5</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[64.4</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61.2</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r>
                        <a:rPr kumimoji="1" lang="ja-JP" altLang="en-US"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36" marR="91436" marT="45701" marB="45701"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文部科学省「全国学力・学習状況調査」</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229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府立高校</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級以上の割合 </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p>
                  </a:txBody>
                  <a:tcPr anchor="ctr">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25.8</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kumimoji="1" lang="ja-JP" altLang="en-US"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kumimoji="1" lang="ja-JP" altLang="en-US"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27.2</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b="0" i="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34.3</a:t>
                      </a:r>
                      <a:r>
                        <a:rPr kumimoji="1" lang="ja-JP" altLang="en-US" sz="10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文部科学省「公立高等学校・中等教育学校（後期課程）における英語教育実施状況調査」</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r>
              <a:tr h="582297">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 </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lnT w="28575"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T w="28575" cap="flat" cmpd="sng" algn="ctr">
                      <a:solidFill>
                        <a:schemeClr val="tx1"/>
                      </a:solidFill>
                      <a:prstDash val="solid"/>
                      <a:round/>
                      <a:headEnd type="none" w="med" len="med"/>
                      <a:tailEnd type="none" w="med" len="med"/>
                    </a:lnT>
                  </a:tcPr>
                </a:tc>
                <a:tc rowSpan="2">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総務省「労働力調査」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大阪府統計課「労働力調査地方集計結果（年平均）」</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r>
              <a:tr h="582297">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tc>
                <a:tc vMerge="1">
                  <a:txBody>
                    <a:bodyPr/>
                    <a:lstStyle/>
                    <a:p>
                      <a:pPr marL="0" indent="0">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4"/>
          <p:cNvSpPr>
            <a:spLocks noChangeArrowheads="1"/>
          </p:cNvSpPr>
          <p:nvPr/>
        </p:nvSpPr>
        <p:spPr bwMode="auto">
          <a:xfrm>
            <a:off x="179512" y="476672"/>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9502" y="6525344"/>
            <a:ext cx="4842538"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歳以上人口に占める就業者の割合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37</a:t>
            </a:fld>
            <a:endParaRPr kumimoji="1" lang="ja-JP" altLang="en-US" dirty="0"/>
          </a:p>
        </p:txBody>
      </p:sp>
    </p:spTree>
    <p:extLst>
      <p:ext uri="{BB962C8B-B14F-4D97-AF65-F5344CB8AC3E}">
        <p14:creationId xmlns:p14="http://schemas.microsoft.com/office/powerpoint/2010/main" val="2538466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51519" y="5013176"/>
            <a:ext cx="8639175" cy="1654202"/>
          </a:xfrm>
          <a:prstGeom prst="roundRect">
            <a:avLst>
              <a:gd name="adj" fmla="val 8313"/>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⑴国際競争を勝ち抜くハイエンド人材の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・関西の大学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は研究のグローバル化</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進んでいる。また、府立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高校においても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年度より</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TOEFL </a:t>
            </a:r>
            <a:r>
              <a:rPr lang="en-US" altLang="ja-JP"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iBT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等を活用した英語教育を</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するなど</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、グローバル人材の育成に向けた環境</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が整いつつある。</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は、これらの取組により育成されたグローバル人材が、大阪で活躍できるための環境整備、産業構造の確立が重要。</a:t>
            </a:r>
            <a:endParaRPr lang="ja-JP" altLang="en-US" b="1" dirty="0">
              <a:solidFill>
                <a:schemeClr val="tx1"/>
              </a:solidFill>
            </a:endParaRPr>
          </a:p>
        </p:txBody>
      </p:sp>
      <p:cxnSp>
        <p:nvCxnSpPr>
          <p:cNvPr id="5" name="直線コネクタ 4"/>
          <p:cNvCxnSpPr/>
          <p:nvPr/>
        </p:nvCxnSpPr>
        <p:spPr>
          <a:xfrm>
            <a:off x="107504" y="44473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5496" y="44624"/>
            <a:ext cx="748883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（１）国際競争を勝ち抜くハイエンド人材の育成</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51520" y="571059"/>
            <a:ext cx="8639175" cy="2137861"/>
          </a:xfrm>
          <a:prstGeom prst="roundRect">
            <a:avLst>
              <a:gd name="adj" fmla="val 7582"/>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271463" indent="-271463" algn="just">
              <a:defRPr/>
            </a:pP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のグローバル化・グローバル人材の育成</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buFont typeface="Meiryo UI" panose="020B0604030504040204" pitchFamily="50" charset="-128"/>
              <a:buChar char="◇"/>
              <a:defRPr/>
            </a:pP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大学に関西から</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校ランクイン（京都大学・大阪大学）</a:t>
            </a:r>
            <a:endPar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主要科学技術賞受賞者数が世界主要都市で</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位と日本最高位</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（森記念財団</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「世界の都市総合ランキング</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endPar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「国際化戦略アクションプログラム」（</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2011.10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）に基づき、</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海外への留学支援等、グローバル人材の育成に</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a:t>
            </a: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から海外へ留学する学生数は徐々に増加し、</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年度は</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2,678</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590789287"/>
              </p:ext>
            </p:extLst>
          </p:nvPr>
        </p:nvGraphicFramePr>
        <p:xfrm>
          <a:off x="435096" y="3284984"/>
          <a:ext cx="8419593" cy="1243098"/>
        </p:xfrm>
        <a:graphic>
          <a:graphicData uri="http://schemas.openxmlformats.org/drawingml/2006/table">
            <a:tbl>
              <a:tblPr firstRow="1" bandRow="1">
                <a:tableStyleId>{5C22544A-7EE6-4342-B048-85BDC9FD1C3A}</a:tableStyleId>
              </a:tblPr>
              <a:tblGrid>
                <a:gridCol w="1616624"/>
                <a:gridCol w="1301599"/>
                <a:gridCol w="1100274"/>
                <a:gridCol w="1100274"/>
                <a:gridCol w="1100274"/>
                <a:gridCol w="1100274"/>
                <a:gridCol w="1100274"/>
              </a:tblGrid>
              <a:tr h="432048">
                <a:tc>
                  <a:txBody>
                    <a:bodyPr/>
                    <a:lstStyle/>
                    <a:p>
                      <a:pPr>
                        <a:lnSpc>
                          <a:spcPts val="1200"/>
                        </a:lnSpc>
                      </a:pPr>
                      <a:endParaRPr kumimoji="1" lang="ja-JP" altLang="en-US" sz="1400" dirty="0"/>
                    </a:p>
                  </a:txBody>
                  <a:tcPr anchor="ctr"/>
                </a:tc>
                <a:tc>
                  <a:txBody>
                    <a:bodyPr/>
                    <a:lstStyle/>
                    <a:p>
                      <a:pPr algn="ctr">
                        <a:lnSpc>
                          <a:spcPts val="1200"/>
                        </a:lnSpc>
                      </a:pPr>
                      <a:r>
                        <a:rPr kumimoji="1" lang="en-US" altLang="ja-JP" sz="1400" dirty="0" smtClean="0">
                          <a:latin typeface="Calibri" panose="020F0502020204030204" pitchFamily="34" charset="0"/>
                          <a:ea typeface="+mj-ea"/>
                        </a:rPr>
                        <a:t>2009</a:t>
                      </a:r>
                      <a:r>
                        <a:rPr kumimoji="1" lang="ja-JP" altLang="en-US" sz="1400" dirty="0" smtClean="0">
                          <a:latin typeface="Calibri" panose="020F0502020204030204" pitchFamily="34" charset="0"/>
                          <a:ea typeface="+mj-ea"/>
                        </a:rPr>
                        <a:t> </a:t>
                      </a:r>
                      <a:r>
                        <a:rPr kumimoji="1" lang="en-US" altLang="ja-JP" sz="1400" dirty="0" smtClean="0">
                          <a:latin typeface="Calibri" panose="020F0502020204030204" pitchFamily="34" charset="0"/>
                          <a:ea typeface="+mj-ea"/>
                        </a:rPr>
                        <a:t>(H21)</a:t>
                      </a:r>
                    </a:p>
                    <a:p>
                      <a:pPr algn="ctr">
                        <a:lnSpc>
                          <a:spcPts val="1200"/>
                        </a:lnSpc>
                      </a:pPr>
                      <a:r>
                        <a:rPr kumimoji="1" lang="ja-JP" altLang="en-US" sz="1400" dirty="0" smtClean="0">
                          <a:latin typeface="Calibri" panose="020F0502020204030204" pitchFamily="34" charset="0"/>
                          <a:ea typeface="+mj-ea"/>
                        </a:rPr>
                        <a:t>年度</a:t>
                      </a:r>
                    </a:p>
                  </a:txBody>
                  <a:tcPr anchor="ctr"/>
                </a:tc>
                <a:tc>
                  <a:txBody>
                    <a:bodyPr/>
                    <a:lstStyle/>
                    <a:p>
                      <a:pPr algn="ctr">
                        <a:lnSpc>
                          <a:spcPts val="1200"/>
                        </a:lnSpc>
                      </a:pPr>
                      <a:r>
                        <a:rPr kumimoji="1" lang="en-US" altLang="ja-JP" sz="1400" dirty="0" smtClean="0">
                          <a:latin typeface="Calibri" panose="020F0502020204030204" pitchFamily="34" charset="0"/>
                        </a:rPr>
                        <a:t>2010(H22)</a:t>
                      </a:r>
                      <a:r>
                        <a:rPr kumimoji="1" lang="ja-JP" altLang="en-US" sz="1400" dirty="0" smtClean="0">
                          <a:latin typeface="Calibri" panose="020F0502020204030204" pitchFamily="34" charset="0"/>
                        </a:rPr>
                        <a:t>年度</a:t>
                      </a:r>
                      <a:endParaRPr kumimoji="1" lang="ja-JP" altLang="en-US" sz="1400" dirty="0">
                        <a:latin typeface="Calibri" panose="020F0502020204030204" pitchFamily="34" charset="0"/>
                      </a:endParaRPr>
                    </a:p>
                  </a:txBody>
                  <a:tcPr anchor="ctr"/>
                </a:tc>
                <a:tc>
                  <a:txBody>
                    <a:bodyPr/>
                    <a:lstStyle/>
                    <a:p>
                      <a:pPr algn="ctr">
                        <a:lnSpc>
                          <a:spcPts val="1200"/>
                        </a:lnSpc>
                      </a:pPr>
                      <a:r>
                        <a:rPr kumimoji="1" lang="en-US" altLang="ja-JP" sz="1400" dirty="0" smtClean="0">
                          <a:latin typeface="Calibri" panose="020F0502020204030204" pitchFamily="34" charset="0"/>
                        </a:rPr>
                        <a:t>2011(H23)</a:t>
                      </a:r>
                      <a:r>
                        <a:rPr kumimoji="1" lang="ja-JP" altLang="en-US" sz="1400" dirty="0" smtClean="0">
                          <a:latin typeface="Calibri" panose="020F0502020204030204" pitchFamily="34" charset="0"/>
                        </a:rPr>
                        <a:t>年度</a:t>
                      </a:r>
                      <a:endParaRPr kumimoji="1" lang="ja-JP" altLang="en-US" sz="1400" dirty="0">
                        <a:latin typeface="Calibri" panose="020F0502020204030204" pitchFamily="34" charset="0"/>
                      </a:endParaRPr>
                    </a:p>
                  </a:txBody>
                  <a:tcPr anchor="ctr"/>
                </a:tc>
                <a:tc>
                  <a:txBody>
                    <a:bodyPr/>
                    <a:lstStyle/>
                    <a:p>
                      <a:pPr algn="ctr">
                        <a:lnSpc>
                          <a:spcPts val="1200"/>
                        </a:lnSpc>
                      </a:pPr>
                      <a:r>
                        <a:rPr kumimoji="1" lang="en-US" altLang="ja-JP" sz="1400" dirty="0" smtClean="0">
                          <a:latin typeface="Calibri" panose="020F0502020204030204" pitchFamily="34" charset="0"/>
                        </a:rPr>
                        <a:t>2012(H24)</a:t>
                      </a:r>
                      <a:r>
                        <a:rPr kumimoji="1" lang="ja-JP" altLang="en-US" sz="1400" dirty="0" smtClean="0">
                          <a:latin typeface="Calibri" panose="020F0502020204030204" pitchFamily="34" charset="0"/>
                        </a:rPr>
                        <a:t>年度</a:t>
                      </a:r>
                      <a:endParaRPr kumimoji="1" lang="ja-JP" altLang="en-US" sz="1400" dirty="0">
                        <a:latin typeface="Calibri" panose="020F0502020204030204" pitchFamily="34" charset="0"/>
                      </a:endParaRPr>
                    </a:p>
                  </a:txBody>
                  <a:tcPr anchor="ctr"/>
                </a:tc>
                <a:tc>
                  <a:txBody>
                    <a:bodyPr/>
                    <a:lstStyle/>
                    <a:p>
                      <a:pPr algn="ctr">
                        <a:lnSpc>
                          <a:spcPts val="1200"/>
                        </a:lnSpc>
                      </a:pPr>
                      <a:r>
                        <a:rPr kumimoji="1" lang="en-US" altLang="ja-JP" sz="1400" dirty="0" smtClean="0">
                          <a:latin typeface="Calibri" panose="020F0502020204030204" pitchFamily="34" charset="0"/>
                        </a:rPr>
                        <a:t>2013(H25)</a:t>
                      </a:r>
                      <a:r>
                        <a:rPr kumimoji="1" lang="ja-JP" altLang="en-US" sz="1400" dirty="0" smtClean="0">
                          <a:latin typeface="Calibri" panose="020F0502020204030204" pitchFamily="34" charset="0"/>
                        </a:rPr>
                        <a:t>年度</a:t>
                      </a:r>
                      <a:endParaRPr kumimoji="1" lang="ja-JP" altLang="en-US" sz="1400" dirty="0">
                        <a:latin typeface="Calibri" panose="020F0502020204030204" pitchFamily="34" charset="0"/>
                      </a:endParaRPr>
                    </a:p>
                  </a:txBody>
                  <a:tcPr anchor="ctr"/>
                </a:tc>
                <a:tc>
                  <a:txBody>
                    <a:bodyPr/>
                    <a:lstStyle/>
                    <a:p>
                      <a:pPr algn="ctr">
                        <a:lnSpc>
                          <a:spcPts val="1200"/>
                        </a:lnSpc>
                      </a:pPr>
                      <a:r>
                        <a:rPr kumimoji="1" lang="en-US" altLang="ja-JP" sz="1400" dirty="0" smtClean="0">
                          <a:latin typeface="Calibri" panose="020F0502020204030204" pitchFamily="34" charset="0"/>
                        </a:rPr>
                        <a:t>2014(H26)</a:t>
                      </a:r>
                      <a:r>
                        <a:rPr kumimoji="1" lang="ja-JP" altLang="en-US" sz="1400" dirty="0" smtClean="0">
                          <a:latin typeface="Calibri" panose="020F0502020204030204" pitchFamily="34" charset="0"/>
                        </a:rPr>
                        <a:t>年度</a:t>
                      </a:r>
                    </a:p>
                  </a:txBody>
                  <a:tcPr anchor="ctr"/>
                </a:tc>
              </a:tr>
              <a:tr h="270350">
                <a:tc>
                  <a:txBody>
                    <a:bodyPr/>
                    <a:lstStyle/>
                    <a:p>
                      <a:pPr>
                        <a:lnSpc>
                          <a:spcPts val="1200"/>
                        </a:lnSpc>
                      </a:pPr>
                      <a:r>
                        <a:rPr kumimoji="1" lang="ja-JP" altLang="en-US" sz="1400" dirty="0" smtClean="0"/>
                        <a:t>大阪府</a:t>
                      </a:r>
                      <a:endParaRPr kumimoji="1" lang="ja-JP" altLang="en-US" sz="1400" dirty="0"/>
                    </a:p>
                  </a:txBody>
                  <a:tcPr anchor="ctr"/>
                </a:tc>
                <a:tc>
                  <a:txBody>
                    <a:bodyPr/>
                    <a:lstStyle/>
                    <a:p>
                      <a:pPr algn="r" fontAlgn="ctr">
                        <a:lnSpc>
                          <a:spcPts val="1200"/>
                        </a:lnSpc>
                      </a:pPr>
                      <a:r>
                        <a:rPr lang="en-US" altLang="ja-JP" sz="1400" b="0" i="0" u="none" strike="noStrike" dirty="0">
                          <a:solidFill>
                            <a:srgbClr val="000000"/>
                          </a:solidFill>
                          <a:effectLst/>
                          <a:latin typeface="Meiryo UI"/>
                        </a:rPr>
                        <a:t>1,524</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1,587</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1,908</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1,927</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2,077</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2,678</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70350">
                <a:tc>
                  <a:txBody>
                    <a:bodyPr/>
                    <a:lstStyle/>
                    <a:p>
                      <a:pPr>
                        <a:lnSpc>
                          <a:spcPts val="1200"/>
                        </a:lnSpc>
                      </a:pPr>
                      <a:r>
                        <a:rPr kumimoji="1" lang="ja-JP" altLang="en-US" sz="1400" dirty="0" smtClean="0"/>
                        <a:t>全国</a:t>
                      </a:r>
                      <a:endParaRPr kumimoji="1" lang="ja-JP" altLang="en-US" sz="1400" dirty="0"/>
                    </a:p>
                  </a:txBody>
                  <a:tcPr anchor="ctr"/>
                </a:tc>
                <a:tc>
                  <a:txBody>
                    <a:bodyPr/>
                    <a:lstStyle/>
                    <a:p>
                      <a:pPr algn="r" fontAlgn="ctr">
                        <a:lnSpc>
                          <a:spcPts val="1200"/>
                        </a:lnSpc>
                      </a:pPr>
                      <a:r>
                        <a:rPr lang="en-US" altLang="ja-JP" sz="1400" b="0" i="0" u="none" strike="noStrike" dirty="0">
                          <a:solidFill>
                            <a:srgbClr val="000000"/>
                          </a:solidFill>
                          <a:effectLst/>
                          <a:latin typeface="Meiryo UI"/>
                        </a:rPr>
                        <a:t>10,437</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11,182</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12,399</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a:rPr>
                        <a:t>13,456</a:t>
                      </a:r>
                      <a:endParaRPr lang="en-US" altLang="ja-JP" sz="1400" b="0" i="0" u="none" strike="noStrike" dirty="0">
                        <a:solidFill>
                          <a:schemeClr val="tx1"/>
                        </a:solidFill>
                        <a:effectLst/>
                        <a:latin typeface="Meiryo UI"/>
                      </a:endParaRP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14,268</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16,236</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70350">
                <a:tc>
                  <a:txBody>
                    <a:bodyPr/>
                    <a:lstStyle/>
                    <a:p>
                      <a:pPr>
                        <a:lnSpc>
                          <a:spcPts val="1200"/>
                        </a:lnSpc>
                      </a:pPr>
                      <a:r>
                        <a:rPr kumimoji="1" lang="ja-JP" altLang="en-US" sz="1400" dirty="0" smtClean="0"/>
                        <a:t>全国に占める割合</a:t>
                      </a:r>
                      <a:endParaRPr kumimoji="1" lang="ja-JP" altLang="en-US" sz="1400" dirty="0"/>
                    </a:p>
                  </a:txBody>
                  <a:tcPr anchor="ctr"/>
                </a:tc>
                <a:tc>
                  <a:txBody>
                    <a:bodyPr/>
                    <a:lstStyle/>
                    <a:p>
                      <a:pPr algn="r" fontAlgn="ctr">
                        <a:lnSpc>
                          <a:spcPts val="1200"/>
                        </a:lnSpc>
                      </a:pPr>
                      <a:r>
                        <a:rPr lang="en-US" altLang="ja-JP" sz="1400" b="0" i="0" u="none" strike="noStrike" dirty="0">
                          <a:solidFill>
                            <a:srgbClr val="000000"/>
                          </a:solidFill>
                          <a:effectLst/>
                          <a:latin typeface="Meiryo UI"/>
                        </a:rPr>
                        <a:t>14.6%</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14.2%</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15.4%</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a:rPr>
                        <a:t>14.3%</a:t>
                      </a:r>
                      <a:endParaRPr lang="en-US" altLang="ja-JP" sz="1400" b="0" i="0" u="none" strike="noStrike" dirty="0">
                        <a:solidFill>
                          <a:schemeClr val="tx1"/>
                        </a:solidFill>
                        <a:effectLst/>
                        <a:latin typeface="Meiryo UI"/>
                      </a:endParaRP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14.6%</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16.5%</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17" name="テキスト ボックス 16"/>
          <p:cNvSpPr txBox="1"/>
          <p:nvPr/>
        </p:nvSpPr>
        <p:spPr>
          <a:xfrm>
            <a:off x="287523" y="2761764"/>
            <a:ext cx="8567166" cy="52322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■大阪から海外に留学する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学生数（年度ベース）（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未満の留学を除く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出典：大阪府府民文化部（資料提供：日本学生支援機構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p>
        </p:txBody>
      </p:sp>
      <p:sp>
        <p:nvSpPr>
          <p:cNvPr id="6" name="テキスト ボックス 5"/>
          <p:cNvSpPr txBox="1"/>
          <p:nvPr/>
        </p:nvSpPr>
        <p:spPr>
          <a:xfrm>
            <a:off x="355258" y="4509120"/>
            <a:ext cx="8186821" cy="430887"/>
          </a:xfrm>
          <a:prstGeom prst="rect">
            <a:avLst/>
          </a:prstGeom>
          <a:noFill/>
        </p:spPr>
        <p:txBody>
          <a:bodyPr wrap="square" rtlCol="0">
            <a:spAutoFit/>
          </a:bodyPr>
          <a:lstStyle/>
          <a:p>
            <a:r>
              <a:rPr lang="ja-JP" altLang="en-US" sz="1100" dirty="0">
                <a:solidFill>
                  <a:prstClr val="black"/>
                </a:solidFill>
              </a:rPr>
              <a:t>＊　日本国内の大学等と諸外国の大学等との学生交流に関する協定等に基づき、教育又は研究等を目的として、海外の大学等（海外に所在する日本の大学等の分校は除く。）で留学を開始した日本人学生の</a:t>
            </a:r>
            <a:r>
              <a:rPr lang="ja-JP" altLang="en-US" sz="1100" dirty="0" smtClean="0">
                <a:solidFill>
                  <a:prstClr val="black"/>
                </a:solidFill>
              </a:rPr>
              <a:t>数</a:t>
            </a:r>
            <a:endParaRPr lang="ja-JP" altLang="en-US" sz="1200" dirty="0">
              <a:solidFill>
                <a:prstClr val="black"/>
              </a:solidFill>
            </a:endParaRPr>
          </a:p>
        </p:txBody>
      </p:sp>
      <p:sp>
        <p:nvSpPr>
          <p:cNvPr id="7" name="スライド番号プレースホルダー 6"/>
          <p:cNvSpPr>
            <a:spLocks noGrp="1"/>
          </p:cNvSpPr>
          <p:nvPr>
            <p:ph type="sldNum" sz="quarter" idx="12"/>
          </p:nvPr>
        </p:nvSpPr>
        <p:spPr>
          <a:xfrm>
            <a:off x="7046912" y="6597352"/>
            <a:ext cx="2133600" cy="365125"/>
          </a:xfrm>
        </p:spPr>
        <p:txBody>
          <a:bodyPr/>
          <a:lstStyle/>
          <a:p>
            <a:fld id="{D2D8002D-B5B0-4BAC-B1F6-782DDCCE6D9C}" type="slidenum">
              <a:rPr lang="ja-JP" altLang="en-US" smtClean="0">
                <a:solidFill>
                  <a:prstClr val="black">
                    <a:tint val="75000"/>
                  </a:prstClr>
                </a:solidFill>
              </a:rPr>
              <a:pPr/>
              <a:t>38</a:t>
            </a:fld>
            <a:endParaRPr lang="ja-JP" altLang="en-US" dirty="0">
              <a:solidFill>
                <a:prstClr val="black">
                  <a:tint val="75000"/>
                </a:prstClr>
              </a:solidFill>
            </a:endParaRPr>
          </a:p>
        </p:txBody>
      </p:sp>
    </p:spTree>
    <p:extLst>
      <p:ext uri="{BB962C8B-B14F-4D97-AF65-F5344CB8AC3E}">
        <p14:creationId xmlns:p14="http://schemas.microsoft.com/office/powerpoint/2010/main" val="17033935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5496" y="692696"/>
            <a:ext cx="9001000" cy="1570276"/>
          </a:xfrm>
          <a:prstGeom prst="roundRect">
            <a:avLst>
              <a:gd name="adj" fmla="val 8295"/>
            </a:avLst>
          </a:prstGeom>
          <a:noFill/>
          <a:ln w="12700" cap="flat" cmpd="sng" algn="ctr">
            <a:solidFill>
              <a:sysClr val="windowText" lastClr="000000"/>
            </a:solid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271463" lvl="0" indent="-271463" algn="just">
              <a:defRPr/>
            </a:pP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分析①：</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留学生の呼び込み</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lgn="just">
              <a:lnSpc>
                <a:spcPts val="2200"/>
              </a:lnSpc>
              <a:buFont typeface="Meiryo UI" panose="020B0604030504040204" pitchFamily="50" charset="-128"/>
              <a:buChar char="◇"/>
              <a:defRPr/>
            </a:pP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大阪府内の受入留学生数（高等教育機関及び日本語学校）は、</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2011</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年以降増加しており、</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2015</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年は全国</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位。</a:t>
            </a:r>
            <a:endParaRPr kumimoji="0" lang="en-US" altLang="ja-JP" strike="sngStrike" kern="10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200"/>
              </a:lnSpc>
              <a:buFont typeface="Meiryo UI" panose="020B0604030504040204" pitchFamily="50" charset="-128"/>
              <a:buChar char="◇"/>
              <a:defRPr/>
            </a:pP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高等教育機関に在籍する留学生を国・地域別でみると、アジアからの留学生数が約</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9</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割を占める</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。近年</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は</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ベトナムから</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の留学生が急激に増加。</a:t>
            </a: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339" y="2360493"/>
            <a:ext cx="4608511"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受入</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留学生数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日現在、高等教育機関及び日本語学校）</a:t>
            </a:r>
            <a:endParaRPr lang="en-US" altLang="zh-CN"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（出典：日本学生支援機構「外国人留学生在籍状況調査結果」）</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572508" y="2348880"/>
            <a:ext cx="4608004" cy="677108"/>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国・地域別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の大阪府内高等教育機関受入留学生数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現在）</a:t>
            </a:r>
            <a:endParaRPr lang="en-US" altLang="zh-CN"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出典：大阪府府民文化部（資料提供：日本学生支援機構））</a:t>
            </a:r>
          </a:p>
        </p:txBody>
      </p:sp>
      <p:sp>
        <p:nvSpPr>
          <p:cNvPr id="14" name="テキスト ボックス 13"/>
          <p:cNvSpPr txBox="1"/>
          <p:nvPr/>
        </p:nvSpPr>
        <p:spPr>
          <a:xfrm>
            <a:off x="251520" y="148570"/>
            <a:ext cx="7272808"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外国人高度専門人材等の受入拡大</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39</a:t>
            </a:fld>
            <a:endParaRPr kumimoji="1" lang="ja-JP" altLang="en-US"/>
          </a:p>
        </p:txBody>
      </p:sp>
      <p:cxnSp>
        <p:nvCxnSpPr>
          <p:cNvPr id="15" name="直線コネクタ 1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8" name="グラフ 17"/>
          <p:cNvGraphicFramePr>
            <a:graphicFrameLocks/>
          </p:cNvGraphicFramePr>
          <p:nvPr>
            <p:extLst>
              <p:ext uri="{D42A27DB-BD31-4B8C-83A1-F6EECF244321}">
                <p14:modId xmlns:p14="http://schemas.microsoft.com/office/powerpoint/2010/main" val="1789705621"/>
              </p:ext>
            </p:extLst>
          </p:nvPr>
        </p:nvGraphicFramePr>
        <p:xfrm>
          <a:off x="217762" y="2858688"/>
          <a:ext cx="4354746" cy="23027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725566916"/>
              </p:ext>
            </p:extLst>
          </p:nvPr>
        </p:nvGraphicFramePr>
        <p:xfrm>
          <a:off x="4781825" y="3068960"/>
          <a:ext cx="4189370" cy="3263569"/>
        </p:xfrm>
        <a:graphic>
          <a:graphicData uri="http://schemas.openxmlformats.org/drawingml/2006/table">
            <a:tbl>
              <a:tblPr firstRow="1" firstCol="1" bandRow="1"/>
              <a:tblGrid>
                <a:gridCol w="162560"/>
                <a:gridCol w="629530"/>
                <a:gridCol w="679456"/>
                <a:gridCol w="679456"/>
                <a:gridCol w="679456"/>
                <a:gridCol w="679456"/>
                <a:gridCol w="679456"/>
              </a:tblGrid>
              <a:tr h="200423">
                <a:tc gridSpan="7">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00847">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4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アジア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9,422</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9,456</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9,487</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9,704</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10,695</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0423">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6,722</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6,688</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6,704</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6,517</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6,414</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200423">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1,067</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1,072</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1,007</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974</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1,046</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200423">
                <a:tc>
                  <a:txBody>
                    <a:bodyPr/>
                    <a:lstStyle/>
                    <a:p>
                      <a:pPr algn="just">
                        <a:lnSpc>
                          <a:spcPct val="100000"/>
                        </a:lnSpc>
                        <a:spcAft>
                          <a:spcPts val="0"/>
                        </a:spcAft>
                      </a:pP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台湾</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623</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666</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851</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200423">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ベトナム</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258</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334</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629</a:t>
                      </a:r>
                      <a:endPar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1,374</a:t>
                      </a:r>
                      <a:endPar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ヨーロッパ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372</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442</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467</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519</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548</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中近東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アフリカ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オセアニア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333</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294</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中南米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ja-JP" altLang="en-US"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1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10,325</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10,521</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00000"/>
                        </a:lnSpc>
                        <a:spcAft>
                          <a:spcPts val="0"/>
                        </a:spcAft>
                      </a:pPr>
                      <a:r>
                        <a:rPr lang="en-US" altLang="ja-JP"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10,533</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10,853</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11,916</a:t>
                      </a:r>
                      <a:endPar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058768868"/>
              </p:ext>
            </p:extLst>
          </p:nvPr>
        </p:nvGraphicFramePr>
        <p:xfrm>
          <a:off x="331719" y="5157192"/>
          <a:ext cx="3996444" cy="1554540"/>
        </p:xfrm>
        <a:graphic>
          <a:graphicData uri="http://schemas.openxmlformats.org/drawingml/2006/table">
            <a:tbl>
              <a:tblPr/>
              <a:tblGrid>
                <a:gridCol w="889059"/>
                <a:gridCol w="621477"/>
                <a:gridCol w="621477"/>
                <a:gridCol w="621477"/>
                <a:gridCol w="621477"/>
                <a:gridCol w="621477"/>
              </a:tblGrid>
              <a:tr h="342818">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都道府県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a:lnSpc>
                          <a:spcPct val="1000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a:lnSpc>
                          <a:spcPct val="1000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a:lnSpc>
                          <a:spcPct val="1000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19468">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57,435</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56,782</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60,515</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Meiryo UI"/>
                        </a:rPr>
                        <a:t>69,903</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81,543</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68">
                <a:tc>
                  <a:txBody>
                    <a:bodyPr/>
                    <a:lstStyle/>
                    <a:p>
                      <a:pPr algn="ctr"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1" i="0" u="none" strike="noStrike" dirty="0" smtClean="0">
                          <a:solidFill>
                            <a:schemeClr val="tx1"/>
                          </a:solidFill>
                          <a:effectLst/>
                          <a:latin typeface="Meiryo UI"/>
                        </a:rPr>
                        <a:t>11,841</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1" i="0" u="none" strike="noStrike" dirty="0" smtClean="0">
                          <a:solidFill>
                            <a:schemeClr val="tx1"/>
                          </a:solidFill>
                          <a:effectLst/>
                          <a:latin typeface="Meiryo UI"/>
                        </a:rPr>
                        <a:t>12,133</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1" i="0" u="none" strike="noStrike" dirty="0" smtClean="0">
                          <a:solidFill>
                            <a:schemeClr val="tx1"/>
                          </a:solidFill>
                          <a:effectLst/>
                          <a:latin typeface="Meiryo UI"/>
                        </a:rPr>
                        <a:t>12,513</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1" i="0" u="none" strike="noStrike" dirty="0" smtClean="0">
                          <a:solidFill>
                            <a:schemeClr val="tx1"/>
                          </a:solidFill>
                          <a:effectLst/>
                          <a:latin typeface="Meiryo UI"/>
                        </a:rPr>
                        <a:t>13,588</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1" i="0" u="none" strike="noStrike" dirty="0" smtClean="0">
                          <a:solidFill>
                            <a:schemeClr val="tx1"/>
                          </a:solidFill>
                          <a:effectLst/>
                          <a:latin typeface="Meiryo UI"/>
                        </a:rPr>
                        <a:t>15,280</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68">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福岡県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12,478</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12,115</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13,707</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14,252</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13,666</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68">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Meiryo UI"/>
                        </a:rPr>
                        <a:t>7,537</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Meiryo UI"/>
                        </a:rPr>
                        <a:t>7,447</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7,074</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7,494</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8,018</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68">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京都府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7,193</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7,985</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Meiryo UI"/>
                        </a:rPr>
                        <a:t>8,477</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8,840</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9,299</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49446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44624"/>
            <a:ext cx="8568952" cy="7140416"/>
          </a:xfrm>
          <a:prstGeom prst="rect">
            <a:avLst/>
          </a:prstGeom>
          <a:noFill/>
        </p:spPr>
        <p:txBody>
          <a:bodyPr wrap="square" rtlCol="0">
            <a:spAutoFit/>
          </a:bodyPr>
          <a:lstStyle/>
          <a:p>
            <a:pPr>
              <a:tabLst>
                <a:tab pos="6816725" algn="l"/>
              </a:tabLst>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人材力強化・活躍の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場づくり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37</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tabLst>
                <a:tab pos="6816725"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）国際競争を勝ち抜くハイエンド人材の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育成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38</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tabLst>
                <a:tab pos="6816725"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）外国人高度専門人材等の受入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拡大</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………………………………………………………39</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6816725"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）成長を支える基盤となる人材の育成力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強化</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43</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6816725"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）地域の強みを活かす労働市場の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構築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45</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tabLst>
                <a:tab pos="6816725"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）成長を支えるセーフティネットの整備と多様な人材が活躍できる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場づくり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46</a:t>
            </a:r>
          </a:p>
          <a:p>
            <a:pPr marL="177800"/>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p>
          <a:p>
            <a:pPr>
              <a:tabLst>
                <a:tab pos="6816725" algn="l"/>
              </a:tabLst>
            </a:pP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強みを活かす産業・技術の強化</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53</a:t>
            </a:r>
          </a:p>
          <a:p>
            <a:pPr>
              <a:tabLst>
                <a:tab pos="6816725"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）先端技術産業の更なる強化</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54</a:t>
            </a: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）世界市場に打って出る大阪産業・大阪企業への支援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60</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）生活支援型サービス産業・都市型サービス産業の強化</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63</a:t>
            </a: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）対内投資促進による国際競争力の強化</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64</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）ハイエンドなものづくりの推進</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69</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）成長分野に挑戦する企業への支援・経済活動の新陳代謝</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71</a:t>
            </a:r>
          </a:p>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p>
          <a:p>
            <a:pPr>
              <a:tabLst>
                <a:tab pos="6816725" algn="l"/>
              </a:tabLst>
            </a:pP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アジア活力の取り込み強化・物流人流インフラの活用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75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）関西国際空港の国際ハブ化</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76</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）阪神港の国際ハブ化</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78</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）物流を支える高速道路機能の強化</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79</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）人流を支える鉄道アクセス・ネットワーク強化</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80</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）官民連携等による戦略インフラの強化</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………………………………………………………82</a:t>
            </a: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6816725" algn="l"/>
              </a:tabLst>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5.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都市の再生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85</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）企業・人材・情報が集い、イノベーションが生まれる都市</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86</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）安全・安心を確保し、持続的に発展する都市づくり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…………………………………………94</a:t>
            </a: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）新たなエネルギー社会の構築と環境先進都市づくり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95</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）みどりを活かした都市づくり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97</a:t>
            </a: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）農空間の多面的な機能を活かした都市づくり・都市農業の推進</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……………………………99</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別冊（</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具体的取組の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状況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65439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79512" y="260648"/>
            <a:ext cx="8737987" cy="2161818"/>
          </a:xfrm>
          <a:prstGeom prst="roundRect">
            <a:avLst>
              <a:gd name="adj" fmla="val 9052"/>
            </a:avLst>
          </a:prstGeom>
          <a:noFill/>
          <a:ln w="12700" cap="flat" cmpd="sng" algn="ctr">
            <a:solidFill>
              <a:sysClr val="windowText" lastClr="000000"/>
            </a:solidFill>
            <a:prstDash val="dash"/>
          </a:ln>
          <a:effectLst/>
        </p:spPr>
        <p:txBody>
          <a:bodyPr wrap="square">
            <a:spAutoFit/>
          </a:bodyPr>
          <a:lstStyle/>
          <a:p>
            <a:pPr marL="271463" lvl="0" indent="-271463" algn="just">
              <a:defRPr/>
            </a:pP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分析②：大阪府における</a:t>
            </a: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留学生の就職状況</a:t>
            </a:r>
            <a:r>
              <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defRPr/>
            </a:pPr>
            <a:r>
              <a:rPr lang="ja-JP" altLang="en-US" dirty="0">
                <a:solidFill>
                  <a:srgbClr val="000000"/>
                </a:solidFill>
                <a:latin typeface="メイリオ" pitchFamily="50" charset="-128"/>
                <a:ea typeface="メイリオ" pitchFamily="50" charset="-128"/>
                <a:cs typeface="メイリオ" pitchFamily="50" charset="-128"/>
              </a:rPr>
              <a:t>大阪府では「国際化</a:t>
            </a:r>
            <a:r>
              <a:rPr lang="ja-JP" altLang="en-US" dirty="0">
                <a:latin typeface="メイリオ" pitchFamily="50" charset="-128"/>
                <a:ea typeface="メイリオ" pitchFamily="50" charset="-128"/>
                <a:cs typeface="メイリオ" pitchFamily="50" charset="-128"/>
              </a:rPr>
              <a:t>戦略アクションプログラム」</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(2011.10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策定</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メイリオ" pitchFamily="50" charset="-128"/>
                <a:ea typeface="メイリオ" pitchFamily="50" charset="-128"/>
                <a:cs typeface="メイリオ" pitchFamily="50" charset="-128"/>
              </a:rPr>
              <a:t>に基づき、外国人留学生の</a:t>
            </a:r>
            <a:r>
              <a:rPr lang="ja-JP" altLang="en-US" dirty="0" smtClean="0">
                <a:latin typeface="メイリオ" pitchFamily="50" charset="-128"/>
                <a:ea typeface="メイリオ" pitchFamily="50" charset="-128"/>
                <a:cs typeface="メイリオ" pitchFamily="50" charset="-128"/>
              </a:rPr>
              <a:t>就職</a:t>
            </a:r>
            <a:r>
              <a:rPr lang="ja-JP" altLang="en-US" dirty="0">
                <a:latin typeface="メイリオ" pitchFamily="50" charset="-128"/>
                <a:ea typeface="メイリオ" pitchFamily="50" charset="-128"/>
                <a:cs typeface="メイリオ" pitchFamily="50" charset="-128"/>
              </a:rPr>
              <a:t>支援を実施。</a:t>
            </a:r>
            <a:endParaRPr lang="en-US" altLang="ja-JP" dirty="0">
              <a:latin typeface="メイリオ" pitchFamily="50" charset="-128"/>
              <a:ea typeface="メイリオ" pitchFamily="50" charset="-128"/>
              <a:cs typeface="メイリオ" pitchFamily="50" charset="-128"/>
            </a:endParaRPr>
          </a:p>
          <a:p>
            <a:pPr marL="285750" indent="-285750" algn="just">
              <a:buFont typeface="Meiryo UI" panose="020B0604030504040204" pitchFamily="50" charset="-128"/>
              <a:buChar char="◇"/>
              <a:defRPr/>
            </a:pPr>
            <a:r>
              <a:rPr lang="ja-JP" altLang="ja-JP" dirty="0" smtClean="0">
                <a:solidFill>
                  <a:srgbClr val="000000"/>
                </a:solidFill>
                <a:latin typeface="メイリオ" pitchFamily="50" charset="-128"/>
                <a:ea typeface="メイリオ" pitchFamily="50" charset="-128"/>
                <a:cs typeface="メイリオ" pitchFamily="50" charset="-128"/>
              </a:rPr>
              <a:t>大阪府に所在する企業等に</a:t>
            </a:r>
            <a:r>
              <a:rPr lang="ja-JP" altLang="en-US" dirty="0" smtClean="0">
                <a:solidFill>
                  <a:srgbClr val="000000"/>
                </a:solidFill>
                <a:latin typeface="メイリオ" pitchFamily="50" charset="-128"/>
                <a:ea typeface="メイリオ" pitchFamily="50" charset="-128"/>
                <a:cs typeface="メイリオ" pitchFamily="50" charset="-128"/>
              </a:rPr>
              <a:t>就職した留学生は</a:t>
            </a:r>
            <a:r>
              <a:rPr lang="ja-JP" altLang="en-US" dirty="0" smtClean="0">
                <a:latin typeface="メイリオ" pitchFamily="50" charset="-128"/>
                <a:ea typeface="メイリオ" pitchFamily="50" charset="-128"/>
                <a:cs typeface="メイリオ" pitchFamily="50" charset="-128"/>
              </a:rPr>
              <a:t>平成</a:t>
            </a:r>
            <a:r>
              <a:rPr lang="en-US" altLang="ja-JP" dirty="0" smtClean="0">
                <a:latin typeface="メイリオ" pitchFamily="50" charset="-128"/>
                <a:ea typeface="メイリオ" pitchFamily="50" charset="-128"/>
                <a:cs typeface="メイリオ" pitchFamily="50" charset="-128"/>
              </a:rPr>
              <a:t>23</a:t>
            </a:r>
            <a:r>
              <a:rPr lang="ja-JP" altLang="en-US" dirty="0" smtClean="0">
                <a:latin typeface="メイリオ" pitchFamily="50" charset="-128"/>
                <a:ea typeface="メイリオ" pitchFamily="50" charset="-128"/>
                <a:cs typeface="メイリオ" pitchFamily="50" charset="-128"/>
              </a:rPr>
              <a:t>年より増加を続け、</a:t>
            </a:r>
            <a:r>
              <a:rPr lang="en-US" altLang="ja-JP" dirty="0" smtClean="0">
                <a:latin typeface="メイリオ" pitchFamily="50" charset="-128"/>
                <a:ea typeface="メイリオ" pitchFamily="50" charset="-128"/>
                <a:cs typeface="メイリオ" pitchFamily="50" charset="-128"/>
              </a:rPr>
              <a:t>2014</a:t>
            </a:r>
            <a:r>
              <a:rPr lang="ja-JP" altLang="en-US" dirty="0" smtClean="0">
                <a:latin typeface="メイリオ" pitchFamily="50" charset="-128"/>
                <a:ea typeface="メイリオ" pitchFamily="50" charset="-128"/>
                <a:cs typeface="メイリオ" pitchFamily="50" charset="-128"/>
              </a:rPr>
              <a:t>年には前年度比約</a:t>
            </a:r>
            <a:r>
              <a:rPr lang="en-US" altLang="ja-JP" dirty="0" smtClean="0">
                <a:latin typeface="メイリオ" pitchFamily="50" charset="-128"/>
                <a:ea typeface="メイリオ" pitchFamily="50" charset="-128"/>
                <a:cs typeface="メイリオ" pitchFamily="50" charset="-128"/>
              </a:rPr>
              <a:t>25%</a:t>
            </a:r>
            <a:r>
              <a:rPr lang="ja-JP" altLang="en-US" dirty="0" smtClean="0">
                <a:latin typeface="メイリオ" pitchFamily="50" charset="-128"/>
                <a:ea typeface="メイリオ" pitchFamily="50" charset="-128"/>
                <a:cs typeface="メイリオ" pitchFamily="50" charset="-128"/>
              </a:rPr>
              <a:t>増の</a:t>
            </a:r>
            <a:r>
              <a:rPr lang="en-US" altLang="ja-JP" dirty="0" smtClean="0">
                <a:latin typeface="メイリオ" pitchFamily="50" charset="-128"/>
                <a:ea typeface="メイリオ" pitchFamily="50" charset="-128"/>
                <a:cs typeface="メイリオ" pitchFamily="50" charset="-128"/>
              </a:rPr>
              <a:t>1,354</a:t>
            </a:r>
            <a:r>
              <a:rPr lang="ja-JP" altLang="en-US" dirty="0" smtClean="0">
                <a:latin typeface="メイリオ" pitchFamily="50" charset="-128"/>
                <a:ea typeface="メイリオ" pitchFamily="50" charset="-128"/>
                <a:cs typeface="メイリオ" pitchFamily="50" charset="-128"/>
              </a:rPr>
              <a:t>人と</a:t>
            </a:r>
            <a:r>
              <a:rPr lang="ja-JP" altLang="en-US" dirty="0">
                <a:latin typeface="メイリオ" pitchFamily="50" charset="-128"/>
                <a:ea typeface="メイリオ" pitchFamily="50" charset="-128"/>
                <a:cs typeface="メイリオ" pitchFamily="50" charset="-128"/>
              </a:rPr>
              <a:t>なった</a:t>
            </a:r>
            <a:r>
              <a:rPr lang="ja-JP" altLang="en-US" dirty="0" smtClean="0">
                <a:latin typeface="メイリオ" pitchFamily="50" charset="-128"/>
                <a:ea typeface="メイリオ" pitchFamily="50" charset="-128"/>
                <a:cs typeface="メイリオ" pitchFamily="50" charset="-128"/>
              </a:rPr>
              <a:t>。都道府県</a:t>
            </a:r>
            <a:r>
              <a:rPr lang="ja-JP" altLang="en-US" dirty="0">
                <a:latin typeface="メイリオ" pitchFamily="50" charset="-128"/>
                <a:ea typeface="メイリオ" pitchFamily="50" charset="-128"/>
                <a:cs typeface="メイリオ" pitchFamily="50" charset="-128"/>
              </a:rPr>
              <a:t>別では、</a:t>
            </a:r>
            <a:r>
              <a:rPr lang="ja-JP" altLang="en-US" dirty="0" smtClean="0">
                <a:latin typeface="メイリオ" pitchFamily="50" charset="-128"/>
                <a:ea typeface="メイリオ" pitchFamily="50" charset="-128"/>
                <a:cs typeface="メイリオ" pitchFamily="50" charset="-128"/>
              </a:rPr>
              <a:t>東京都に</a:t>
            </a:r>
            <a:r>
              <a:rPr lang="ja-JP" altLang="en-US" dirty="0">
                <a:latin typeface="メイリオ" pitchFamily="50" charset="-128"/>
                <a:ea typeface="メイリオ" pitchFamily="50" charset="-128"/>
                <a:cs typeface="メイリオ" pitchFamily="50" charset="-128"/>
              </a:rPr>
              <a:t>所在する企業等に就職した留学生</a:t>
            </a:r>
            <a:r>
              <a:rPr lang="ja-JP" altLang="en-US" dirty="0" smtClean="0">
                <a:latin typeface="メイリオ" pitchFamily="50" charset="-128"/>
                <a:ea typeface="メイリオ" pitchFamily="50" charset="-128"/>
                <a:cs typeface="メイリオ" pitchFamily="50" charset="-128"/>
              </a:rPr>
              <a:t>が全体</a:t>
            </a:r>
            <a:r>
              <a:rPr lang="ja-JP" altLang="en-US" dirty="0">
                <a:latin typeface="メイリオ" pitchFamily="50" charset="-128"/>
                <a:ea typeface="メイリオ" pitchFamily="50" charset="-128"/>
                <a:cs typeface="メイリオ" pitchFamily="50" charset="-128"/>
              </a:rPr>
              <a:t>の</a:t>
            </a:r>
            <a:r>
              <a:rPr lang="en-US" altLang="ja-JP" dirty="0">
                <a:latin typeface="メイリオ" pitchFamily="50" charset="-128"/>
                <a:ea typeface="メイリオ" pitchFamily="50" charset="-128"/>
                <a:cs typeface="メイリオ" pitchFamily="50" charset="-128"/>
              </a:rPr>
              <a:t>47.3</a:t>
            </a:r>
            <a:r>
              <a:rPr lang="ja-JP" altLang="en-US" dirty="0">
                <a:latin typeface="メイリオ" pitchFamily="50" charset="-128"/>
                <a:ea typeface="メイリオ" pitchFamily="50" charset="-128"/>
                <a:cs typeface="メイリオ" pitchFamily="50" charset="-128"/>
              </a:rPr>
              <a:t>％を占める。次いで大阪府（</a:t>
            </a:r>
            <a:r>
              <a:rPr lang="en-US" altLang="ja-JP" dirty="0">
                <a:latin typeface="メイリオ" pitchFamily="50" charset="-128"/>
                <a:ea typeface="メイリオ" pitchFamily="50" charset="-128"/>
                <a:cs typeface="メイリオ" pitchFamily="50" charset="-128"/>
              </a:rPr>
              <a:t>10.4%</a:t>
            </a:r>
            <a:r>
              <a:rPr lang="ja-JP" altLang="en-US" dirty="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、神奈川県（</a:t>
            </a:r>
            <a:r>
              <a:rPr lang="en-US" altLang="ja-JP" dirty="0">
                <a:latin typeface="メイリオ" pitchFamily="50" charset="-128"/>
                <a:ea typeface="メイリオ" pitchFamily="50" charset="-128"/>
                <a:cs typeface="メイリオ" pitchFamily="50" charset="-128"/>
              </a:rPr>
              <a:t>6.6%</a:t>
            </a:r>
            <a:r>
              <a:rPr lang="ja-JP" altLang="en-US" dirty="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愛知県（</a:t>
            </a:r>
            <a:r>
              <a:rPr lang="en-US" altLang="ja-JP" dirty="0">
                <a:latin typeface="メイリオ" pitchFamily="50" charset="-128"/>
                <a:ea typeface="メイリオ" pitchFamily="50" charset="-128"/>
                <a:cs typeface="メイリオ" pitchFamily="50" charset="-128"/>
              </a:rPr>
              <a:t>5.1%</a:t>
            </a:r>
            <a:r>
              <a:rPr lang="ja-JP" altLang="en-US" dirty="0">
                <a:latin typeface="メイリオ" pitchFamily="50" charset="-128"/>
                <a:ea typeface="メイリオ" pitchFamily="50" charset="-128"/>
                <a:cs typeface="メイリオ" pitchFamily="50" charset="-128"/>
              </a:rPr>
              <a:t>）と続く</a:t>
            </a:r>
            <a:r>
              <a:rPr lang="ja-JP" altLang="en-US" dirty="0" smtClean="0">
                <a:latin typeface="メイリオ" pitchFamily="50" charset="-128"/>
                <a:ea typeface="メイリオ" pitchFamily="50" charset="-128"/>
                <a:cs typeface="メイリオ" pitchFamily="50" charset="-128"/>
              </a:rPr>
              <a:t>。</a:t>
            </a:r>
            <a:endParaRPr lang="ja-JP" altLang="en-US" dirty="0">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179512" y="2545740"/>
            <a:ext cx="8433329" cy="523220"/>
          </a:xfrm>
          <a:prstGeom prst="rect">
            <a:avLst/>
          </a:prstGeom>
          <a:noFill/>
        </p:spPr>
        <p:txBody>
          <a:bodyPr wrap="square" rtlCol="0">
            <a:spAutoFit/>
          </a:bodyPr>
          <a:lstStyle/>
          <a:p>
            <a:pPr lvl="0" indent="133350" eaLnBrk="0" fontAlgn="base" hangingPunct="0">
              <a:spcBef>
                <a:spcPct val="0"/>
              </a:spcBef>
              <a:spcAft>
                <a:spcPct val="0"/>
              </a:spcAft>
            </a:pP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■就職先</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企業等の所在地別許可人員の</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推移</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indent="133350" eaLnBrk="0" fontAlgn="base" hangingPunct="0">
              <a:spcBef>
                <a:spcPct val="0"/>
              </a:spcBef>
              <a:spcAft>
                <a:spcPct val="0"/>
              </a:spcAft>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法務省入国管理局「平成</a:t>
            </a: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における留学生の日本企業等への就職状況について」）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40</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879804277"/>
              </p:ext>
            </p:extLst>
          </p:nvPr>
        </p:nvGraphicFramePr>
        <p:xfrm>
          <a:off x="899575" y="3284984"/>
          <a:ext cx="6336720" cy="2664295"/>
        </p:xfrm>
        <a:graphic>
          <a:graphicData uri="http://schemas.openxmlformats.org/drawingml/2006/table">
            <a:tbl>
              <a:tblPr/>
              <a:tblGrid>
                <a:gridCol w="1056120"/>
                <a:gridCol w="1056120"/>
                <a:gridCol w="1056120"/>
                <a:gridCol w="1056120"/>
                <a:gridCol w="1056120"/>
                <a:gridCol w="1056120"/>
              </a:tblGrid>
              <a:tr h="445777">
                <a:tc>
                  <a:txBody>
                    <a:bodyPr/>
                    <a:lstStyle/>
                    <a:p>
                      <a:pPr algn="ctr" rtl="0" fontAlgn="ctr"/>
                      <a:r>
                        <a:rPr lang="ja-JP" altLang="en-US" sz="1200" b="1" i="0" u="none" strike="noStrike" dirty="0">
                          <a:solidFill>
                            <a:schemeClr val="bg1"/>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400" b="1" i="0" u="none" strike="noStrike" dirty="0">
                          <a:solidFill>
                            <a:schemeClr val="bg1"/>
                          </a:solidFill>
                          <a:effectLst/>
                          <a:latin typeface="Calibri"/>
                        </a:rPr>
                        <a:t>2010</a:t>
                      </a:r>
                      <a:br>
                        <a:rPr lang="en-US" sz="1400" b="1" i="0" u="none" strike="noStrike" dirty="0">
                          <a:solidFill>
                            <a:schemeClr val="bg1"/>
                          </a:solidFill>
                          <a:effectLst/>
                          <a:latin typeface="Calibri"/>
                        </a:rPr>
                      </a:br>
                      <a:r>
                        <a:rPr lang="en-US" sz="1400" b="1" i="0" u="none" strike="noStrike" dirty="0">
                          <a:solidFill>
                            <a:schemeClr val="bg1"/>
                          </a:solidFill>
                          <a:effectLst/>
                          <a:latin typeface="Calibri"/>
                        </a:rPr>
                        <a:t>(</a:t>
                      </a:r>
                      <a:r>
                        <a:rPr lang="en-US" sz="1400" b="1" i="0" u="none" strike="noStrike" dirty="0" smtClean="0">
                          <a:solidFill>
                            <a:schemeClr val="bg1"/>
                          </a:solidFill>
                          <a:effectLst/>
                          <a:latin typeface="Calibri"/>
                        </a:rPr>
                        <a:t>H22</a:t>
                      </a:r>
                      <a:r>
                        <a:rPr lang="ja-JP" altLang="en-US" sz="1400" b="1" i="0" u="none" strike="noStrike" dirty="0" smtClean="0">
                          <a:solidFill>
                            <a:schemeClr val="bg1"/>
                          </a:solidFill>
                          <a:effectLst/>
                          <a:latin typeface="Calibri"/>
                        </a:rPr>
                        <a:t>年</a:t>
                      </a:r>
                      <a:r>
                        <a:rPr lang="en-US"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400" b="1" i="0" u="none" strike="noStrike" dirty="0">
                          <a:solidFill>
                            <a:schemeClr val="bg1"/>
                          </a:solidFill>
                          <a:effectLst/>
                          <a:latin typeface="Calibri"/>
                        </a:rPr>
                        <a:t>2011</a:t>
                      </a:r>
                      <a:br>
                        <a:rPr lang="en-US" sz="1400" b="1" i="0" u="none" strike="noStrike" dirty="0">
                          <a:solidFill>
                            <a:schemeClr val="bg1"/>
                          </a:solidFill>
                          <a:effectLst/>
                          <a:latin typeface="Calibri"/>
                        </a:rPr>
                      </a:br>
                      <a:r>
                        <a:rPr lang="en-US" sz="1400" b="1" i="0" u="none" strike="noStrike" dirty="0">
                          <a:solidFill>
                            <a:schemeClr val="bg1"/>
                          </a:solidFill>
                          <a:effectLst/>
                          <a:latin typeface="Calibri"/>
                        </a:rPr>
                        <a:t>(</a:t>
                      </a:r>
                      <a:r>
                        <a:rPr lang="en-US" sz="1400" b="1" i="0" u="none" strike="noStrike" dirty="0" smtClean="0">
                          <a:solidFill>
                            <a:schemeClr val="bg1"/>
                          </a:solidFill>
                          <a:effectLst/>
                          <a:latin typeface="Calibri"/>
                        </a:rPr>
                        <a:t>H23</a:t>
                      </a:r>
                      <a:r>
                        <a:rPr lang="ja-JP" altLang="en-US" sz="1400" b="1" i="0" u="none" strike="noStrike" dirty="0" smtClean="0">
                          <a:solidFill>
                            <a:schemeClr val="bg1"/>
                          </a:solidFill>
                          <a:effectLst/>
                          <a:latin typeface="Calibri"/>
                        </a:rPr>
                        <a:t>年</a:t>
                      </a:r>
                      <a:r>
                        <a:rPr lang="en-US"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400" b="1" i="0" u="none" strike="noStrike" dirty="0">
                          <a:solidFill>
                            <a:schemeClr val="bg1"/>
                          </a:solidFill>
                          <a:effectLst/>
                          <a:latin typeface="Calibri"/>
                        </a:rPr>
                        <a:t>2012</a:t>
                      </a:r>
                      <a:br>
                        <a:rPr lang="en-US" sz="1400" b="1" i="0" u="none" strike="noStrike" dirty="0">
                          <a:solidFill>
                            <a:schemeClr val="bg1"/>
                          </a:solidFill>
                          <a:effectLst/>
                          <a:latin typeface="Calibri"/>
                        </a:rPr>
                      </a:br>
                      <a:r>
                        <a:rPr lang="en-US" sz="1400" b="1" i="0" u="none" strike="noStrike" dirty="0">
                          <a:solidFill>
                            <a:schemeClr val="bg1"/>
                          </a:solidFill>
                          <a:effectLst/>
                          <a:latin typeface="Calibri"/>
                        </a:rPr>
                        <a:t>(</a:t>
                      </a:r>
                      <a:r>
                        <a:rPr lang="en-US" sz="1400" b="1" i="0" u="none" strike="noStrike" dirty="0" smtClean="0">
                          <a:solidFill>
                            <a:schemeClr val="bg1"/>
                          </a:solidFill>
                          <a:effectLst/>
                          <a:latin typeface="Calibri"/>
                        </a:rPr>
                        <a:t>H24</a:t>
                      </a:r>
                      <a:r>
                        <a:rPr lang="ja-JP" altLang="en-US" sz="1400" b="1" i="0" u="none" strike="noStrike" dirty="0" smtClean="0">
                          <a:solidFill>
                            <a:schemeClr val="bg1"/>
                          </a:solidFill>
                          <a:effectLst/>
                          <a:latin typeface="Calibri"/>
                        </a:rPr>
                        <a:t>年</a:t>
                      </a:r>
                      <a:r>
                        <a:rPr lang="en-US"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400" b="1" i="0" u="none" strike="noStrike" dirty="0">
                          <a:solidFill>
                            <a:schemeClr val="bg1"/>
                          </a:solidFill>
                          <a:effectLst/>
                          <a:latin typeface="Calibri"/>
                        </a:rPr>
                        <a:t>2013</a:t>
                      </a:r>
                      <a:br>
                        <a:rPr lang="en-US" sz="1400" b="1" i="0" u="none" strike="noStrike" dirty="0">
                          <a:solidFill>
                            <a:schemeClr val="bg1"/>
                          </a:solidFill>
                          <a:effectLst/>
                          <a:latin typeface="Calibri"/>
                        </a:rPr>
                      </a:br>
                      <a:r>
                        <a:rPr lang="en-US" sz="1400" b="1" i="0" u="none" strike="noStrike" dirty="0">
                          <a:solidFill>
                            <a:schemeClr val="bg1"/>
                          </a:solidFill>
                          <a:effectLst/>
                          <a:latin typeface="Calibri"/>
                        </a:rPr>
                        <a:t>(</a:t>
                      </a:r>
                      <a:r>
                        <a:rPr lang="en-US" sz="1400" b="1" i="0" u="none" strike="noStrike" dirty="0" smtClean="0">
                          <a:solidFill>
                            <a:schemeClr val="bg1"/>
                          </a:solidFill>
                          <a:effectLst/>
                          <a:latin typeface="Calibri"/>
                        </a:rPr>
                        <a:t>H25</a:t>
                      </a:r>
                      <a:r>
                        <a:rPr lang="ja-JP" altLang="en-US" sz="1400" b="1" i="0" u="none" strike="noStrike" dirty="0" smtClean="0">
                          <a:solidFill>
                            <a:schemeClr val="bg1"/>
                          </a:solidFill>
                          <a:effectLst/>
                          <a:latin typeface="Calibri"/>
                        </a:rPr>
                        <a:t>年</a:t>
                      </a:r>
                      <a:r>
                        <a:rPr lang="en-US"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400" b="1" i="0" u="none" strike="noStrike" dirty="0" smtClean="0">
                          <a:solidFill>
                            <a:schemeClr val="bg1"/>
                          </a:solidFill>
                          <a:effectLst/>
                          <a:latin typeface="Calibri"/>
                        </a:rPr>
                        <a:t>2014</a:t>
                      </a:r>
                      <a:r>
                        <a:rPr lang="en-US" sz="1400" b="1" i="0" u="none" strike="noStrike" dirty="0">
                          <a:solidFill>
                            <a:schemeClr val="bg1"/>
                          </a:solidFill>
                          <a:effectLst/>
                          <a:latin typeface="Calibri"/>
                        </a:rPr>
                        <a:t/>
                      </a:r>
                      <a:br>
                        <a:rPr lang="en-US" sz="1400" b="1" i="0" u="none" strike="noStrike" dirty="0">
                          <a:solidFill>
                            <a:schemeClr val="bg1"/>
                          </a:solidFill>
                          <a:effectLst/>
                          <a:latin typeface="Calibri"/>
                        </a:rPr>
                      </a:br>
                      <a:r>
                        <a:rPr lang="en-US" sz="1400" b="1" i="0" u="none" strike="noStrike" dirty="0">
                          <a:solidFill>
                            <a:schemeClr val="bg1"/>
                          </a:solidFill>
                          <a:effectLst/>
                          <a:latin typeface="Calibri"/>
                        </a:rPr>
                        <a:t>(</a:t>
                      </a:r>
                      <a:r>
                        <a:rPr lang="en-US" sz="1400" b="1" i="0" u="none" strike="noStrike" dirty="0" smtClean="0">
                          <a:solidFill>
                            <a:schemeClr val="bg1"/>
                          </a:solidFill>
                          <a:effectLst/>
                          <a:latin typeface="Calibri"/>
                        </a:rPr>
                        <a:t>H2</a:t>
                      </a:r>
                      <a:r>
                        <a:rPr lang="en-US" altLang="ja-JP" sz="1400" b="1" i="0" u="none" strike="noStrike" dirty="0" smtClean="0">
                          <a:solidFill>
                            <a:schemeClr val="bg1"/>
                          </a:solidFill>
                          <a:effectLst/>
                          <a:latin typeface="Calibri"/>
                        </a:rPr>
                        <a:t>6</a:t>
                      </a:r>
                      <a:r>
                        <a:rPr lang="ja-JP" altLang="en-US" sz="1400" b="1" i="0" u="none" strike="noStrike" dirty="0" smtClean="0">
                          <a:solidFill>
                            <a:schemeClr val="bg1"/>
                          </a:solidFill>
                          <a:effectLst/>
                          <a:latin typeface="Calibri"/>
                        </a:rPr>
                        <a:t>年</a:t>
                      </a:r>
                      <a:r>
                        <a:rPr lang="en-US"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321374">
                <a:tc rowSpan="2">
                  <a:txBody>
                    <a:bodyPr/>
                    <a:lstStyle/>
                    <a:p>
                      <a:pPr algn="ctr" fontAlgn="ctr"/>
                      <a:r>
                        <a:rPr lang="ja-JP" altLang="en-US" sz="1200" b="1" i="0" u="none" strike="noStrike" dirty="0" smtClean="0">
                          <a:solidFill>
                            <a:schemeClr val="bg1"/>
                          </a:solidFill>
                          <a:effectLst/>
                          <a:latin typeface="ＭＳ Ｐゴシック"/>
                        </a:rPr>
                        <a:t>大阪</a:t>
                      </a:r>
                      <a:endParaRPr lang="en-US" altLang="ja-JP" sz="1200" b="1" i="0" u="none" strike="noStrike" dirty="0" smtClean="0">
                        <a:solidFill>
                          <a:schemeClr val="bg1"/>
                        </a:solidFill>
                        <a:effectLst/>
                        <a:latin typeface="ＭＳ Ｐゴシック"/>
                      </a:endParaRPr>
                    </a:p>
                    <a:p>
                      <a:pPr algn="ctr" fontAlgn="ctr"/>
                      <a:r>
                        <a:rPr lang="ja-JP" altLang="en-US" sz="1200" b="1" i="0" u="none" strike="noStrike" dirty="0" smtClean="0">
                          <a:solidFill>
                            <a:schemeClr val="bg1"/>
                          </a:solidFill>
                          <a:effectLst/>
                          <a:latin typeface="ＭＳ Ｐゴシック"/>
                        </a:rPr>
                        <a:t>（全国比）</a:t>
                      </a:r>
                      <a:endParaRPr lang="ja-JP" altLang="en-US" sz="1200" b="1" i="0" u="none" strike="noStrike" dirty="0">
                        <a:solidFill>
                          <a:schemeClr val="bg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1,354</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311008">
                <a:tc vMerge="1">
                  <a:txBody>
                    <a:bodyPr/>
                    <a:lstStyle/>
                    <a:p>
                      <a:endParaRPr kumimoji="1" lang="ja-JP" altLang="en-US"/>
                    </a:p>
                  </a:txBody>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(8.9)</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(9.7)</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(8.8)</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(9.3)</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(10.4)</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269539">
                <a:tc>
                  <a:txBody>
                    <a:bodyPr/>
                    <a:lstStyle/>
                    <a:p>
                      <a:pPr algn="ctr" fontAlgn="t"/>
                      <a:r>
                        <a:rPr lang="ja-JP" altLang="en-US" sz="1200" b="1" i="0" u="none" strike="noStrike" dirty="0">
                          <a:solidFill>
                            <a:schemeClr val="bg1"/>
                          </a:solidFill>
                          <a:effectLst/>
                          <a:latin typeface="ＭＳ Ｐゴシック"/>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3,851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6,140</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9173">
                <a:tc>
                  <a:txBody>
                    <a:bodyPr/>
                    <a:lstStyle/>
                    <a:p>
                      <a:pPr algn="ctr" fontAlgn="t"/>
                      <a:r>
                        <a:rPr lang="ja-JP" altLang="en-US" sz="1200" b="1" i="0" u="none" strike="noStrike" dirty="0">
                          <a:solidFill>
                            <a:schemeClr val="bg1"/>
                          </a:solidFill>
                          <a:effectLst/>
                          <a:latin typeface="ＭＳ Ｐゴシック"/>
                        </a:rPr>
                        <a:t>神奈川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854</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9539">
                <a:tc>
                  <a:txBody>
                    <a:bodyPr/>
                    <a:lstStyle/>
                    <a:p>
                      <a:pPr algn="ctr" fontAlgn="t"/>
                      <a:r>
                        <a:rPr lang="ja-JP" altLang="en-US" sz="1200" b="1" i="0" u="none" strike="noStrike" dirty="0">
                          <a:solidFill>
                            <a:schemeClr val="bg1"/>
                          </a:solidFill>
                          <a:effectLst/>
                          <a:latin typeface="ＭＳ Ｐゴシック"/>
                        </a:rPr>
                        <a:t>愛知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665</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9173">
                <a:tc>
                  <a:txBody>
                    <a:bodyPr/>
                    <a:lstStyle/>
                    <a:p>
                      <a:pPr algn="ctr" fontAlgn="t"/>
                      <a:r>
                        <a:rPr lang="ja-JP" altLang="en-US" sz="1200" b="1" i="0" u="none" strike="noStrike" dirty="0">
                          <a:solidFill>
                            <a:schemeClr val="bg1"/>
                          </a:solidFill>
                          <a:effectLst/>
                          <a:latin typeface="ＭＳ Ｐゴシック"/>
                        </a:rPr>
                        <a:t>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377</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9539">
                <a:tc>
                  <a:txBody>
                    <a:bodyPr/>
                    <a:lstStyle/>
                    <a:p>
                      <a:pPr algn="ctr" fontAlgn="t"/>
                      <a:r>
                        <a:rPr lang="ja-JP" altLang="en-US" sz="1200" b="1" i="0" u="none" strike="noStrike" dirty="0">
                          <a:solidFill>
                            <a:schemeClr val="bg1"/>
                          </a:solidFill>
                          <a:effectLst/>
                          <a:latin typeface="ＭＳ Ｐゴシック"/>
                        </a:rPr>
                        <a:t>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475</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9173">
                <a:tc>
                  <a:txBody>
                    <a:bodyPr/>
                    <a:lstStyle/>
                    <a:p>
                      <a:pPr algn="ctr" fontAlgn="t"/>
                      <a:r>
                        <a:rPr lang="ja-JP" altLang="en-US" sz="1200" b="1" i="0" u="none" strike="noStrike" dirty="0">
                          <a:solidFill>
                            <a:schemeClr val="bg1"/>
                          </a:solidFill>
                          <a:effectLst/>
                          <a:latin typeface="ＭＳ Ｐゴシック"/>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11,647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12,958</a:t>
                      </a:r>
                      <a:endPar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テキスト ボックス 3"/>
          <p:cNvSpPr txBox="1"/>
          <p:nvPr/>
        </p:nvSpPr>
        <p:spPr>
          <a:xfrm>
            <a:off x="6156176" y="3018893"/>
            <a:ext cx="1584176"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76788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07504" y="173702"/>
            <a:ext cx="8928991" cy="3240961"/>
          </a:xfrm>
          <a:prstGeom prst="roundRect">
            <a:avLst>
              <a:gd name="adj" fmla="val 5923"/>
            </a:avLst>
          </a:prstGeom>
          <a:noFill/>
          <a:ln w="12700" cap="flat" cmpd="sng" algn="ctr">
            <a:solidFill>
              <a:sysClr val="windowText" lastClr="000000"/>
            </a:solidFill>
            <a:prstDash val="dash"/>
          </a:ln>
          <a:effectLst/>
        </p:spPr>
        <p:txBody>
          <a:bodyPr wrap="square" bIns="0">
            <a:spAutoFit/>
          </a:bodyPr>
          <a:lstStyle/>
          <a:p>
            <a:pPr marL="271463" lvl="0" indent="-271463" algn="just">
              <a:lnSpc>
                <a:spcPts val="2300"/>
              </a:lnSpc>
              <a:defRPr/>
            </a:pPr>
            <a:r>
              <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分析③：</a:t>
            </a: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高度</a:t>
            </a:r>
            <a:r>
              <a:rPr kumimoji="0" lang="ja-JP" altLang="en-US" sz="2000" kern="100" dirty="0">
                <a:latin typeface="Meiryo UI" panose="020B0604030504040204" pitchFamily="50" charset="-128"/>
                <a:ea typeface="Meiryo UI" panose="020B0604030504040204" pitchFamily="50" charset="-128"/>
                <a:cs typeface="Meiryo UI" panose="020B0604030504040204" pitchFamily="50" charset="-128"/>
              </a:rPr>
              <a:t>人材の受入状況</a:t>
            </a:r>
            <a:r>
              <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lgn="just">
              <a:lnSpc>
                <a:spcPts val="2100"/>
              </a:lnSpc>
              <a:buFont typeface="Meiryo UI" panose="020B0604030504040204" pitchFamily="50" charset="-128"/>
              <a:buChar char="◇"/>
              <a:defRPr/>
            </a:pP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国内における外国人労働者</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数は約</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90.8</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万人と過去最高を</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更新</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（前年同期比</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15.3</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増、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2015.10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月</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時点）。</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都道府県別では、東京都が</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位（</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27.7</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30.5%</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）で、次いで愛知、神奈川、</a:t>
            </a:r>
            <a:r>
              <a:rPr kumimoji="0" lang="ja-JP" altLang="en-US" b="0" i="0" u="sng"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b="0" i="0" u="sng"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4.6</a:t>
            </a:r>
            <a:r>
              <a:rPr kumimoji="0" lang="ja-JP" altLang="en-US" u="sng" kern="100" dirty="0" smtClean="0">
                <a:latin typeface="Meiryo UI" panose="020B0604030504040204" pitchFamily="50" charset="-128"/>
                <a:ea typeface="Meiryo UI" panose="020B0604030504040204" pitchFamily="50" charset="-128"/>
                <a:cs typeface="Meiryo UI" panose="020B0604030504040204" pitchFamily="50" charset="-128"/>
              </a:rPr>
              <a:t>万</a:t>
            </a:r>
            <a:r>
              <a:rPr kumimoji="0" lang="ja-JP" altLang="en-US" b="0" i="0" u="sng"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b="0" i="0" u="sng"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b="0" i="0" u="sng"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、静岡となっている。</a:t>
            </a:r>
            <a:r>
              <a:rPr kumimoji="0" lang="en-US" altLang="ja-JP" sz="15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(H27.10</a:t>
            </a:r>
            <a:r>
              <a:rPr kumimoji="0"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末現在</a:t>
            </a:r>
            <a:r>
              <a:rPr kumimoji="0" lang="en-US" altLang="ja-JP" sz="1500" kern="100" dirty="0" smtClean="0">
                <a:latin typeface="Meiryo UI" panose="020B0604030504040204" pitchFamily="50" charset="-128"/>
                <a:ea typeface="Meiryo UI" panose="020B0604030504040204" pitchFamily="50" charset="-128"/>
                <a:cs typeface="Meiryo UI" panose="020B0604030504040204" pitchFamily="50" charset="-128"/>
              </a:rPr>
              <a:t>)</a:t>
            </a:r>
          </a:p>
          <a:p>
            <a:pPr marL="285750" marR="0" lvl="0" indent="-285750" algn="just" defTabSz="914400" eaLnBrk="1" fontAlgn="auto" latinLnBrk="0" hangingPunct="1">
              <a:lnSpc>
                <a:spcPts val="2100"/>
              </a:lnSpc>
              <a:spcBef>
                <a:spcPts val="0"/>
              </a:spcBef>
              <a:spcAft>
                <a:spcPts val="0"/>
              </a:spcAft>
              <a:buClrTx/>
              <a:buSzTx/>
              <a:buFont typeface="Meiryo UI" panose="020B0604030504040204" pitchFamily="50" charset="-128"/>
              <a:buChar char="◇"/>
              <a:tabLst/>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外国人</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労働者のうち、「専門的・技術的分野の在留資格」を持つ者は全国で</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16.7</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万人（全体の</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18.7</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％）。都道府県別では、東京</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(86,943</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err="1">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愛知</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(10,687</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err="1">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lvl="0" algn="just">
              <a:lnSpc>
                <a:spcPts val="2100"/>
              </a:lnSpc>
              <a:defRPr/>
            </a:pP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神奈川</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(10,195</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err="1">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(10,052</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と続く</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lgn="just">
              <a:lnSpc>
                <a:spcPts val="1500"/>
              </a:lnSpc>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出入国管理及び難民認定法における「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専門的・技術的分野の在留資格」には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、「教授」、「芸術」、「宗教」、「報道」、「投資・経営」、「法律・会計業務」、「医療」、「研究」、「教育」、「技術」、「人文知識・国際業務」、「企業内転勤」、「興行」、「技能」が</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該当する。</a:t>
            </a:r>
            <a:endParaRPr kumimoji="0"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100"/>
              </a:lnSpc>
              <a:buFont typeface="Meiryo UI" panose="020B0604030504040204" pitchFamily="50" charset="-128"/>
              <a:buChar char="◇"/>
              <a:defRPr/>
            </a:pPr>
            <a:r>
              <a:rPr lang="zh-CN" altLang="en-US" dirty="0" smtClean="0">
                <a:latin typeface="Meiryo UI" panose="020B0604030504040204" pitchFamily="50" charset="-128"/>
                <a:ea typeface="Meiryo UI" panose="020B0604030504040204" pitchFamily="50" charset="-128"/>
                <a:cs typeface="Meiryo UI" panose="020B0604030504040204" pitchFamily="50" charset="-128"/>
              </a:rPr>
              <a:t>外国人労働者数</a:t>
            </a:r>
            <a:r>
              <a:rPr lang="ja-JP" altLang="en-US" dirty="0">
                <a:latin typeface="Meiryo UI" panose="020B0604030504040204" pitchFamily="50" charset="-128"/>
                <a:ea typeface="Meiryo UI" panose="020B0604030504040204" pitchFamily="50" charset="-128"/>
                <a:cs typeface="Meiryo UI" panose="020B0604030504040204" pitchFamily="50" charset="-128"/>
              </a:rPr>
              <a:t>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、いずれの在留資格においても</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増加</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現在</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政府</a:t>
            </a:r>
            <a:r>
              <a:rPr lang="ja-JP" altLang="en-US" dirty="0">
                <a:latin typeface="Meiryo UI" panose="020B0604030504040204" pitchFamily="50" charset="-128"/>
                <a:ea typeface="Meiryo UI" panose="020B0604030504040204" pitchFamily="50" charset="-128"/>
                <a:cs typeface="Meiryo UI" panose="020B0604030504040204" pitchFamily="50" charset="-128"/>
              </a:rPr>
              <a:t>が進めている高度外国人材や、留学生の受入れが進んでいること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に加え</a:t>
            </a:r>
            <a:r>
              <a:rPr lang="ja-JP" altLang="en-US" dirty="0">
                <a:latin typeface="Meiryo UI" panose="020B0604030504040204" pitchFamily="50" charset="-128"/>
                <a:ea typeface="Meiryo UI" panose="020B0604030504040204" pitchFamily="50" charset="-128"/>
                <a:cs typeface="Meiryo UI" panose="020B0604030504040204" pitchFamily="50" charset="-128"/>
              </a:rPr>
              <a:t>、雇用情勢の改善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が進んで</a:t>
            </a:r>
            <a:r>
              <a:rPr lang="ja-JP" altLang="en-US" dirty="0">
                <a:latin typeface="Meiryo UI" panose="020B0604030504040204" pitchFamily="50" charset="-128"/>
                <a:ea typeface="Meiryo UI" panose="020B0604030504040204" pitchFamily="50" charset="-128"/>
                <a:cs typeface="Meiryo UI" panose="020B0604030504040204" pitchFamily="50" charset="-128"/>
              </a:rPr>
              <a:t>いることが考えられる。</a:t>
            </a:r>
            <a:endPar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0856" y="4022883"/>
            <a:ext cx="453970" cy="253916"/>
          </a:xfrm>
          <a:prstGeom prst="rect">
            <a:avLst/>
          </a:prstGeom>
          <a:noFill/>
        </p:spPr>
        <p:txBody>
          <a:bodyPr wrap="none" rtlCol="0">
            <a:spAutoFit/>
          </a:bodyPr>
          <a:lstStyle/>
          <a:p>
            <a:r>
              <a:rPr lang="ja-JP" altLang="en-US" sz="1050" dirty="0" smtClean="0"/>
              <a:t>（人）</a:t>
            </a:r>
            <a:endParaRPr kumimoji="1" lang="ja-JP" altLang="en-US" sz="1050" dirty="0"/>
          </a:p>
        </p:txBody>
      </p:sp>
      <p:sp>
        <p:nvSpPr>
          <p:cNvPr id="3" name="テキスト ボックス 2"/>
          <p:cNvSpPr txBox="1"/>
          <p:nvPr/>
        </p:nvSpPr>
        <p:spPr>
          <a:xfrm>
            <a:off x="86113" y="3501008"/>
            <a:ext cx="5854039"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　都道府県別外国人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労働者数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と「専門・技術分野の在留資格」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人数・割合（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月末現在）（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出典：厚生労働省「外国人雇用状況の届出状況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41</a:t>
            </a:fld>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385755219"/>
              </p:ext>
            </p:extLst>
          </p:nvPr>
        </p:nvGraphicFramePr>
        <p:xfrm>
          <a:off x="5929066" y="4149080"/>
          <a:ext cx="2652464" cy="1996792"/>
        </p:xfrm>
        <a:graphic>
          <a:graphicData uri="http://schemas.openxmlformats.org/drawingml/2006/table">
            <a:tbl>
              <a:tblPr firstRow="1" bandRow="1">
                <a:tableStyleId>{5C22544A-7EE6-4342-B048-85BDC9FD1C3A}</a:tableStyleId>
              </a:tblPr>
              <a:tblGrid>
                <a:gridCol w="1356320"/>
                <a:gridCol w="1296144"/>
              </a:tblGrid>
              <a:tr h="335280">
                <a:tc>
                  <a:txBody>
                    <a:bodyPr/>
                    <a:lstStyle/>
                    <a:p>
                      <a:pPr algn="ctr"/>
                      <a:r>
                        <a:rPr kumimoji="1" lang="ja-JP" altLang="en-US" sz="1600" dirty="0" smtClean="0">
                          <a:solidFill>
                            <a:schemeClr val="bg1"/>
                          </a:solidFill>
                        </a:rPr>
                        <a:t>時点</a:t>
                      </a:r>
                      <a:endParaRPr kumimoji="1" lang="ja-JP" altLang="en-US" sz="1600" dirty="0">
                        <a:solidFill>
                          <a:schemeClr val="bg1"/>
                        </a:solidFill>
                      </a:endParaRPr>
                    </a:p>
                  </a:txBody>
                  <a:tcPr anchor="ctr"/>
                </a:tc>
                <a:tc>
                  <a:txBody>
                    <a:bodyPr/>
                    <a:lstStyle/>
                    <a:p>
                      <a:pPr algn="ctr"/>
                      <a:r>
                        <a:rPr kumimoji="1" lang="ja-JP" altLang="en-US" sz="1600" dirty="0" smtClean="0">
                          <a:solidFill>
                            <a:schemeClr val="bg1"/>
                          </a:solidFill>
                        </a:rPr>
                        <a:t>人数</a:t>
                      </a:r>
                      <a:endParaRPr kumimoji="1" lang="ja-JP" altLang="en-US" sz="1600" dirty="0">
                        <a:solidFill>
                          <a:schemeClr val="bg1"/>
                        </a:solidFill>
                      </a:endParaRPr>
                    </a:p>
                  </a:txBody>
                  <a:tcPr anchor="ctr"/>
                </a:tc>
              </a:tr>
              <a:tr h="144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p>
                  </a:txBody>
                  <a:tcPr anchor="ctr"/>
                </a:tc>
                <a:tc>
                  <a:txBody>
                    <a:bodyPr/>
                    <a:lstStyle/>
                    <a:p>
                      <a:pPr algn="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8,704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5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p>
                  </a:txBody>
                  <a:tcPr anchor="ctr"/>
                </a:tc>
                <a:tc>
                  <a:txBody>
                    <a:bodyPr/>
                    <a:lstStyle/>
                    <a:p>
                      <a:pPr algn="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9,044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5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p>
                  </a:txBody>
                  <a:tcPr anchor="ctr"/>
                </a:tc>
                <a:tc>
                  <a:txBody>
                    <a:bodyPr/>
                    <a:lstStyle/>
                    <a:p>
                      <a:pPr algn="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9,339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4036">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9,759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4036">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H27.10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10,052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6" name="テキスト ボックス 5"/>
          <p:cNvSpPr txBox="1"/>
          <p:nvPr/>
        </p:nvSpPr>
        <p:spPr>
          <a:xfrm>
            <a:off x="5712663" y="3573016"/>
            <a:ext cx="3085271" cy="461665"/>
          </a:xfrm>
          <a:prstGeom prst="rect">
            <a:avLst/>
          </a:prstGeom>
          <a:noFill/>
        </p:spPr>
        <p:txBody>
          <a:bodyPr wrap="square" rtlCol="0">
            <a:spAutoFit/>
          </a:bodyPr>
          <a:lstStyle/>
          <a:p>
            <a:pPr marL="88900" indent="-88900"/>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■専門・技術的分野の在留資格を持つ</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外国人労働者数の推移（大阪府）</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663480" y="6205226"/>
            <a:ext cx="3431338" cy="261610"/>
          </a:xfrm>
          <a:prstGeom prst="rect">
            <a:avLst/>
          </a:prstGeom>
          <a:noFill/>
        </p:spPr>
        <p:txBody>
          <a:bodyPr wrap="square" rtlCol="0">
            <a:spAutoFit/>
          </a:bodyPr>
          <a:lstStyle/>
          <a:p>
            <a:pPr marL="533400" indent="-53340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（出典：厚生</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労働省「外国人雇用状況の届出状況」）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3988405509"/>
              </p:ext>
            </p:extLst>
          </p:nvPr>
        </p:nvGraphicFramePr>
        <p:xfrm>
          <a:off x="206129" y="4151431"/>
          <a:ext cx="5393408" cy="2637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35742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66149" y="5045830"/>
            <a:ext cx="8582316" cy="1335498"/>
          </a:xfrm>
          <a:prstGeom prst="roundRect">
            <a:avLst>
              <a:gd name="adj" fmla="val 8313"/>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⑵外国人高度専門人材等の受入</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拡大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府内の外国人の留学生・高度専門人材の人数は増加傾向にある。引き続き留学生の受け入れや</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就職</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支援などに取組むとともに、今後は、高度専門人材が大阪で生活するために必要な教育環境や生活環境の充実等の受入態勢を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整えていく必要がある。</a:t>
            </a:r>
            <a:endParaRPr lang="ja-JP" altLang="en-US" b="1" dirty="0">
              <a:solidFill>
                <a:prstClr val="black"/>
              </a:solidFill>
            </a:endParaRPr>
          </a:p>
        </p:txBody>
      </p:sp>
      <p:sp>
        <p:nvSpPr>
          <p:cNvPr id="8" name="角丸四角形 7"/>
          <p:cNvSpPr/>
          <p:nvPr/>
        </p:nvSpPr>
        <p:spPr>
          <a:xfrm>
            <a:off x="354411" y="188640"/>
            <a:ext cx="8562975" cy="1000244"/>
          </a:xfrm>
          <a:prstGeom prst="roundRect">
            <a:avLst>
              <a:gd name="adj" fmla="val 9052"/>
            </a:avLst>
          </a:prstGeom>
          <a:noFill/>
          <a:ln w="12700" cap="flat" cmpd="sng" algn="ctr">
            <a:solidFill>
              <a:sysClr val="windowText" lastClr="000000"/>
            </a:solidFill>
            <a:prstDash val="dash"/>
          </a:ln>
          <a:effectLst/>
        </p:spPr>
        <p:txBody>
          <a:bodyPr wrap="square">
            <a:spAutoFit/>
          </a:bodyPr>
          <a:lstStyle/>
          <a:p>
            <a:pPr marL="271463" lvl="0" indent="-271463" algn="just">
              <a:defRPr/>
            </a:pP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分析④：</a:t>
            </a:r>
            <a:r>
              <a:rPr kumimoji="0" lang="ja-JP" altLang="en-US"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外国人の就業・生活環境</a:t>
            </a: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marR="0" lvl="0" indent="-285750" algn="just" defTabSz="91440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な認定・認証を受けた</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インターナショナルスクールは世界で増加傾向。日本国内では、東京・岐阜で増加。</a:t>
            </a:r>
            <a:endPar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66148" y="1340768"/>
            <a:ext cx="6638100" cy="425758"/>
          </a:xfrm>
          <a:prstGeom prst="rect">
            <a:avLst/>
          </a:prstGeom>
        </p:spPr>
        <p:txBody>
          <a:bodyPr wrap="square">
            <a:spAutoFit/>
          </a:bodyPr>
          <a:lstStyle/>
          <a:p>
            <a:pPr marL="177800" indent="-177800">
              <a:lnSpc>
                <a:spcPts val="1300"/>
              </a:lnSpc>
            </a:pPr>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国際バカロレアの認定を受けたインターナショナルスクール数　</a:t>
            </a:r>
            <a:r>
              <a:rPr lang="zh-CN" altLang="en-US" sz="1200" dirty="0" smtClean="0">
                <a:latin typeface="HGPｺﾞｼｯｸE" pitchFamily="50" charset="-128"/>
                <a:ea typeface="HGPｺﾞｼｯｸE" pitchFamily="50" charset="-128"/>
              </a:rPr>
              <a:t>（</a:t>
            </a:r>
            <a:r>
              <a:rPr lang="zh-CN" altLang="en-US" sz="1200" dirty="0">
                <a:latin typeface="HGPｺﾞｼｯｸE" pitchFamily="50" charset="-128"/>
                <a:ea typeface="HGPｺﾞｼｯｸE" pitchFamily="50" charset="-128"/>
              </a:rPr>
              <a:t>出典</a:t>
            </a:r>
            <a:r>
              <a:rPr lang="zh-CN" altLang="en-US"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文部科学省</a:t>
            </a:r>
            <a:r>
              <a:rPr lang="ja-JP" altLang="en-US" sz="1200" dirty="0">
                <a:latin typeface="HGPｺﾞｼｯｸE" pitchFamily="50" charset="-128"/>
                <a:ea typeface="HGPｺﾞｼｯｸE" pitchFamily="50" charset="-128"/>
              </a:rPr>
              <a:t>ホームページ</a:t>
            </a:r>
            <a:r>
              <a:rPr lang="ja-JP" altLang="en-US" sz="1200" dirty="0" smtClean="0">
                <a:latin typeface="HGPｺﾞｼｯｸE" pitchFamily="50" charset="-128"/>
                <a:ea typeface="HGPｺﾞｼｯｸE" pitchFamily="50" charset="-128"/>
              </a:rPr>
              <a:t>　　</a:t>
            </a:r>
            <a:r>
              <a:rPr lang="en-US" altLang="ja-JP" sz="1200" dirty="0" smtClean="0">
                <a:latin typeface="HGPｺﾞｼｯｸE" pitchFamily="50" charset="-128"/>
                <a:ea typeface="HGPｺﾞｼｯｸE" pitchFamily="50" charset="-128"/>
              </a:rPr>
              <a:t>2016.4</a:t>
            </a:r>
            <a:r>
              <a:rPr lang="ja-JP" altLang="en-US" sz="1200" dirty="0" smtClean="0">
                <a:latin typeface="HGPｺﾞｼｯｸE" pitchFamily="50" charset="-128"/>
                <a:ea typeface="HGPｺﾞｼｯｸE" pitchFamily="50" charset="-128"/>
              </a:rPr>
              <a:t>現在</a:t>
            </a:r>
            <a:r>
              <a:rPr lang="zh-CN" altLang="en-US" sz="1200" dirty="0" smtClean="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736147543"/>
              </p:ext>
            </p:extLst>
          </p:nvPr>
        </p:nvGraphicFramePr>
        <p:xfrm>
          <a:off x="236255" y="1787882"/>
          <a:ext cx="6784017" cy="2289189"/>
        </p:xfrm>
        <a:graphic>
          <a:graphicData uri="http://schemas.openxmlformats.org/drawingml/2006/table">
            <a:tbl>
              <a:tblPr firstRow="1" bandRow="1">
                <a:tableStyleId>{5940675A-B579-460E-94D1-54222C63F5DA}</a:tableStyleId>
              </a:tblPr>
              <a:tblGrid>
                <a:gridCol w="5415865"/>
                <a:gridCol w="1368152"/>
              </a:tblGrid>
              <a:tr h="412797">
                <a:tc>
                  <a:txBody>
                    <a:bodyPr/>
                    <a:lstStyle/>
                    <a:p>
                      <a:pPr algn="ctr"/>
                      <a:r>
                        <a:rPr kumimoji="1" lang="ja-JP" altLang="en-US" sz="1400" dirty="0" smtClean="0"/>
                        <a:t>都道府県　</a:t>
                      </a:r>
                      <a:r>
                        <a:rPr kumimoji="1" lang="ja-JP" altLang="en-US" sz="1200" dirty="0" smtClean="0"/>
                        <a:t>（</a:t>
                      </a:r>
                      <a:r>
                        <a:rPr lang="ja-JP" altLang="en-US" sz="1200" dirty="0" smtClean="0">
                          <a:latin typeface="+mn-ea"/>
                        </a:rPr>
                        <a:t>※下線においてインターナショナルスクールが増加。）</a:t>
                      </a:r>
                      <a:endParaRPr kumimoji="1" lang="ja-JP" altLang="en-US" sz="1200" dirty="0"/>
                    </a:p>
                  </a:txBody>
                  <a:tcPr anchor="ctr">
                    <a:solidFill>
                      <a:schemeClr val="bg1">
                        <a:lumMod val="85000"/>
                      </a:schemeClr>
                    </a:solidFill>
                  </a:tcPr>
                </a:tc>
                <a:tc>
                  <a:txBody>
                    <a:bodyPr/>
                    <a:lstStyle/>
                    <a:p>
                      <a:pPr algn="ctr"/>
                      <a:r>
                        <a:rPr kumimoji="1" lang="ja-JP" altLang="en-US" sz="1400" dirty="0" smtClean="0"/>
                        <a:t>認定校数</a:t>
                      </a:r>
                      <a:endParaRPr kumimoji="1" lang="ja-JP" altLang="en-US" sz="1400" dirty="0"/>
                    </a:p>
                  </a:txBody>
                  <a:tcPr anchor="ctr">
                    <a:solidFill>
                      <a:schemeClr val="bg1">
                        <a:lumMod val="85000"/>
                      </a:schemeClr>
                    </a:solidFill>
                  </a:tcPr>
                </a:tc>
              </a:tr>
              <a:tr h="328544">
                <a:tc>
                  <a:txBody>
                    <a:bodyPr/>
                    <a:lstStyle/>
                    <a:p>
                      <a:r>
                        <a:rPr kumimoji="1" lang="ja-JP" altLang="en-US" sz="1400" u="sng" dirty="0" smtClean="0">
                          <a:solidFill>
                            <a:schemeClr val="tx1"/>
                          </a:solidFill>
                        </a:rPr>
                        <a:t>東京</a:t>
                      </a:r>
                      <a:endParaRPr kumimoji="1" lang="ja-JP" altLang="en-US" sz="1400" u="sng" dirty="0">
                        <a:solidFill>
                          <a:schemeClr val="tx1"/>
                        </a:solidFill>
                      </a:endParaRPr>
                    </a:p>
                  </a:txBody>
                  <a:tcPr/>
                </a:tc>
                <a:tc>
                  <a:txBody>
                    <a:bodyPr/>
                    <a:lstStyle/>
                    <a:p>
                      <a:pPr algn="r"/>
                      <a:r>
                        <a:rPr kumimoji="1" lang="ja-JP" altLang="en-US" sz="1400" dirty="0" smtClean="0"/>
                        <a:t>１１校</a:t>
                      </a:r>
                      <a:endParaRPr kumimoji="1" lang="ja-JP" altLang="en-US" sz="1400" dirty="0"/>
                    </a:p>
                  </a:txBody>
                  <a:tcPr/>
                </a:tc>
              </a:tr>
              <a:tr h="328544">
                <a:tc>
                  <a:txBody>
                    <a:bodyPr/>
                    <a:lstStyle/>
                    <a:p>
                      <a:r>
                        <a:rPr kumimoji="1" lang="ja-JP" altLang="en-US" sz="1400" dirty="0" smtClean="0">
                          <a:solidFill>
                            <a:schemeClr val="tx1"/>
                          </a:solidFill>
                        </a:rPr>
                        <a:t>神奈川、京都、兵庫</a:t>
                      </a:r>
                      <a:endParaRPr kumimoji="1" lang="ja-JP" altLang="en-US" sz="1400" dirty="0">
                        <a:solidFill>
                          <a:schemeClr val="tx1"/>
                        </a:solidFill>
                      </a:endParaRPr>
                    </a:p>
                  </a:txBody>
                  <a:tcPr/>
                </a:tc>
                <a:tc>
                  <a:txBody>
                    <a:bodyPr/>
                    <a:lstStyle/>
                    <a:p>
                      <a:pPr algn="r"/>
                      <a:r>
                        <a:rPr kumimoji="1" lang="ja-JP" altLang="en-US" sz="1400" dirty="0" smtClean="0"/>
                        <a:t>３校</a:t>
                      </a:r>
                      <a:endParaRPr kumimoji="1" lang="ja-JP" altLang="en-US" sz="1400" dirty="0"/>
                    </a:p>
                  </a:txBody>
                  <a:tcPr/>
                </a:tc>
              </a:tr>
              <a:tr h="553093">
                <a:tc>
                  <a:txBody>
                    <a:bodyPr/>
                    <a:lstStyle/>
                    <a:p>
                      <a:r>
                        <a:rPr kumimoji="1" lang="ja-JP" altLang="en-US" sz="1400" b="1" dirty="0" smtClean="0">
                          <a:solidFill>
                            <a:schemeClr val="tx1"/>
                          </a:solidFill>
                        </a:rPr>
                        <a:t>大阪　</a:t>
                      </a:r>
                      <a:r>
                        <a:rPr kumimoji="1" lang="ja-JP" altLang="en-US" sz="1050" b="1" dirty="0" smtClean="0">
                          <a:solidFill>
                            <a:schemeClr val="tx1"/>
                          </a:solidFill>
                        </a:rPr>
                        <a:t>（関西学院大阪インターナショナルスクール、大阪</a:t>
                      </a:r>
                      <a:r>
                        <a:rPr kumimoji="1" lang="en-US" altLang="ja-JP" sz="1050" b="1" dirty="0" smtClean="0">
                          <a:solidFill>
                            <a:schemeClr val="tx1"/>
                          </a:solidFill>
                        </a:rPr>
                        <a:t>YMCA</a:t>
                      </a:r>
                      <a:r>
                        <a:rPr kumimoji="1" lang="ja-JP" altLang="en-US" sz="1050" b="1" dirty="0" smtClean="0">
                          <a:solidFill>
                            <a:schemeClr val="tx1"/>
                          </a:solidFill>
                        </a:rPr>
                        <a:t>インターナショナルスクール）</a:t>
                      </a:r>
                      <a:endParaRPr kumimoji="1" lang="en-US" altLang="ja-JP" sz="105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愛知</a:t>
                      </a:r>
                      <a:r>
                        <a:rPr kumimoji="1" lang="ja-JP" altLang="en-US" sz="1400" dirty="0" smtClean="0">
                          <a:solidFill>
                            <a:schemeClr val="tx1"/>
                          </a:solidFill>
                        </a:rPr>
                        <a:t>、広島、福岡、</a:t>
                      </a:r>
                      <a:r>
                        <a:rPr kumimoji="1" lang="ja-JP" altLang="en-US" sz="1400" u="none" dirty="0" smtClean="0">
                          <a:solidFill>
                            <a:schemeClr val="tx1"/>
                          </a:solidFill>
                        </a:rPr>
                        <a:t>沖縄</a:t>
                      </a:r>
                      <a:endParaRPr kumimoji="1" lang="en-US" altLang="ja-JP" sz="1400" u="none" dirty="0" smtClean="0">
                        <a:solidFill>
                          <a:schemeClr val="tx1"/>
                        </a:solidFill>
                      </a:endParaRPr>
                    </a:p>
                  </a:txBody>
                  <a:tcPr/>
                </a:tc>
                <a:tc>
                  <a:txBody>
                    <a:bodyPr/>
                    <a:lstStyle/>
                    <a:p>
                      <a:pPr algn="r"/>
                      <a:r>
                        <a:rPr kumimoji="1" lang="ja-JP" altLang="en-US" sz="1400" dirty="0" smtClean="0"/>
                        <a:t>各２校</a:t>
                      </a:r>
                      <a:endParaRPr kumimoji="1" lang="ja-JP" altLang="en-US" sz="1400" dirty="0"/>
                    </a:p>
                  </a:txBody>
                  <a:tcPr/>
                </a:tc>
              </a:tr>
              <a:tr h="337667">
                <a:tc>
                  <a:txBody>
                    <a:bodyPr/>
                    <a:lstStyle/>
                    <a:p>
                      <a:r>
                        <a:rPr kumimoji="1" lang="ja-JP" altLang="en-US" sz="1400" u="none" dirty="0" smtClean="0">
                          <a:solidFill>
                            <a:schemeClr val="tx1"/>
                          </a:solidFill>
                        </a:rPr>
                        <a:t>宮城</a:t>
                      </a:r>
                      <a:r>
                        <a:rPr kumimoji="1" lang="ja-JP" altLang="en-US" sz="1400" dirty="0" smtClean="0">
                          <a:solidFill>
                            <a:schemeClr val="tx1"/>
                          </a:solidFill>
                        </a:rPr>
                        <a:t>、</a:t>
                      </a:r>
                      <a:r>
                        <a:rPr kumimoji="1" lang="ja-JP" altLang="en-US" sz="1400" u="none" dirty="0" smtClean="0">
                          <a:solidFill>
                            <a:schemeClr val="tx1"/>
                          </a:solidFill>
                        </a:rPr>
                        <a:t>茨城</a:t>
                      </a:r>
                      <a:r>
                        <a:rPr kumimoji="1" lang="ja-JP" altLang="en-US" sz="1400" dirty="0" smtClean="0">
                          <a:solidFill>
                            <a:schemeClr val="tx1"/>
                          </a:solidFill>
                        </a:rPr>
                        <a:t>、群馬、静岡、長野、</a:t>
                      </a:r>
                      <a:r>
                        <a:rPr kumimoji="1" lang="ja-JP" altLang="en-US" sz="1400" u="sng" dirty="0" smtClean="0">
                          <a:solidFill>
                            <a:schemeClr val="tx1"/>
                          </a:solidFill>
                        </a:rPr>
                        <a:t>岐阜</a:t>
                      </a:r>
                      <a:endParaRPr kumimoji="1" lang="ja-JP" altLang="en-US" sz="1400" dirty="0">
                        <a:solidFill>
                          <a:schemeClr val="tx2">
                            <a:lumMod val="60000"/>
                            <a:lumOff val="40000"/>
                          </a:schemeClr>
                        </a:solidFill>
                      </a:endParaRPr>
                    </a:p>
                  </a:txBody>
                  <a:tcPr/>
                </a:tc>
                <a:tc>
                  <a:txBody>
                    <a:bodyPr/>
                    <a:lstStyle/>
                    <a:p>
                      <a:pPr algn="r"/>
                      <a:r>
                        <a:rPr kumimoji="1" lang="ja-JP" altLang="en-US" sz="1400" dirty="0" smtClean="0"/>
                        <a:t>各１校</a:t>
                      </a:r>
                      <a:endParaRPr kumimoji="1" lang="ja-JP" altLang="en-US" sz="1400" dirty="0"/>
                    </a:p>
                  </a:txBody>
                  <a:tcPr/>
                </a:tc>
              </a:tr>
              <a:tr h="328544">
                <a:tc>
                  <a:txBody>
                    <a:bodyPr/>
                    <a:lstStyle/>
                    <a:p>
                      <a:pPr algn="ctr"/>
                      <a:r>
                        <a:rPr kumimoji="1" lang="ja-JP" altLang="en-US" sz="1400" dirty="0" smtClean="0"/>
                        <a:t>計</a:t>
                      </a:r>
                      <a:endParaRPr kumimoji="1" lang="ja-JP" altLang="en-US" sz="1400" dirty="0"/>
                    </a:p>
                  </a:txBody>
                  <a:tcPr/>
                </a:tc>
                <a:tc>
                  <a:txBody>
                    <a:bodyPr/>
                    <a:lstStyle/>
                    <a:p>
                      <a:pPr algn="r"/>
                      <a:r>
                        <a:rPr kumimoji="1" lang="ja-JP" altLang="en-US" sz="1400" dirty="0" smtClean="0"/>
                        <a:t>３６校</a:t>
                      </a:r>
                      <a:endParaRPr kumimoji="1" lang="ja-JP" altLang="en-US" sz="1400" dirty="0"/>
                    </a:p>
                  </a:txBody>
                  <a:tcPr/>
                </a:tc>
              </a:tr>
            </a:tbl>
          </a:graphicData>
        </a:graphic>
      </p:graphicFrame>
      <p:sp>
        <p:nvSpPr>
          <p:cNvPr id="19" name="テキスト ボックス 18"/>
          <p:cNvSpPr txBox="1"/>
          <p:nvPr/>
        </p:nvSpPr>
        <p:spPr>
          <a:xfrm>
            <a:off x="169200" y="4005064"/>
            <a:ext cx="7643160" cy="584775"/>
          </a:xfrm>
          <a:prstGeom prst="rect">
            <a:avLst/>
          </a:prstGeom>
          <a:noFill/>
        </p:spPr>
        <p:txBody>
          <a:bodyPr wrap="square" rtlCol="0">
            <a:spAutoFit/>
          </a:bodyPr>
          <a:lstStyle/>
          <a:p>
            <a:r>
              <a:rPr lang="en-US" altLang="ja-JP" sz="1200" dirty="0" smtClean="0">
                <a:latin typeface="HGPｺﾞｼｯｸE" pitchFamily="50" charset="-128"/>
                <a:ea typeface="HGPｺﾞｼｯｸE" pitchFamily="50" charset="-128"/>
              </a:rPr>
              <a:t/>
            </a:r>
            <a:br>
              <a:rPr lang="en-US" altLang="ja-JP" sz="1200" dirty="0" smtClean="0">
                <a:latin typeface="HGPｺﾞｼｯｸE" pitchFamily="50" charset="-128"/>
                <a:ea typeface="HGPｺﾞｼｯｸE" pitchFamily="50" charset="-128"/>
              </a:rPr>
            </a:br>
            <a:r>
              <a:rPr kumimoji="1" lang="ja-JP" altLang="en-US" sz="1000" dirty="0" smtClean="0">
                <a:latin typeface="+mn-ea"/>
              </a:rPr>
              <a:t>（参考）アジア主要国の国際バカロレア認定校数</a:t>
            </a:r>
            <a:r>
              <a:rPr lang="ja-JP" altLang="en-US" sz="1000" dirty="0" smtClean="0">
                <a:latin typeface="+mn-ea"/>
              </a:rPr>
              <a:t>　</a:t>
            </a:r>
            <a:r>
              <a:rPr kumimoji="1" lang="ja-JP" altLang="en-US" sz="1000" dirty="0" smtClean="0">
                <a:latin typeface="+mn-ea"/>
              </a:rPr>
              <a:t>（国際バカロレアホームページ　</a:t>
            </a:r>
            <a:r>
              <a:rPr kumimoji="1" lang="en-US" altLang="ja-JP" sz="1000" dirty="0" smtClean="0">
                <a:latin typeface="+mn-ea"/>
              </a:rPr>
              <a:t>2016</a:t>
            </a:r>
            <a:r>
              <a:rPr kumimoji="1" lang="ja-JP" altLang="en-US" sz="1000" dirty="0" smtClean="0">
                <a:latin typeface="+mn-ea"/>
              </a:rPr>
              <a:t>（</a:t>
            </a:r>
            <a:r>
              <a:rPr kumimoji="1" lang="en-US" altLang="ja-JP" sz="1000" dirty="0" smtClean="0">
                <a:latin typeface="+mn-ea"/>
              </a:rPr>
              <a:t>H28</a:t>
            </a:r>
            <a:r>
              <a:rPr kumimoji="1" lang="ja-JP" altLang="en-US" sz="1000" dirty="0" smtClean="0">
                <a:latin typeface="+mn-ea"/>
              </a:rPr>
              <a:t>）</a:t>
            </a:r>
            <a:r>
              <a:rPr kumimoji="1" lang="en-US" altLang="ja-JP" sz="1000" dirty="0" smtClean="0">
                <a:latin typeface="+mn-ea"/>
              </a:rPr>
              <a:t>.5</a:t>
            </a:r>
            <a:r>
              <a:rPr lang="ja-JP" altLang="en-US" sz="1000" dirty="0" smtClean="0">
                <a:latin typeface="+mn-ea"/>
              </a:rPr>
              <a:t>現在）　（アジア</a:t>
            </a:r>
            <a:r>
              <a:rPr lang="ja-JP" altLang="en-US" sz="1000" dirty="0">
                <a:latin typeface="+mn-ea"/>
              </a:rPr>
              <a:t>太平洋地域</a:t>
            </a:r>
            <a:r>
              <a:rPr lang="ja-JP" altLang="en-US" sz="1000" dirty="0" smtClean="0">
                <a:latin typeface="+mn-ea"/>
              </a:rPr>
              <a:t>で</a:t>
            </a:r>
            <a:r>
              <a:rPr lang="en-US" altLang="ja-JP" sz="1000" dirty="0" smtClean="0">
                <a:latin typeface="+mn-ea"/>
              </a:rPr>
              <a:t>731</a:t>
            </a:r>
            <a:r>
              <a:rPr lang="ja-JP" altLang="en-US" sz="1000" dirty="0" smtClean="0">
                <a:latin typeface="+mn-ea"/>
              </a:rPr>
              <a:t>校）</a:t>
            </a:r>
            <a:endParaRPr kumimoji="1" lang="en-US" altLang="ja-JP" sz="1000" dirty="0" smtClean="0">
              <a:latin typeface="+mn-ea"/>
            </a:endParaRPr>
          </a:p>
          <a:p>
            <a:r>
              <a:rPr lang="ja-JP" altLang="en-US" sz="1000" dirty="0" smtClean="0">
                <a:latin typeface="+mn-ea"/>
              </a:rPr>
              <a:t>インド</a:t>
            </a:r>
            <a:r>
              <a:rPr lang="en-US" altLang="ja-JP" sz="1000" dirty="0" smtClean="0">
                <a:latin typeface="+mn-ea"/>
              </a:rPr>
              <a:t>128</a:t>
            </a:r>
            <a:r>
              <a:rPr lang="ja-JP" altLang="en-US" sz="1000" dirty="0" smtClean="0">
                <a:latin typeface="+mn-ea"/>
              </a:rPr>
              <a:t>校、中国</a:t>
            </a:r>
            <a:r>
              <a:rPr lang="en-US" altLang="ja-JP" sz="1000" dirty="0" smtClean="0">
                <a:latin typeface="+mn-ea"/>
              </a:rPr>
              <a:t>101</a:t>
            </a:r>
            <a:r>
              <a:rPr lang="ja-JP" altLang="en-US" sz="1000" dirty="0" smtClean="0">
                <a:latin typeface="+mn-ea"/>
              </a:rPr>
              <a:t>校、香港</a:t>
            </a:r>
            <a:r>
              <a:rPr lang="en-US" altLang="ja-JP" sz="1000" dirty="0" smtClean="0">
                <a:latin typeface="+mn-ea"/>
              </a:rPr>
              <a:t>48</a:t>
            </a:r>
            <a:r>
              <a:rPr lang="ja-JP" altLang="en-US" sz="1000" dirty="0" smtClean="0">
                <a:latin typeface="+mn-ea"/>
              </a:rPr>
              <a:t>校、インドネシア</a:t>
            </a:r>
            <a:r>
              <a:rPr lang="en-US" altLang="ja-JP" sz="1000" dirty="0" smtClean="0">
                <a:latin typeface="+mn-ea"/>
              </a:rPr>
              <a:t>48</a:t>
            </a:r>
            <a:r>
              <a:rPr lang="ja-JP" altLang="en-US" sz="1000" dirty="0" smtClean="0">
                <a:latin typeface="+mn-ea"/>
              </a:rPr>
              <a:t>校、</a:t>
            </a:r>
            <a:r>
              <a:rPr kumimoji="1" lang="ja-JP" altLang="en-US" sz="1000" dirty="0" smtClean="0">
                <a:latin typeface="+mn-ea"/>
              </a:rPr>
              <a:t>シンガポール</a:t>
            </a:r>
            <a:r>
              <a:rPr lang="en-US" altLang="ja-JP" sz="1000" dirty="0" smtClean="0">
                <a:latin typeface="+mn-ea"/>
              </a:rPr>
              <a:t>31</a:t>
            </a:r>
            <a:r>
              <a:rPr kumimoji="1" lang="ja-JP" altLang="en-US" sz="1000" dirty="0" smtClean="0">
                <a:latin typeface="+mn-ea"/>
              </a:rPr>
              <a:t>校、タイ</a:t>
            </a:r>
            <a:r>
              <a:rPr kumimoji="1" lang="en-US" altLang="ja-JP" sz="1000" dirty="0" smtClean="0">
                <a:latin typeface="+mn-ea"/>
              </a:rPr>
              <a:t>21</a:t>
            </a:r>
            <a:r>
              <a:rPr lang="ja-JP" altLang="en-US" sz="1000" dirty="0" smtClean="0">
                <a:latin typeface="+mn-ea"/>
              </a:rPr>
              <a:t>校、マレーシア</a:t>
            </a:r>
            <a:r>
              <a:rPr lang="en-US" altLang="ja-JP" sz="1000" dirty="0" smtClean="0">
                <a:latin typeface="+mn-ea"/>
              </a:rPr>
              <a:t>22</a:t>
            </a:r>
            <a:r>
              <a:rPr lang="ja-JP" altLang="en-US" sz="1000" dirty="0" smtClean="0">
                <a:latin typeface="+mn-ea"/>
              </a:rPr>
              <a:t>校</a:t>
            </a:r>
            <a:r>
              <a:rPr lang="ja-JP" altLang="en-US" sz="1000" dirty="0">
                <a:latin typeface="+mn-ea"/>
              </a:rPr>
              <a:t>、</a:t>
            </a:r>
            <a:r>
              <a:rPr lang="ja-JP" altLang="en-US" sz="1000" dirty="0" smtClean="0">
                <a:latin typeface="+mn-ea"/>
              </a:rPr>
              <a:t>フィリピン</a:t>
            </a:r>
            <a:r>
              <a:rPr lang="en-US" altLang="ja-JP" sz="1000" dirty="0" smtClean="0">
                <a:latin typeface="+mn-ea"/>
              </a:rPr>
              <a:t>17</a:t>
            </a:r>
            <a:r>
              <a:rPr lang="ja-JP" altLang="en-US" sz="1000" dirty="0" smtClean="0">
                <a:latin typeface="+mn-ea"/>
              </a:rPr>
              <a:t>校、</a:t>
            </a:r>
            <a:r>
              <a:rPr kumimoji="1" lang="ja-JP" altLang="en-US" sz="1000" dirty="0" smtClean="0">
                <a:latin typeface="+mn-ea"/>
              </a:rPr>
              <a:t>韓国</a:t>
            </a:r>
            <a:r>
              <a:rPr lang="en-US" altLang="ja-JP" sz="1000" dirty="0" smtClean="0">
                <a:latin typeface="+mn-ea"/>
              </a:rPr>
              <a:t>11</a:t>
            </a:r>
            <a:r>
              <a:rPr kumimoji="1" lang="ja-JP" altLang="en-US" sz="1000" dirty="0" smtClean="0">
                <a:latin typeface="+mn-ea"/>
              </a:rPr>
              <a:t>校、台湾</a:t>
            </a:r>
            <a:r>
              <a:rPr lang="en-US" altLang="ja-JP" sz="1000" dirty="0">
                <a:latin typeface="+mn-ea"/>
              </a:rPr>
              <a:t>7</a:t>
            </a:r>
            <a:r>
              <a:rPr kumimoji="1" lang="ja-JP" altLang="en-US" sz="1000" dirty="0" smtClean="0">
                <a:latin typeface="+mn-ea"/>
              </a:rPr>
              <a:t>校</a:t>
            </a:r>
            <a:endParaRPr kumimoji="1" lang="ja-JP" altLang="en-US" sz="1000" dirty="0">
              <a:latin typeface="+mn-ea"/>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42</a:t>
            </a:fld>
            <a:endParaRPr kumimoji="1" lang="ja-JP" altLang="en-US" dirty="0"/>
          </a:p>
        </p:txBody>
      </p:sp>
    </p:spTree>
    <p:extLst>
      <p:ext uri="{BB962C8B-B14F-4D97-AF65-F5344CB8AC3E}">
        <p14:creationId xmlns:p14="http://schemas.microsoft.com/office/powerpoint/2010/main" val="3437897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8520" y="-50638"/>
            <a:ext cx="7416825"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（３）成長を支える基盤となる人材の育成力強化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12059" y="476672"/>
            <a:ext cx="8562975" cy="947399"/>
          </a:xfrm>
          <a:prstGeom prst="roundRect">
            <a:avLst>
              <a:gd name="adj" fmla="val 9052"/>
            </a:avLst>
          </a:prstGeom>
          <a:noFill/>
          <a:ln w="12700" cap="flat" cmpd="sng" algn="ctr">
            <a:solidFill>
              <a:sysClr val="windowText" lastClr="000000"/>
            </a:solidFill>
            <a:prstDash val="dash"/>
          </a:ln>
          <a:effectLst/>
        </p:spPr>
        <p:txBody>
          <a:bodyPr wrap="square" tIns="36000" bIns="36000">
            <a:spAutoFit/>
          </a:bodyPr>
          <a:lstStyle/>
          <a:p>
            <a:pPr marL="271463" indent="-271463" algn="just">
              <a:defRPr/>
            </a:pP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分析①：全国</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学力・学習状況調査</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結果（小学校・中学校）</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defRPr/>
            </a:pP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201</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5</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の全国学力・学習状況調査における平均正答率は、全国平均には至らなかったものの小学校・中学校</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とも</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全国との差が縮まった</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a:xfrm>
            <a:off x="7020272" y="6592267"/>
            <a:ext cx="2133600" cy="365125"/>
          </a:xfrm>
        </p:spPr>
        <p:txBody>
          <a:bodyPr/>
          <a:lstStyle/>
          <a:p>
            <a:fld id="{D2D8002D-B5B0-4BAC-B1F6-782DDCCE6D9C}" type="slidenum">
              <a:rPr lang="ja-JP" altLang="en-US" smtClean="0">
                <a:solidFill>
                  <a:prstClr val="black">
                    <a:tint val="75000"/>
                  </a:prstClr>
                </a:solidFill>
              </a:rPr>
              <a:pPr/>
              <a:t>43</a:t>
            </a:fld>
            <a:endParaRPr lang="ja-JP" altLang="en-US" dirty="0">
              <a:solidFill>
                <a:prstClr val="black">
                  <a:tint val="75000"/>
                </a:prstClr>
              </a:solidFill>
            </a:endParaRPr>
          </a:p>
        </p:txBody>
      </p:sp>
      <p:cxnSp>
        <p:nvCxnSpPr>
          <p:cNvPr id="11" name="直線コネクタ 10"/>
          <p:cNvCxnSpPr/>
          <p:nvPr/>
        </p:nvCxnSpPr>
        <p:spPr>
          <a:xfrm>
            <a:off x="179512" y="33265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2" name="表 11"/>
          <p:cNvGraphicFramePr>
            <a:graphicFrameLocks noGrp="1"/>
          </p:cNvGraphicFramePr>
          <p:nvPr>
            <p:extLst>
              <p:ext uri="{D42A27DB-BD31-4B8C-83A1-F6EECF244321}">
                <p14:modId xmlns:p14="http://schemas.microsoft.com/office/powerpoint/2010/main" val="3198716656"/>
              </p:ext>
            </p:extLst>
          </p:nvPr>
        </p:nvGraphicFramePr>
        <p:xfrm>
          <a:off x="216099" y="2288536"/>
          <a:ext cx="3884822" cy="1500504"/>
        </p:xfrm>
        <a:graphic>
          <a:graphicData uri="http://schemas.openxmlformats.org/drawingml/2006/table">
            <a:tbl>
              <a:tblPr firstRow="1" firstCol="1" lastRow="1" lastCol="1" bandRow="1" bandCol="1"/>
              <a:tblGrid>
                <a:gridCol w="576842"/>
                <a:gridCol w="661596"/>
                <a:gridCol w="661596"/>
                <a:gridCol w="661596"/>
                <a:gridCol w="661596"/>
                <a:gridCol w="661596"/>
              </a:tblGrid>
              <a:tr h="356497">
                <a:tc>
                  <a:txBody>
                    <a:bodyPr/>
                    <a:lstStyle/>
                    <a:p>
                      <a:pPr algn="ctr">
                        <a:lnSpc>
                          <a:spcPts val="1500"/>
                        </a:lnSpc>
                        <a:spcAft>
                          <a:spcPts val="0"/>
                        </a:spcAft>
                      </a:pPr>
                      <a:r>
                        <a:rPr lang="en-US" sz="1050" kern="100" dirty="0">
                          <a:effectLst/>
                          <a:latin typeface="ＭＳ ゴシック"/>
                          <a:ea typeface="ＭＳ 明朝"/>
                          <a:cs typeface="Times New Roman"/>
                        </a:rPr>
                        <a:t> </a:t>
                      </a:r>
                      <a:endParaRPr lang="ja-JP" sz="105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2010</a:t>
                      </a:r>
                    </a:p>
                    <a:p>
                      <a:pPr algn="ctr">
                        <a:lnSpc>
                          <a:spcPts val="15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H22</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2012</a:t>
                      </a:r>
                    </a:p>
                    <a:p>
                      <a:pPr algn="ctr">
                        <a:lnSpc>
                          <a:spcPts val="15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2013</a:t>
                      </a:r>
                    </a:p>
                    <a:p>
                      <a:pPr algn="ctr">
                        <a:lnSpc>
                          <a:spcPts val="15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2014</a:t>
                      </a:r>
                    </a:p>
                    <a:p>
                      <a:pPr algn="ctr">
                        <a:lnSpc>
                          <a:spcPts val="15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2015</a:t>
                      </a:r>
                    </a:p>
                    <a:p>
                      <a:pPr algn="ctr">
                        <a:lnSpc>
                          <a:spcPts val="15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559752">
                <a:tc>
                  <a:txBody>
                    <a:bodyPr/>
                    <a:lstStyle/>
                    <a:p>
                      <a:pPr algn="ctr">
                        <a:lnSpc>
                          <a:spcPts val="1500"/>
                        </a:lnSpc>
                        <a:spcAft>
                          <a:spcPts val="0"/>
                        </a:spcAft>
                      </a:pPr>
                      <a:r>
                        <a:rPr lang="ja-JP" altLang="en-US" sz="1050" kern="100" dirty="0" smtClean="0">
                          <a:effectLst/>
                          <a:latin typeface="Century"/>
                          <a:ea typeface="ＭＳ ゴシック"/>
                          <a:cs typeface="Times New Roman"/>
                        </a:rPr>
                        <a:t>小</a:t>
                      </a:r>
                      <a:r>
                        <a:rPr lang="ja-JP" sz="1050" kern="100" dirty="0" smtClean="0">
                          <a:effectLst/>
                          <a:latin typeface="Century"/>
                          <a:ea typeface="ＭＳ ゴシック"/>
                          <a:cs typeface="Times New Roman"/>
                        </a:rPr>
                        <a:t>学校</a:t>
                      </a:r>
                      <a:endParaRPr lang="ja-JP" sz="1050" kern="100" dirty="0">
                        <a:effectLst/>
                        <a:latin typeface="Century"/>
                        <a:ea typeface="ＭＳ 明朝"/>
                        <a:cs typeface="Times New Roman"/>
                      </a:endParaRPr>
                    </a:p>
                    <a:p>
                      <a:pPr algn="ctr">
                        <a:lnSpc>
                          <a:spcPts val="1500"/>
                        </a:lnSpc>
                        <a:spcAft>
                          <a:spcPts val="0"/>
                        </a:spcAft>
                      </a:pPr>
                      <a:r>
                        <a:rPr lang="en-US" altLang="ja-JP" sz="1050" kern="100" dirty="0" smtClean="0">
                          <a:effectLst/>
                          <a:latin typeface="Century"/>
                          <a:ea typeface="ＭＳ ゴシック"/>
                          <a:cs typeface="Times New Roman"/>
                        </a:rPr>
                        <a:t>(</a:t>
                      </a:r>
                      <a:r>
                        <a:rPr lang="ja-JP" sz="1050" kern="100" dirty="0" smtClean="0">
                          <a:effectLst/>
                          <a:latin typeface="Century"/>
                          <a:ea typeface="ＭＳ ゴシック"/>
                          <a:cs typeface="Times New Roman"/>
                        </a:rPr>
                        <a:t>全国</a:t>
                      </a:r>
                      <a:r>
                        <a:rPr lang="en-US" altLang="ja-JP" sz="1050" kern="100" dirty="0" smtClean="0">
                          <a:effectLst/>
                          <a:latin typeface="Century"/>
                          <a:ea typeface="ＭＳ ゴシック"/>
                          <a:cs typeface="Times New Roman"/>
                        </a:rPr>
                        <a:t>)</a:t>
                      </a: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70.1</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71.2)</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66.7</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67.4</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60.9</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61.9</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64.2</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66.2</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62.3</a:t>
                      </a:r>
                    </a:p>
                    <a:p>
                      <a:pPr algn="ctr">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(63.9)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752">
                <a:tc>
                  <a:txBody>
                    <a:bodyPr/>
                    <a:lstStyle/>
                    <a:p>
                      <a:pPr algn="ctr">
                        <a:lnSpc>
                          <a:spcPts val="1500"/>
                        </a:lnSpc>
                        <a:spcAft>
                          <a:spcPts val="0"/>
                        </a:spcAft>
                      </a:pPr>
                      <a:r>
                        <a:rPr lang="ja-JP" sz="1050" kern="100" dirty="0">
                          <a:effectLst/>
                          <a:latin typeface="Century"/>
                          <a:ea typeface="ＭＳ ゴシック"/>
                          <a:cs typeface="Times New Roman"/>
                        </a:rPr>
                        <a:t>中学校</a:t>
                      </a:r>
                      <a:endParaRPr lang="ja-JP" sz="1050" kern="100" dirty="0">
                        <a:effectLst/>
                        <a:latin typeface="Century"/>
                        <a:ea typeface="ＭＳ 明朝"/>
                        <a:cs typeface="Times New Roman"/>
                      </a:endParaRPr>
                    </a:p>
                    <a:p>
                      <a:pPr algn="ctr">
                        <a:lnSpc>
                          <a:spcPts val="1500"/>
                        </a:lnSpc>
                        <a:spcAft>
                          <a:spcPts val="0"/>
                        </a:spcAft>
                      </a:pPr>
                      <a:r>
                        <a:rPr lang="en-US" altLang="ja-JP" sz="1050" kern="100" dirty="0" smtClean="0">
                          <a:effectLst/>
                          <a:latin typeface="Century"/>
                          <a:ea typeface="ＭＳ ゴシック"/>
                          <a:cs typeface="Times New Roman"/>
                        </a:rPr>
                        <a:t>(</a:t>
                      </a:r>
                      <a:r>
                        <a:rPr lang="ja-JP" sz="1050" kern="100" dirty="0" smtClean="0">
                          <a:effectLst/>
                          <a:latin typeface="Century"/>
                          <a:ea typeface="ＭＳ ゴシック"/>
                          <a:cs typeface="Times New Roman"/>
                        </a:rPr>
                        <a:t>全国</a:t>
                      </a:r>
                      <a:r>
                        <a:rPr lang="en-US" altLang="ja-JP" sz="1050" kern="100" dirty="0" smtClean="0">
                          <a:effectLst/>
                          <a:latin typeface="Century"/>
                          <a:ea typeface="ＭＳ ゴシック"/>
                          <a:cs typeface="Times New Roman"/>
                        </a:rPr>
                        <a:t>)</a:t>
                      </a: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58.5</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62.1)</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59.6</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62.5</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59.2</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62.2</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61.5</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64.4</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61.2</a:t>
                      </a:r>
                    </a:p>
                    <a:p>
                      <a:pPr algn="ctr">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(61.9)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テキスト ボックス 12"/>
          <p:cNvSpPr txBox="1"/>
          <p:nvPr/>
        </p:nvSpPr>
        <p:spPr>
          <a:xfrm>
            <a:off x="36673" y="1784429"/>
            <a:ext cx="3344185" cy="492443"/>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■平均正答率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（年度ベース）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文部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科学省「全国学力・学習状況調査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テキスト ボックス 2"/>
          <p:cNvSpPr txBox="1">
            <a:spLocks noChangeArrowheads="1"/>
          </p:cNvSpPr>
          <p:nvPr/>
        </p:nvSpPr>
        <p:spPr bwMode="auto">
          <a:xfrm>
            <a:off x="217276" y="3842246"/>
            <a:ext cx="37798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国語、算数（数学）の各区分の平均正答率の平均</a:t>
            </a:r>
            <a:endPar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ct val="96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年度は「全国学力・学習状況調査」は実施されず</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2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407661" y="4561078"/>
            <a:ext cx="352982" cy="246221"/>
          </a:xfrm>
          <a:prstGeom prst="rect">
            <a:avLst/>
          </a:prstGeom>
          <a:noFill/>
        </p:spPr>
        <p:txBody>
          <a:bodyPr wrap="none" rtlCol="0">
            <a:spAutoFit/>
          </a:bodyPr>
          <a:lstStyle/>
          <a:p>
            <a:r>
              <a:rPr kumimoji="1" lang="en-US" altLang="ja-JP" sz="1000" dirty="0" smtClean="0"/>
              <a:t>(%)</a:t>
            </a:r>
            <a:endParaRPr kumimoji="1" lang="ja-JP" altLang="en-US" sz="1000" dirty="0"/>
          </a:p>
        </p:txBody>
      </p:sp>
      <p:sp>
        <p:nvSpPr>
          <p:cNvPr id="10" name="テキスト ボックス 9"/>
          <p:cNvSpPr txBox="1"/>
          <p:nvPr/>
        </p:nvSpPr>
        <p:spPr>
          <a:xfrm>
            <a:off x="5148064" y="4299468"/>
            <a:ext cx="1406154" cy="261610"/>
          </a:xfrm>
          <a:prstGeom prst="rect">
            <a:avLst/>
          </a:prstGeom>
          <a:noFill/>
        </p:spPr>
        <p:txBody>
          <a:bodyPr wrap="none" rtlCol="0">
            <a:spAutoFit/>
          </a:bodyPr>
          <a:lstStyle/>
          <a:p>
            <a:r>
              <a:rPr lang="ja-JP" altLang="en-US" sz="1100" u="sng" dirty="0"/>
              <a:t>平均</a:t>
            </a:r>
            <a:r>
              <a:rPr lang="ja-JP" altLang="en-US" sz="1100" u="sng" dirty="0" smtClean="0"/>
              <a:t>正答率　</a:t>
            </a:r>
            <a:r>
              <a:rPr lang="ja-JP" altLang="en-US" sz="1100" u="sng" dirty="0"/>
              <a:t>中</a:t>
            </a:r>
            <a:r>
              <a:rPr lang="ja-JP" altLang="en-US" sz="1100" u="sng" dirty="0" smtClean="0"/>
              <a:t>学校</a:t>
            </a:r>
            <a:endParaRPr kumimoji="1" lang="ja-JP" altLang="en-US" sz="1100" u="sng" dirty="0"/>
          </a:p>
        </p:txBody>
      </p:sp>
      <p:sp>
        <p:nvSpPr>
          <p:cNvPr id="19" name="テキスト ボックス 18"/>
          <p:cNvSpPr txBox="1"/>
          <p:nvPr/>
        </p:nvSpPr>
        <p:spPr>
          <a:xfrm>
            <a:off x="74579" y="4622939"/>
            <a:ext cx="352982" cy="246221"/>
          </a:xfrm>
          <a:prstGeom prst="rect">
            <a:avLst/>
          </a:prstGeom>
          <a:noFill/>
        </p:spPr>
        <p:txBody>
          <a:bodyPr wrap="none" rtlCol="0">
            <a:spAutoFit/>
          </a:bodyPr>
          <a:lstStyle/>
          <a:p>
            <a:r>
              <a:rPr kumimoji="1" lang="en-US" altLang="ja-JP" sz="1000" dirty="0" smtClean="0"/>
              <a:t>(%)</a:t>
            </a:r>
            <a:endParaRPr kumimoji="1" lang="ja-JP" altLang="en-US" sz="1000" dirty="0"/>
          </a:p>
        </p:txBody>
      </p:sp>
      <p:sp>
        <p:nvSpPr>
          <p:cNvPr id="20" name="テキスト ボックス 19"/>
          <p:cNvSpPr txBox="1"/>
          <p:nvPr/>
        </p:nvSpPr>
        <p:spPr>
          <a:xfrm>
            <a:off x="1361555" y="4293096"/>
            <a:ext cx="1406154" cy="261610"/>
          </a:xfrm>
          <a:prstGeom prst="rect">
            <a:avLst/>
          </a:prstGeom>
          <a:noFill/>
        </p:spPr>
        <p:txBody>
          <a:bodyPr wrap="none" rtlCol="0">
            <a:spAutoFit/>
          </a:bodyPr>
          <a:lstStyle/>
          <a:p>
            <a:r>
              <a:rPr lang="ja-JP" altLang="en-US" sz="1100" u="sng" dirty="0"/>
              <a:t>平均</a:t>
            </a:r>
            <a:r>
              <a:rPr lang="ja-JP" altLang="en-US" sz="1100" u="sng" dirty="0" smtClean="0"/>
              <a:t>正答率　小学校</a:t>
            </a:r>
            <a:endParaRPr kumimoji="1" lang="ja-JP" altLang="en-US" sz="1100" u="sng" dirty="0"/>
          </a:p>
        </p:txBody>
      </p:sp>
      <p:graphicFrame>
        <p:nvGraphicFramePr>
          <p:cNvPr id="15" name="グラフ 14"/>
          <p:cNvGraphicFramePr/>
          <p:nvPr>
            <p:extLst>
              <p:ext uri="{D42A27DB-BD31-4B8C-83A1-F6EECF244321}">
                <p14:modId xmlns:p14="http://schemas.microsoft.com/office/powerpoint/2010/main" val="3539099584"/>
              </p:ext>
            </p:extLst>
          </p:nvPr>
        </p:nvGraphicFramePr>
        <p:xfrm>
          <a:off x="427561" y="4775059"/>
          <a:ext cx="3739861" cy="1800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p:cNvGraphicFramePr/>
          <p:nvPr>
            <p:extLst>
              <p:ext uri="{D42A27DB-BD31-4B8C-83A1-F6EECF244321}">
                <p14:modId xmlns:p14="http://schemas.microsoft.com/office/powerpoint/2010/main" val="798403321"/>
              </p:ext>
            </p:extLst>
          </p:nvPr>
        </p:nvGraphicFramePr>
        <p:xfrm>
          <a:off x="4463988" y="4746048"/>
          <a:ext cx="3739861" cy="1800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67264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98579" y="5013176"/>
            <a:ext cx="8767349" cy="1584176"/>
          </a:xfrm>
          <a:prstGeom prst="roundRect">
            <a:avLst>
              <a:gd name="adj" fmla="val 8313"/>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⑶成長を支える基盤となる人材の育成力強化　</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小・中学校の学力調査結果は、全国平均には至らなかったものの</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年度は改善。学力向上については、市町村との連携のもと、継続的かつ長期的な視点をもって授業改善等の取組みを進めていくことが必要。</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高等学校における中途</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退学率は全国水準を上回っており、中途退学防止に向けた取組みを進める必要がある。</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66959" y="44624"/>
            <a:ext cx="8767349" cy="967978"/>
          </a:xfrm>
          <a:prstGeom prst="roundRect">
            <a:avLst>
              <a:gd name="adj" fmla="val 9052"/>
            </a:avLst>
          </a:prstGeom>
          <a:noFill/>
          <a:ln w="12700" cap="flat" cmpd="sng" algn="ctr">
            <a:solidFill>
              <a:sysClr val="windowText" lastClr="000000"/>
            </a:solidFill>
            <a:prstDash val="dash"/>
          </a:ln>
          <a:effectLst/>
        </p:spPr>
        <p:txBody>
          <a:bodyPr wrap="square">
            <a:spAutoFit/>
          </a:bodyPr>
          <a:lstStyle/>
          <a:p>
            <a:pPr algn="just">
              <a:defRPr/>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分析②：</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高校の状況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高校卒業者のうち、大学等進学者は約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万人、進学率は</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59.4%</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a:latin typeface="Meiryo UI" panose="020B0604030504040204" pitchFamily="50" charset="-128"/>
                <a:ea typeface="Meiryo UI" panose="020B0604030504040204" pitchFamily="50" charset="-128"/>
                <a:cs typeface="Meiryo UI" panose="020B0604030504040204" pitchFamily="50" charset="-128"/>
              </a:rPr>
              <a:t>位。</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高等学校における中途退学率の全国水準との差は依然大きい。</a:t>
            </a:r>
          </a:p>
        </p:txBody>
      </p:sp>
      <p:sp>
        <p:nvSpPr>
          <p:cNvPr id="7" name="スライド番号プレースホルダー 6"/>
          <p:cNvSpPr>
            <a:spLocks noGrp="1"/>
          </p:cNvSpPr>
          <p:nvPr>
            <p:ph type="sldNum" sz="quarter" idx="12"/>
          </p:nvPr>
        </p:nvSpPr>
        <p:spPr>
          <a:xfrm>
            <a:off x="7046912" y="6592267"/>
            <a:ext cx="2133600" cy="365125"/>
          </a:xfrm>
        </p:spPr>
        <p:txBody>
          <a:bodyPr/>
          <a:lstStyle/>
          <a:p>
            <a:fld id="{D2D8002D-B5B0-4BAC-B1F6-782DDCCE6D9C}" type="slidenum">
              <a:rPr lang="ja-JP" altLang="en-US" smtClean="0">
                <a:solidFill>
                  <a:prstClr val="black">
                    <a:tint val="75000"/>
                  </a:prstClr>
                </a:solidFill>
              </a:rPr>
              <a:pPr/>
              <a:t>44</a:t>
            </a:fld>
            <a:endParaRPr lang="ja-JP" altLang="en-US" dirty="0">
              <a:solidFill>
                <a:prstClr val="black">
                  <a:tint val="75000"/>
                </a:prst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3685732103"/>
              </p:ext>
            </p:extLst>
          </p:nvPr>
        </p:nvGraphicFramePr>
        <p:xfrm>
          <a:off x="651382" y="1733875"/>
          <a:ext cx="2768490" cy="2271192"/>
        </p:xfrm>
        <a:graphic>
          <a:graphicData uri="http://schemas.openxmlformats.org/drawingml/2006/table">
            <a:tbl>
              <a:tblPr/>
              <a:tblGrid>
                <a:gridCol w="615220"/>
                <a:gridCol w="1076635"/>
                <a:gridCol w="1076635"/>
              </a:tblGrid>
              <a:tr h="206472">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進学率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cs typeface="Meiryo UI" panose="020B0604030504040204" pitchFamily="50" charset="-128"/>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cs typeface="Meiryo UI" panose="020B0604030504040204" pitchFamily="50" charset="-128"/>
                        </a:rPr>
                        <a:t>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cs typeface="Meiryo UI" panose="020B0604030504040204" pitchFamily="50" charset="-128"/>
                        </a:rPr>
                        <a:t>神奈川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cs typeface="Meiryo UI" panose="020B0604030504040204" pitchFamily="50" charset="-128"/>
                        </a:rPr>
                        <a:t>兵庫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cs typeface="Meiryo UI" panose="020B0604030504040204" pitchFamily="50" charset="-128"/>
                        </a:rPr>
                        <a:t>広島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奈良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cs typeface="Meiryo UI" panose="020B0604030504040204" pitchFamily="50" charset="-128"/>
                        </a:rPr>
                        <a:t>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愛知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埼玉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cs typeface="Meiryo UI" panose="020B0604030504040204" pitchFamily="50" charset="-128"/>
                        </a:rPr>
                        <a:t>山梨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 name="テキスト ボックス 15"/>
          <p:cNvSpPr txBox="1"/>
          <p:nvPr/>
        </p:nvSpPr>
        <p:spPr>
          <a:xfrm>
            <a:off x="219334" y="1222881"/>
            <a:ext cx="3744416" cy="492443"/>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■高校卒業者の大学等進学率ランキング</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年度文部科学省「</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学校基本調査」）</a:t>
            </a:r>
          </a:p>
        </p:txBody>
      </p:sp>
      <p:sp>
        <p:nvSpPr>
          <p:cNvPr id="12" name="テキスト ボックス 11"/>
          <p:cNvSpPr txBox="1"/>
          <p:nvPr/>
        </p:nvSpPr>
        <p:spPr>
          <a:xfrm>
            <a:off x="4674188" y="1196752"/>
            <a:ext cx="4074276"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■高等学校に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おける中途退学率</a:t>
            </a:r>
          </a:p>
        </p:txBody>
      </p:sp>
      <p:sp>
        <p:nvSpPr>
          <p:cNvPr id="17" name="テキスト ボックス 16"/>
          <p:cNvSpPr txBox="1"/>
          <p:nvPr/>
        </p:nvSpPr>
        <p:spPr>
          <a:xfrm>
            <a:off x="4748509" y="4521457"/>
            <a:ext cx="4086829" cy="430887"/>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文部科学省</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児童生徒の問題行動等生徒指導上の諸問題に関する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調査」</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グラフ 17"/>
          <p:cNvGraphicFramePr/>
          <p:nvPr>
            <p:extLst>
              <p:ext uri="{D42A27DB-BD31-4B8C-83A1-F6EECF244321}">
                <p14:modId xmlns:p14="http://schemas.microsoft.com/office/powerpoint/2010/main" val="1602913702"/>
              </p:ext>
            </p:extLst>
          </p:nvPr>
        </p:nvGraphicFramePr>
        <p:xfrm>
          <a:off x="4551371" y="1648396"/>
          <a:ext cx="4176464" cy="2984122"/>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18"/>
          <p:cNvSpPr txBox="1"/>
          <p:nvPr/>
        </p:nvSpPr>
        <p:spPr>
          <a:xfrm>
            <a:off x="4788024" y="1412776"/>
            <a:ext cx="389850" cy="246221"/>
          </a:xfrm>
          <a:prstGeom prst="rect">
            <a:avLst/>
          </a:prstGeom>
          <a:noFill/>
        </p:spPr>
        <p:txBody>
          <a:bodyPr wrap="none" rtlCol="0">
            <a:spAutoFit/>
          </a:bodyPr>
          <a:lstStyle/>
          <a:p>
            <a:r>
              <a:rPr kumimoji="1" lang="en-US" altLang="ja-JP" sz="1000" dirty="0" smtClean="0"/>
              <a:t>(</a:t>
            </a:r>
            <a:r>
              <a:rPr lang="ja-JP" altLang="en-US" sz="1000" dirty="0"/>
              <a:t>人</a:t>
            </a:r>
            <a:r>
              <a:rPr kumimoji="1" lang="en-US" altLang="ja-JP" sz="1000" dirty="0" smtClean="0"/>
              <a:t>)</a:t>
            </a:r>
            <a:endParaRPr kumimoji="1" lang="ja-JP" altLang="en-US" sz="1000" dirty="0"/>
          </a:p>
        </p:txBody>
      </p:sp>
    </p:spTree>
    <p:extLst>
      <p:ext uri="{BB962C8B-B14F-4D97-AF65-F5344CB8AC3E}">
        <p14:creationId xmlns:p14="http://schemas.microsoft.com/office/powerpoint/2010/main" val="3265173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4"/>
          <p:cNvSpPr>
            <a:spLocks noChangeArrowheads="1"/>
          </p:cNvSpPr>
          <p:nvPr/>
        </p:nvSpPr>
        <p:spPr bwMode="auto">
          <a:xfrm>
            <a:off x="-41305" y="2094295"/>
            <a:ext cx="462025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就業率の推移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（出典：総務省「労働力調査」、大阪府統計課「</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労働力調査地方集計結果（年平均）</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」等より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大阪府企画室作成）</a:t>
            </a:r>
          </a:p>
        </p:txBody>
      </p:sp>
      <p:sp>
        <p:nvSpPr>
          <p:cNvPr id="3" name="テキスト ボックス 2"/>
          <p:cNvSpPr txBox="1"/>
          <p:nvPr/>
        </p:nvSpPr>
        <p:spPr>
          <a:xfrm>
            <a:off x="153442" y="3027149"/>
            <a:ext cx="3944937"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就業率：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歳以上人口に占める就業者の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972" y="2724359"/>
            <a:ext cx="4089951" cy="107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角丸四角形 15"/>
          <p:cNvSpPr/>
          <p:nvPr/>
        </p:nvSpPr>
        <p:spPr>
          <a:xfrm>
            <a:off x="140366" y="620688"/>
            <a:ext cx="8905502" cy="1520190"/>
          </a:xfrm>
          <a:prstGeom prst="roundRect">
            <a:avLst>
              <a:gd name="adj" fmla="val 541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雇用の状況</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大阪府の就業率</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労働力調査</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％から回復傾向。</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54.7</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％となったが、全国</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(57.6%)</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との差は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ポイントで、</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0.6</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ポイント広がった。</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全産業において、求人の充足率は低下傾向にある。分野</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別で</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は、特に宿泊業・飲食サービス業の充足率が低い。</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27349" y="0"/>
            <a:ext cx="856895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（４）地域の強みを活かす労働市場の構築</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20272" y="6592267"/>
            <a:ext cx="2133600" cy="365125"/>
          </a:xfrm>
        </p:spPr>
        <p:txBody>
          <a:bodyPr/>
          <a:lstStyle/>
          <a:p>
            <a:fld id="{D2D8002D-B5B0-4BAC-B1F6-782DDCCE6D9C}" type="slidenum">
              <a:rPr kumimoji="1" lang="ja-JP" altLang="en-US" smtClean="0"/>
              <a:pPr/>
              <a:t>45</a:t>
            </a:fld>
            <a:endParaRPr kumimoji="1" lang="ja-JP" altLang="en-US" dirty="0"/>
          </a:p>
        </p:txBody>
      </p:sp>
      <p:cxnSp>
        <p:nvCxnSpPr>
          <p:cNvPr id="12" name="直線コネクタ 11"/>
          <p:cNvCxnSpPr/>
          <p:nvPr/>
        </p:nvCxnSpPr>
        <p:spPr>
          <a:xfrm>
            <a:off x="153442" y="40011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正方形/長方形 6"/>
          <p:cNvSpPr>
            <a:spLocks noChangeArrowheads="1"/>
          </p:cNvSpPr>
          <p:nvPr/>
        </p:nvSpPr>
        <p:spPr bwMode="auto">
          <a:xfrm>
            <a:off x="4672436" y="2165520"/>
            <a:ext cx="56607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主な分野別求人充足率</a:t>
            </a:r>
            <a:r>
              <a:rPr lang="ja-JP" altLang="en-US" sz="1400" baseline="50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aseline="50000" dirty="0" smtClean="0">
                <a:solidFill>
                  <a:prstClr val="black"/>
                </a:solidFill>
                <a:latin typeface="ＭＳ Ｐゴシック"/>
                <a:ea typeface="ＭＳ Ｐゴシック"/>
                <a:cs typeface="Meiryo UI" panose="020B0604030504040204" pitchFamily="50" charset="-128"/>
              </a:rPr>
              <a:t>※</a:t>
            </a:r>
            <a:r>
              <a:rPr lang="ja-JP" altLang="en-US" sz="1400" baseline="50000" dirty="0" smtClean="0">
                <a:solidFill>
                  <a:prstClr val="black"/>
                </a:solidFill>
                <a:latin typeface="ＭＳ Ｐゴシック"/>
                <a:ea typeface="ＭＳ Ｐゴシック"/>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（大阪府）（年度ベース）</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：大阪労働局「統計年報」）</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821678" y="2590260"/>
            <a:ext cx="4076568" cy="3693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）充足率＝</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求人数に対する充足された求人の割合。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都道府県別では「充足数」を「新規求人数」で除して算出する。</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グラフ 20"/>
          <p:cNvGraphicFramePr>
            <a:graphicFrameLocks/>
          </p:cNvGraphicFramePr>
          <p:nvPr>
            <p:extLst>
              <p:ext uri="{D42A27DB-BD31-4B8C-83A1-F6EECF244321}">
                <p14:modId xmlns:p14="http://schemas.microsoft.com/office/powerpoint/2010/main" val="3032577795"/>
              </p:ext>
            </p:extLst>
          </p:nvPr>
        </p:nvGraphicFramePr>
        <p:xfrm>
          <a:off x="4749670" y="2875148"/>
          <a:ext cx="4248472" cy="2988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extLst>
              <p:ext uri="{D42A27DB-BD31-4B8C-83A1-F6EECF244321}">
                <p14:modId xmlns:p14="http://schemas.microsoft.com/office/powerpoint/2010/main" val="1106827229"/>
              </p:ext>
            </p:extLst>
          </p:nvPr>
        </p:nvGraphicFramePr>
        <p:xfrm>
          <a:off x="-67301" y="3645024"/>
          <a:ext cx="4888979" cy="2594024"/>
        </p:xfrm>
        <a:graphic>
          <a:graphicData uri="http://schemas.openxmlformats.org/drawingml/2006/chart">
            <c:chart xmlns:c="http://schemas.openxmlformats.org/drawingml/2006/chart" xmlns:r="http://schemas.openxmlformats.org/officeDocument/2006/relationships" r:id="rId4"/>
          </a:graphicData>
        </a:graphic>
      </p:graphicFrame>
      <p:sp>
        <p:nvSpPr>
          <p:cNvPr id="13" name="角丸四角形 12"/>
          <p:cNvSpPr/>
          <p:nvPr/>
        </p:nvSpPr>
        <p:spPr>
          <a:xfrm>
            <a:off x="153442" y="5921896"/>
            <a:ext cx="8637274" cy="936104"/>
          </a:xfrm>
          <a:prstGeom prst="roundRect">
            <a:avLst>
              <a:gd name="adj" fmla="val 14015"/>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⑷地域の強みを活かす労働市場の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構築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大阪府の就業率は改善傾向にあるものの、依然、全国より低い。また、分野や職種によっては、需給のミスマッチが見られるため、対策が必要。</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686179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20" y="2060848"/>
            <a:ext cx="747712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角丸四角形 15"/>
          <p:cNvSpPr/>
          <p:nvPr/>
        </p:nvSpPr>
        <p:spPr>
          <a:xfrm>
            <a:off x="152338" y="600227"/>
            <a:ext cx="8623300" cy="1266825"/>
          </a:xfrm>
          <a:prstGeom prst="roundRect">
            <a:avLst>
              <a:gd name="adj" fmla="val 541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年齢階級及び性別の就業率</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男性平均で</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ポイント、女性平均で</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ポイント全国平均より就業率が低い。</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2015(H27)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年は、女性は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歳を除くすべての年代で就業率が向上。対して、男性は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歳で微減。</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4"/>
          <p:cNvSpPr>
            <a:spLocks noChangeArrowheads="1"/>
          </p:cNvSpPr>
          <p:nvPr/>
        </p:nvSpPr>
        <p:spPr bwMode="auto">
          <a:xfrm>
            <a:off x="216322" y="1824881"/>
            <a:ext cx="8856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7800" indent="-177800" eaLnBrk="1" hangingPunct="1"/>
            <a:r>
              <a:rPr lang="ja-JP" altLang="ja-JP" sz="1400" dirty="0">
                <a:latin typeface="+mj-ea"/>
                <a:ea typeface="+mj-ea"/>
              </a:rPr>
              <a:t>■</a:t>
            </a:r>
            <a:r>
              <a:rPr lang="ja-JP" altLang="en-US" sz="1400" dirty="0">
                <a:latin typeface="+mj-ea"/>
                <a:ea typeface="+mj-ea"/>
              </a:rPr>
              <a:t>大阪の男女別・年齢階級別就業率</a:t>
            </a:r>
            <a:r>
              <a:rPr lang="ja-JP" altLang="en-US" sz="1200" dirty="0">
                <a:latin typeface="+mj-ea"/>
                <a:ea typeface="+mj-ea"/>
              </a:rPr>
              <a:t>（出典：総務省「労働力調査」、大阪府統計課</a:t>
            </a:r>
            <a:r>
              <a:rPr lang="ja-JP" altLang="en-US" sz="1200" dirty="0">
                <a:latin typeface="ＭＳ Ｐゴシック" panose="020B0600070205080204" pitchFamily="50" charset="-128"/>
                <a:ea typeface="ＭＳ Ｐゴシック" panose="020B0600070205080204" pitchFamily="50" charset="-128"/>
              </a:rPr>
              <a:t>「</a:t>
            </a:r>
            <a:r>
              <a:rPr lang="zh-TW" altLang="en-US" sz="1200" dirty="0">
                <a:latin typeface="ＭＳ Ｐゴシック" panose="020B0600070205080204" pitchFamily="50" charset="-128"/>
                <a:ea typeface="ＭＳ Ｐゴシック" panose="020B0600070205080204" pitchFamily="50" charset="-128"/>
              </a:rPr>
              <a:t>労働力調査地方集計結果</a:t>
            </a:r>
            <a:r>
              <a:rPr lang="zh-TW" altLang="en-US" sz="1200" dirty="0" smtClean="0">
                <a:latin typeface="ＭＳ Ｐゴシック" panose="020B0600070205080204" pitchFamily="50" charset="-128"/>
                <a:ea typeface="ＭＳ Ｐゴシック" panose="020B0600070205080204" pitchFamily="50" charset="-128"/>
              </a:rPr>
              <a:t>（</a:t>
            </a:r>
            <a:r>
              <a:rPr lang="en-US" altLang="ja-JP" sz="1200" dirty="0" smtClean="0">
                <a:latin typeface="ＭＳ Ｐゴシック" panose="020B0600070205080204" pitchFamily="50" charset="-128"/>
                <a:ea typeface="ＭＳ Ｐゴシック" panose="020B0600070205080204" pitchFamily="50" charset="-128"/>
              </a:rPr>
              <a:t>2015</a:t>
            </a:r>
            <a:r>
              <a:rPr lang="zh-TW" altLang="en-US" sz="1200" dirty="0" smtClean="0">
                <a:latin typeface="ＭＳ Ｐゴシック" panose="020B0600070205080204" pitchFamily="50" charset="-128"/>
                <a:ea typeface="ＭＳ Ｐゴシック" panose="020B0600070205080204" pitchFamily="50" charset="-128"/>
              </a:rPr>
              <a:t>年</a:t>
            </a:r>
            <a:r>
              <a:rPr lang="zh-TW" altLang="en-US" sz="1200" dirty="0">
                <a:latin typeface="ＭＳ Ｐゴシック" panose="020B0600070205080204" pitchFamily="50" charset="-128"/>
                <a:ea typeface="ＭＳ Ｐゴシック" panose="020B0600070205080204" pitchFamily="50" charset="-128"/>
              </a:rPr>
              <a:t>平均）</a:t>
            </a:r>
            <a:r>
              <a:rPr lang="ja-JP" altLang="en-US" sz="1200" dirty="0">
                <a:latin typeface="ＭＳ Ｐゴシック" panose="020B0600070205080204" pitchFamily="50" charset="-128"/>
                <a:ea typeface="ＭＳ Ｐゴシック" panose="020B0600070205080204" pitchFamily="50" charset="-128"/>
              </a:rPr>
              <a:t>」</a:t>
            </a:r>
            <a:r>
              <a:rPr lang="ja-JP" altLang="en-US" sz="1200" dirty="0">
                <a:latin typeface="+mj-ea"/>
                <a:ea typeface="+mj-ea"/>
              </a:rPr>
              <a:t>）</a:t>
            </a:r>
            <a:endParaRPr lang="ja-JP" altLang="en-US" sz="1400" dirty="0">
              <a:latin typeface="+mj-ea"/>
              <a:ea typeface="+mj-ea"/>
            </a:endParaRPr>
          </a:p>
        </p:txBody>
      </p:sp>
      <p:sp>
        <p:nvSpPr>
          <p:cNvPr id="21" name="円/楕円 20"/>
          <p:cNvSpPr/>
          <p:nvPr/>
        </p:nvSpPr>
        <p:spPr>
          <a:xfrm>
            <a:off x="8027739" y="4023826"/>
            <a:ext cx="504701" cy="21602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031629" y="4221088"/>
            <a:ext cx="1220891" cy="430887"/>
          </a:xfrm>
          <a:prstGeom prst="rect">
            <a:avLst/>
          </a:prstGeom>
          <a:noFill/>
        </p:spPr>
        <p:txBody>
          <a:bodyPr wrap="square" rtlCol="0">
            <a:spAutoFit/>
          </a:bodyPr>
          <a:lstStyle/>
          <a:p>
            <a:r>
              <a:rPr kumimoji="1" lang="ja-JP" altLang="en-US" sz="1100" dirty="0" smtClean="0"/>
              <a:t>＝大阪において就業率が低下</a:t>
            </a:r>
            <a:endParaRPr kumimoji="1" lang="ja-JP" altLang="en-US" sz="1100" dirty="0"/>
          </a:p>
        </p:txBody>
      </p:sp>
      <p:sp>
        <p:nvSpPr>
          <p:cNvPr id="18" name="テキスト ボックス 17"/>
          <p:cNvSpPr txBox="1"/>
          <p:nvPr/>
        </p:nvSpPr>
        <p:spPr>
          <a:xfrm>
            <a:off x="0" y="148570"/>
            <a:ext cx="856895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（５）成長を支えるセーフティネットの整備と多様な人材が活躍できる場づくり</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179512"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46</a:t>
            </a:fld>
            <a:endParaRPr kumimoji="1" lang="ja-JP" altLang="en-US"/>
          </a:p>
        </p:txBody>
      </p:sp>
      <p:sp>
        <p:nvSpPr>
          <p:cNvPr id="3" name="円/楕円 2"/>
          <p:cNvSpPr/>
          <p:nvPr/>
        </p:nvSpPr>
        <p:spPr>
          <a:xfrm>
            <a:off x="4084888" y="2898639"/>
            <a:ext cx="487111" cy="17032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4084889" y="3068960"/>
            <a:ext cx="487111" cy="17032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084889" y="4050767"/>
            <a:ext cx="487111" cy="17032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067944" y="4437112"/>
            <a:ext cx="487111" cy="17032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4067944" y="4626831"/>
            <a:ext cx="487111" cy="17032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円/楕円 28"/>
          <p:cNvSpPr/>
          <p:nvPr/>
        </p:nvSpPr>
        <p:spPr>
          <a:xfrm>
            <a:off x="4084889" y="4842855"/>
            <a:ext cx="487111" cy="17032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29"/>
          <p:cNvSpPr/>
          <p:nvPr/>
        </p:nvSpPr>
        <p:spPr>
          <a:xfrm>
            <a:off x="4084889" y="5634943"/>
            <a:ext cx="487111" cy="17032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20700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97172" y="42699"/>
            <a:ext cx="8623300" cy="1050032"/>
          </a:xfrm>
          <a:prstGeom prst="roundRect">
            <a:avLst>
              <a:gd name="adj" fmla="val 1243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spAutoFit/>
          </a:bodyPr>
          <a:lstStyle/>
          <a:p>
            <a:pPr marL="271463" indent="-271463" algn="just">
              <a:lnSpc>
                <a:spcPts val="1900"/>
              </a:lnSpc>
              <a:defRPr/>
            </a:pP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労働者の就業形態</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463550" indent="-285750" algn="just">
              <a:lnSpc>
                <a:spcPts val="1900"/>
              </a:lnSpc>
              <a:buFont typeface="Meiryo UI" panose="020B0604030504040204" pitchFamily="50" charset="-128"/>
              <a:buChar char="◇"/>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就業形態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「非正規</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の職員・従業員</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」の割合が全国平均に比べて高く、</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34.2%</a:t>
            </a:r>
            <a:r>
              <a:rPr lang="ja-JP" altLang="en-US"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63550" indent="-285750" algn="just">
              <a:lnSpc>
                <a:spcPts val="1900"/>
              </a:lnSpc>
              <a:buFont typeface="Meiryo UI" panose="020B0604030504040204" pitchFamily="50" charset="-128"/>
              <a:buChar char="◇"/>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年齢・男女別にみると、</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の非正規雇用が急増し、</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歳の年齢層では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58.8%</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に上る。男性の非正規の割合は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歳の平均で</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14.3%</a:t>
            </a:r>
            <a:r>
              <a:rPr lang="ja-JP" altLang="en-US"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532933170"/>
              </p:ext>
            </p:extLst>
          </p:nvPr>
        </p:nvGraphicFramePr>
        <p:xfrm>
          <a:off x="519434" y="1839605"/>
          <a:ext cx="7978775" cy="2844800"/>
        </p:xfrm>
        <a:graphic>
          <a:graphicData uri="http://schemas.openxmlformats.org/presentationml/2006/ole">
            <mc:AlternateContent xmlns:mc="http://schemas.openxmlformats.org/markup-compatibility/2006">
              <mc:Choice xmlns:v="urn:schemas-microsoft-com:vml" Requires="v">
                <p:oleObj spid="_x0000_s8326" name="ワークシート" r:id="rId3" imgW="7610443" imgH="3210050" progId="Excel.Sheet.12">
                  <p:embed/>
                </p:oleObj>
              </mc:Choice>
              <mc:Fallback>
                <p:oleObj name="ワークシート" r:id="rId3" imgW="7610443" imgH="3210050" progId="Excel.Sheet.12">
                  <p:embed/>
                  <p:pic>
                    <p:nvPicPr>
                      <p:cNvPr id="0" name=""/>
                      <p:cNvPicPr/>
                      <p:nvPr/>
                    </p:nvPicPr>
                    <p:blipFill>
                      <a:blip r:embed="rId4"/>
                      <a:stretch>
                        <a:fillRect/>
                      </a:stretch>
                    </p:blipFill>
                    <p:spPr>
                      <a:xfrm>
                        <a:off x="519434" y="1839605"/>
                        <a:ext cx="7978775" cy="2844800"/>
                      </a:xfrm>
                      <a:prstGeom prst="rect">
                        <a:avLst/>
                      </a:prstGeom>
                    </p:spPr>
                  </p:pic>
                </p:oleObj>
              </mc:Fallback>
            </mc:AlternateContent>
          </a:graphicData>
        </a:graphic>
      </p:graphicFrame>
      <p:sp>
        <p:nvSpPr>
          <p:cNvPr id="8" name="正方形/長方形 8"/>
          <p:cNvSpPr>
            <a:spLocks noChangeArrowheads="1"/>
          </p:cNvSpPr>
          <p:nvPr/>
        </p:nvSpPr>
        <p:spPr bwMode="auto">
          <a:xfrm>
            <a:off x="197172" y="1340768"/>
            <a:ext cx="8946828"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700"/>
              </a:lnSpc>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年齢別就業形態の割合（全国・大阪）（</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月１日現在）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年総務省「就業構造基本調査」）</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47</a:t>
            </a:fld>
            <a:endParaRPr kumimoji="1" lang="ja-JP" altLang="en-US"/>
          </a:p>
        </p:txBody>
      </p:sp>
      <p:sp>
        <p:nvSpPr>
          <p:cNvPr id="11" name="正方形/長方形 8"/>
          <p:cNvSpPr>
            <a:spLocks noChangeArrowheads="1"/>
          </p:cNvSpPr>
          <p:nvPr/>
        </p:nvSpPr>
        <p:spPr bwMode="auto">
          <a:xfrm>
            <a:off x="244342" y="4707771"/>
            <a:ext cx="821609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100"/>
              </a:lnSpc>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性別、年齢別の就業形態（大阪）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：大阪府統計課「</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労働力調査地方集計結果</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201</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平均）</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8"/>
          <p:cNvSpPr>
            <a:spLocks noChangeArrowheads="1"/>
          </p:cNvSpPr>
          <p:nvPr/>
        </p:nvSpPr>
        <p:spPr bwMode="auto">
          <a:xfrm>
            <a:off x="498609" y="4865391"/>
            <a:ext cx="1080119"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人数（千人）</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2481886745"/>
              </p:ext>
            </p:extLst>
          </p:nvPr>
        </p:nvGraphicFramePr>
        <p:xfrm>
          <a:off x="498608" y="4995760"/>
          <a:ext cx="7961823" cy="1800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036841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30487" y="332655"/>
            <a:ext cx="8568059" cy="1805226"/>
          </a:xfrm>
          <a:prstGeom prst="roundRect">
            <a:avLst>
              <a:gd name="adj" fmla="val 541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所得階層の状況</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大阪府は他の自治体に比べ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、中間</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所得層の減少及び低所得者層の増加が大きい</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所得</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階層</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別世帯数割合も、特に</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999</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万円の層が減少し、中間所得層が減少。他方で、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万円未満の世帯が増加。</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を除くと、</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万未満の世帯が</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40.9</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31.8</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％に減少するが大きな傾向は変わらず</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0"/>
          <p:cNvSpPr>
            <a:spLocks noChangeArrowheads="1"/>
          </p:cNvSpPr>
          <p:nvPr/>
        </p:nvSpPr>
        <p:spPr bwMode="auto">
          <a:xfrm>
            <a:off x="-36512" y="2348880"/>
            <a:ext cx="51845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所得階層別世帯数割合の推移</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「就業構造基本調査」</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48</a:t>
            </a:fld>
            <a:endParaRPr kumimoji="1" lang="ja-JP" altLang="en-US"/>
          </a:p>
        </p:txBody>
      </p:sp>
      <p:sp>
        <p:nvSpPr>
          <p:cNvPr id="8" name="正方形/長方形 10"/>
          <p:cNvSpPr>
            <a:spLocks noChangeArrowheads="1"/>
          </p:cNvSpPr>
          <p:nvPr/>
        </p:nvSpPr>
        <p:spPr bwMode="auto">
          <a:xfrm>
            <a:off x="4716016" y="2636912"/>
            <a:ext cx="20985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・高齢者を含まない。</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10"/>
          <p:cNvSpPr>
            <a:spLocks noChangeArrowheads="1"/>
          </p:cNvSpPr>
          <p:nvPr/>
        </p:nvSpPr>
        <p:spPr bwMode="auto">
          <a:xfrm>
            <a:off x="35496" y="2636912"/>
            <a:ext cx="20985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・高齢者を含む。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765008074"/>
              </p:ext>
            </p:extLst>
          </p:nvPr>
        </p:nvGraphicFramePr>
        <p:xfrm>
          <a:off x="4780751" y="3088052"/>
          <a:ext cx="4392488" cy="3116810"/>
        </p:xfrm>
        <a:graphic>
          <a:graphicData uri="http://schemas.openxmlformats.org/drawingml/2006/chart">
            <c:chart xmlns:c="http://schemas.openxmlformats.org/drawingml/2006/chart" xmlns:r="http://schemas.openxmlformats.org/officeDocument/2006/relationships" r:id="rId2"/>
          </a:graphicData>
        </a:graphic>
      </p:graphicFrame>
      <p:sp>
        <p:nvSpPr>
          <p:cNvPr id="15" name="下矢印吹き出し 14"/>
          <p:cNvSpPr/>
          <p:nvPr/>
        </p:nvSpPr>
        <p:spPr>
          <a:xfrm>
            <a:off x="5505107" y="2949912"/>
            <a:ext cx="792000" cy="396000"/>
          </a:xfrm>
          <a:prstGeom prst="downArrowCallout">
            <a:avLst>
              <a:gd name="adj1" fmla="val 25000"/>
              <a:gd name="adj2" fmla="val 25000"/>
              <a:gd name="adj3" fmla="val 25000"/>
              <a:gd name="adj4" fmla="val 54451"/>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dirty="0" smtClean="0"/>
              <a:t>～</a:t>
            </a:r>
            <a:r>
              <a:rPr lang="en-US" altLang="ja-JP" sz="900" dirty="0" smtClean="0"/>
              <a:t>299</a:t>
            </a:r>
            <a:r>
              <a:rPr lang="ja-JP" altLang="en-US" sz="900" dirty="0" smtClean="0"/>
              <a:t>万円</a:t>
            </a:r>
            <a:endParaRPr lang="ja-JP" sz="900" dirty="0"/>
          </a:p>
        </p:txBody>
      </p:sp>
      <p:sp>
        <p:nvSpPr>
          <p:cNvPr id="16" name="下矢印吹き出し 15"/>
          <p:cNvSpPr/>
          <p:nvPr/>
        </p:nvSpPr>
        <p:spPr>
          <a:xfrm>
            <a:off x="6369180" y="2924944"/>
            <a:ext cx="900000" cy="360000"/>
          </a:xfrm>
          <a:prstGeom prst="downArrowCallout">
            <a:avLst>
              <a:gd name="adj1" fmla="val 25000"/>
              <a:gd name="adj2" fmla="val 25000"/>
              <a:gd name="adj3" fmla="val 25000"/>
              <a:gd name="adj4" fmla="val 54451"/>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900" dirty="0"/>
              <a:t>300</a:t>
            </a:r>
            <a:r>
              <a:rPr lang="ja-JP" altLang="en-US" sz="900" dirty="0" smtClean="0"/>
              <a:t>～</a:t>
            </a:r>
            <a:r>
              <a:rPr lang="en-US" altLang="ja-JP" sz="900" dirty="0"/>
              <a:t>499</a:t>
            </a:r>
            <a:r>
              <a:rPr lang="ja-JP" altLang="en-US" sz="900" dirty="0" smtClean="0"/>
              <a:t>万円</a:t>
            </a:r>
            <a:endParaRPr lang="ja-JP" sz="900" dirty="0"/>
          </a:p>
        </p:txBody>
      </p:sp>
      <p:sp>
        <p:nvSpPr>
          <p:cNvPr id="18" name="下矢印吹き出し 17"/>
          <p:cNvSpPr/>
          <p:nvPr/>
        </p:nvSpPr>
        <p:spPr>
          <a:xfrm>
            <a:off x="7305297" y="2924944"/>
            <a:ext cx="900000" cy="432000"/>
          </a:xfrm>
          <a:prstGeom prst="downArrowCallout">
            <a:avLst>
              <a:gd name="adj1" fmla="val 25000"/>
              <a:gd name="adj2" fmla="val 25000"/>
              <a:gd name="adj3" fmla="val 25000"/>
              <a:gd name="adj4" fmla="val 44022"/>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900" dirty="0"/>
              <a:t>500</a:t>
            </a:r>
            <a:r>
              <a:rPr lang="ja-JP" altLang="en-US" sz="900" dirty="0" smtClean="0"/>
              <a:t>～</a:t>
            </a:r>
            <a:r>
              <a:rPr lang="en-US" altLang="ja-JP" sz="900" dirty="0" smtClean="0"/>
              <a:t>999</a:t>
            </a:r>
            <a:r>
              <a:rPr lang="ja-JP" altLang="en-US" sz="900" dirty="0" smtClean="0"/>
              <a:t>万円</a:t>
            </a:r>
            <a:endParaRPr lang="ja-JP" sz="900" dirty="0"/>
          </a:p>
        </p:txBody>
      </p:sp>
      <p:sp>
        <p:nvSpPr>
          <p:cNvPr id="19" name="下矢印吹き出し 18"/>
          <p:cNvSpPr/>
          <p:nvPr/>
        </p:nvSpPr>
        <p:spPr>
          <a:xfrm>
            <a:off x="8244408" y="2924944"/>
            <a:ext cx="784449" cy="432318"/>
          </a:xfrm>
          <a:prstGeom prst="downArrowCallout">
            <a:avLst>
              <a:gd name="adj1" fmla="val 25000"/>
              <a:gd name="adj2" fmla="val 25000"/>
              <a:gd name="adj3" fmla="val 25000"/>
              <a:gd name="adj4" fmla="val 41585"/>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900" dirty="0" smtClean="0"/>
              <a:t>1000</a:t>
            </a:r>
            <a:r>
              <a:rPr lang="ja-JP" altLang="en-US" sz="900" dirty="0" smtClean="0"/>
              <a:t>万円～</a:t>
            </a:r>
            <a:endParaRPr lang="ja-JP" sz="900" dirty="0"/>
          </a:p>
        </p:txBody>
      </p:sp>
      <p:graphicFrame>
        <p:nvGraphicFramePr>
          <p:cNvPr id="20" name="グラフ 19"/>
          <p:cNvGraphicFramePr>
            <a:graphicFrameLocks/>
          </p:cNvGraphicFramePr>
          <p:nvPr>
            <p:extLst>
              <p:ext uri="{D42A27DB-BD31-4B8C-83A1-F6EECF244321}">
                <p14:modId xmlns:p14="http://schemas.microsoft.com/office/powerpoint/2010/main" val="2601767631"/>
              </p:ext>
            </p:extLst>
          </p:nvPr>
        </p:nvGraphicFramePr>
        <p:xfrm>
          <a:off x="97226" y="2847419"/>
          <a:ext cx="4618790" cy="3419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428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8"/>
          <p:cNvSpPr>
            <a:spLocks noChangeArrowheads="1"/>
          </p:cNvSpPr>
          <p:nvPr/>
        </p:nvSpPr>
        <p:spPr bwMode="auto">
          <a:xfrm>
            <a:off x="179512" y="1268760"/>
            <a:ext cx="8477188"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100"/>
              </a:lnSpc>
            </a:pPr>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一人当たり府民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所得</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の推移（年度ベース）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出典：内閣府県民経済計算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S55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68SNA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H13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169818766"/>
              </p:ext>
            </p:extLst>
          </p:nvPr>
        </p:nvGraphicFramePr>
        <p:xfrm>
          <a:off x="358864" y="1844824"/>
          <a:ext cx="8540926" cy="3207170"/>
        </p:xfrm>
        <a:graphic>
          <a:graphicData uri="http://schemas.openxmlformats.org/drawingml/2006/table">
            <a:tbl>
              <a:tblPr/>
              <a:tblGrid>
                <a:gridCol w="388366"/>
                <a:gridCol w="1019070"/>
                <a:gridCol w="1019070"/>
                <a:gridCol w="1019070"/>
                <a:gridCol w="1019070"/>
                <a:gridCol w="1019070"/>
                <a:gridCol w="1019070"/>
                <a:gridCol w="1019070"/>
                <a:gridCol w="1019070"/>
              </a:tblGrid>
              <a:tr h="321427">
                <a:tc>
                  <a:txBody>
                    <a:bodyPr/>
                    <a:lstStyle/>
                    <a:p>
                      <a:pPr algn="ctr">
                        <a:lnSpc>
                          <a:spcPts val="1200"/>
                        </a:lnSpc>
                      </a:pPr>
                      <a:r>
                        <a:rPr lang="ja-JP" sz="1200" kern="0" dirty="0">
                          <a:solidFill>
                            <a:schemeClr val="tx1"/>
                          </a:solidFill>
                          <a:effectLst/>
                          <a:latin typeface="HGPｺﾞｼｯｸE" pitchFamily="50" charset="-128"/>
                          <a:ea typeface="HGPｺﾞｼｯｸE" pitchFamily="50" charset="-128"/>
                        </a:rPr>
                        <a:t>順位</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200" kern="1200" dirty="0" smtClean="0">
                          <a:solidFill>
                            <a:schemeClr val="tx1"/>
                          </a:solidFill>
                          <a:effectLst/>
                          <a:latin typeface="HGPｺﾞｼｯｸE" pitchFamily="50" charset="-128"/>
                          <a:ea typeface="HGPｺﾞｼｯｸE" pitchFamily="50" charset="-128"/>
                        </a:rPr>
                        <a:t>1990</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200" kern="1200" dirty="0" smtClean="0">
                          <a:solidFill>
                            <a:schemeClr val="tx1"/>
                          </a:solidFill>
                          <a:effectLst/>
                          <a:latin typeface="HGPｺﾞｼｯｸE" pitchFamily="50" charset="-128"/>
                          <a:ea typeface="HGPｺﾞｼｯｸE" pitchFamily="50" charset="-128"/>
                        </a:rPr>
                        <a:t>1995</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200" kern="1200" dirty="0" smtClean="0">
                          <a:solidFill>
                            <a:schemeClr val="tx1"/>
                          </a:solidFill>
                          <a:effectLst/>
                          <a:latin typeface="HGPｺﾞｼｯｸE" pitchFamily="50" charset="-128"/>
                          <a:ea typeface="HGPｺﾞｼｯｸE" pitchFamily="50" charset="-128"/>
                        </a:rPr>
                        <a:t>2000</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200" kern="1200" dirty="0" smtClean="0">
                          <a:solidFill>
                            <a:schemeClr val="tx1"/>
                          </a:solidFill>
                          <a:effectLst/>
                          <a:latin typeface="HGPｺﾞｼｯｸE" pitchFamily="50" charset="-128"/>
                          <a:ea typeface="HGPｺﾞｼｯｸE" pitchFamily="50" charset="-128"/>
                        </a:rPr>
                        <a:t>2005</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200" kern="1200" dirty="0" smtClean="0">
                          <a:solidFill>
                            <a:schemeClr val="tx1"/>
                          </a:solidFill>
                          <a:effectLst/>
                          <a:latin typeface="HGPｺﾞｼｯｸE" pitchFamily="50" charset="-128"/>
                          <a:ea typeface="HGPｺﾞｼｯｸE" pitchFamily="50" charset="-128"/>
                        </a:rPr>
                        <a:t>2010</a:t>
                      </a:r>
                      <a:endParaRPr lang="en-US" sz="1200" kern="12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2011</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2012</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2013</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r>
              <a:tr h="307452">
                <a:tc>
                  <a:txBody>
                    <a:bodyPr/>
                    <a:lstStyle/>
                    <a:p>
                      <a:pPr algn="ctr" fontAlgn="ctr">
                        <a:lnSpc>
                          <a:spcPts val="1200"/>
                        </a:lnSpc>
                      </a:pPr>
                      <a:r>
                        <a:rPr lang="en-US" sz="1200" kern="1200" dirty="0">
                          <a:solidFill>
                            <a:schemeClr val="tx1"/>
                          </a:solidFill>
                          <a:effectLst/>
                          <a:latin typeface="HGPｺﾞｼｯｸE" pitchFamily="50" charset="-128"/>
                          <a:ea typeface="HGPｺﾞｼｯｸE" pitchFamily="50" charset="-128"/>
                        </a:rPr>
                        <a:t>1</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smtClean="0">
                          <a:solidFill>
                            <a:schemeClr val="tx1"/>
                          </a:solidFill>
                          <a:effectLst/>
                          <a:latin typeface="HGPｺﾞｼｯｸE" pitchFamily="50" charset="-128"/>
                          <a:ea typeface="HGPｺﾞｼｯｸE" pitchFamily="50" charset="-128"/>
                        </a:rPr>
                        <a:t>414</a:t>
                      </a:r>
                      <a:r>
                        <a:rPr lang="ja-JP" sz="1200" kern="1200" dirty="0" smtClean="0">
                          <a:solidFill>
                            <a:schemeClr val="tx1"/>
                          </a:solidFill>
                          <a:effectLst/>
                          <a:latin typeface="HGPｺﾞｼｯｸE" pitchFamily="50" charset="-128"/>
                          <a:ea typeface="HGPｺﾞｼｯｸE" pitchFamily="50" charset="-128"/>
                        </a:rPr>
                        <a:t>万</a:t>
                      </a:r>
                      <a:r>
                        <a:rPr lang="ja-JP" sz="1200" kern="1200" dirty="0">
                          <a:solidFill>
                            <a:schemeClr val="tx1"/>
                          </a:solidFill>
                          <a:effectLst/>
                          <a:latin typeface="HGPｺﾞｼｯｸE" pitchFamily="50" charset="-128"/>
                          <a:ea typeface="HGPｺﾞｼｯｸE" pitchFamily="50" charset="-128"/>
                        </a:rPr>
                        <a:t>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415</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r>
                        <a:rPr lang="en-US" sz="1200" kern="0" dirty="0">
                          <a:solidFill>
                            <a:schemeClr val="tx1"/>
                          </a:solidFill>
                          <a:effectLst/>
                          <a:latin typeface="HGPｺﾞｼｯｸE" pitchFamily="50" charset="-128"/>
                          <a:ea typeface="HGPｺﾞｼｯｸE" pitchFamily="50" charset="-128"/>
                        </a:rPr>
                        <a:t>462</a:t>
                      </a:r>
                      <a:r>
                        <a:rPr lang="ja-JP" sz="1200" kern="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0" dirty="0" smtClean="0">
                          <a:solidFill>
                            <a:schemeClr val="tx1"/>
                          </a:solidFill>
                          <a:effectLst/>
                          <a:latin typeface="HGPｺﾞｼｯｸE" pitchFamily="50" charset="-128"/>
                          <a:ea typeface="HGPｺﾞｼｯｸE" pitchFamily="50" charset="-128"/>
                        </a:rPr>
                        <a:t>（</a:t>
                      </a:r>
                      <a:r>
                        <a:rPr lang="en-US" altLang="ja-JP" sz="1200" kern="0" dirty="0" smtClean="0">
                          <a:solidFill>
                            <a:schemeClr val="tx1"/>
                          </a:solidFill>
                          <a:effectLst/>
                          <a:latin typeface="HGPｺﾞｼｯｸE" pitchFamily="50" charset="-128"/>
                          <a:ea typeface="HGPｺﾞｼｯｸE" pitchFamily="50" charset="-128"/>
                        </a:rPr>
                        <a:t>518</a:t>
                      </a:r>
                      <a:r>
                        <a:rPr lang="ja-JP" sz="1200" kern="0" dirty="0" smtClean="0">
                          <a:solidFill>
                            <a:schemeClr val="tx1"/>
                          </a:solidFill>
                          <a:effectLst/>
                          <a:latin typeface="HGPｺﾞｼｯｸE" pitchFamily="50" charset="-128"/>
                          <a:ea typeface="HGPｺﾞｼｯｸE" pitchFamily="50" charset="-128"/>
                        </a:rPr>
                        <a:t>万円</a:t>
                      </a: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0" dirty="0" smtClean="0">
                          <a:solidFill>
                            <a:schemeClr val="tx1"/>
                          </a:solidFill>
                          <a:effectLst/>
                          <a:latin typeface="HGPｺﾞｼｯｸE" pitchFamily="50" charset="-128"/>
                          <a:ea typeface="HGPｺﾞｼｯｸE" pitchFamily="50" charset="-128"/>
                        </a:rPr>
                        <a:t>（</a:t>
                      </a:r>
                      <a:r>
                        <a:rPr lang="en-US" altLang="ja-JP" sz="1200" kern="0" dirty="0" smtClean="0">
                          <a:solidFill>
                            <a:schemeClr val="tx1"/>
                          </a:solidFill>
                          <a:effectLst/>
                          <a:latin typeface="HGPｺﾞｼｯｸE" pitchFamily="50" charset="-128"/>
                          <a:ea typeface="HGPｺﾞｼｯｸE" pitchFamily="50" charset="-128"/>
                        </a:rPr>
                        <a:t>441</a:t>
                      </a:r>
                      <a:r>
                        <a:rPr lang="ja-JP" sz="1200" kern="0" dirty="0" smtClean="0">
                          <a:solidFill>
                            <a:schemeClr val="tx1"/>
                          </a:solidFill>
                          <a:effectLst/>
                          <a:latin typeface="HGPｺﾞｼｯｸE" pitchFamily="50" charset="-128"/>
                          <a:ea typeface="HGPｺﾞｼｯｸE" pitchFamily="50" charset="-128"/>
                        </a:rPr>
                        <a:t>万円</a:t>
                      </a: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東京都</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448</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東京都</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(446</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東京都</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(451</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21427">
                <a:tc>
                  <a:txBody>
                    <a:bodyPr/>
                    <a:lstStyle/>
                    <a:p>
                      <a:pPr algn="ctr" fontAlgn="ctr">
                        <a:lnSpc>
                          <a:spcPts val="1200"/>
                        </a:lnSpc>
                      </a:pPr>
                      <a:r>
                        <a:rPr lang="en-US" sz="1200" kern="1200" dirty="0">
                          <a:solidFill>
                            <a:schemeClr val="tx1"/>
                          </a:solidFill>
                          <a:effectLst/>
                          <a:latin typeface="HGPｺﾞｼｯｸE" pitchFamily="50" charset="-128"/>
                          <a:ea typeface="HGPｺﾞｼｯｸE" pitchFamily="50" charset="-128"/>
                        </a:rPr>
                        <a:t>2</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bg1"/>
                          </a:solidFill>
                          <a:effectLst/>
                          <a:latin typeface="HGPｺﾞｼｯｸE" pitchFamily="50" charset="-128"/>
                          <a:ea typeface="HGPｺﾞｼｯｸE" pitchFamily="50" charset="-128"/>
                        </a:rPr>
                        <a:t>大阪府</a:t>
                      </a:r>
                      <a:endParaRPr lang="ja-JP" sz="1200" kern="100" dirty="0">
                        <a:solidFill>
                          <a:schemeClr val="bg1"/>
                        </a:solidFill>
                        <a:effectLst/>
                        <a:latin typeface="HGPｺﾞｼｯｸE" pitchFamily="50" charset="-128"/>
                        <a:ea typeface="HGPｺﾞｼｯｸE" pitchFamily="50" charset="-128"/>
                      </a:endParaRPr>
                    </a:p>
                    <a:p>
                      <a:pPr algn="ctr" fontAlgn="ctr">
                        <a:lnSpc>
                          <a:spcPts val="1200"/>
                        </a:lnSpc>
                      </a:pPr>
                      <a:r>
                        <a:rPr lang="ja-JP" sz="1200" kern="1200" dirty="0" smtClean="0">
                          <a:solidFill>
                            <a:schemeClr val="bg1"/>
                          </a:solidFill>
                          <a:effectLst/>
                          <a:latin typeface="HGPｺﾞｼｯｸE" pitchFamily="50" charset="-128"/>
                          <a:ea typeface="HGPｺﾞｼｯｸE" pitchFamily="50" charset="-128"/>
                        </a:rPr>
                        <a:t>（</a:t>
                      </a:r>
                      <a:r>
                        <a:rPr lang="en-US" altLang="ja-JP" sz="1200" kern="1200" dirty="0" smtClean="0">
                          <a:solidFill>
                            <a:schemeClr val="bg1"/>
                          </a:solidFill>
                          <a:effectLst/>
                          <a:latin typeface="HGPｺﾞｼｯｸE" pitchFamily="50" charset="-128"/>
                          <a:ea typeface="HGPｺﾞｼｯｸE" pitchFamily="50" charset="-128"/>
                        </a:rPr>
                        <a:t>360</a:t>
                      </a:r>
                      <a:r>
                        <a:rPr lang="ja-JP" sz="1200" kern="1200" dirty="0" smtClean="0">
                          <a:solidFill>
                            <a:schemeClr val="bg1"/>
                          </a:solidFill>
                          <a:effectLst/>
                          <a:latin typeface="HGPｺﾞｼｯｸE" pitchFamily="50" charset="-128"/>
                          <a:ea typeface="HGPｺﾞｼｯｸE" pitchFamily="50" charset="-128"/>
                        </a:rPr>
                        <a:t>万円</a:t>
                      </a:r>
                      <a:r>
                        <a:rPr lang="ja-JP" sz="1200" kern="1200" dirty="0">
                          <a:solidFill>
                            <a:schemeClr val="bg1"/>
                          </a:solidFill>
                          <a:effectLst/>
                          <a:latin typeface="HGPｺﾞｼｯｸE" pitchFamily="50" charset="-128"/>
                          <a:ea typeface="HGPｺﾞｼｯｸE" pitchFamily="50" charset="-128"/>
                        </a:rPr>
                        <a:t>）</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352</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343</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愛知</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356</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滋賀</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323</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愛知県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325</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愛知県</a:t>
                      </a:r>
                      <a:r>
                        <a:rPr lang="en-US" altLang="ja-JP" sz="1200" kern="100" dirty="0" smtClean="0">
                          <a:solidFill>
                            <a:schemeClr val="tx1"/>
                          </a:solidFill>
                          <a:effectLst/>
                          <a:latin typeface="HGPｺﾞｼｯｸE" pitchFamily="50" charset="-128"/>
                          <a:ea typeface="HGPｺﾞｼｯｸE" pitchFamily="50" charset="-128"/>
                        </a:rPr>
                        <a:t/>
                      </a:r>
                      <a:br>
                        <a:rPr lang="en-US" altLang="ja-JP" sz="1200" kern="100" dirty="0" smtClean="0">
                          <a:solidFill>
                            <a:schemeClr val="tx1"/>
                          </a:solidFill>
                          <a:effectLst/>
                          <a:latin typeface="HGPｺﾞｼｯｸE" pitchFamily="50" charset="-128"/>
                          <a:ea typeface="HGPｺﾞｼｯｸE" pitchFamily="50" charset="-128"/>
                        </a:rPr>
                      </a:b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345</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愛知県</a:t>
                      </a:r>
                      <a:r>
                        <a:rPr lang="en-US" altLang="ja-JP" sz="1200" kern="100" dirty="0" smtClean="0">
                          <a:solidFill>
                            <a:schemeClr val="tx1"/>
                          </a:solidFill>
                          <a:effectLst/>
                          <a:latin typeface="HGPｺﾞｼｯｸE" pitchFamily="50" charset="-128"/>
                          <a:ea typeface="HGPｺﾞｼｯｸE" pitchFamily="50" charset="-128"/>
                        </a:rPr>
                        <a:t/>
                      </a:r>
                      <a:br>
                        <a:rPr lang="en-US" altLang="ja-JP" sz="1200" kern="100" dirty="0" smtClean="0">
                          <a:solidFill>
                            <a:schemeClr val="tx1"/>
                          </a:solidFill>
                          <a:effectLst/>
                          <a:latin typeface="HGPｺﾞｼｯｸE" pitchFamily="50" charset="-128"/>
                          <a:ea typeface="HGPｺﾞｼｯｸE" pitchFamily="50" charset="-128"/>
                        </a:rPr>
                      </a:b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358</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21427">
                <a:tc>
                  <a:txBody>
                    <a:bodyPr/>
                    <a:lstStyle/>
                    <a:p>
                      <a:pPr algn="ctr" fontAlgn="ctr">
                        <a:lnSpc>
                          <a:spcPts val="1200"/>
                        </a:lnSpc>
                      </a:pPr>
                      <a:r>
                        <a:rPr lang="en-US" sz="1200" kern="1200" dirty="0">
                          <a:solidFill>
                            <a:schemeClr val="tx1"/>
                          </a:solidFill>
                          <a:effectLst/>
                          <a:latin typeface="HGPｺﾞｼｯｸE" pitchFamily="50" charset="-128"/>
                          <a:ea typeface="HGPｺﾞｼｯｸE" pitchFamily="50" charset="-128"/>
                        </a:rPr>
                        <a:t>3</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smtClean="0">
                          <a:solidFill>
                            <a:schemeClr val="tx1"/>
                          </a:solidFill>
                          <a:effectLst/>
                          <a:latin typeface="HGPｺﾞｼｯｸE" pitchFamily="50" charset="-128"/>
                          <a:ea typeface="HGPｺﾞｼｯｸE" pitchFamily="50" charset="-128"/>
                        </a:rPr>
                        <a:t>332</a:t>
                      </a:r>
                      <a:r>
                        <a:rPr lang="ja-JP" sz="1200" kern="1200" dirty="0" smtClean="0">
                          <a:solidFill>
                            <a:schemeClr val="tx1"/>
                          </a:solidFill>
                          <a:effectLst/>
                          <a:latin typeface="HGPｺﾞｼｯｸE" pitchFamily="50" charset="-128"/>
                          <a:ea typeface="HGPｺﾞｼｯｸE" pitchFamily="50" charset="-128"/>
                        </a:rPr>
                        <a:t>万</a:t>
                      </a:r>
                      <a:r>
                        <a:rPr lang="ja-JP" sz="1200" kern="1200" dirty="0">
                          <a:solidFill>
                            <a:schemeClr val="tx1"/>
                          </a:solidFill>
                          <a:effectLst/>
                          <a:latin typeface="HGPｺﾞｼｯｸE" pitchFamily="50" charset="-128"/>
                          <a:ea typeface="HGPｺﾞｼｯｸE" pitchFamily="50" charset="-128"/>
                        </a:rPr>
                        <a:t>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r>
                        <a:rPr lang="en-US" sz="1200" kern="0" dirty="0">
                          <a:solidFill>
                            <a:schemeClr val="tx1"/>
                          </a:solidFill>
                          <a:effectLst/>
                          <a:latin typeface="HGPｺﾞｼｯｸE" pitchFamily="50" charset="-128"/>
                          <a:ea typeface="HGPｺﾞｼｯｸE" pitchFamily="50" charset="-128"/>
                        </a:rPr>
                        <a:t>341</a:t>
                      </a:r>
                      <a:r>
                        <a:rPr lang="ja-JP" sz="1200" kern="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343</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静岡</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351</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静岡</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317</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静岡県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320</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静岡県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322</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静岡県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333</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21427">
                <a:tc>
                  <a:txBody>
                    <a:bodyPr/>
                    <a:lstStyle/>
                    <a:p>
                      <a:pPr algn="ctr" fontAlgn="ctr">
                        <a:lnSpc>
                          <a:spcPts val="1200"/>
                        </a:lnSpc>
                      </a:pPr>
                      <a:r>
                        <a:rPr lang="en-US" sz="1200" kern="1200" dirty="0">
                          <a:solidFill>
                            <a:schemeClr val="tx1"/>
                          </a:solidFill>
                          <a:effectLst/>
                          <a:latin typeface="HGPｺﾞｼｯｸE" pitchFamily="50" charset="-128"/>
                          <a:ea typeface="HGPｺﾞｼｯｸE" pitchFamily="50" charset="-128"/>
                        </a:rPr>
                        <a:t>4</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smtClean="0">
                          <a:solidFill>
                            <a:schemeClr val="tx1"/>
                          </a:solidFill>
                          <a:effectLst/>
                          <a:latin typeface="HGPｺﾞｼｯｸE" pitchFamily="50" charset="-128"/>
                          <a:ea typeface="HGPｺﾞｼｯｸE" pitchFamily="50" charset="-128"/>
                        </a:rPr>
                        <a:t>322</a:t>
                      </a:r>
                      <a:r>
                        <a:rPr lang="ja-JP" sz="1200" kern="1200" dirty="0" smtClean="0">
                          <a:solidFill>
                            <a:schemeClr val="tx1"/>
                          </a:solidFill>
                          <a:effectLst/>
                          <a:latin typeface="HGPｺﾞｼｯｸE" pitchFamily="50" charset="-128"/>
                          <a:ea typeface="HGPｺﾞｼｯｸE" pitchFamily="50" charset="-128"/>
                        </a:rPr>
                        <a:t>万</a:t>
                      </a:r>
                      <a:r>
                        <a:rPr lang="ja-JP" sz="1200" kern="1200" dirty="0">
                          <a:solidFill>
                            <a:schemeClr val="tx1"/>
                          </a:solidFill>
                          <a:effectLst/>
                          <a:latin typeface="HGPｺﾞｼｯｸE" pitchFamily="50" charset="-128"/>
                          <a:ea typeface="HGPｺﾞｼｯｸE" pitchFamily="50" charset="-128"/>
                        </a:rPr>
                        <a:t>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sz="1200" kern="1200" dirty="0">
                          <a:solidFill>
                            <a:schemeClr val="bg1"/>
                          </a:solidFill>
                          <a:effectLst/>
                          <a:latin typeface="HGPｺﾞｼｯｸE" pitchFamily="50" charset="-128"/>
                          <a:ea typeface="HGPｺﾞｼｯｸE" pitchFamily="50" charset="-128"/>
                        </a:rPr>
                        <a:t>大阪府</a:t>
                      </a:r>
                      <a:endParaRPr lang="ja-JP" sz="1200" kern="100" dirty="0">
                        <a:solidFill>
                          <a:schemeClr val="bg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bg1"/>
                          </a:solidFill>
                          <a:effectLst/>
                          <a:latin typeface="HGPｺﾞｼｯｸE" pitchFamily="50" charset="-128"/>
                          <a:ea typeface="HGPｺﾞｼｯｸE" pitchFamily="50" charset="-128"/>
                        </a:rPr>
                        <a:t>（</a:t>
                      </a:r>
                      <a:r>
                        <a:rPr lang="en-US" sz="1200" kern="1200" dirty="0">
                          <a:solidFill>
                            <a:schemeClr val="bg1"/>
                          </a:solidFill>
                          <a:effectLst/>
                          <a:latin typeface="HGPｺﾞｼｯｸE" pitchFamily="50" charset="-128"/>
                          <a:ea typeface="HGPｺﾞｼｯｸE" pitchFamily="50" charset="-128"/>
                        </a:rPr>
                        <a:t>341</a:t>
                      </a:r>
                      <a:r>
                        <a:rPr lang="ja-JP" sz="1200" kern="1200" dirty="0">
                          <a:solidFill>
                            <a:schemeClr val="bg1"/>
                          </a:solidFill>
                          <a:effectLst/>
                          <a:latin typeface="HGPｺﾞｼｯｸE" pitchFamily="50" charset="-128"/>
                          <a:ea typeface="HGPｺﾞｼｯｸE" pitchFamily="50" charset="-128"/>
                        </a:rPr>
                        <a:t>万円）</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静岡県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340</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富山</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337</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愛知</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310</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滋賀県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317</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茨城県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313</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滋賀県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327</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21427">
                <a:tc>
                  <a:txBody>
                    <a:bodyPr/>
                    <a:lstStyle/>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7</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altLang="ja-JP" sz="1200" kern="1200" dirty="0" smtClean="0">
                          <a:solidFill>
                            <a:schemeClr val="bg1"/>
                          </a:solidFill>
                          <a:effectLst/>
                          <a:latin typeface="HGPｺﾞｼｯｸE" pitchFamily="50" charset="-128"/>
                          <a:ea typeface="HGPｺﾞｼｯｸE" pitchFamily="50" charset="-128"/>
                        </a:rPr>
                        <a:t>大阪府</a:t>
                      </a:r>
                      <a:endParaRPr lang="ja-JP" altLang="ja-JP" sz="1200" kern="100" dirty="0" smtClean="0">
                        <a:solidFill>
                          <a:schemeClr val="bg1"/>
                        </a:solidFill>
                        <a:effectLst/>
                        <a:latin typeface="HGPｺﾞｼｯｸE" pitchFamily="50" charset="-128"/>
                        <a:ea typeface="HGPｺﾞｼｯｸE" pitchFamily="50" charset="-128"/>
                      </a:endParaRPr>
                    </a:p>
                    <a:p>
                      <a:pPr algn="ctr" fontAlgn="ctr">
                        <a:lnSpc>
                          <a:spcPts val="1200"/>
                        </a:lnSpc>
                      </a:pPr>
                      <a:r>
                        <a:rPr lang="ja-JP" altLang="ja-JP" sz="1200" kern="0" dirty="0" smtClean="0">
                          <a:solidFill>
                            <a:schemeClr val="bg1"/>
                          </a:solidFill>
                          <a:effectLst/>
                          <a:latin typeface="HGPｺﾞｼｯｸE" pitchFamily="50" charset="-128"/>
                          <a:ea typeface="HGPｺﾞｼｯｸE" pitchFamily="50" charset="-128"/>
                        </a:rPr>
                        <a:t>（</a:t>
                      </a:r>
                      <a:r>
                        <a:rPr lang="en-US" altLang="ja-JP" sz="1200" kern="0" dirty="0" smtClean="0">
                          <a:solidFill>
                            <a:schemeClr val="bg1"/>
                          </a:solidFill>
                          <a:effectLst/>
                          <a:latin typeface="HGPｺﾞｼｯｸE" pitchFamily="50" charset="-128"/>
                          <a:ea typeface="HGPｺﾞｼｯｸE" pitchFamily="50" charset="-128"/>
                        </a:rPr>
                        <a:t>318</a:t>
                      </a:r>
                      <a:r>
                        <a:rPr lang="ja-JP" altLang="ja-JP" sz="1200" kern="0" dirty="0" smtClean="0">
                          <a:solidFill>
                            <a:schemeClr val="bg1"/>
                          </a:solidFill>
                          <a:effectLst/>
                          <a:latin typeface="HGPｺﾞｼｯｸE" pitchFamily="50" charset="-128"/>
                          <a:ea typeface="HGPｺﾞｼｯｸE" pitchFamily="50" charset="-128"/>
                        </a:rPr>
                        <a:t>万円）</a:t>
                      </a:r>
                      <a:endParaRPr lang="ja-JP" altLang="ja-JP" sz="12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noFill/>
                  </a:tcPr>
                </a:tc>
                <a:tc>
                  <a:txBody>
                    <a:bodyPr/>
                    <a:lstStyle/>
                    <a:p>
                      <a:pPr algn="ctr" fontAlgn="ctr">
                        <a:lnSpc>
                          <a:spcPts val="1200"/>
                        </a:lnSpc>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altLang="ja-JP" sz="1200" kern="0" dirty="0" smtClean="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r>
              <a:tr h="321427">
                <a:tc>
                  <a:txBody>
                    <a:bodyPr/>
                    <a:lstStyle/>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8</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200" kern="0" dirty="0" smtClean="0">
                          <a:solidFill>
                            <a:schemeClr val="bg1"/>
                          </a:solidFill>
                          <a:effectLst/>
                          <a:latin typeface="HGPｺﾞｼｯｸE" pitchFamily="50" charset="-128"/>
                          <a:ea typeface="HGPｺﾞｼｯｸE" pitchFamily="50" charset="-128"/>
                        </a:rPr>
                        <a:t>大阪府</a:t>
                      </a:r>
                    </a:p>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200" kern="0" dirty="0" smtClean="0">
                          <a:solidFill>
                            <a:schemeClr val="bg1"/>
                          </a:solidFill>
                          <a:effectLst/>
                          <a:latin typeface="HGPｺﾞｼｯｸE" pitchFamily="50" charset="-128"/>
                          <a:ea typeface="HGPｺﾞｼｯｸE" pitchFamily="50" charset="-128"/>
                        </a:rPr>
                        <a:t>（</a:t>
                      </a:r>
                      <a:r>
                        <a:rPr lang="en-US" altLang="ja-JP" sz="1200" kern="0" dirty="0" smtClean="0">
                          <a:solidFill>
                            <a:schemeClr val="bg1"/>
                          </a:solidFill>
                          <a:effectLst/>
                          <a:latin typeface="HGPｺﾞｼｯｸE" pitchFamily="50" charset="-128"/>
                          <a:ea typeface="HGPｺﾞｼｯｸE" pitchFamily="50" charset="-128"/>
                        </a:rPr>
                        <a:t>316</a:t>
                      </a:r>
                      <a:r>
                        <a:rPr lang="ja-JP" altLang="en-US" sz="1200" kern="0" dirty="0" smtClean="0">
                          <a:solidFill>
                            <a:schemeClr val="bg1"/>
                          </a:solidFill>
                          <a:effectLst/>
                          <a:latin typeface="HGPｺﾞｼｯｸE" pitchFamily="50" charset="-128"/>
                          <a:ea typeface="HGPｺﾞｼｯｸE" pitchFamily="50" charset="-128"/>
                        </a:rPr>
                        <a:t>万円）</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ja-JP" sz="1200" kern="0" dirty="0" smtClean="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21427">
                <a:tc>
                  <a:txBody>
                    <a:bodyPr/>
                    <a:lstStyle/>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10</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200" kern="0" dirty="0" smtClean="0">
                          <a:solidFill>
                            <a:schemeClr val="bg1"/>
                          </a:solidFill>
                          <a:effectLst/>
                          <a:latin typeface="HGPｺﾞｼｯｸE" pitchFamily="50" charset="-128"/>
                          <a:ea typeface="HGPｺﾞｼｯｸE" pitchFamily="50" charset="-128"/>
                        </a:rPr>
                        <a:t>大阪府</a:t>
                      </a:r>
                      <a:endParaRPr lang="en-US" altLang="ja-JP" sz="1200" kern="0" dirty="0" smtClean="0">
                        <a:solidFill>
                          <a:schemeClr val="bg1"/>
                        </a:solidFill>
                        <a:effectLst/>
                        <a:latin typeface="HGPｺﾞｼｯｸE" pitchFamily="50" charset="-128"/>
                        <a:ea typeface="HGPｺﾞｼｯｸE" pitchFamily="50" charset="-128"/>
                      </a:endParaRPr>
                    </a:p>
                    <a:p>
                      <a:pPr algn="ctr" fontAlgn="ctr">
                        <a:lnSpc>
                          <a:spcPts val="1200"/>
                        </a:lnSpc>
                      </a:pPr>
                      <a:r>
                        <a:rPr lang="ja-JP" altLang="en-US" sz="1200" kern="0" dirty="0" smtClean="0">
                          <a:solidFill>
                            <a:schemeClr val="bg1"/>
                          </a:solidFill>
                          <a:effectLst/>
                          <a:latin typeface="HGPｺﾞｼｯｸE" pitchFamily="50" charset="-128"/>
                          <a:ea typeface="HGPｺﾞｼｯｸE" pitchFamily="50" charset="-128"/>
                        </a:rPr>
                        <a:t>（</a:t>
                      </a:r>
                      <a:r>
                        <a:rPr lang="en-US" altLang="ja-JP" sz="1200" kern="0" dirty="0" smtClean="0">
                          <a:solidFill>
                            <a:schemeClr val="bg1"/>
                          </a:solidFill>
                          <a:effectLst/>
                          <a:latin typeface="HGPｺﾞｼｯｸE" pitchFamily="50" charset="-128"/>
                          <a:ea typeface="HGPｺﾞｼｯｸE" pitchFamily="50" charset="-128"/>
                        </a:rPr>
                        <a:t>298</a:t>
                      </a:r>
                      <a:r>
                        <a:rPr lang="ja-JP" altLang="en-US" sz="1200" kern="0" dirty="0" smtClean="0">
                          <a:solidFill>
                            <a:schemeClr val="bg1"/>
                          </a:solidFill>
                          <a:effectLst/>
                          <a:latin typeface="HGPｺﾞｼｯｸE" pitchFamily="50" charset="-128"/>
                          <a:ea typeface="HGPｺﾞｼｯｸE" pitchFamily="50" charset="-128"/>
                        </a:rPr>
                        <a:t>万円）</a:t>
                      </a:r>
                      <a:endParaRPr lang="ja-JP" altLang="ja-JP" sz="12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algn="ctr" fontAlgn="ctr">
                        <a:lnSpc>
                          <a:spcPts val="1200"/>
                        </a:lnSpc>
                      </a:pPr>
                      <a:r>
                        <a:rPr lang="ja-JP" altLang="en-US" sz="1200" kern="100" dirty="0" smtClean="0">
                          <a:solidFill>
                            <a:schemeClr val="bg1"/>
                          </a:solidFill>
                          <a:effectLst/>
                          <a:latin typeface="HGPｺﾞｼｯｸE" pitchFamily="50" charset="-128"/>
                          <a:ea typeface="HGPｺﾞｼｯｸE" pitchFamily="50" charset="-128"/>
                        </a:rPr>
                        <a:t>大阪府</a:t>
                      </a:r>
                      <a:endParaRPr lang="en-US" altLang="ja-JP" sz="1200" kern="100" dirty="0" smtClean="0">
                        <a:solidFill>
                          <a:schemeClr val="bg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bg1"/>
                          </a:solidFill>
                          <a:effectLst/>
                          <a:latin typeface="HGPｺﾞｼｯｸE" pitchFamily="50" charset="-128"/>
                          <a:ea typeface="HGPｺﾞｼｯｸE" pitchFamily="50" charset="-128"/>
                        </a:rPr>
                        <a:t>（</a:t>
                      </a:r>
                      <a:r>
                        <a:rPr lang="en-US" altLang="ja-JP" sz="1200" kern="100" dirty="0" smtClean="0">
                          <a:solidFill>
                            <a:schemeClr val="bg1"/>
                          </a:solidFill>
                          <a:effectLst/>
                          <a:latin typeface="HGPｺﾞｼｯｸE" pitchFamily="50" charset="-128"/>
                          <a:ea typeface="HGPｺﾞｼｯｸE" pitchFamily="50" charset="-128"/>
                        </a:rPr>
                        <a:t>295</a:t>
                      </a:r>
                      <a:r>
                        <a:rPr lang="ja-JP" altLang="en-US" sz="1200" kern="100" dirty="0" smtClean="0">
                          <a:solidFill>
                            <a:schemeClr val="bg1"/>
                          </a:solidFill>
                          <a:effectLst/>
                          <a:latin typeface="HGPｺﾞｼｯｸE" pitchFamily="50" charset="-128"/>
                          <a:ea typeface="HGPｺﾞｼｯｸE" pitchFamily="50" charset="-128"/>
                        </a:rPr>
                        <a:t>万円）</a:t>
                      </a:r>
                      <a:endParaRPr lang="ja-JP" altLang="ja-JP" sz="12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r>
              <a:tr h="321427">
                <a:tc>
                  <a:txBody>
                    <a:bodyPr/>
                    <a:lstStyle/>
                    <a:p>
                      <a:pPr algn="ctr" fontAlgn="ctr">
                        <a:lnSpc>
                          <a:spcPts val="1200"/>
                        </a:lnSpc>
                      </a:pPr>
                      <a:r>
                        <a:rPr lang="en-US" altLang="ja-JP" sz="1200" kern="1200" dirty="0" smtClean="0">
                          <a:solidFill>
                            <a:schemeClr val="tx1"/>
                          </a:solidFill>
                          <a:effectLst/>
                          <a:latin typeface="HGPｺﾞｼｯｸE" pitchFamily="50" charset="-128"/>
                          <a:ea typeface="HGPｺﾞｼｯｸE" pitchFamily="50" charset="-128"/>
                        </a:rPr>
                        <a:t>12</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ー</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200" kern="0" dirty="0" smtClean="0">
                          <a:solidFill>
                            <a:schemeClr val="bg1"/>
                          </a:solidFill>
                          <a:effectLst/>
                          <a:latin typeface="HGPｺﾞｼｯｸE" pitchFamily="50" charset="-128"/>
                          <a:ea typeface="HGPｺﾞｼｯｸE" pitchFamily="50" charset="-128"/>
                        </a:rPr>
                        <a:t>大阪府</a:t>
                      </a:r>
                      <a:endParaRPr lang="en-US" altLang="ja-JP" sz="1200" kern="0" dirty="0" smtClean="0">
                        <a:solidFill>
                          <a:schemeClr val="bg1"/>
                        </a:solidFill>
                        <a:effectLst/>
                        <a:latin typeface="HGPｺﾞｼｯｸE" pitchFamily="50" charset="-128"/>
                        <a:ea typeface="HGPｺﾞｼｯｸE" pitchFamily="50" charset="-128"/>
                      </a:endParaRPr>
                    </a:p>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200" kern="0" dirty="0" smtClean="0">
                          <a:solidFill>
                            <a:schemeClr val="bg1"/>
                          </a:solidFill>
                          <a:effectLst/>
                          <a:latin typeface="HGPｺﾞｼｯｸE" pitchFamily="50" charset="-128"/>
                          <a:ea typeface="HGPｺﾞｼｯｸE" pitchFamily="50" charset="-128"/>
                        </a:rPr>
                        <a:t>（</a:t>
                      </a:r>
                      <a:r>
                        <a:rPr lang="en-US" altLang="ja-JP" sz="1200" kern="0" dirty="0" smtClean="0">
                          <a:solidFill>
                            <a:schemeClr val="bg1"/>
                          </a:solidFill>
                          <a:effectLst/>
                          <a:latin typeface="HGPｺﾞｼｯｸE" pitchFamily="50" charset="-128"/>
                          <a:ea typeface="HGPｺﾞｼｯｸE" pitchFamily="50" charset="-128"/>
                        </a:rPr>
                        <a:t>292</a:t>
                      </a:r>
                      <a:r>
                        <a:rPr lang="ja-JP" altLang="en-US" sz="1200" kern="0" dirty="0" smtClean="0">
                          <a:solidFill>
                            <a:schemeClr val="bg1"/>
                          </a:solidFill>
                          <a:effectLst/>
                          <a:latin typeface="HGPｺﾞｼｯｸE" pitchFamily="50" charset="-128"/>
                          <a:ea typeface="HGPｺﾞｼｯｸE" pitchFamily="50" charset="-128"/>
                        </a:rPr>
                        <a:t>万円）</a:t>
                      </a:r>
                      <a:endParaRPr lang="ja-JP" altLang="ja-JP" sz="12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r>
              <a:tr h="321427">
                <a:tc>
                  <a:txBody>
                    <a:bodyPr/>
                    <a:lstStyle/>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13</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ー</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200"/>
                        </a:lnSpc>
                      </a:pPr>
                      <a:r>
                        <a:rPr lang="ja-JP" altLang="en-US" sz="1200" kern="100" dirty="0" smtClean="0">
                          <a:solidFill>
                            <a:schemeClr val="bg1"/>
                          </a:solidFill>
                          <a:effectLst/>
                          <a:latin typeface="HGPｺﾞｼｯｸE" pitchFamily="50" charset="-128"/>
                          <a:ea typeface="HGPｺﾞｼｯｸE" pitchFamily="50" charset="-128"/>
                        </a:rPr>
                        <a:t>大阪府</a:t>
                      </a:r>
                      <a:endParaRPr lang="en-US" altLang="ja-JP" sz="1200" kern="100" dirty="0" smtClean="0">
                        <a:solidFill>
                          <a:schemeClr val="bg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bg1"/>
                          </a:solidFill>
                          <a:effectLst/>
                          <a:latin typeface="HGPｺﾞｼｯｸE" pitchFamily="50" charset="-128"/>
                          <a:ea typeface="HGPｺﾞｼｯｸE" pitchFamily="50" charset="-128"/>
                        </a:rPr>
                        <a:t>（</a:t>
                      </a:r>
                      <a:r>
                        <a:rPr lang="en-US" altLang="ja-JP" sz="1200" kern="100" dirty="0" smtClean="0">
                          <a:solidFill>
                            <a:schemeClr val="bg1"/>
                          </a:solidFill>
                          <a:effectLst/>
                          <a:latin typeface="HGPｺﾞｼｯｸE" pitchFamily="50" charset="-128"/>
                          <a:ea typeface="HGPｺﾞｼｯｸE" pitchFamily="50" charset="-128"/>
                        </a:rPr>
                        <a:t>300</a:t>
                      </a:r>
                      <a:r>
                        <a:rPr lang="ja-JP" altLang="en-US" sz="1200" kern="100" dirty="0" smtClean="0">
                          <a:solidFill>
                            <a:schemeClr val="bg1"/>
                          </a:solidFill>
                          <a:effectLst/>
                          <a:latin typeface="HGPｺﾞｼｯｸE" pitchFamily="50" charset="-128"/>
                          <a:ea typeface="HGPｺﾞｼｯｸE" pitchFamily="50" charset="-128"/>
                        </a:rPr>
                        <a:t>万円）</a:t>
                      </a:r>
                      <a:endParaRPr lang="ja-JP" altLang="ja-JP" sz="12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r>
            </a:tbl>
          </a:graphicData>
        </a:graphic>
      </p:graphicFrame>
      <p:sp>
        <p:nvSpPr>
          <p:cNvPr id="2" name="テキスト ボックス 1"/>
          <p:cNvSpPr txBox="1"/>
          <p:nvPr/>
        </p:nvSpPr>
        <p:spPr>
          <a:xfrm>
            <a:off x="3231448" y="1556792"/>
            <a:ext cx="5949064" cy="292388"/>
          </a:xfrm>
          <a:prstGeom prst="rect">
            <a:avLst/>
          </a:prstGeom>
          <a:noFill/>
        </p:spPr>
        <p:txBody>
          <a:bodyPr wrap="none" rtlCol="0">
            <a:spAutoFit/>
          </a:bodyPr>
          <a:lstStyle/>
          <a:p>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企業所得、財産所得、雇用者報酬の合計で</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ある府民</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所得を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人口で割ったもの</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2"/>
          <p:cNvSpPr>
            <a:spLocks noChangeArrowheads="1"/>
          </p:cNvSpPr>
          <p:nvPr/>
        </p:nvSpPr>
        <p:spPr bwMode="auto">
          <a:xfrm>
            <a:off x="292600" y="5117122"/>
            <a:ext cx="8648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200"/>
              </a:lnSpc>
            </a:pPr>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一人当たり雇用者報酬の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（年度ベース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出典：内閣府県民経済計算</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S55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68SNA</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H8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H12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H13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年基準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114816646"/>
              </p:ext>
            </p:extLst>
          </p:nvPr>
        </p:nvGraphicFramePr>
        <p:xfrm>
          <a:off x="404771" y="5517232"/>
          <a:ext cx="8487709" cy="1269892"/>
        </p:xfrm>
        <a:graphic>
          <a:graphicData uri="http://schemas.openxmlformats.org/drawingml/2006/table">
            <a:tbl>
              <a:tblPr/>
              <a:tblGrid>
                <a:gridCol w="382660"/>
                <a:gridCol w="900561"/>
                <a:gridCol w="900561"/>
                <a:gridCol w="900561"/>
                <a:gridCol w="900561"/>
                <a:gridCol w="900561"/>
                <a:gridCol w="900561"/>
                <a:gridCol w="900561"/>
                <a:gridCol w="900561"/>
                <a:gridCol w="900561"/>
              </a:tblGrid>
              <a:tr h="168526">
                <a:tc>
                  <a:txBody>
                    <a:bodyPr/>
                    <a:lstStyle/>
                    <a:p>
                      <a:pPr algn="ctr">
                        <a:lnSpc>
                          <a:spcPts val="1200"/>
                        </a:lnSpc>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順位</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1987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1990</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1995</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2000</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2005</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r>
              <a:tr h="365127">
                <a:tc>
                  <a:txBody>
                    <a:bodyPr/>
                    <a:lstStyle/>
                    <a:p>
                      <a:pPr algn="ctr" fontAlgn="ctr">
                        <a:lnSpc>
                          <a:spcPts val="12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(594</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(662</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(663</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(634</a:t>
                      </a: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(637</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(634</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(629</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(631</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71112">
                <a:tc>
                  <a:txBody>
                    <a:bodyPr/>
                    <a:lstStyle/>
                    <a:p>
                      <a:pPr algn="ctr" fontAlgn="ctr">
                        <a:lnSpc>
                          <a:spcPts val="12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(441</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(560</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(595</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(611</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(543</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(526</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(526</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altLang="en-US" sz="12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2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(526</a:t>
                      </a:r>
                      <a:r>
                        <a:rPr lang="ja-JP" altLang="en-US" sz="12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altLang="en-US" sz="12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2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(526</a:t>
                      </a:r>
                      <a:r>
                        <a:rPr lang="ja-JP" altLang="en-US" sz="12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r>
              <a:tr h="365127">
                <a:tc>
                  <a:txBody>
                    <a:bodyPr/>
                    <a:lstStyle/>
                    <a:p>
                      <a:pPr algn="ctr" fontAlgn="ctr">
                        <a:lnSpc>
                          <a:spcPts val="12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京都府</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(421</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(538</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(566</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(565</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(539</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(506</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(503</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(501</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(503</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bl>
          </a:graphicData>
        </a:graphic>
      </p:graphicFrame>
      <p:sp>
        <p:nvSpPr>
          <p:cNvPr id="12" name="角丸四角形 11"/>
          <p:cNvSpPr/>
          <p:nvPr/>
        </p:nvSpPr>
        <p:spPr>
          <a:xfrm>
            <a:off x="185172" y="44624"/>
            <a:ext cx="8779316" cy="1139726"/>
          </a:xfrm>
          <a:prstGeom prst="roundRect">
            <a:avLst>
              <a:gd name="adj" fmla="val 999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：一人当たり府民所得</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当たり雇用者報酬は全国</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位にもかかわらず、</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当たり</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府民所得は</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位と過去最低水準に落ち込んで</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。要因としては、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就業者の割合が少ないことなどが考えられる。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49</a:t>
            </a:fld>
            <a:endParaRPr kumimoji="1" lang="ja-JP" altLang="en-US" dirty="0"/>
          </a:p>
        </p:txBody>
      </p:sp>
    </p:spTree>
    <p:extLst>
      <p:ext uri="{BB962C8B-B14F-4D97-AF65-F5344CB8AC3E}">
        <p14:creationId xmlns:p14="http://schemas.microsoft.com/office/powerpoint/2010/main" val="4038331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22424" y="1258272"/>
            <a:ext cx="8525544" cy="2314743"/>
          </a:xfrm>
          <a:prstGeom prst="roundRect">
            <a:avLst>
              <a:gd name="adj" fmla="val 53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251520" y="76470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1520" y="188640"/>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50900" y="1303832"/>
            <a:ext cx="8136904" cy="923330"/>
          </a:xfrm>
          <a:prstGeom prst="rect">
            <a:avLst/>
          </a:prstGeom>
          <a:noFill/>
        </p:spPr>
        <p:txBody>
          <a:bodyPr wrap="square" rtlCol="0">
            <a:spAutoFit/>
          </a:bodyPr>
          <a:lstStyle/>
          <a:p>
            <a:r>
              <a:rPr lang="ja-JP" altLang="en-US" u="sng"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22</a:t>
            </a:r>
            <a:r>
              <a:rPr lang="ja-JP" altLang="en-US"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2010</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cs typeface="Meiryo UI" panose="020B0604030504040204" pitchFamily="50" charset="-128"/>
              </a:rPr>
              <a:t>12</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a:p>
            <a:pPr marL="261938"/>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大阪がこれまでの長期低迷を脱し、日本の成長エンジンとして再生するための方向性を示すものとして、策定</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62856" y="2216758"/>
            <a:ext cx="8136904" cy="646331"/>
          </a:xfrm>
          <a:prstGeom prst="rect">
            <a:avLst/>
          </a:prstGeom>
          <a:noFill/>
        </p:spPr>
        <p:txBody>
          <a:bodyPr wrap="square" rtlCol="0">
            <a:spAutoFit/>
          </a:bodyPr>
          <a:lstStyle/>
          <a:p>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p>
          <a:p>
            <a:pPr marL="261938"/>
            <a:r>
              <a:rPr lang="ja-JP" altLang="en-US" dirty="0">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・大阪市の成長戦略を「大阪の成長戦略」へ一本化</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23168" y="4257971"/>
            <a:ext cx="8286328" cy="923330"/>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「大阪の成長戦略」の何が進んでいて、何が進んでいないのか、</a:t>
            </a:r>
            <a:r>
              <a:rPr lang="ja-JP" altLang="en-US" dirty="0">
                <a:latin typeface="Meiryo UI" panose="020B0604030504040204" pitchFamily="50" charset="-128"/>
                <a:ea typeface="Meiryo UI" panose="020B0604030504040204" pitchFamily="50" charset="-128"/>
                <a:cs typeface="Meiryo UI" panose="020B0604030504040204" pitchFamily="50" charset="-128"/>
              </a:rPr>
              <a:t>これまでの取組み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分析</a:t>
            </a:r>
            <a:r>
              <a:rPr lang="ja-JP" altLang="en-US" dirty="0">
                <a:latin typeface="Meiryo UI" panose="020B0604030504040204" pitchFamily="50" charset="-128"/>
                <a:ea typeface="Meiryo UI" panose="020B0604030504040204" pitchFamily="50" charset="-128"/>
                <a:cs typeface="Meiryo UI" panose="020B0604030504040204" pitchFamily="50" charset="-128"/>
              </a:rPr>
              <a:t>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、今後の取組みへと活かしていくための資料。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これ</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まで、</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月に作成。</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二等辺三角形 11"/>
          <p:cNvSpPr/>
          <p:nvPr/>
        </p:nvSpPr>
        <p:spPr>
          <a:xfrm rot="10800000">
            <a:off x="2673151" y="5277049"/>
            <a:ext cx="3240360" cy="3472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71984" y="5733256"/>
            <a:ext cx="8237512" cy="707886"/>
          </a:xfrm>
          <a:prstGeom prst="rect">
            <a:avLst/>
          </a:prstGeom>
          <a:solidFill>
            <a:schemeClr val="accent5">
              <a:lumMod val="60000"/>
              <a:lumOff val="40000"/>
            </a:schemeClr>
          </a:solid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今回の評価・分析の結果明らかになった課題については、今後、取組みを重点的に強化し、大阪の成長を確実なものとしていく</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40904" y="903834"/>
            <a:ext cx="2232248" cy="34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大阪の成長戦略</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438944" y="4005943"/>
            <a:ext cx="8525544" cy="1175358"/>
          </a:xfrm>
          <a:prstGeom prst="roundRect">
            <a:avLst>
              <a:gd name="adj" fmla="val 78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38944" y="3753915"/>
            <a:ext cx="3240360" cy="504056"/>
          </a:xfrm>
          <a:prstGeom prst="rect">
            <a:avLst/>
          </a:prstGeom>
          <a:solidFill>
            <a:srgbClr val="070A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データでみる「大阪の成長戦略」</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62856" y="2863089"/>
            <a:ext cx="8136904" cy="646331"/>
          </a:xfrm>
          <a:prstGeom prst="rect">
            <a:avLst/>
          </a:prstGeom>
          <a:noFill/>
        </p:spPr>
        <p:txBody>
          <a:bodyPr wrap="square" rtlCol="0">
            <a:spAutoFit/>
          </a:bodyPr>
          <a:lstStyle/>
          <a:p>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p>
          <a:p>
            <a:pPr marL="261938"/>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目標年である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latin typeface="Meiryo UI" panose="020B0604030504040204" pitchFamily="50" charset="-128"/>
                <a:ea typeface="Meiryo UI" panose="020B0604030504040204" pitchFamily="50" charset="-128"/>
                <a:cs typeface="Meiryo UI" panose="020B0604030504040204" pitchFamily="50" charset="-128"/>
              </a:rPr>
              <a:t>年に向けて大阪の成長をより確実なものとする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ため、戦略を</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改訂</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5</a:t>
            </a:fld>
            <a:endParaRPr kumimoji="1" lang="ja-JP" altLang="en-US"/>
          </a:p>
        </p:txBody>
      </p:sp>
    </p:spTree>
    <p:extLst>
      <p:ext uri="{BB962C8B-B14F-4D97-AF65-F5344CB8AC3E}">
        <p14:creationId xmlns:p14="http://schemas.microsoft.com/office/powerpoint/2010/main" val="13764225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97172" y="11177"/>
            <a:ext cx="8623300" cy="1668998"/>
          </a:xfrm>
          <a:prstGeom prst="roundRect">
            <a:avLst>
              <a:gd name="adj" fmla="val 1243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女性の就業</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463550" indent="-285750" algn="just">
              <a:lnSpc>
                <a:spcPts val="2300"/>
              </a:lnSpc>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女性の就業率については、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上昇している。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63550" indent="-285750" algn="just">
              <a:lnSpc>
                <a:spcPts val="2300"/>
              </a:lnSpc>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大阪の女性の有業率と潜在的有業率の差を見ると、</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歳までの年齢層でいずれも</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ポイント以上あり、働く意思がありながら就業出来ていない人が多いことがわかる。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63550" indent="-285750" algn="just">
              <a:lnSpc>
                <a:spcPts val="2300"/>
              </a:lnSpc>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が希望する職種においては、事務的職種の人気が高い</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コンテンツ プレースホルダー 9"/>
          <p:cNvGraphicFramePr>
            <a:graphicFrameLocks/>
          </p:cNvGraphicFramePr>
          <p:nvPr>
            <p:extLst>
              <p:ext uri="{D42A27DB-BD31-4B8C-83A1-F6EECF244321}">
                <p14:modId xmlns:p14="http://schemas.microsoft.com/office/powerpoint/2010/main" val="1245787174"/>
              </p:ext>
            </p:extLst>
          </p:nvPr>
        </p:nvGraphicFramePr>
        <p:xfrm>
          <a:off x="4139952" y="2257708"/>
          <a:ext cx="5040560" cy="2640271"/>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a:xfrm>
            <a:off x="7010400" y="6592267"/>
            <a:ext cx="2133600" cy="365125"/>
          </a:xfrm>
        </p:spPr>
        <p:txBody>
          <a:bodyPr/>
          <a:lstStyle/>
          <a:p>
            <a:fld id="{D2D8002D-B5B0-4BAC-B1F6-782DDCCE6D9C}" type="slidenum">
              <a:rPr kumimoji="1" lang="ja-JP" altLang="en-US" smtClean="0"/>
              <a:pPr/>
              <a:t>50</a:t>
            </a:fld>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3598877762"/>
              </p:ext>
            </p:extLst>
          </p:nvPr>
        </p:nvGraphicFramePr>
        <p:xfrm>
          <a:off x="89580" y="2421220"/>
          <a:ext cx="4104456" cy="2243281"/>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4"/>
          <p:cNvSpPr>
            <a:spLocks noChangeArrowheads="1"/>
          </p:cNvSpPr>
          <p:nvPr/>
        </p:nvSpPr>
        <p:spPr bwMode="auto">
          <a:xfrm>
            <a:off x="4181688" y="1713334"/>
            <a:ext cx="4638784"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smtClean="0">
                <a:latin typeface="+mj-ea"/>
                <a:ea typeface="+mj-ea"/>
              </a:rPr>
              <a:t>■</a:t>
            </a:r>
            <a:r>
              <a:rPr lang="ja-JP" altLang="en-US" sz="1400" dirty="0"/>
              <a:t>年齢階級別女性の有業率、潜在的</a:t>
            </a:r>
            <a:r>
              <a:rPr lang="ja-JP" altLang="en-US" sz="1400" dirty="0" smtClean="0"/>
              <a:t>有業率</a:t>
            </a:r>
            <a:r>
              <a:rPr lang="ja-JP" altLang="en-US" sz="1400" dirty="0">
                <a:latin typeface="+mj-ea"/>
                <a:ea typeface="+mj-ea"/>
              </a:rPr>
              <a:t>　</a:t>
            </a:r>
            <a:r>
              <a:rPr lang="ja-JP" altLang="en-US" sz="1050" dirty="0" smtClean="0">
                <a:latin typeface="+mj-ea"/>
                <a:ea typeface="+mj-ea"/>
              </a:rPr>
              <a:t>（</a:t>
            </a:r>
            <a:r>
              <a:rPr lang="ja-JP" altLang="en-US" sz="1050" dirty="0">
                <a:latin typeface="+mj-ea"/>
                <a:ea typeface="+mj-ea"/>
              </a:rPr>
              <a:t>出典</a:t>
            </a:r>
            <a:r>
              <a:rPr lang="ja-JP" altLang="en-US" sz="1050" dirty="0" smtClean="0">
                <a:latin typeface="+mj-ea"/>
                <a:ea typeface="+mj-ea"/>
              </a:rPr>
              <a:t>：</a:t>
            </a:r>
            <a:r>
              <a:rPr lang="ja-JP" altLang="en-US" sz="1050" dirty="0"/>
              <a:t>平成</a:t>
            </a:r>
            <a:r>
              <a:rPr lang="en-US" altLang="ja-JP" sz="1050" dirty="0">
                <a:latin typeface="+mn-ea"/>
              </a:rPr>
              <a:t>24</a:t>
            </a:r>
            <a:r>
              <a:rPr lang="ja-JP" altLang="en-US" sz="1050" dirty="0"/>
              <a:t>年　総務省「就業構造基本調査</a:t>
            </a:r>
            <a:r>
              <a:rPr lang="ja-JP" altLang="en-US" sz="1050" dirty="0" smtClean="0"/>
              <a:t>」</a:t>
            </a:r>
            <a:r>
              <a:rPr lang="ja-JP" altLang="en-US" sz="1050" dirty="0" smtClean="0">
                <a:latin typeface="+mj-ea"/>
                <a:ea typeface="+mj-ea"/>
              </a:rPr>
              <a:t>）</a:t>
            </a:r>
            <a:endParaRPr lang="ja-JP" altLang="en-US" sz="1050" dirty="0">
              <a:latin typeface="+mj-ea"/>
              <a:ea typeface="+mj-ea"/>
            </a:endParaRPr>
          </a:p>
        </p:txBody>
      </p:sp>
      <p:sp>
        <p:nvSpPr>
          <p:cNvPr id="8" name="正方形/長方形 4"/>
          <p:cNvSpPr>
            <a:spLocks noChangeArrowheads="1"/>
          </p:cNvSpPr>
          <p:nvPr/>
        </p:nvSpPr>
        <p:spPr bwMode="auto">
          <a:xfrm>
            <a:off x="107504" y="1713334"/>
            <a:ext cx="41055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smtClean="0">
                <a:latin typeface="+mn-ea"/>
              </a:rPr>
              <a:t>■</a:t>
            </a:r>
            <a:r>
              <a:rPr lang="ja-JP" altLang="en-US" sz="1400" dirty="0" smtClean="0">
                <a:latin typeface="+mn-ea"/>
              </a:rPr>
              <a:t>女性の就業率の推移</a:t>
            </a:r>
            <a:endParaRPr lang="en-US" altLang="ja-JP" sz="1400" dirty="0" smtClean="0">
              <a:latin typeface="+mn-ea"/>
            </a:endParaRPr>
          </a:p>
          <a:p>
            <a:pPr marL="177800" indent="-177800"/>
            <a:r>
              <a:rPr lang="ja-JP" altLang="en-US" sz="1400" dirty="0">
                <a:latin typeface="+mn-ea"/>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　</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出典：総務省「労働力調査」、大阪府統計課「労働力調査地方集計結果（年平均）</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4"/>
          <p:cNvSpPr>
            <a:spLocks noChangeArrowheads="1"/>
          </p:cNvSpPr>
          <p:nvPr/>
        </p:nvSpPr>
        <p:spPr bwMode="auto">
          <a:xfrm>
            <a:off x="5076056" y="2761183"/>
            <a:ext cx="296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en-US" altLang="ja-JP" sz="1400" dirty="0" smtClean="0">
                <a:latin typeface="+mj-ea"/>
                <a:ea typeface="+mj-ea"/>
              </a:rPr>
              <a:t>%</a:t>
            </a:r>
            <a:endParaRPr lang="ja-JP" altLang="en-US" sz="1400" dirty="0">
              <a:latin typeface="+mj-ea"/>
              <a:ea typeface="+mj-ea"/>
            </a:endParaRPr>
          </a:p>
        </p:txBody>
      </p:sp>
      <p:sp>
        <p:nvSpPr>
          <p:cNvPr id="13" name="テキスト ボックス 12"/>
          <p:cNvSpPr txBox="1"/>
          <p:nvPr/>
        </p:nvSpPr>
        <p:spPr>
          <a:xfrm>
            <a:off x="197172" y="4808185"/>
            <a:ext cx="8789271"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大阪府の女性が応募している職種</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（新規求職申し込み件数（女性のみ）大阪労働局</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労働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市場月報</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3254533946"/>
              </p:ext>
            </p:extLst>
          </p:nvPr>
        </p:nvGraphicFramePr>
        <p:xfrm>
          <a:off x="206153" y="5050056"/>
          <a:ext cx="8592933" cy="16561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98704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20272" y="6592267"/>
            <a:ext cx="2133600" cy="365125"/>
          </a:xfrm>
        </p:spPr>
        <p:txBody>
          <a:bodyPr/>
          <a:lstStyle/>
          <a:p>
            <a:fld id="{D2D8002D-B5B0-4BAC-B1F6-782DDCCE6D9C}" type="slidenum">
              <a:rPr kumimoji="1" lang="ja-JP" altLang="en-US" smtClean="0"/>
              <a:pPr/>
              <a:t>51</a:t>
            </a:fld>
            <a:endParaRPr kumimoji="1" lang="ja-JP" altLang="en-US" dirty="0"/>
          </a:p>
        </p:txBody>
      </p:sp>
      <p:sp>
        <p:nvSpPr>
          <p:cNvPr id="3" name="角丸四角形 2"/>
          <p:cNvSpPr/>
          <p:nvPr/>
        </p:nvSpPr>
        <p:spPr>
          <a:xfrm>
            <a:off x="197172" y="11177"/>
            <a:ext cx="8623300" cy="1641366"/>
          </a:xfrm>
          <a:prstGeom prst="roundRect">
            <a:avLst>
              <a:gd name="adj" fmla="val 1243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⑥</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若年層の就業（高校）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◇大阪府の高等学校卒業者の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就職率</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は改善傾向にあり、</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月時点において、全国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水準との差が縮まった。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◇卒業後に一時的な仕事（アルバイト等）につくものは卒業者の</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年）。経年では、その割合は下がっている。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グラフ 3"/>
          <p:cNvGraphicFramePr/>
          <p:nvPr>
            <p:extLst>
              <p:ext uri="{D42A27DB-BD31-4B8C-83A1-F6EECF244321}">
                <p14:modId xmlns:p14="http://schemas.microsoft.com/office/powerpoint/2010/main" val="2847175637"/>
              </p:ext>
            </p:extLst>
          </p:nvPr>
        </p:nvGraphicFramePr>
        <p:xfrm>
          <a:off x="4687443" y="2329836"/>
          <a:ext cx="4456557" cy="2755348"/>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4975475" y="1806616"/>
            <a:ext cx="4131259" cy="523220"/>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における高等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学校（全日制）卒業後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（年度ベース）</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319807" y="2068226"/>
            <a:ext cx="1001330" cy="276999"/>
          </a:xfrm>
          <a:prstGeom prst="rect">
            <a:avLst/>
          </a:prstGeom>
          <a:noFill/>
        </p:spPr>
        <p:txBody>
          <a:bodyPr wrap="square" rtlCol="0">
            <a:spAutoFit/>
          </a:bodyPr>
          <a:lstStyle/>
          <a:p>
            <a:r>
              <a:rPr lang="ja-JP" altLang="en-US" sz="1200" dirty="0">
                <a:solidFill>
                  <a:prstClr val="black"/>
                </a:solidFill>
              </a:rPr>
              <a:t>（単位：人）</a:t>
            </a:r>
          </a:p>
        </p:txBody>
      </p:sp>
      <p:sp>
        <p:nvSpPr>
          <p:cNvPr id="7" name="テキスト ボックス 6"/>
          <p:cNvSpPr txBox="1"/>
          <p:nvPr/>
        </p:nvSpPr>
        <p:spPr>
          <a:xfrm>
            <a:off x="888646" y="4799259"/>
            <a:ext cx="4086829"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：文部科学省「高等学校卒業者の就職状況調査</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361" y="1775784"/>
            <a:ext cx="5112568"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■大阪・全国の</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新規高等学校卒業（予定）者就職（内定）</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状況</a:t>
            </a:r>
            <a:endParaRPr lang="en-US" altLang="zh-TW"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（３月末現在）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p:nvPr>
            <p:extLst>
              <p:ext uri="{D42A27DB-BD31-4B8C-83A1-F6EECF244321}">
                <p14:modId xmlns:p14="http://schemas.microsoft.com/office/powerpoint/2010/main" val="3385157043"/>
              </p:ext>
            </p:extLst>
          </p:nvPr>
        </p:nvGraphicFramePr>
        <p:xfrm>
          <a:off x="76975" y="2180108"/>
          <a:ext cx="4639041" cy="2689051"/>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87371" y="1617767"/>
            <a:ext cx="352982" cy="246221"/>
          </a:xfrm>
          <a:prstGeom prst="rect">
            <a:avLst/>
          </a:prstGeom>
          <a:noFill/>
        </p:spPr>
        <p:txBody>
          <a:bodyPr wrap="none" rtlCol="0">
            <a:spAutoFit/>
          </a:bodyPr>
          <a:lstStyle/>
          <a:p>
            <a:r>
              <a:rPr kumimoji="1" lang="en-US" altLang="ja-JP" sz="1000" dirty="0" smtClean="0"/>
              <a:t>(%)</a:t>
            </a:r>
            <a:endParaRPr kumimoji="1" lang="ja-JP" altLang="en-US" sz="1000" dirty="0"/>
          </a:p>
        </p:txBody>
      </p:sp>
      <p:sp>
        <p:nvSpPr>
          <p:cNvPr id="12" name="テキスト ボックス 11"/>
          <p:cNvSpPr txBox="1"/>
          <p:nvPr/>
        </p:nvSpPr>
        <p:spPr>
          <a:xfrm>
            <a:off x="9361" y="5079593"/>
            <a:ext cx="5024132"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■高等学校卒業後、「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一時的な仕事に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就いた」者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（年度ベース）</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752448541"/>
              </p:ext>
            </p:extLst>
          </p:nvPr>
        </p:nvGraphicFramePr>
        <p:xfrm>
          <a:off x="440353" y="5387370"/>
          <a:ext cx="4419679" cy="1311796"/>
        </p:xfrm>
        <a:graphic>
          <a:graphicData uri="http://schemas.openxmlformats.org/drawingml/2006/table">
            <a:tbl>
              <a:tblPr firstRow="1" bandRow="1">
                <a:tableStyleId>{5C22544A-7EE6-4342-B048-85BDC9FD1C3A}</a:tableStyleId>
              </a:tblPr>
              <a:tblGrid>
                <a:gridCol w="784499"/>
                <a:gridCol w="2267028"/>
                <a:gridCol w="1368152"/>
              </a:tblGrid>
              <a:tr h="188073">
                <a:tc>
                  <a:txBody>
                    <a:bodyPr/>
                    <a:lstStyle/>
                    <a:p>
                      <a:pPr algn="ctr"/>
                      <a:r>
                        <a:rPr kumimoji="1" lang="ja-JP" altLang="en-US" sz="1100" dirty="0" smtClean="0"/>
                        <a:t>年度</a:t>
                      </a:r>
                      <a:endParaRPr kumimoji="1" lang="ja-JP" altLang="en-US" sz="1100" dirty="0"/>
                    </a:p>
                  </a:txBody>
                  <a:tcPr/>
                </a:tc>
                <a:tc>
                  <a:txBody>
                    <a:bodyPr/>
                    <a:lstStyle/>
                    <a:p>
                      <a:pPr algn="ctr" fontAlgn="ctr"/>
                      <a:r>
                        <a:rPr lang="ja-JP" altLang="en-US" sz="1100" b="0" i="0" u="none" strike="noStrike" dirty="0">
                          <a:effectLst/>
                          <a:latin typeface="HG丸ｺﾞｼｯｸM-PRO"/>
                        </a:rPr>
                        <a:t>一時的な仕事に就いた</a:t>
                      </a:r>
                      <a:r>
                        <a:rPr lang="ja-JP" altLang="en-US" sz="1100" b="0" i="0" u="none" strike="noStrike" dirty="0" smtClean="0">
                          <a:effectLst/>
                          <a:latin typeface="HG丸ｺﾞｼｯｸM-PRO"/>
                        </a:rPr>
                        <a:t>者（人）</a:t>
                      </a:r>
                      <a:endParaRPr lang="ja-JP" altLang="en-US" sz="1100" b="0" i="0" u="none" strike="noStrike" dirty="0">
                        <a:effectLst/>
                        <a:latin typeface="HG丸ｺﾞｼｯｸM-PRO"/>
                      </a:endParaRPr>
                    </a:p>
                  </a:txBody>
                  <a:tcPr marL="9525" marR="9525" marT="9525" marB="0" anchor="ctr"/>
                </a:tc>
                <a:tc>
                  <a:txBody>
                    <a:bodyPr/>
                    <a:lstStyle/>
                    <a:p>
                      <a:pPr algn="ctr"/>
                      <a:r>
                        <a:rPr kumimoji="1" lang="ja-JP" altLang="en-US" sz="1100" dirty="0" smtClean="0"/>
                        <a:t>割合</a:t>
                      </a:r>
                      <a:endParaRPr kumimoji="1" lang="ja-JP" altLang="en-US" sz="1100" dirty="0"/>
                    </a:p>
                  </a:txBody>
                  <a:tcPr/>
                </a:tc>
              </a:tr>
              <a:tr h="283096">
                <a:tc>
                  <a:txBody>
                    <a:bodyPr/>
                    <a:lstStyle/>
                    <a:p>
                      <a:pPr algn="l" fontAlgn="ctr"/>
                      <a:r>
                        <a:rPr lang="en-US" sz="1200" b="0" i="0" u="none" strike="noStrike" dirty="0" smtClean="0">
                          <a:effectLst/>
                          <a:latin typeface="HG丸ｺﾞｼｯｸM-PRO"/>
                        </a:rPr>
                        <a:t>2011</a:t>
                      </a:r>
                      <a:endParaRPr lang="ja-JP" altLang="en-US" sz="1200" b="0" i="0" u="none" strike="noStrike" dirty="0">
                        <a:effectLst/>
                        <a:latin typeface="HG丸ｺﾞｼｯｸM-PRO"/>
                      </a:endParaRPr>
                    </a:p>
                  </a:txBody>
                  <a:tcPr marL="9525" marR="9525" marT="9525" marB="0" anchor="ctr"/>
                </a:tc>
                <a:tc>
                  <a:txBody>
                    <a:bodyPr/>
                    <a:lstStyle/>
                    <a:p>
                      <a:pPr algn="r" fontAlgn="ctr"/>
                      <a:r>
                        <a:rPr lang="en-US" altLang="ja-JP" sz="1200" b="0" i="0" u="none" strike="noStrike">
                          <a:effectLst/>
                          <a:latin typeface="HG丸ｺﾞｼｯｸM-PRO"/>
                        </a:rPr>
                        <a:t>1,691</a:t>
                      </a:r>
                    </a:p>
                  </a:txBody>
                  <a:tcPr marL="9525" marR="9525" marT="9525" marB="0" anchor="ctr"/>
                </a:tc>
                <a:tc>
                  <a:txBody>
                    <a:bodyPr/>
                    <a:lstStyle/>
                    <a:p>
                      <a:pPr algn="r" fontAlgn="ctr"/>
                      <a:r>
                        <a:rPr lang="en-US" altLang="ja-JP" sz="1200" b="0" i="0" u="none" strike="noStrike" dirty="0">
                          <a:effectLst/>
                          <a:latin typeface="HG丸ｺﾞｼｯｸM-PRO"/>
                        </a:rPr>
                        <a:t>2.4%</a:t>
                      </a:r>
                    </a:p>
                  </a:txBody>
                  <a:tcPr marL="9525" marR="9525" marT="9525" marB="0" anchor="ctr"/>
                </a:tc>
              </a:tr>
              <a:tr h="188073">
                <a:tc>
                  <a:txBody>
                    <a:bodyPr/>
                    <a:lstStyle/>
                    <a:p>
                      <a:pPr algn="l" fontAlgn="ctr"/>
                      <a:r>
                        <a:rPr lang="en-US" sz="1200" b="0" i="0" u="none" strike="noStrike" dirty="0" smtClean="0">
                          <a:effectLst/>
                          <a:latin typeface="HG丸ｺﾞｼｯｸM-PRO"/>
                        </a:rPr>
                        <a:t>2012</a:t>
                      </a:r>
                      <a:endParaRPr lang="ja-JP" altLang="en-US" sz="1200" b="0" i="0" u="none" strike="noStrike" dirty="0">
                        <a:effectLst/>
                        <a:latin typeface="HG丸ｺﾞｼｯｸM-PRO"/>
                      </a:endParaRPr>
                    </a:p>
                  </a:txBody>
                  <a:tcPr marL="9525" marR="9525" marT="9525" marB="0" anchor="ctr"/>
                </a:tc>
                <a:tc>
                  <a:txBody>
                    <a:bodyPr/>
                    <a:lstStyle/>
                    <a:p>
                      <a:pPr algn="r" fontAlgn="ctr"/>
                      <a:r>
                        <a:rPr lang="en-US" altLang="ja-JP" sz="1200" b="0" i="0" u="none" strike="noStrike">
                          <a:effectLst/>
                          <a:latin typeface="HG丸ｺﾞｼｯｸM-PRO"/>
                        </a:rPr>
                        <a:t>1,772</a:t>
                      </a:r>
                    </a:p>
                  </a:txBody>
                  <a:tcPr marL="9525" marR="9525" marT="9525" marB="0" anchor="ctr"/>
                </a:tc>
                <a:tc>
                  <a:txBody>
                    <a:bodyPr/>
                    <a:lstStyle/>
                    <a:p>
                      <a:pPr algn="r" fontAlgn="ctr"/>
                      <a:r>
                        <a:rPr lang="en-US" altLang="ja-JP" sz="1200" b="0" i="0" u="none" strike="noStrike" dirty="0">
                          <a:effectLst/>
                          <a:latin typeface="HG丸ｺﾞｼｯｸM-PRO"/>
                        </a:rPr>
                        <a:t>2.6%</a:t>
                      </a:r>
                    </a:p>
                  </a:txBody>
                  <a:tcPr marL="9525" marR="9525" marT="9525" marB="0" anchor="ctr"/>
                </a:tc>
              </a:tr>
              <a:tr h="188073">
                <a:tc>
                  <a:txBody>
                    <a:bodyPr/>
                    <a:lstStyle/>
                    <a:p>
                      <a:pPr algn="l" fontAlgn="ctr"/>
                      <a:r>
                        <a:rPr lang="en-US" sz="1200" b="0" i="0" u="none" strike="noStrike" dirty="0" smtClean="0">
                          <a:effectLst/>
                          <a:latin typeface="HG丸ｺﾞｼｯｸM-PRO"/>
                        </a:rPr>
                        <a:t>2013</a:t>
                      </a:r>
                      <a:endParaRPr lang="ja-JP" altLang="en-US" sz="1200" b="0" i="0" u="none" strike="noStrike" dirty="0">
                        <a:effectLst/>
                        <a:latin typeface="HG丸ｺﾞｼｯｸM-PRO"/>
                      </a:endParaRPr>
                    </a:p>
                  </a:txBody>
                  <a:tcPr marL="9525" marR="9525" marT="9525" marB="0" anchor="ctr"/>
                </a:tc>
                <a:tc>
                  <a:txBody>
                    <a:bodyPr/>
                    <a:lstStyle/>
                    <a:p>
                      <a:pPr algn="r" fontAlgn="ctr"/>
                      <a:r>
                        <a:rPr lang="en-US" altLang="ja-JP" sz="1200" b="0" i="0" u="none" strike="noStrike">
                          <a:effectLst/>
                          <a:latin typeface="HG丸ｺﾞｼｯｸM-PRO"/>
                        </a:rPr>
                        <a:t>1,802</a:t>
                      </a:r>
                    </a:p>
                  </a:txBody>
                  <a:tcPr marL="9525" marR="9525" marT="9525" marB="0" anchor="ctr"/>
                </a:tc>
                <a:tc>
                  <a:txBody>
                    <a:bodyPr/>
                    <a:lstStyle/>
                    <a:p>
                      <a:pPr algn="r" fontAlgn="ctr"/>
                      <a:r>
                        <a:rPr lang="en-US" altLang="ja-JP" sz="1200" b="0" i="0" u="none" strike="noStrike" dirty="0">
                          <a:effectLst/>
                          <a:latin typeface="HG丸ｺﾞｼｯｸM-PRO"/>
                        </a:rPr>
                        <a:t>2.5%</a:t>
                      </a:r>
                    </a:p>
                  </a:txBody>
                  <a:tcPr marL="9525" marR="9525" marT="9525" marB="0" anchor="ctr"/>
                </a:tc>
              </a:tr>
              <a:tr h="188073">
                <a:tc>
                  <a:txBody>
                    <a:bodyPr/>
                    <a:lstStyle/>
                    <a:p>
                      <a:pPr algn="l" fontAlgn="ctr"/>
                      <a:r>
                        <a:rPr lang="en-US" sz="1200" b="0" i="0" u="none" strike="noStrike" dirty="0" smtClean="0">
                          <a:effectLst/>
                          <a:latin typeface="HG丸ｺﾞｼｯｸM-PRO"/>
                        </a:rPr>
                        <a:t>2014</a:t>
                      </a:r>
                      <a:endParaRPr lang="ja-JP" altLang="en-US" sz="1200" b="0" i="0" u="none" strike="noStrike" dirty="0">
                        <a:effectLst/>
                        <a:latin typeface="HG丸ｺﾞｼｯｸM-PRO"/>
                      </a:endParaRPr>
                    </a:p>
                  </a:txBody>
                  <a:tcPr marL="9525" marR="9525" marT="9525" marB="0" anchor="ctr"/>
                </a:tc>
                <a:tc>
                  <a:txBody>
                    <a:bodyPr/>
                    <a:lstStyle/>
                    <a:p>
                      <a:pPr algn="r" fontAlgn="ctr"/>
                      <a:r>
                        <a:rPr lang="en-US" altLang="ja-JP" sz="1200" b="0" i="0" u="none" strike="noStrike">
                          <a:effectLst/>
                          <a:latin typeface="HG丸ｺﾞｼｯｸM-PRO"/>
                        </a:rPr>
                        <a:t>1,508</a:t>
                      </a:r>
                    </a:p>
                  </a:txBody>
                  <a:tcPr marL="9525" marR="9525" marT="9525" marB="0" anchor="ctr"/>
                </a:tc>
                <a:tc>
                  <a:txBody>
                    <a:bodyPr/>
                    <a:lstStyle/>
                    <a:p>
                      <a:pPr algn="r" fontAlgn="ctr"/>
                      <a:r>
                        <a:rPr lang="en-US" altLang="ja-JP" sz="1200" b="0" i="0" u="none" strike="noStrike" dirty="0">
                          <a:effectLst/>
                          <a:latin typeface="HG丸ｺﾞｼｯｸM-PRO"/>
                        </a:rPr>
                        <a:t>2.1%</a:t>
                      </a:r>
                    </a:p>
                  </a:txBody>
                  <a:tcPr marL="9525" marR="9525" marT="9525" marB="0" anchor="ctr"/>
                </a:tc>
              </a:tr>
              <a:tr h="188073">
                <a:tc>
                  <a:txBody>
                    <a:bodyPr/>
                    <a:lstStyle/>
                    <a:p>
                      <a:pPr algn="l" fontAlgn="ctr"/>
                      <a:r>
                        <a:rPr lang="en-US" sz="1200" b="0" i="0" u="none" strike="noStrike" dirty="0" smtClean="0">
                          <a:effectLst/>
                          <a:latin typeface="HG丸ｺﾞｼｯｸM-PRO"/>
                        </a:rPr>
                        <a:t>2015</a:t>
                      </a:r>
                      <a:endParaRPr lang="ja-JP" altLang="en-US" sz="1200" b="0" i="0" u="none" strike="noStrike" dirty="0">
                        <a:effectLst/>
                        <a:latin typeface="HG丸ｺﾞｼｯｸM-PRO"/>
                      </a:endParaRPr>
                    </a:p>
                  </a:txBody>
                  <a:tcPr marL="9525" marR="9525" marT="9525" marB="0" anchor="ctr"/>
                </a:tc>
                <a:tc>
                  <a:txBody>
                    <a:bodyPr/>
                    <a:lstStyle/>
                    <a:p>
                      <a:pPr algn="r" fontAlgn="ctr"/>
                      <a:r>
                        <a:rPr lang="en-US" altLang="ja-JP" sz="1200" b="0" i="0" u="none" strike="noStrike" dirty="0">
                          <a:effectLst/>
                          <a:latin typeface="HG丸ｺﾞｼｯｸM-PRO"/>
                        </a:rPr>
                        <a:t>1,132</a:t>
                      </a:r>
                    </a:p>
                  </a:txBody>
                  <a:tcPr marL="9525" marR="9525" marT="9525" marB="0" anchor="ctr"/>
                </a:tc>
                <a:tc>
                  <a:txBody>
                    <a:bodyPr/>
                    <a:lstStyle/>
                    <a:p>
                      <a:pPr algn="r" fontAlgn="ctr"/>
                      <a:r>
                        <a:rPr lang="en-US" altLang="ja-JP" sz="1200" b="0" i="0" u="none" strike="noStrike" dirty="0">
                          <a:effectLst/>
                          <a:latin typeface="HG丸ｺﾞｼｯｸM-PRO"/>
                        </a:rPr>
                        <a:t>1.5%</a:t>
                      </a:r>
                    </a:p>
                  </a:txBody>
                  <a:tcPr marL="9525" marR="9525" marT="9525" marB="0" anchor="ctr"/>
                </a:tc>
              </a:tr>
            </a:tbl>
          </a:graphicData>
        </a:graphic>
      </p:graphicFrame>
    </p:spTree>
    <p:extLst>
      <p:ext uri="{BB962C8B-B14F-4D97-AF65-F5344CB8AC3E}">
        <p14:creationId xmlns:p14="http://schemas.microsoft.com/office/powerpoint/2010/main" val="4100581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44054" y="6592267"/>
            <a:ext cx="2133600" cy="365125"/>
          </a:xfrm>
        </p:spPr>
        <p:txBody>
          <a:bodyPr/>
          <a:lstStyle/>
          <a:p>
            <a:fld id="{D2D8002D-B5B0-4BAC-B1F6-782DDCCE6D9C}" type="slidenum">
              <a:rPr kumimoji="1" lang="ja-JP" altLang="en-US" smtClean="0"/>
              <a:pPr/>
              <a:t>52</a:t>
            </a:fld>
            <a:endParaRPr kumimoji="1" lang="ja-JP" altLang="en-US" dirty="0"/>
          </a:p>
        </p:txBody>
      </p:sp>
      <p:sp>
        <p:nvSpPr>
          <p:cNvPr id="3" name="角丸四角形 2"/>
          <p:cNvSpPr/>
          <p:nvPr/>
        </p:nvSpPr>
        <p:spPr>
          <a:xfrm>
            <a:off x="197172" y="11177"/>
            <a:ext cx="8623300" cy="696337"/>
          </a:xfrm>
          <a:prstGeom prst="roundRect">
            <a:avLst>
              <a:gd name="adj" fmla="val 1243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⑦</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若年層の就業（大学）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◇大学卒業後、「正規の職員等」として就業する割合は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割弱。</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4"/>
          <p:cNvSpPr>
            <a:spLocks noChangeArrowheads="1"/>
          </p:cNvSpPr>
          <p:nvPr/>
        </p:nvSpPr>
        <p:spPr bwMode="auto">
          <a:xfrm>
            <a:off x="197172" y="908720"/>
            <a:ext cx="46202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大学卒業後の進路</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750371688"/>
              </p:ext>
            </p:extLst>
          </p:nvPr>
        </p:nvGraphicFramePr>
        <p:xfrm>
          <a:off x="1043608" y="959601"/>
          <a:ext cx="3219450" cy="2343150"/>
        </p:xfrm>
        <a:graphic>
          <a:graphicData uri="http://schemas.openxmlformats.org/drawingml/2006/chart">
            <c:chart xmlns:c="http://schemas.openxmlformats.org/drawingml/2006/chart" xmlns:r="http://schemas.openxmlformats.org/officeDocument/2006/relationships" r:id="rId2"/>
          </a:graphicData>
        </a:graphic>
      </p:graphicFrame>
      <p:sp>
        <p:nvSpPr>
          <p:cNvPr id="15" name="テキスト ボックス 14"/>
          <p:cNvSpPr txBox="1"/>
          <p:nvPr/>
        </p:nvSpPr>
        <p:spPr>
          <a:xfrm>
            <a:off x="3361776" y="1314811"/>
            <a:ext cx="2007177" cy="577081"/>
          </a:xfrm>
          <a:prstGeom prst="rect">
            <a:avLst/>
          </a:prstGeom>
          <a:noFill/>
        </p:spPr>
        <p:txBody>
          <a:bodyPr wrap="square" rtlCol="0">
            <a:spAutoFit/>
          </a:bodyPr>
          <a:lstStyle/>
          <a:p>
            <a:r>
              <a:rPr lang="ja-JP" altLang="en-US" sz="1050" dirty="0"/>
              <a:t>正規の職員</a:t>
            </a:r>
            <a:r>
              <a:rPr lang="ja-JP" altLang="en-US" sz="1050" dirty="0" smtClean="0"/>
              <a:t>以外　　　  </a:t>
            </a:r>
            <a:r>
              <a:rPr lang="en-US" altLang="ja-JP" sz="1050" dirty="0" smtClean="0"/>
              <a:t>1,745</a:t>
            </a:r>
            <a:r>
              <a:rPr lang="ja-JP" altLang="en-US" sz="1050" dirty="0" smtClean="0"/>
              <a:t>人</a:t>
            </a:r>
            <a:endParaRPr lang="en-US" altLang="ja-JP" sz="1050" dirty="0" smtClean="0"/>
          </a:p>
          <a:p>
            <a:r>
              <a:rPr kumimoji="1" lang="ja-JP" altLang="en-US" sz="1050" dirty="0"/>
              <a:t>一時的</a:t>
            </a:r>
            <a:r>
              <a:rPr kumimoji="1" lang="ja-JP" altLang="en-US" sz="1050" dirty="0" smtClean="0"/>
              <a:t>な仕事　　 　　</a:t>
            </a:r>
            <a:r>
              <a:rPr lang="ja-JP" altLang="en-US" sz="1050" dirty="0"/>
              <a:t> </a:t>
            </a:r>
            <a:r>
              <a:rPr lang="ja-JP" altLang="en-US" sz="1050" dirty="0" smtClean="0"/>
              <a:t> </a:t>
            </a:r>
            <a:r>
              <a:rPr kumimoji="1" lang="en-US" altLang="ja-JP" sz="1050" dirty="0" smtClean="0"/>
              <a:t>1,205</a:t>
            </a:r>
            <a:r>
              <a:rPr kumimoji="1" lang="ja-JP" altLang="en-US" sz="1050" dirty="0" smtClean="0"/>
              <a:t>人</a:t>
            </a:r>
            <a:endParaRPr kumimoji="1" lang="en-US" altLang="ja-JP" sz="1050" dirty="0" smtClean="0"/>
          </a:p>
          <a:p>
            <a:r>
              <a:rPr lang="ja-JP" altLang="en-US" sz="1050" dirty="0" smtClean="0"/>
              <a:t>就職準備中・その他　   </a:t>
            </a:r>
            <a:r>
              <a:rPr lang="en-US" altLang="ja-JP" sz="1050" dirty="0" smtClean="0"/>
              <a:t>5,039</a:t>
            </a:r>
            <a:r>
              <a:rPr lang="ja-JP" altLang="en-US" sz="1050" dirty="0" smtClean="0"/>
              <a:t>人</a:t>
            </a:r>
            <a:endParaRPr kumimoji="1" lang="ja-JP" altLang="en-US" sz="1050" dirty="0"/>
          </a:p>
        </p:txBody>
      </p:sp>
      <p:sp>
        <p:nvSpPr>
          <p:cNvPr id="16" name="テキスト ボックス 15"/>
          <p:cNvSpPr txBox="1"/>
          <p:nvPr/>
        </p:nvSpPr>
        <p:spPr>
          <a:xfrm>
            <a:off x="3216984" y="2523790"/>
            <a:ext cx="2291120" cy="459700"/>
          </a:xfrm>
          <a:prstGeom prst="roundRect">
            <a:avLst/>
          </a:prstGeom>
          <a:noFill/>
          <a:ln>
            <a:solidFill>
              <a:schemeClr val="tx1"/>
            </a:solidFill>
          </a:ln>
        </p:spPr>
        <p:txBody>
          <a:bodyPr wrap="square" rtlCol="0">
            <a:spAutoFit/>
          </a:bodyPr>
          <a:lstStyle/>
          <a:p>
            <a:pPr algn="ctr"/>
            <a:r>
              <a:rPr kumimoji="1" lang="ja-JP" altLang="en-US" sz="1000" dirty="0" smtClean="0"/>
              <a:t>平成</a:t>
            </a:r>
            <a:r>
              <a:rPr kumimoji="1" lang="en-US" altLang="ja-JP" sz="1000" dirty="0" smtClean="0"/>
              <a:t>27</a:t>
            </a:r>
            <a:r>
              <a:rPr kumimoji="1" lang="ja-JP" altLang="en-US" sz="1000" dirty="0" smtClean="0"/>
              <a:t>年３月に大阪府内の大学を</a:t>
            </a:r>
            <a:endParaRPr kumimoji="1" lang="en-US" altLang="ja-JP" sz="1000" dirty="0" smtClean="0"/>
          </a:p>
          <a:p>
            <a:pPr algn="ctr"/>
            <a:r>
              <a:rPr kumimoji="1" lang="ja-JP" altLang="en-US" sz="1000" dirty="0" smtClean="0"/>
              <a:t>卒業した者（進学等を除く）　</a:t>
            </a:r>
            <a:r>
              <a:rPr kumimoji="1" lang="en-US" altLang="ja-JP" sz="1100" b="1" dirty="0" smtClean="0"/>
              <a:t>39,462</a:t>
            </a:r>
            <a:r>
              <a:rPr kumimoji="1" lang="ja-JP" altLang="en-US" sz="1100" b="1" dirty="0" smtClean="0"/>
              <a:t>人</a:t>
            </a:r>
            <a:endParaRPr kumimoji="1" lang="ja-JP" altLang="en-US" sz="1000" b="1" dirty="0"/>
          </a:p>
        </p:txBody>
      </p:sp>
      <p:sp>
        <p:nvSpPr>
          <p:cNvPr id="17" name="テキスト ボックス 1"/>
          <p:cNvSpPr txBox="1"/>
          <p:nvPr/>
        </p:nvSpPr>
        <p:spPr>
          <a:xfrm>
            <a:off x="1529792" y="3604303"/>
            <a:ext cx="2835573" cy="2783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smtClean="0"/>
              <a:t>（出典：文部科学省「Ｈ</a:t>
            </a:r>
            <a:r>
              <a:rPr lang="en-US" altLang="ja-JP" sz="1100" dirty="0" smtClean="0"/>
              <a:t>27</a:t>
            </a:r>
            <a:r>
              <a:rPr lang="ja-JP" altLang="en-US" sz="1100" dirty="0" smtClean="0"/>
              <a:t>年度学校基本調査」）</a:t>
            </a:r>
            <a:endParaRPr lang="ja-JP" altLang="en-US" sz="1100" dirty="0"/>
          </a:p>
        </p:txBody>
      </p:sp>
      <p:sp>
        <p:nvSpPr>
          <p:cNvPr id="18" name="角丸四角形 17"/>
          <p:cNvSpPr/>
          <p:nvPr/>
        </p:nvSpPr>
        <p:spPr>
          <a:xfrm>
            <a:off x="197172" y="3284984"/>
            <a:ext cx="8623299" cy="3446568"/>
          </a:xfrm>
          <a:prstGeom prst="roundRect">
            <a:avLst>
              <a:gd name="adj" fmla="val 4648"/>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⑸成長を支えるセーフティネットの整備と多様な人材が活躍できる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場づくり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大阪における若年・女性の就業率は改善傾向にあるものの、依然全国平均を下回っており</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、働きたいが就職できていない女性が多くいること、全国</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比べて非正規</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労働者</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割合が高いことなど</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、まだまだ課題は多い。</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引き続き、労働力人口の減少が見込まれる中、就業を希望する府民が活躍できるよう、環境整備を進めるとともに、雇用の量・質双方の確保・向上、</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雇用のミスマッチの解消、</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人材力強化などを図ることが必要</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schemeClr val="tx1"/>
              </a:solidFill>
            </a:endParaRPr>
          </a:p>
          <a:p>
            <a:pPr>
              <a:lnSpc>
                <a:spcPts val="2500"/>
              </a:lnSpc>
            </a:pP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とりわけ、若い世代を安定的な雇用に結び付けることは、大阪</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経済の活性化を促すとともに、若い世代の経済的安定をもたらし、結婚・出産・子育ての希望を実現できる環境の整備につながるため</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、地方創生の観点からも、さらに取組み</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を進める必要がある</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schemeClr val="tx1"/>
              </a:solidFill>
            </a:endParaRPr>
          </a:p>
        </p:txBody>
      </p:sp>
    </p:spTree>
    <p:extLst>
      <p:ext uri="{BB962C8B-B14F-4D97-AF65-F5344CB8AC3E}">
        <p14:creationId xmlns:p14="http://schemas.microsoft.com/office/powerpoint/2010/main" val="37797438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392570994"/>
              </p:ext>
            </p:extLst>
          </p:nvPr>
        </p:nvGraphicFramePr>
        <p:xfrm>
          <a:off x="251520" y="1052736"/>
          <a:ext cx="8750019" cy="5535520"/>
        </p:xfrm>
        <a:graphic>
          <a:graphicData uri="http://schemas.openxmlformats.org/drawingml/2006/table">
            <a:tbl>
              <a:tblPr firstRow="1" bandRow="1">
                <a:tableStyleId>{5940675A-B579-460E-94D1-54222C63F5DA}</a:tableStyleId>
              </a:tblPr>
              <a:tblGrid>
                <a:gridCol w="648072"/>
                <a:gridCol w="648072"/>
                <a:gridCol w="1035361"/>
                <a:gridCol w="1035361"/>
                <a:gridCol w="1035361"/>
                <a:gridCol w="1035361"/>
                <a:gridCol w="1035361"/>
                <a:gridCol w="1035361"/>
                <a:gridCol w="1241709"/>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marL="91443" marR="91443" marT="45716" marB="45716"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834446">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国際特許出願件数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8,748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6,151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6,187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特許庁「特許行政年次報告書</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通関額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9,418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8,793</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2,871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2,177</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9,859</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3,318</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6,699</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4,454</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7,454</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5,360</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4,740</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vMerge="1">
                  <a:txBody>
                    <a:bodyPr/>
                    <a:lstStyle/>
                    <a:p>
                      <a:pPr marL="0" indent="0" algn="l">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出荷額等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7,131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4,925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244</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5,292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年９月公表予定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3" marR="91443" marT="45716" marB="45716"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経済産業省「工業統計表」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経済活動センサス活動調査報告」</a:t>
                      </a: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医薬品製剤製造業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7,463</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7,719</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6,684</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6,427</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6,471</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年９月公表予定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3" marR="91443" marT="45716" marB="45716" anchor="ctr"/>
                </a:tc>
                <a:tc vMerge="1">
                  <a:txBody>
                    <a:bodyPr/>
                    <a:lstStyle/>
                    <a:p>
                      <a:endParaRPr kumimoji="1" lang="ja-JP" altLang="en-US"/>
                    </a:p>
                  </a:txBody>
                  <a:tcPr/>
                </a:tc>
              </a:tr>
              <a:tr h="720080">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一人あたり府民所得</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292.2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298.4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[273.7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294.7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299.5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3" marR="91443" marT="45716" marB="45716"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[286.8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3" marR="91443" marT="45716" marB="45716" anchor="ctr"/>
                </a:tc>
                <a:tc>
                  <a:txBody>
                    <a:bodyPr/>
                    <a:lstStyle/>
                    <a:p>
                      <a:pPr marL="182563" indent="-182563"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速報公表予定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3" marR="91443" marT="45716" marB="4571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内閣府「国民経済計算」</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大阪府統計課「大阪府民経済計算」</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年）は早期推計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r>
              <a:tr h="79208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開業事業所数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7,477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7,564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8,383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10,119</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zh-TW"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厚生労働省「雇用保険事業年報</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･月報</a:t>
                      </a: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雇用保険関係新規成立事業者数</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53</a:t>
            </a:fld>
            <a:endParaRPr kumimoji="1" lang="ja-JP" altLang="en-US" dirty="0"/>
          </a:p>
        </p:txBody>
      </p:sp>
    </p:spTree>
    <p:extLst>
      <p:ext uri="{BB962C8B-B14F-4D97-AF65-F5344CB8AC3E}">
        <p14:creationId xmlns:p14="http://schemas.microsoft.com/office/powerpoint/2010/main" val="34941321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28562" y="670386"/>
            <a:ext cx="8622000" cy="1534478"/>
          </a:xfrm>
          <a:prstGeom prst="roundRect">
            <a:avLst>
              <a:gd name="adj" fmla="val 7264"/>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分析①：医療・健康づくり関連産業のポテンシャル</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a:t>
            </a:r>
            <a:r>
              <a:rPr lang="zh-TW"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製剤</a:t>
            </a:r>
            <a:r>
              <a:rPr lang="zh-TW"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における製造品出荷額は、東京都、愛知県と比べ、高いシェアを持っている。全国の出荷額が低下傾向にある中、大阪は約</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割のシェアを堅持。</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大阪の医薬品製剤製造業の事業所数</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全国２位。関西他府県の事業所数・出荷額もシェアが高く、大阪・関西圏において大きなポテンシャルがあるといえる。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251520" y="76562"/>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（１）先端技術産業のさらなる強化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4"/>
          <p:cNvSpPr>
            <a:spLocks noChangeArrowheads="1"/>
          </p:cNvSpPr>
          <p:nvPr/>
        </p:nvSpPr>
        <p:spPr bwMode="auto">
          <a:xfrm>
            <a:off x="4771976" y="2502418"/>
            <a:ext cx="448054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医薬品製剤製造業における事業所数・従業員数</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出典：経済産業省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工業統計調査」 ）</a:t>
            </a:r>
          </a:p>
        </p:txBody>
      </p:sp>
      <p:graphicFrame>
        <p:nvGraphicFramePr>
          <p:cNvPr id="4" name="表 3"/>
          <p:cNvGraphicFramePr>
            <a:graphicFrameLocks noGrp="1"/>
          </p:cNvGraphicFramePr>
          <p:nvPr>
            <p:extLst>
              <p:ext uri="{D42A27DB-BD31-4B8C-83A1-F6EECF244321}">
                <p14:modId xmlns:p14="http://schemas.microsoft.com/office/powerpoint/2010/main" val="3542746608"/>
              </p:ext>
            </p:extLst>
          </p:nvPr>
        </p:nvGraphicFramePr>
        <p:xfrm>
          <a:off x="4896289" y="3068960"/>
          <a:ext cx="4015892" cy="3145731"/>
        </p:xfrm>
        <a:graphic>
          <a:graphicData uri="http://schemas.openxmlformats.org/drawingml/2006/table">
            <a:tbl>
              <a:tblPr firstRow="1" bandRow="1">
                <a:tableStyleId>{5C22544A-7EE6-4342-B048-85BDC9FD1C3A}</a:tableStyleId>
              </a:tblPr>
              <a:tblGrid>
                <a:gridCol w="827839"/>
                <a:gridCol w="1180107"/>
                <a:gridCol w="980133"/>
                <a:gridCol w="1027813"/>
              </a:tblGrid>
              <a:tr h="412281">
                <a:tc>
                  <a:txBody>
                    <a:bodyPr/>
                    <a:lstStyle/>
                    <a:p>
                      <a:pPr algn="ctr" fontAlgn="ctr"/>
                      <a:r>
                        <a:rPr lang="ja-JP" altLang="en-US" sz="140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事業所数順位</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都府県</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事業所数</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従業</a:t>
                      </a:r>
                      <a:r>
                        <a:rPr lang="zh-TW" altLang="en-US" sz="14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員数</a:t>
                      </a:r>
                      <a:endParaRPr lang="en-US" altLang="zh-TW" sz="14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en-US" altLang="zh-TW" sz="14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14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zh-TW"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zh-TW"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富山</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ja-JP"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6,275</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5,166</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1,821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3,841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1,821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1,793</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gridSpan="2">
                  <a:txBody>
                    <a:bodyPr/>
                    <a:lstStyle/>
                    <a:p>
                      <a:pPr algn="ctr" fontAlgn="b"/>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合計</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525</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3" name="直線コネクタ 12"/>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54</a:t>
            </a:fld>
            <a:endParaRPr kumimoji="1" lang="ja-JP" altLang="en-US" dirty="0"/>
          </a:p>
        </p:txBody>
      </p:sp>
      <p:sp>
        <p:nvSpPr>
          <p:cNvPr id="8" name="Rectangle 75"/>
          <p:cNvSpPr>
            <a:spLocks/>
          </p:cNvSpPr>
          <p:nvPr/>
        </p:nvSpPr>
        <p:spPr bwMode="auto">
          <a:xfrm>
            <a:off x="0" y="2204864"/>
            <a:ext cx="4771976" cy="864096"/>
          </a:xfrm>
          <a:prstGeom prst="rect">
            <a:avLst/>
          </a:prstGeom>
          <a:noFill/>
          <a:ln>
            <a:noFill/>
          </a:ln>
          <a:extLst/>
        </p:spPr>
        <p:txBody>
          <a:bodyPr lIns="0" tIns="72000" rIns="0" bIns="3600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defTabSz="590550"/>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14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製造品</a:t>
            </a:r>
            <a:r>
              <a:rPr kumimoji="0" lang="zh-TW" altLang="en-US" sz="1400" dirty="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出荷</a:t>
            </a:r>
            <a:r>
              <a:rPr kumimoji="0" lang="zh-TW" altLang="en-US" sz="14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額</a:t>
            </a:r>
            <a:r>
              <a:rPr kumimoji="0"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a:t>
            </a:r>
            <a:r>
              <a:rPr kumimoji="0" lang="zh-TW"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医薬品</a:t>
            </a:r>
            <a:r>
              <a:rPr kumimoji="0"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製剤</a:t>
            </a:r>
            <a:r>
              <a:rPr kumimoji="0" lang="zh-TW"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製造業）</a:t>
            </a:r>
            <a:r>
              <a:rPr kumimoji="0"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（出典：</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経済産業省「</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年工業統計調査</a:t>
            </a:r>
            <a:r>
              <a:rPr kumimoji="0"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a:t>
            </a:r>
            <a:endParaRPr kumimoji="0" lang="en-US" altLang="ja-JP"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a:p>
            <a:pPr marL="177800" defTabSz="590550"/>
            <a:r>
              <a:rPr kumimoji="0" lang="en-US" altLang="ja-JP" sz="1200" dirty="0" smtClean="0">
                <a:latin typeface="ＭＳ Ｐゴシック"/>
                <a:ea typeface="ＭＳ Ｐゴシック"/>
                <a:cs typeface="Meiryo UI" panose="020B0604030504040204" pitchFamily="50" charset="-128"/>
                <a:sym typeface="ヒラギノ角ゴ Pro W6" charset="0"/>
              </a:rPr>
              <a:t>※2011</a:t>
            </a:r>
            <a:r>
              <a:rPr kumimoji="0" lang="ja-JP" altLang="en-US" sz="1200" dirty="0" smtClean="0">
                <a:latin typeface="ＭＳ Ｐゴシック"/>
                <a:ea typeface="ＭＳ Ｐゴシック"/>
                <a:cs typeface="Meiryo UI" panose="020B0604030504040204" pitchFamily="50" charset="-128"/>
                <a:sym typeface="ヒラギノ角ゴ Pro W6" charset="0"/>
              </a:rPr>
              <a:t>年は</a:t>
            </a:r>
            <a:r>
              <a:rPr lang="ja-JP" altLang="ja-JP" sz="1200" dirty="0" smtClean="0"/>
              <a:t>工業</a:t>
            </a:r>
            <a:r>
              <a:rPr lang="ja-JP" altLang="ja-JP" sz="1200" dirty="0"/>
              <a:t>統計</a:t>
            </a:r>
            <a:r>
              <a:rPr lang="ja-JP" altLang="ja-JP" sz="1200" dirty="0" smtClean="0"/>
              <a:t>調査</a:t>
            </a:r>
            <a:r>
              <a:rPr lang="ja-JP" altLang="en-US" sz="1200" dirty="0" smtClean="0"/>
              <a:t>の代わりに「</a:t>
            </a:r>
            <a:r>
              <a:rPr lang="ja-JP" altLang="ja-JP" sz="1200" dirty="0" smtClean="0"/>
              <a:t>経済センサス調査</a:t>
            </a:r>
            <a:r>
              <a:rPr lang="ja-JP" altLang="en-US" sz="1200" dirty="0" smtClean="0"/>
              <a:t>」を実施して</a:t>
            </a:r>
            <a:r>
              <a:rPr lang="ja-JP" altLang="en-US" sz="1200" dirty="0"/>
              <a:t>いるが</a:t>
            </a:r>
            <a:r>
              <a:rPr lang="ja-JP" altLang="en-US" sz="1200" dirty="0" smtClean="0"/>
              <a:t>、一部の数値</a:t>
            </a:r>
            <a:r>
              <a:rPr lang="ja-JP" altLang="en-US" sz="1200" dirty="0"/>
              <a:t>が</a:t>
            </a:r>
            <a:r>
              <a:rPr lang="ja-JP" altLang="en-US" sz="1200" dirty="0" smtClean="0"/>
              <a:t>秘匿されているため記載しない。</a:t>
            </a:r>
            <a:endParaRPr kumimoji="0" lang="ja-JP" altLang="en-US" sz="1200" dirty="0">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p:txBody>
      </p:sp>
      <p:graphicFrame>
        <p:nvGraphicFramePr>
          <p:cNvPr id="17" name="グラフ 16"/>
          <p:cNvGraphicFramePr>
            <a:graphicFrameLocks/>
          </p:cNvGraphicFramePr>
          <p:nvPr>
            <p:extLst>
              <p:ext uri="{D42A27DB-BD31-4B8C-83A1-F6EECF244321}">
                <p14:modId xmlns:p14="http://schemas.microsoft.com/office/powerpoint/2010/main" val="2833696675"/>
              </p:ext>
            </p:extLst>
          </p:nvPr>
        </p:nvGraphicFramePr>
        <p:xfrm>
          <a:off x="-23133" y="3068960"/>
          <a:ext cx="4867371"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表 2"/>
          <p:cNvGraphicFramePr>
            <a:graphicFrameLocks noGrp="1"/>
          </p:cNvGraphicFramePr>
          <p:nvPr>
            <p:extLst>
              <p:ext uri="{D42A27DB-BD31-4B8C-83A1-F6EECF244321}">
                <p14:modId xmlns:p14="http://schemas.microsoft.com/office/powerpoint/2010/main" val="159570289"/>
              </p:ext>
            </p:extLst>
          </p:nvPr>
        </p:nvGraphicFramePr>
        <p:xfrm>
          <a:off x="27689" y="6237312"/>
          <a:ext cx="4427982" cy="370840"/>
        </p:xfrm>
        <a:graphic>
          <a:graphicData uri="http://schemas.openxmlformats.org/drawingml/2006/table">
            <a:tbl>
              <a:tblPr firstRow="1" bandRow="1">
                <a:tableStyleId>{5940675A-B579-460E-94D1-54222C63F5DA}</a:tableStyleId>
              </a:tblPr>
              <a:tblGrid>
                <a:gridCol w="801514"/>
                <a:gridCol w="906617"/>
                <a:gridCol w="906617"/>
                <a:gridCol w="906617"/>
                <a:gridCol w="906617"/>
              </a:tblGrid>
              <a:tr h="370840">
                <a:tc>
                  <a:txBody>
                    <a:bodyPr/>
                    <a:lstStyle/>
                    <a:p>
                      <a:r>
                        <a:rPr kumimoji="1" lang="ja-JP" altLang="en-US" sz="900" dirty="0" smtClean="0"/>
                        <a:t>全国出荷額</a:t>
                      </a:r>
                      <a:endParaRPr kumimoji="1" lang="en-US" altLang="ja-JP" sz="900" dirty="0" smtClean="0"/>
                    </a:p>
                    <a:p>
                      <a:r>
                        <a:rPr kumimoji="1" lang="ja-JP" altLang="en-US" sz="900" dirty="0" smtClean="0"/>
                        <a:t>（百万円）</a:t>
                      </a:r>
                      <a:endParaRPr kumimoji="1" lang="ja-JP" altLang="en-US" sz="900" dirty="0"/>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6,566,747</a:t>
                      </a:r>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6,819,175</a:t>
                      </a:r>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6,713,487</a:t>
                      </a:r>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6,679,870</a:t>
                      </a:r>
                    </a:p>
                  </a:txBody>
                  <a:tcPr/>
                </a:tc>
              </a:tr>
            </a:tbl>
          </a:graphicData>
        </a:graphic>
      </p:graphicFrame>
    </p:spTree>
    <p:extLst>
      <p:ext uri="{BB962C8B-B14F-4D97-AF65-F5344CB8AC3E}">
        <p14:creationId xmlns:p14="http://schemas.microsoft.com/office/powerpoint/2010/main" val="18379679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9658" y="56177"/>
            <a:ext cx="8568952" cy="2685336"/>
          </a:xfrm>
          <a:prstGeom prst="roundRect">
            <a:avLst>
              <a:gd name="adj" fmla="val 7252"/>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分析②：健康・医療分野の拠点づくり</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北部（茨木市・箕面市）の丘陵地域に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広がる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彩都ライフサイエンスパークを中心とする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彩都」、大阪市内道修町界隈の製薬企業等ライフサイエンス関連産業の集積、吹田市・豊中市に所在する研究機関の集積を含む</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エリアに「北大阪バイオクラスター」が形成されている。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ライフサイエンス分野の新たな研究開発拠点として、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彩都」に加え</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を目途に国立循環器病研究センターが吹田操車場跡地に移転することを契機に、「北大阪健康医療都市（愛称：健都）」において、新たな医療クラスターの形成を図り、健康・医療分野でのイノベーション創出をめざす</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健都のコンセプト「健康と医療」に合致する「国立健康・栄養研究所」の全部移転に向けて、国と大阪府など関係機関で協議を進めている。</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87855" y="6592267"/>
            <a:ext cx="2092657" cy="365125"/>
          </a:xfrm>
        </p:spPr>
        <p:txBody>
          <a:bodyPr/>
          <a:lstStyle/>
          <a:p>
            <a:fld id="{D2D8002D-B5B0-4BAC-B1F6-782DDCCE6D9C}" type="slidenum">
              <a:rPr lang="ja-JP" altLang="en-US" smtClean="0">
                <a:solidFill>
                  <a:prstClr val="black">
                    <a:tint val="75000"/>
                  </a:prstClr>
                </a:solidFill>
              </a:rPr>
              <a:pPr/>
              <a:t>55</a:t>
            </a:fld>
            <a:endParaRPr lang="ja-JP" altLang="en-US" dirty="0">
              <a:solidFill>
                <a:prstClr val="black">
                  <a:tint val="75000"/>
                </a:prstClr>
              </a:solidFill>
            </a:endParaRPr>
          </a:p>
        </p:txBody>
      </p:sp>
      <p:pic>
        <p:nvPicPr>
          <p:cNvPr id="12" name="図 11"/>
          <p:cNvPicPr>
            <a:picLocks noChangeAspect="1"/>
          </p:cNvPicPr>
          <p:nvPr/>
        </p:nvPicPr>
        <p:blipFill rotWithShape="1">
          <a:blip r:embed="rId3"/>
          <a:srcRect l="52413" r="38217" b="76291"/>
          <a:stretch/>
        </p:blipFill>
        <p:spPr>
          <a:xfrm>
            <a:off x="4608004" y="4748274"/>
            <a:ext cx="1188132" cy="624942"/>
          </a:xfrm>
          <a:prstGeom prst="rect">
            <a:avLst/>
          </a:prstGeom>
        </p:spPr>
      </p:pic>
      <p:sp>
        <p:nvSpPr>
          <p:cNvPr id="20" name="正方形/長方形 19"/>
          <p:cNvSpPr/>
          <p:nvPr/>
        </p:nvSpPr>
        <p:spPr>
          <a:xfrm>
            <a:off x="4830809" y="3357200"/>
            <a:ext cx="4022319" cy="2719936"/>
          </a:xfrm>
          <a:prstGeom prst="rect">
            <a:avLst/>
          </a:prstGeom>
          <a:ln w="9525">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nchorCtr="0"/>
          <a:lstStyle/>
          <a:p>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政府関係機関移転基本方針</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】(H28.3.22</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まち・ひと・しごと創生本部決定</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100" dirty="0">
              <a:solidFill>
                <a:srgbClr val="00B050"/>
              </a:solidFill>
            </a:endParaRPr>
          </a:p>
          <a:p>
            <a:endParaRPr lang="en-US" altLang="ja-JP" sz="1100" dirty="0" smtClean="0">
              <a:solidFill>
                <a:srgbClr val="00B050"/>
              </a:solidFill>
            </a:endParaRPr>
          </a:p>
        </p:txBody>
      </p:sp>
      <p:graphicFrame>
        <p:nvGraphicFramePr>
          <p:cNvPr id="21" name="表 20"/>
          <p:cNvGraphicFramePr>
            <a:graphicFrameLocks noGrp="1"/>
          </p:cNvGraphicFramePr>
          <p:nvPr>
            <p:extLst>
              <p:ext uri="{D42A27DB-BD31-4B8C-83A1-F6EECF244321}">
                <p14:modId xmlns:p14="http://schemas.microsoft.com/office/powerpoint/2010/main" val="3735569292"/>
              </p:ext>
            </p:extLst>
          </p:nvPr>
        </p:nvGraphicFramePr>
        <p:xfrm>
          <a:off x="4982630" y="3815565"/>
          <a:ext cx="3582266" cy="1263249"/>
        </p:xfrm>
        <a:graphic>
          <a:graphicData uri="http://schemas.openxmlformats.org/drawingml/2006/table">
            <a:tbl>
              <a:tblPr firstRow="1" bandRow="1">
                <a:tableStyleId>{5C22544A-7EE6-4342-B048-85BDC9FD1C3A}</a:tableStyleId>
              </a:tblPr>
              <a:tblGrid>
                <a:gridCol w="1063177"/>
                <a:gridCol w="2519089"/>
              </a:tblGrid>
              <a:tr h="333609">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対象機関</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国の対応方針</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r h="927379">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国立健康・栄養研究所</a:t>
                      </a:r>
                      <a:r>
                        <a:rPr kumimoji="1" lang="en-US" altLang="ja-JP" sz="1100" dirty="0" smtClean="0">
                          <a:solidFill>
                            <a:srgbClr val="00B050"/>
                          </a:solidFill>
                          <a:latin typeface="ＭＳ Ｐゴシック"/>
                          <a:ea typeface="+mn-ea"/>
                        </a:rPr>
                        <a:t>※</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東京都新宿区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国立健康・栄養研究所の</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全部移転に向けて、移転の詳細や地元受け入れ体制について、大阪府と厚生労働省・当該機関の間で調整を行い、平成</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年度中を目途に成案を得ることとする</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992" y="2761597"/>
            <a:ext cx="3968840" cy="317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正方形/長方形 104"/>
          <p:cNvSpPr/>
          <p:nvPr/>
        </p:nvSpPr>
        <p:spPr>
          <a:xfrm>
            <a:off x="129352" y="2810954"/>
            <a:ext cx="2462946"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大阪バイオクラスターの位置</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6" name="グループ化 105"/>
          <p:cNvGrpSpPr>
            <a:grpSpLocks noChangeAspect="1"/>
          </p:cNvGrpSpPr>
          <p:nvPr/>
        </p:nvGrpSpPr>
        <p:grpSpPr>
          <a:xfrm>
            <a:off x="3145079" y="3230326"/>
            <a:ext cx="1596753" cy="2343389"/>
            <a:chOff x="5423928" y="1640114"/>
            <a:chExt cx="3540560" cy="5196116"/>
          </a:xfrm>
        </p:grpSpPr>
        <p:sp>
          <p:nvSpPr>
            <p:cNvPr id="107" name="四角形吹き出し 106"/>
            <p:cNvSpPr/>
            <p:nvPr/>
          </p:nvSpPr>
          <p:spPr>
            <a:xfrm>
              <a:off x="5423928" y="1640114"/>
              <a:ext cx="3540560" cy="5196116"/>
            </a:xfrm>
            <a:prstGeom prst="wedgeRectCallout">
              <a:avLst>
                <a:gd name="adj1" fmla="val -72717"/>
                <a:gd name="adj2" fmla="val -9094"/>
              </a:avLst>
            </a:prstGeom>
            <a:solidFill>
              <a:schemeClr val="bg2"/>
            </a:solidFill>
            <a:ln w="6350"/>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8" name="Picture 3" descr="要覧表紙・病院外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4476" y="3006537"/>
              <a:ext cx="1830698" cy="122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図 108"/>
            <p:cNvPicPr/>
            <p:nvPr/>
          </p:nvPicPr>
          <p:blipFill>
            <a:blip r:embed="rId6" cstate="print">
              <a:extLst>
                <a:ext uri="{28A0092B-C50C-407E-A947-70E740481C1C}">
                  <a14:useLocalDpi xmlns:a14="http://schemas.microsoft.com/office/drawing/2010/main" val="0"/>
                </a:ext>
              </a:extLst>
            </a:blip>
            <a:stretch>
              <a:fillRect/>
            </a:stretch>
          </p:blipFill>
          <p:spPr>
            <a:xfrm>
              <a:off x="7034476" y="5572430"/>
              <a:ext cx="1835246" cy="1220256"/>
            </a:xfrm>
            <a:prstGeom prst="rect">
              <a:avLst/>
            </a:prstGeom>
          </p:spPr>
        </p:pic>
        <p:pic>
          <p:nvPicPr>
            <p:cNvPr id="1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2" y="1765739"/>
              <a:ext cx="1838268" cy="116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4476" y="4301485"/>
              <a:ext cx="1835246" cy="12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角丸四角形 111"/>
            <p:cNvSpPr/>
            <p:nvPr/>
          </p:nvSpPr>
          <p:spPr bwMode="auto">
            <a:xfrm>
              <a:off x="5499715" y="1889327"/>
              <a:ext cx="1436843" cy="983599"/>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r>
                <a:rPr lang="ja-JP" altLang="en-US" sz="700" b="1" dirty="0" smtClean="0">
                  <a:latin typeface="Meiryo UI" pitchFamily="50" charset="-128"/>
                  <a:ea typeface="Meiryo UI" pitchFamily="50" charset="-128"/>
                  <a:cs typeface="Meiryo UI" pitchFamily="50" charset="-128"/>
                </a:rPr>
                <a:t>医薬基盤・健康・栄養研究所</a:t>
              </a:r>
              <a:endParaRPr lang="ja-JP" altLang="en-US" sz="700" b="1" dirty="0">
                <a:latin typeface="Meiryo UI" pitchFamily="50" charset="-128"/>
                <a:ea typeface="Meiryo UI" pitchFamily="50" charset="-128"/>
                <a:cs typeface="Meiryo UI" pitchFamily="50" charset="-128"/>
              </a:endParaRPr>
            </a:p>
          </p:txBody>
        </p:sp>
        <p:sp>
          <p:nvSpPr>
            <p:cNvPr id="113" name="角丸四角形 112"/>
            <p:cNvSpPr/>
            <p:nvPr/>
          </p:nvSpPr>
          <p:spPr bwMode="auto">
            <a:xfrm>
              <a:off x="5508103" y="3089896"/>
              <a:ext cx="1436843" cy="983599"/>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r>
                <a:rPr lang="ja-JP" altLang="en-US" sz="700" b="1" dirty="0">
                  <a:latin typeface="Meiryo UI" pitchFamily="50" charset="-128"/>
                  <a:ea typeface="Meiryo UI" pitchFamily="50" charset="-128"/>
                  <a:cs typeface="Meiryo UI" pitchFamily="50" charset="-128"/>
                </a:rPr>
                <a:t>大阪</a:t>
              </a:r>
              <a:r>
                <a:rPr lang="ja-JP" altLang="en-US" sz="700" b="1" dirty="0" smtClean="0">
                  <a:latin typeface="Meiryo UI" pitchFamily="50" charset="-128"/>
                  <a:ea typeface="Meiryo UI" pitchFamily="50" charset="-128"/>
                  <a:cs typeface="Meiryo UI" pitchFamily="50" charset="-128"/>
                </a:rPr>
                <a:t>大学・大阪大学</a:t>
              </a:r>
              <a:endParaRPr lang="en-US" altLang="ja-JP" sz="700" b="1" dirty="0" smtClean="0">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700" b="1" dirty="0" smtClean="0">
                  <a:latin typeface="Meiryo UI" pitchFamily="50" charset="-128"/>
                  <a:ea typeface="Meiryo UI" pitchFamily="50" charset="-128"/>
                  <a:cs typeface="Meiryo UI" pitchFamily="50" charset="-128"/>
                </a:rPr>
                <a:t>医学部</a:t>
              </a:r>
              <a:endParaRPr lang="en-US" altLang="ja-JP" sz="700" b="1" dirty="0" smtClean="0">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700" b="1" dirty="0" smtClean="0">
                  <a:latin typeface="Meiryo UI" pitchFamily="50" charset="-128"/>
                  <a:ea typeface="Meiryo UI" pitchFamily="50" charset="-128"/>
                  <a:cs typeface="Meiryo UI" pitchFamily="50" charset="-128"/>
                </a:rPr>
                <a:t>附属病院</a:t>
              </a:r>
              <a:endParaRPr lang="ja-JP" altLang="en-US" sz="700" b="1" dirty="0">
                <a:latin typeface="Meiryo UI" pitchFamily="50" charset="-128"/>
                <a:ea typeface="Meiryo UI" pitchFamily="50" charset="-128"/>
                <a:cs typeface="Meiryo UI" pitchFamily="50" charset="-128"/>
              </a:endParaRPr>
            </a:p>
          </p:txBody>
        </p:sp>
        <p:sp>
          <p:nvSpPr>
            <p:cNvPr id="114" name="角丸四角形 113"/>
            <p:cNvSpPr/>
            <p:nvPr/>
          </p:nvSpPr>
          <p:spPr bwMode="auto">
            <a:xfrm>
              <a:off x="5508103" y="4383871"/>
              <a:ext cx="1436843" cy="983599"/>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r>
                <a:rPr lang="ja-JP" altLang="en-US" sz="700" b="1" dirty="0" smtClean="0">
                  <a:latin typeface="Meiryo UI" pitchFamily="50" charset="-128"/>
                  <a:ea typeface="Meiryo UI" pitchFamily="50" charset="-128"/>
                  <a:cs typeface="Meiryo UI" pitchFamily="50" charset="-128"/>
                </a:rPr>
                <a:t>国立循環器病研究センター</a:t>
              </a:r>
              <a:endParaRPr lang="ja-JP" altLang="en-US" sz="700" b="1" dirty="0">
                <a:latin typeface="Meiryo UI" pitchFamily="50" charset="-128"/>
                <a:ea typeface="Meiryo UI" pitchFamily="50" charset="-128"/>
                <a:cs typeface="Meiryo UI" pitchFamily="50" charset="-128"/>
              </a:endParaRPr>
            </a:p>
          </p:txBody>
        </p:sp>
        <p:sp>
          <p:nvSpPr>
            <p:cNvPr id="115" name="角丸四角形 114"/>
            <p:cNvSpPr/>
            <p:nvPr/>
          </p:nvSpPr>
          <p:spPr bwMode="auto">
            <a:xfrm>
              <a:off x="5521919" y="5637889"/>
              <a:ext cx="1436843" cy="983599"/>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r>
                <a:rPr lang="ja-JP" altLang="en-US" sz="700" b="1" dirty="0" smtClean="0">
                  <a:latin typeface="Meiryo UI" pitchFamily="50" charset="-128"/>
                  <a:ea typeface="Meiryo UI" pitchFamily="50" charset="-128"/>
                  <a:cs typeface="Meiryo UI" pitchFamily="50" charset="-128"/>
                </a:rPr>
                <a:t>理学研究所生命システム研究センター</a:t>
              </a:r>
              <a:endParaRPr lang="ja-JP" altLang="en-US" sz="700" b="1" dirty="0">
                <a:latin typeface="Meiryo UI" pitchFamily="50" charset="-128"/>
                <a:ea typeface="Meiryo UI" pitchFamily="50" charset="-128"/>
                <a:cs typeface="Meiryo UI" pitchFamily="50" charset="-128"/>
              </a:endParaRPr>
            </a:p>
          </p:txBody>
        </p:sp>
      </p:grpSp>
      <p:sp>
        <p:nvSpPr>
          <p:cNvPr id="116" name="正方形/長方形 115"/>
          <p:cNvSpPr/>
          <p:nvPr/>
        </p:nvSpPr>
        <p:spPr>
          <a:xfrm>
            <a:off x="4755920" y="2894361"/>
            <a:ext cx="4284476" cy="307777"/>
          </a:xfrm>
          <a:prstGeom prst="rect">
            <a:avLst/>
          </a:prstGeom>
          <a:ln w="3175">
            <a:noFill/>
          </a:ln>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政府関係機関の移転</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994502" y="5255073"/>
            <a:ext cx="3772186" cy="430887"/>
          </a:xfrm>
          <a:prstGeom prst="rect">
            <a:avLst/>
          </a:prstGeom>
          <a:noFill/>
        </p:spPr>
        <p:txBody>
          <a:bodyPr wrap="none" rtlCol="0">
            <a:spAutoFit/>
          </a:bodyPr>
          <a:lstStyle/>
          <a:p>
            <a:r>
              <a:rPr kumimoji="1" lang="en-US" altLang="ja-JP" sz="1100" dirty="0" smtClean="0">
                <a:latin typeface="ＭＳ Ｐゴシック"/>
                <a:ea typeface="ＭＳ Ｐゴシック"/>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食生活や運動を通じた生活習慣病の一次</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予防</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ための研究や、特定用途食品等の有効成分の分析等を</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行う。</a:t>
            </a:r>
            <a:endParaRPr kumimoji="1" lang="ja-JP" altLang="en-US" sz="1100" dirty="0"/>
          </a:p>
        </p:txBody>
      </p:sp>
    </p:spTree>
    <p:extLst>
      <p:ext uri="{BB962C8B-B14F-4D97-AF65-F5344CB8AC3E}">
        <p14:creationId xmlns:p14="http://schemas.microsoft.com/office/powerpoint/2010/main" val="163959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54139" y="116632"/>
            <a:ext cx="8622000" cy="2767905"/>
          </a:xfrm>
          <a:prstGeom prst="roundRect">
            <a:avLst>
              <a:gd name="adj" fmla="val 10392"/>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分析③：うめ</a:t>
            </a:r>
            <a:r>
              <a:rPr lang="ja-JP" altLang="en-US"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きたの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立地、先端的な医薬品・医療機器開発に向けた環境整備</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を代表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する産業クラスター</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から１時間圏内の関西の結節点にあり、また平成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年度に見込まれる新駅の開設によって関西空港と直結し、世界と関西を繋ぐゲートウェイとしての機能を活かし、関西の研究開発拠点と産業を繋ぐハブとしての役割を担っていく。</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独）医薬品医療機器総合機構（</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月に、創薬支援ネットワークの本部機能を担う国立研究開発法人</a:t>
            </a:r>
            <a:r>
              <a:rPr lang="zh-TW"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日本医療研究開発機構（</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lang="zh-TW"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創薬支援</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戦略部西日本統括部が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月に開設されるなど、大阪における医薬品・医療機器関連産業の振興に向けた環境整備が進行。</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月には、ＰＭＤＡ関西支部が機能拡充</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初期から治験まで幅広い段階での薬事に関する各種相談が、</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大阪でも可能とな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った</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46912" y="6592267"/>
            <a:ext cx="2133600" cy="365125"/>
          </a:xfrm>
        </p:spPr>
        <p:txBody>
          <a:bodyPr/>
          <a:lstStyle/>
          <a:p>
            <a:fld id="{968C066D-EF8A-4103-8E96-818520F1DF0D}" type="slidenum">
              <a:rPr kumimoji="1" lang="en-US" altLang="ja-JP" smtClean="0"/>
              <a:t>56</a:t>
            </a:fld>
            <a:endParaRPr kumimoji="1" lang="ja-JP" altLang="en-US" dirty="0"/>
          </a:p>
        </p:txBody>
      </p:sp>
      <p:sp>
        <p:nvSpPr>
          <p:cNvPr id="17" name="正方形/長方形 16"/>
          <p:cNvSpPr/>
          <p:nvPr/>
        </p:nvSpPr>
        <p:spPr>
          <a:xfrm>
            <a:off x="4669986" y="3063102"/>
            <a:ext cx="4385627" cy="492443"/>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関西支部と創薬支援ネットワークの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出典：医薬品医療機器総合機構（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39" name="グループ化 38"/>
          <p:cNvGrpSpPr/>
          <p:nvPr/>
        </p:nvGrpSpPr>
        <p:grpSpPr>
          <a:xfrm>
            <a:off x="4639871" y="3637562"/>
            <a:ext cx="3910470" cy="2978617"/>
            <a:chOff x="0" y="19050"/>
            <a:chExt cx="4074072" cy="2978617"/>
          </a:xfrm>
        </p:grpSpPr>
        <p:sp>
          <p:nvSpPr>
            <p:cNvPr id="40" name="正方形/長方形 39"/>
            <p:cNvSpPr/>
            <p:nvPr/>
          </p:nvSpPr>
          <p:spPr>
            <a:xfrm>
              <a:off x="2578647" y="238125"/>
              <a:ext cx="1495425" cy="1695450"/>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41" name="正方形/長方形 40"/>
            <p:cNvSpPr/>
            <p:nvPr/>
          </p:nvSpPr>
          <p:spPr>
            <a:xfrm>
              <a:off x="0" y="238125"/>
              <a:ext cx="2095500" cy="2759542"/>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grpSp>
          <p:nvGrpSpPr>
            <p:cNvPr id="42" name="グループ化 41"/>
            <p:cNvGrpSpPr/>
            <p:nvPr/>
          </p:nvGrpSpPr>
          <p:grpSpPr>
            <a:xfrm>
              <a:off x="304800" y="19050"/>
              <a:ext cx="1590675" cy="2905125"/>
              <a:chOff x="-28576" y="19050"/>
              <a:chExt cx="1590675" cy="2905125"/>
            </a:xfrm>
          </p:grpSpPr>
          <p:sp>
            <p:nvSpPr>
              <p:cNvPr id="51" name="円/楕円 50"/>
              <p:cNvSpPr/>
              <p:nvPr/>
            </p:nvSpPr>
            <p:spPr>
              <a:xfrm>
                <a:off x="0" y="19050"/>
                <a:ext cx="1514475" cy="514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50" kern="100">
                    <a:solidFill>
                      <a:prstClr val="white"/>
                    </a:solidFill>
                    <a:latin typeface="Meiryo UI"/>
                    <a:ea typeface="ＭＳ 明朝"/>
                    <a:cs typeface="Times New Roman"/>
                  </a:rPr>
                  <a:t> </a:t>
                </a:r>
                <a:endParaRPr lang="ja-JP" altLang="en-US" sz="1050" kern="100">
                  <a:solidFill>
                    <a:prstClr val="white"/>
                  </a:solidFill>
                  <a:ea typeface="ＭＳ 明朝"/>
                  <a:cs typeface="Times New Roman"/>
                </a:endParaRPr>
              </a:p>
            </p:txBody>
          </p:sp>
          <p:sp>
            <p:nvSpPr>
              <p:cNvPr id="52" name="テキスト ボックス 2"/>
              <p:cNvSpPr txBox="1"/>
              <p:nvPr/>
            </p:nvSpPr>
            <p:spPr>
              <a:xfrm>
                <a:off x="0" y="72008"/>
                <a:ext cx="1514475" cy="51409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50" kern="100" dirty="0">
                    <a:solidFill>
                      <a:prstClr val="black"/>
                    </a:solidFill>
                    <a:ea typeface="Meiryo UI"/>
                    <a:cs typeface="Times New Roman"/>
                  </a:rPr>
                  <a:t>創薬支援</a:t>
                </a:r>
                <a:endParaRPr lang="ja-JP" altLang="en-US" sz="1050" kern="100" dirty="0">
                  <a:solidFill>
                    <a:prstClr val="black"/>
                  </a:solidFill>
                  <a:ea typeface="ＭＳ 明朝"/>
                  <a:cs typeface="Times New Roman"/>
                </a:endParaRPr>
              </a:p>
              <a:p>
                <a:pPr algn="ctr"/>
                <a:r>
                  <a:rPr lang="ja-JP" altLang="en-US" sz="1050" kern="100" dirty="0">
                    <a:solidFill>
                      <a:prstClr val="black"/>
                    </a:solidFill>
                    <a:ea typeface="Meiryo UI"/>
                    <a:cs typeface="Times New Roman"/>
                  </a:rPr>
                  <a:t>ネットワーク</a:t>
                </a:r>
                <a:endParaRPr lang="ja-JP" altLang="en-US" sz="1050" kern="100" dirty="0">
                  <a:solidFill>
                    <a:prstClr val="black"/>
                  </a:solidFill>
                  <a:ea typeface="ＭＳ 明朝"/>
                  <a:cs typeface="Times New Roman"/>
                </a:endParaRPr>
              </a:p>
            </p:txBody>
          </p:sp>
          <p:sp>
            <p:nvSpPr>
              <p:cNvPr id="53" name="正方形/長方形 52"/>
              <p:cNvSpPr/>
              <p:nvPr/>
            </p:nvSpPr>
            <p:spPr>
              <a:xfrm>
                <a:off x="0" y="914400"/>
                <a:ext cx="1457325" cy="3714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54" name="テキスト ボックス 2"/>
              <p:cNvSpPr txBox="1">
                <a:spLocks noChangeArrowheads="1"/>
              </p:cNvSpPr>
              <p:nvPr/>
            </p:nvSpPr>
            <p:spPr bwMode="auto">
              <a:xfrm>
                <a:off x="200025" y="981075"/>
                <a:ext cx="995045" cy="266700"/>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1050" kern="100">
                    <a:solidFill>
                      <a:prstClr val="black"/>
                    </a:solidFill>
                    <a:latin typeface="Century"/>
                    <a:ea typeface="Meiryo UI"/>
                    <a:cs typeface="Times New Roman"/>
                  </a:rPr>
                  <a:t>ＡＭＥＤ</a:t>
                </a:r>
                <a:endParaRPr lang="ja-JP" altLang="en-US" sz="1050" kern="100">
                  <a:solidFill>
                    <a:prstClr val="black"/>
                  </a:solidFill>
                  <a:latin typeface="Century"/>
                  <a:ea typeface="ＭＳ 明朝"/>
                  <a:cs typeface="Times New Roman"/>
                </a:endParaRPr>
              </a:p>
            </p:txBody>
          </p:sp>
          <p:sp>
            <p:nvSpPr>
              <p:cNvPr id="55" name="正方形/長方形 54"/>
              <p:cNvSpPr/>
              <p:nvPr/>
            </p:nvSpPr>
            <p:spPr>
              <a:xfrm>
                <a:off x="0" y="1371600"/>
                <a:ext cx="1457325" cy="122872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56" name="テキスト ボックス 2"/>
              <p:cNvSpPr txBox="1">
                <a:spLocks noChangeArrowheads="1"/>
              </p:cNvSpPr>
              <p:nvPr/>
            </p:nvSpPr>
            <p:spPr bwMode="auto">
              <a:xfrm>
                <a:off x="71436" y="1408129"/>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1050" kern="100" dirty="0">
                    <a:solidFill>
                      <a:prstClr val="black"/>
                    </a:solidFill>
                    <a:latin typeface="Century"/>
                    <a:ea typeface="Meiryo UI"/>
                    <a:cs typeface="Times New Roman"/>
                  </a:rPr>
                  <a:t>理化学研究所</a:t>
                </a:r>
                <a:endParaRPr lang="ja-JP" altLang="en-US" sz="1050" kern="100" dirty="0">
                  <a:solidFill>
                    <a:prstClr val="black"/>
                  </a:solidFill>
                  <a:latin typeface="Century"/>
                  <a:ea typeface="ＭＳ 明朝"/>
                  <a:cs typeface="Times New Roman"/>
                </a:endParaRPr>
              </a:p>
            </p:txBody>
          </p:sp>
          <p:sp>
            <p:nvSpPr>
              <p:cNvPr id="57" name="テキスト ボックス 2"/>
              <p:cNvSpPr txBox="1">
                <a:spLocks noChangeArrowheads="1"/>
              </p:cNvSpPr>
              <p:nvPr/>
            </p:nvSpPr>
            <p:spPr bwMode="auto">
              <a:xfrm>
                <a:off x="71436" y="1697641"/>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900" kern="100" dirty="0">
                    <a:solidFill>
                      <a:prstClr val="black"/>
                    </a:solidFill>
                    <a:latin typeface="Century"/>
                    <a:ea typeface="Meiryo UI"/>
                    <a:cs typeface="Times New Roman"/>
                  </a:rPr>
                  <a:t>産業技術総合研究</a:t>
                </a:r>
                <a:r>
                  <a:rPr lang="ja-JP" altLang="en-US" sz="1000" kern="100" dirty="0">
                    <a:solidFill>
                      <a:prstClr val="black"/>
                    </a:solidFill>
                    <a:latin typeface="Century"/>
                    <a:ea typeface="Meiryo UI"/>
                    <a:cs typeface="Times New Roman"/>
                  </a:rPr>
                  <a:t>所</a:t>
                </a:r>
                <a:endParaRPr lang="ja-JP" altLang="en-US" sz="1050" kern="100" dirty="0">
                  <a:solidFill>
                    <a:prstClr val="black"/>
                  </a:solidFill>
                  <a:latin typeface="Century"/>
                  <a:ea typeface="ＭＳ 明朝"/>
                  <a:cs typeface="Times New Roman"/>
                </a:endParaRPr>
              </a:p>
            </p:txBody>
          </p:sp>
          <p:sp>
            <p:nvSpPr>
              <p:cNvPr id="58" name="テキスト ボックス 2"/>
              <p:cNvSpPr txBox="1">
                <a:spLocks noChangeArrowheads="1"/>
              </p:cNvSpPr>
              <p:nvPr/>
            </p:nvSpPr>
            <p:spPr bwMode="auto">
              <a:xfrm>
                <a:off x="71436" y="1987153"/>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700" kern="100" dirty="0">
                    <a:latin typeface="Century"/>
                    <a:ea typeface="Meiryo UI"/>
                    <a:cs typeface="Times New Roman"/>
                  </a:rPr>
                  <a:t>医薬</a:t>
                </a:r>
                <a:r>
                  <a:rPr lang="ja-JP" altLang="en-US" sz="700" kern="100" dirty="0" smtClean="0">
                    <a:latin typeface="Century"/>
                    <a:ea typeface="Meiryo UI"/>
                    <a:cs typeface="Times New Roman"/>
                  </a:rPr>
                  <a:t>基盤・健康・栄養研究所</a:t>
                </a:r>
                <a:endParaRPr lang="ja-JP" altLang="en-US" sz="700" kern="100" dirty="0">
                  <a:latin typeface="Century"/>
                  <a:ea typeface="ＭＳ 明朝"/>
                  <a:cs typeface="Times New Roman"/>
                </a:endParaRPr>
              </a:p>
            </p:txBody>
          </p:sp>
          <p:sp>
            <p:nvSpPr>
              <p:cNvPr id="59" name="テキスト ボックス 2"/>
              <p:cNvSpPr txBox="1">
                <a:spLocks noChangeArrowheads="1"/>
              </p:cNvSpPr>
              <p:nvPr/>
            </p:nvSpPr>
            <p:spPr bwMode="auto">
              <a:xfrm>
                <a:off x="71436" y="2276664"/>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1050" kern="100" dirty="0">
                    <a:solidFill>
                      <a:prstClr val="black"/>
                    </a:solidFill>
                    <a:latin typeface="Century"/>
                    <a:ea typeface="Meiryo UI"/>
                    <a:cs typeface="Times New Roman"/>
                  </a:rPr>
                  <a:t>創薬連携研究機関</a:t>
                </a:r>
                <a:endParaRPr lang="ja-JP" altLang="en-US" sz="1050" kern="100" dirty="0">
                  <a:solidFill>
                    <a:prstClr val="black"/>
                  </a:solidFill>
                  <a:latin typeface="Century"/>
                  <a:ea typeface="ＭＳ 明朝"/>
                  <a:cs typeface="Times New Roman"/>
                </a:endParaRPr>
              </a:p>
            </p:txBody>
          </p:sp>
          <p:sp>
            <p:nvSpPr>
              <p:cNvPr id="60" name="テキスト ボックス 2"/>
              <p:cNvSpPr txBox="1">
                <a:spLocks noChangeArrowheads="1"/>
              </p:cNvSpPr>
              <p:nvPr/>
            </p:nvSpPr>
            <p:spPr bwMode="auto">
              <a:xfrm>
                <a:off x="-28576" y="2667000"/>
                <a:ext cx="1590675" cy="257175"/>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1050" kern="100">
                    <a:solidFill>
                      <a:prstClr val="black"/>
                    </a:solidFill>
                    <a:latin typeface="Century"/>
                    <a:ea typeface="Meiryo UI"/>
                    <a:cs typeface="Times New Roman"/>
                  </a:rPr>
                  <a:t>大学、民間研究機関等</a:t>
                </a:r>
                <a:endParaRPr lang="ja-JP" altLang="en-US" sz="1050" kern="100">
                  <a:solidFill>
                    <a:prstClr val="black"/>
                  </a:solidFill>
                  <a:latin typeface="Century"/>
                  <a:ea typeface="ＭＳ 明朝"/>
                  <a:cs typeface="Times New Roman"/>
                </a:endParaRPr>
              </a:p>
            </p:txBody>
          </p:sp>
        </p:grpSp>
        <p:sp>
          <p:nvSpPr>
            <p:cNvPr id="43" name="左右矢印 42"/>
            <p:cNvSpPr/>
            <p:nvPr/>
          </p:nvSpPr>
          <p:spPr>
            <a:xfrm>
              <a:off x="1903461" y="628650"/>
              <a:ext cx="876300" cy="438150"/>
            </a:xfrm>
            <a:prstGeom prst="leftRightArrow">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44" name="テキスト ボックス 2"/>
            <p:cNvSpPr txBox="1">
              <a:spLocks noChangeArrowheads="1"/>
            </p:cNvSpPr>
            <p:nvPr/>
          </p:nvSpPr>
          <p:spPr bwMode="auto">
            <a:xfrm>
              <a:off x="2673897" y="1886304"/>
              <a:ext cx="1314450" cy="275516"/>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a:spAutoFit/>
            </a:bodyPr>
            <a:lstStyle/>
            <a:p>
              <a:pPr algn="ctr"/>
              <a:r>
                <a:rPr lang="en-US" sz="1050" kern="100" dirty="0">
                  <a:solidFill>
                    <a:prstClr val="black"/>
                  </a:solidFill>
                  <a:latin typeface="Meiryo UI"/>
                  <a:ea typeface="ＭＳ 明朝"/>
                  <a:cs typeface="Times New Roman"/>
                </a:rPr>
                <a:t>PMDA</a:t>
              </a:r>
              <a:r>
                <a:rPr lang="ja-JP" altLang="en-US" sz="1050" kern="100" dirty="0">
                  <a:solidFill>
                    <a:prstClr val="black"/>
                  </a:solidFill>
                  <a:latin typeface="Century"/>
                  <a:ea typeface="Meiryo UI"/>
                  <a:cs typeface="Times New Roman"/>
                </a:rPr>
                <a:t>関西支部</a:t>
              </a:r>
              <a:endParaRPr lang="ja-JP" altLang="en-US" sz="1050" kern="100" dirty="0">
                <a:solidFill>
                  <a:prstClr val="black"/>
                </a:solidFill>
                <a:latin typeface="Century"/>
                <a:ea typeface="ＭＳ 明朝"/>
                <a:cs typeface="Times New Roman"/>
              </a:endParaRPr>
            </a:p>
          </p:txBody>
        </p:sp>
        <p:sp>
          <p:nvSpPr>
            <p:cNvPr id="45" name="角丸四角形 44"/>
            <p:cNvSpPr/>
            <p:nvPr/>
          </p:nvSpPr>
          <p:spPr>
            <a:xfrm>
              <a:off x="2788197" y="447675"/>
              <a:ext cx="1066800" cy="6191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050" kern="100" dirty="0" smtClean="0">
                  <a:solidFill>
                    <a:schemeClr val="tx1"/>
                  </a:solidFill>
                  <a:ea typeface="Meiryo UI"/>
                  <a:cs typeface="Times New Roman"/>
                </a:rPr>
                <a:t>薬事に関する各種相談</a:t>
              </a:r>
              <a:endParaRPr lang="ja-JP" altLang="en-US" sz="1050" strike="sngStrike" kern="100" dirty="0">
                <a:solidFill>
                  <a:schemeClr val="tx1"/>
                </a:solidFill>
                <a:ea typeface="ＭＳ 明朝"/>
                <a:cs typeface="Times New Roman"/>
              </a:endParaRPr>
            </a:p>
          </p:txBody>
        </p:sp>
        <p:sp>
          <p:nvSpPr>
            <p:cNvPr id="46" name="角丸四角形 45"/>
            <p:cNvSpPr/>
            <p:nvPr/>
          </p:nvSpPr>
          <p:spPr>
            <a:xfrm>
              <a:off x="2769147" y="1190625"/>
              <a:ext cx="1066800" cy="6191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050" kern="100" dirty="0">
                  <a:solidFill>
                    <a:srgbClr val="000000"/>
                  </a:solidFill>
                  <a:latin typeface="Meiryo UI"/>
                  <a:ea typeface="ＭＳ 明朝"/>
                  <a:cs typeface="Times New Roman"/>
                </a:rPr>
                <a:t>GMP</a:t>
              </a:r>
              <a:r>
                <a:rPr lang="ja-JP" altLang="en-US" sz="1050" kern="100"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等</a:t>
              </a:r>
            </a:p>
            <a:p>
              <a:pPr algn="ctr"/>
              <a:r>
                <a:rPr lang="ja-JP" altLang="en-US" sz="1050" kern="100" dirty="0">
                  <a:solidFill>
                    <a:srgbClr val="000000"/>
                  </a:solidFill>
                  <a:ea typeface="Meiryo UI"/>
                  <a:cs typeface="Times New Roman"/>
                </a:rPr>
                <a:t>実地調査</a:t>
              </a:r>
              <a:endParaRPr lang="ja-JP" altLang="en-US" sz="1050" kern="100" dirty="0">
                <a:solidFill>
                  <a:prstClr val="white"/>
                </a:solidFill>
                <a:ea typeface="ＭＳ 明朝"/>
                <a:cs typeface="Times New Roman"/>
              </a:endParaRPr>
            </a:p>
          </p:txBody>
        </p:sp>
        <p:sp>
          <p:nvSpPr>
            <p:cNvPr id="47" name="テキスト ボックス 2"/>
            <p:cNvSpPr txBox="1">
              <a:spLocks noChangeArrowheads="1"/>
            </p:cNvSpPr>
            <p:nvPr/>
          </p:nvSpPr>
          <p:spPr bwMode="auto">
            <a:xfrm>
              <a:off x="1903461" y="723595"/>
              <a:ext cx="819150" cy="333375"/>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050" kern="100" dirty="0">
                  <a:solidFill>
                    <a:prstClr val="black"/>
                  </a:solidFill>
                  <a:latin typeface="Century"/>
                  <a:ea typeface="Meiryo UI"/>
                  <a:cs typeface="Times New Roman"/>
                </a:rPr>
                <a:t>連携</a:t>
              </a:r>
              <a:endParaRPr lang="ja-JP" altLang="en-US" sz="1050" kern="100" dirty="0">
                <a:solidFill>
                  <a:prstClr val="black"/>
                </a:solidFill>
                <a:latin typeface="Century"/>
                <a:ea typeface="ＭＳ 明朝"/>
                <a:cs typeface="Times New Roman"/>
              </a:endParaRPr>
            </a:p>
          </p:txBody>
        </p:sp>
        <p:sp>
          <p:nvSpPr>
            <p:cNvPr id="49" name="環状矢印 48"/>
            <p:cNvSpPr/>
            <p:nvPr/>
          </p:nvSpPr>
          <p:spPr>
            <a:xfrm rot="5400000">
              <a:off x="1271588" y="1233487"/>
              <a:ext cx="1028700" cy="714375"/>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50" name="環状矢印 49"/>
            <p:cNvSpPr/>
            <p:nvPr/>
          </p:nvSpPr>
          <p:spPr>
            <a:xfrm rot="16200000">
              <a:off x="-157162" y="1223962"/>
              <a:ext cx="1028700" cy="714375"/>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grpSp>
      <p:pic>
        <p:nvPicPr>
          <p:cNvPr id="62" name="図 61"/>
          <p:cNvPicPr>
            <a:picLocks noChangeAspect="1"/>
          </p:cNvPicPr>
          <p:nvPr/>
        </p:nvPicPr>
        <p:blipFill>
          <a:blip r:embed="rId2"/>
          <a:stretch>
            <a:fillRect/>
          </a:stretch>
        </p:blipFill>
        <p:spPr>
          <a:xfrm>
            <a:off x="220803" y="3341968"/>
            <a:ext cx="3168352" cy="2082477"/>
          </a:xfrm>
          <a:prstGeom prst="rect">
            <a:avLst/>
          </a:prstGeom>
        </p:spPr>
      </p:pic>
      <p:sp>
        <p:nvSpPr>
          <p:cNvPr id="63" name="正方形/長方形 62"/>
          <p:cNvSpPr/>
          <p:nvPr/>
        </p:nvSpPr>
        <p:spPr>
          <a:xfrm>
            <a:off x="220803" y="3076800"/>
            <a:ext cx="3598237"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きたの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四角形吹き出し 63"/>
          <p:cNvSpPr/>
          <p:nvPr/>
        </p:nvSpPr>
        <p:spPr>
          <a:xfrm>
            <a:off x="2305749" y="5316153"/>
            <a:ext cx="2088232" cy="660980"/>
          </a:xfrm>
          <a:prstGeom prst="wedgeRectCallout">
            <a:avLst>
              <a:gd name="adj1" fmla="val -66087"/>
              <a:gd name="adj2" fmla="val -9349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関西の交通結節点となっている。</a:t>
            </a:r>
            <a:endParaRPr kumimoji="1" lang="ja-JP" altLang="en-US" dirty="0">
              <a:solidFill>
                <a:schemeClr val="tx1"/>
              </a:solidFill>
            </a:endParaRPr>
          </a:p>
        </p:txBody>
      </p:sp>
    </p:spTree>
    <p:extLst>
      <p:ext uri="{BB962C8B-B14F-4D97-AF65-F5344CB8AC3E}">
        <p14:creationId xmlns:p14="http://schemas.microsoft.com/office/powerpoint/2010/main" val="39413051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81886" y="204293"/>
            <a:ext cx="8952931" cy="2062443"/>
          </a:xfrm>
          <a:prstGeom prst="roundRect">
            <a:avLst>
              <a:gd name="adj" fmla="val 10392"/>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分析④：</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（ホウ素中性子捕捉</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療法</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の推進</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次世代の革新的がん治療法であり、その実施に不可欠な加速器、ホウ素薬剤、</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検査等の技術要素を有する最先端の研究機関がすべて集積するのは大阪・関西の強み。</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におけるＢＮＣＴ臨床研究の約半数は大阪・関西で実施されたものであり、現在、加速器、ホウ素薬剤を用いた世界初の治験が、脳腫瘍と頭頸部がんを対象に進められている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strike="sng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2018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年には、世界最先端の研究拠点と密接に連携した医療拠点として関西</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医療センターの開院が予定されており、相互の連携により引き続き世界の</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をリードしていく体制強化を図る。 </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81886" y="2854868"/>
            <a:ext cx="4268940"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のこれまでの関西の取組み</a:t>
            </a:r>
          </a:p>
        </p:txBody>
      </p:sp>
      <p:sp>
        <p:nvSpPr>
          <p:cNvPr id="4" name="スライド番号プレースホルダー 3"/>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57</a:t>
            </a:fld>
            <a:endParaRPr kumimoji="1" lang="ja-JP" altLang="en-US"/>
          </a:p>
        </p:txBody>
      </p:sp>
      <p:sp>
        <p:nvSpPr>
          <p:cNvPr id="5" name="テキスト ボックス 4"/>
          <p:cNvSpPr txBox="1"/>
          <p:nvPr/>
        </p:nvSpPr>
        <p:spPr>
          <a:xfrm>
            <a:off x="9344735" y="2132856"/>
            <a:ext cx="184731" cy="369332"/>
          </a:xfrm>
          <a:prstGeom prst="rect">
            <a:avLst/>
          </a:prstGeom>
          <a:noFill/>
        </p:spPr>
        <p:txBody>
          <a:bodyPr wrap="none" rtlCol="0">
            <a:spAutoFit/>
          </a:bodyPr>
          <a:lstStyle/>
          <a:p>
            <a:endParaRPr kumimoji="1"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4018988196"/>
              </p:ext>
            </p:extLst>
          </p:nvPr>
        </p:nvGraphicFramePr>
        <p:xfrm>
          <a:off x="323528" y="3165872"/>
          <a:ext cx="8184596" cy="3424188"/>
        </p:xfrm>
        <a:graphic>
          <a:graphicData uri="http://schemas.openxmlformats.org/drawingml/2006/table">
            <a:tbl>
              <a:tblPr firstRow="1" firstCol="1" bandRow="1"/>
              <a:tblGrid>
                <a:gridCol w="926852"/>
                <a:gridCol w="7257744"/>
              </a:tblGrid>
              <a:tr h="264563">
                <a:tc>
                  <a:txBody>
                    <a:bodyPr/>
                    <a:lstStyle/>
                    <a:p>
                      <a:pPr algn="l">
                        <a:lnSpc>
                          <a:spcPts val="1500"/>
                        </a:lnSpc>
                        <a:spcAft>
                          <a:spcPts val="0"/>
                        </a:spcAft>
                      </a:pPr>
                      <a:r>
                        <a:rPr lang="en-US" altLang="ja-JP" sz="1000" kern="100" spc="100" baseline="0" dirty="0" smtClean="0">
                          <a:solidFill>
                            <a:schemeClr val="tx1"/>
                          </a:solidFill>
                          <a:effectLst/>
                          <a:latin typeface="Century"/>
                          <a:ea typeface="メイリオ"/>
                          <a:cs typeface="Times New Roman"/>
                        </a:rPr>
                        <a:t>1974</a:t>
                      </a:r>
                      <a:r>
                        <a:rPr lang="ja-JP" sz="1000" kern="100" spc="100" baseline="0" dirty="0" smtClean="0">
                          <a:solidFill>
                            <a:schemeClr val="tx1"/>
                          </a:solidFill>
                          <a:effectLst/>
                          <a:latin typeface="Century"/>
                          <a:ea typeface="メイリオ"/>
                          <a:cs typeface="Times New Roman"/>
                        </a:rPr>
                        <a:t>～</a:t>
                      </a:r>
                      <a:endParaRPr lang="ja-JP" sz="1000" kern="100" spc="100" baseline="0" dirty="0">
                        <a:solidFill>
                          <a:schemeClr val="tx1"/>
                        </a:solidFill>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・京都大学原子炉実験所の原子炉を用いて中性子の医療分野への活用としてＢＮＣＴの臨床研究を</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63">
                <a:tc>
                  <a:txBody>
                    <a:bodyPr/>
                    <a:lstStyle/>
                    <a:p>
                      <a:pPr algn="l">
                        <a:lnSpc>
                          <a:spcPts val="1500"/>
                        </a:lnSpc>
                        <a:spcAft>
                          <a:spcPts val="0"/>
                        </a:spcAft>
                      </a:pPr>
                      <a:r>
                        <a:rPr lang="en-US" altLang="ja-JP" sz="1000" kern="100" spc="100" baseline="0" dirty="0" smtClean="0">
                          <a:solidFill>
                            <a:schemeClr val="tx1"/>
                          </a:solidFill>
                          <a:effectLst/>
                          <a:latin typeface="Century"/>
                          <a:ea typeface="メイリオ"/>
                          <a:cs typeface="Times New Roman"/>
                        </a:rPr>
                        <a:t>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内閣府</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先端医療開発特区（スーパー特区）に採択（京都大学等）</a:t>
                      </a:r>
                    </a:p>
                    <a:p>
                      <a:pPr algn="l">
                        <a:lnSpc>
                          <a:spcPts val="1500"/>
                        </a:lnSpc>
                        <a:spcAft>
                          <a:spcPts val="0"/>
                        </a:spcAft>
                      </a:pP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小型</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加速器を</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開発</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（京都大学と住友重機械工業</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63">
                <a:tc>
                  <a:txBody>
                    <a:bodyPr/>
                    <a:lstStyle/>
                    <a:p>
                      <a:pPr algn="l">
                        <a:lnSpc>
                          <a:spcPts val="1500"/>
                        </a:lnSpc>
                        <a:spcAft>
                          <a:spcPts val="0"/>
                        </a:spcAft>
                      </a:pPr>
                      <a:r>
                        <a:rPr lang="en-US" altLang="ja-JP" sz="1000" kern="100" spc="100" baseline="0" dirty="0" smtClean="0">
                          <a:solidFill>
                            <a:schemeClr val="tx1"/>
                          </a:solidFill>
                          <a:effectLst/>
                          <a:latin typeface="Century"/>
                          <a:ea typeface="メイリオ"/>
                          <a:cs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・ホウ素薬剤を高品質で大量に作製できる技術の開発に</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成功</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（府大とステラファーマ</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・ＢＮＣＴ研究会発足（事務局：</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京大、</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大阪府、熊取町）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63">
                <a:tc>
                  <a:txBody>
                    <a:bodyPr/>
                    <a:lstStyle/>
                    <a:p>
                      <a:pPr algn="l">
                        <a:lnSpc>
                          <a:spcPts val="1500"/>
                        </a:lnSpc>
                        <a:spcAft>
                          <a:spcPts val="0"/>
                        </a:spcAft>
                      </a:pPr>
                      <a:r>
                        <a:rPr lang="en-US" altLang="ja-JP" sz="1000" kern="100" spc="100" baseline="0" dirty="0" smtClean="0">
                          <a:solidFill>
                            <a:schemeClr val="tx1"/>
                          </a:solidFill>
                          <a:effectLst/>
                          <a:latin typeface="Century"/>
                          <a:ea typeface="メイリオ"/>
                          <a:cs typeface="Times New Roman"/>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・関西イノベーション国際戦略総合特区指定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999">
                <a:tc>
                  <a:txBody>
                    <a:bodyPr/>
                    <a:lstStyle/>
                    <a:p>
                      <a:pPr algn="l">
                        <a:lnSpc>
                          <a:spcPts val="1500"/>
                        </a:lnSpc>
                        <a:spcAft>
                          <a:spcPts val="0"/>
                        </a:spcAft>
                      </a:pPr>
                      <a:r>
                        <a:rPr lang="en-US" altLang="ja-JP" sz="1000" kern="100" spc="100" baseline="0" dirty="0" smtClean="0">
                          <a:solidFill>
                            <a:schemeClr val="tx1"/>
                          </a:solidFill>
                          <a:effectLst/>
                          <a:latin typeface="Century"/>
                          <a:ea typeface="メイリオ"/>
                          <a:cs typeface="Times New Roman"/>
                        </a:rPr>
                        <a:t>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・加速器</a:t>
                      </a:r>
                      <a:r>
                        <a:rPr lang="en-US"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システム及びホウ素薬剤を用いた世界初の治験を開始（再発悪性神経膠腫</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（京大原子炉実験所、大阪医科大学、ステラファーマ㈱、住友重機械工業㈱）</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63">
                <a:tc>
                  <a:txBody>
                    <a:bodyPr/>
                    <a:lstStyle/>
                    <a:p>
                      <a:pPr algn="l">
                        <a:lnSpc>
                          <a:spcPts val="1500"/>
                        </a:lnSpc>
                        <a:spcAft>
                          <a:spcPts val="0"/>
                        </a:spcAft>
                      </a:pPr>
                      <a:r>
                        <a:rPr lang="en-US" altLang="ja-JP" sz="1000" kern="100" spc="100" baseline="0" dirty="0" smtClean="0">
                          <a:solidFill>
                            <a:schemeClr val="tx1"/>
                          </a:solidFill>
                          <a:effectLst/>
                          <a:latin typeface="Century"/>
                          <a:ea typeface="メイリオ"/>
                          <a:cs typeface="Times New Roman"/>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において、総合特区調整費</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獲得（</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404">
                <a:tc>
                  <a:txBody>
                    <a:bodyPr/>
                    <a:lstStyle/>
                    <a:p>
                      <a:pPr algn="l">
                        <a:lnSpc>
                          <a:spcPts val="1500"/>
                        </a:lnSpc>
                        <a:spcAft>
                          <a:spcPts val="0"/>
                        </a:spcAft>
                      </a:pPr>
                      <a:r>
                        <a:rPr lang="en-US" altLang="ja-JP" sz="1000" kern="100" spc="100" baseline="0" dirty="0" smtClean="0">
                          <a:solidFill>
                            <a:schemeClr val="tx1"/>
                          </a:solidFill>
                          <a:effectLst/>
                          <a:latin typeface="Century"/>
                          <a:ea typeface="メイリオ"/>
                          <a:cs typeface="Times New Roman"/>
                        </a:rPr>
                        <a:t>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・放射線治療歴を有する切除不能な局所再発頭頸部がん又は切除不能な局所進行頭頸部がん（非扁平上皮がん）の治</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験開始</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（京大原子炉実験所、川崎医科大学、ステラファーマ㈱、住友重機械工業㈱）</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・府大に</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研究センター」開設</a:t>
                      </a:r>
                    </a:p>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（ホウ素中性子捕捉療法）実用化推進と拠点形成に向けた検討会議</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開催</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（事務局：京大原子炉実験所、大阪府、熊取町）</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197">
                <a:tc>
                  <a:txBody>
                    <a:bodyPr/>
                    <a:lstStyle/>
                    <a:p>
                      <a:pPr algn="l">
                        <a:lnSpc>
                          <a:spcPts val="1500"/>
                        </a:lnSpc>
                        <a:spcAft>
                          <a:spcPts val="0"/>
                        </a:spcAft>
                      </a:pPr>
                      <a:r>
                        <a:rPr lang="en-US" altLang="ja-JP" sz="1000" kern="100" spc="100" baseline="0" dirty="0" smtClean="0">
                          <a:solidFill>
                            <a:schemeClr val="tx1"/>
                          </a:solidFill>
                          <a:effectLst/>
                          <a:latin typeface="Century"/>
                          <a:ea typeface="ＭＳ 明朝"/>
                          <a:cs typeface="Times New Roman"/>
                        </a:rPr>
                        <a:t>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・大阪医科大学が中心となり「（一社）関西</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医療センター」を設立</a:t>
                      </a:r>
                      <a:r>
                        <a:rPr lang="en-US" altLang="ja-JP" sz="1000" strike="sng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000" strike="sng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altLang="en-US"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研究会を</a:t>
                      </a: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altLang="en-US"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推進協議会に改組（事務局：京大、大阪府、熊取町、関西</a:t>
                      </a: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altLang="en-US"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医療センター）</a:t>
                      </a:r>
                      <a:endParaRPr lang="ja-JP" altLang="ja-JP" sz="1000" strike="sng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35599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9886" y="116632"/>
            <a:ext cx="8622000" cy="2733288"/>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185738" indent="-185738" algn="just">
              <a:lnSpc>
                <a:spcPts val="2200"/>
              </a:lnSpc>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分析⑤：</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新エネルギー関連産業振興に向けた取組み</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5738" indent="-185738" algn="just">
              <a:lnSpc>
                <a:spcPts val="2200"/>
              </a:lnSpc>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大阪・関西が強みを有する蓄電池、水素・燃料電池関連産業の振興のため、新たなビジネス創出支援や関連産業の集積促進等に取組んでいる。具体的には、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年に「バッテリー戦略研究センター」を設立。その活動成果として、</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月、国の独立行政法人である「製品評価技術基盤機構」（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NITE</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）の世界最大級の大型蓄電システムの試験・評価施設が、咲洲地区に開所した。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2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再生可能エネルギーやスマートグリッドの導入に伴い、大型蓄電システムは世界的な市場拡大が予想されることから、大阪府では、蓄電池の性能・安全性の評価、新しい試験・評価手法の研究開発、認証機能の整備等を通じて、企業の国際競争力強化や関連企業の集積をめざし、本施設と連携を進めながら引き続き新エネルギー産業の振興に取り組んでいく。</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79512" y="2852936"/>
            <a:ext cx="1728192"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■取組状況</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58</a:t>
            </a:fld>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2305027037"/>
              </p:ext>
            </p:extLst>
          </p:nvPr>
        </p:nvGraphicFramePr>
        <p:xfrm>
          <a:off x="323528" y="3191490"/>
          <a:ext cx="4607398" cy="3522766"/>
        </p:xfrm>
        <a:graphic>
          <a:graphicData uri="http://schemas.openxmlformats.org/drawingml/2006/table">
            <a:tbl>
              <a:tblPr firstRow="1" firstCol="1" bandRow="1"/>
              <a:tblGrid>
                <a:gridCol w="646958"/>
                <a:gridCol w="3960440"/>
              </a:tblGrid>
              <a:tr h="362890">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r>
                        <a:rPr lang="ja-JP" sz="1000" strike="sng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strike="sng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・新エネルギー産業分野の市場・研究開発動向について情報提供する講座の開催</a:t>
                      </a:r>
                      <a:endParaRPr kumimoji="1" lang="en-US" altLang="ja-JP" sz="1000" b="0" i="0" u="none" strike="sng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5233">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車両等を活用したエネルギーマネジメント実証の展開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・バッテリー戦略研究センター設立</a:t>
                      </a:r>
                      <a:endPar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8143">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・新エネルギー産業（電池関連）創出事業補助金による研究開発等支援</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6030">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・新関空会社と連携し関西国際空港における水素活用・インフラ整備に向けたプロジェクト（</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KIX</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スマート愛ランド水素グリッドプロジェクト）が国の財政支援・特区活用により事業開始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7307">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・水素燃料電池フォークリフトの開発・運用実証（環境省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排出削減対策強化型技術開発・実証事業に採択）</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・大阪府中央卸売市場に国内初の</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メガワットの燃料電池を導入</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50505">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・関空二期島に「イワタニ水素ステーション関西国際空港」が開所（国際戦略総合特区の国税優遇措置を活用）</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・新たな製品・サービスの実用化により水素利用の幅の拡大を図るため、水素関連事業の取組みの方向性を示した「</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H2Osaka</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ビジョン」を策定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ENEOS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枚方走谷水素ステーション」「イワタニ水素ステーション大阪森之宮」他、府内に計</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箇所の水素ステーションが整備</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・咲洲において大型蓄電システム試験・評価施設（</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NLAB</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）が開所</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テキスト ボックス 9"/>
          <p:cNvSpPr txBox="1"/>
          <p:nvPr/>
        </p:nvSpPr>
        <p:spPr>
          <a:xfrm>
            <a:off x="5157919" y="2808000"/>
            <a:ext cx="3302513"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2" descr="http://www.nite.go.jp/data/0000798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8360" y="3169009"/>
            <a:ext cx="2998056" cy="154727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148064" y="4725144"/>
            <a:ext cx="3628879"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■イワタニ水素ステーション大阪森之宮</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descr="http://www.iwatani.co.jp/jpn/downloads/images/img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793" y="5085184"/>
            <a:ext cx="2407559" cy="1603694"/>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7740352" y="6021288"/>
            <a:ext cx="1403648"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岩谷</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産業株式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962504" y="2901302"/>
            <a:ext cx="1814440" cy="246221"/>
          </a:xfrm>
          <a:prstGeom prst="rect">
            <a:avLst/>
          </a:prstGeom>
          <a:noFill/>
        </p:spPr>
        <p:txBody>
          <a:bodyPr wrap="square" rtlCol="0">
            <a:spAutoFit/>
          </a:bodyPr>
          <a:lstStyle/>
          <a:p>
            <a:pPr algn="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ホームページ）</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48520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34872" y="764704"/>
            <a:ext cx="8169842" cy="3240360"/>
          </a:xfrm>
          <a:prstGeom prst="roundRect">
            <a:avLst>
              <a:gd name="adj" fmla="val 4648"/>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⑴先端技術産業のさらなる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　</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大阪・関西が強みを</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有するライフサイエンス</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、新エネルギー産業分野については、これまでも特区制度等を活用しながら、</a:t>
            </a:r>
            <a:r>
              <a:rPr kumimoji="0" lang="en-US" altLang="ja-JP"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kumimoji="0" lang="en-US" altLang="ja-JP"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薬支援戦略部西日本</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統括部、</a:t>
            </a:r>
            <a:r>
              <a:rPr kumimoji="0"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NLAB</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（大型蓄電システム試験・評価施設）等の設置等の環境整備に努めてきた。</a:t>
            </a:r>
            <a:endParaRPr kumimoji="0"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今後とも、高度</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レベルの大学・研究機関、高い技術を有するものづくり企業、多様な医療機関など資源が集中する強みを活かし、社会が直面する課題解決を図りながら、これらの分野を大阪の成長産業へと育成し、大阪の持続的成長を実現していくことが重要。</a:t>
            </a:r>
            <a:endParaRPr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そのため、</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先端的</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な研究開発を行う</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企業や研究機関、</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関係機関の誘致</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等により、</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先端技術産業の一</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大拠点化を</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図ることが必要</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59</a:t>
            </a:fld>
            <a:endParaRPr kumimoji="1" lang="ja-JP" altLang="en-US" dirty="0"/>
          </a:p>
        </p:txBody>
      </p:sp>
    </p:spTree>
    <p:extLst>
      <p:ext uri="{BB962C8B-B14F-4D97-AF65-F5344CB8AC3E}">
        <p14:creationId xmlns:p14="http://schemas.microsoft.com/office/powerpoint/2010/main" val="503583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6</a:t>
            </a:fld>
            <a:endParaRPr kumimoji="1" lang="ja-JP" altLang="en-US"/>
          </a:p>
        </p:txBody>
      </p:sp>
    </p:spTree>
    <p:extLst>
      <p:ext uri="{BB962C8B-B14F-4D97-AF65-F5344CB8AC3E}">
        <p14:creationId xmlns:p14="http://schemas.microsoft.com/office/powerpoint/2010/main" val="4242912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76562"/>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（２）世界市場に打って出る大阪産業・大阪企業への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支援</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107504" y="584864"/>
            <a:ext cx="8780203" cy="1686878"/>
          </a:xfrm>
          <a:prstGeom prst="roundRect">
            <a:avLst>
              <a:gd name="adj" fmla="val 11226"/>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8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：企業の海外展開支援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spcAft>
                <a:spcPts val="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国際特許出願件数は、大阪は東京に次いで二番目であり、海外進出への意欲が高いことがうかがえる。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近年、小売業、サービス業の海外展開事例も見られる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地域企業に対する知財に関する支援業務を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行う（独法）</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所有権情報・</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研修館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の近畿地方の統括拠点の大阪府における整備について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、国において検討中。</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71483" y="2643912"/>
            <a:ext cx="4426032" cy="276999"/>
          </a:xfrm>
          <a:prstGeom prst="rect">
            <a:avLst/>
          </a:prstGeom>
        </p:spPr>
        <p:txBody>
          <a:bodyPr wrap="square">
            <a:spAutoFit/>
          </a:bodyPr>
          <a:lstStyle/>
          <a:p>
            <a:pPr marL="177800" indent="-177800"/>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各都道府県における国際特許出願件数（</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：特許庁）</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84719" y="532983"/>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60</a:t>
            </a:fld>
            <a:endParaRPr kumimoji="1" lang="ja-JP" altLang="en-US"/>
          </a:p>
        </p:txBody>
      </p:sp>
      <p:sp>
        <p:nvSpPr>
          <p:cNvPr id="5" name="テキスト ボックス 4"/>
          <p:cNvSpPr txBox="1"/>
          <p:nvPr/>
        </p:nvSpPr>
        <p:spPr>
          <a:xfrm>
            <a:off x="1043608" y="3501008"/>
            <a:ext cx="543739"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矢印コネクタ 10"/>
          <p:cNvCxnSpPr/>
          <p:nvPr/>
        </p:nvCxnSpPr>
        <p:spPr>
          <a:xfrm>
            <a:off x="1587347" y="3654896"/>
            <a:ext cx="320357" cy="769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flipH="1">
            <a:off x="2429211" y="4774013"/>
            <a:ext cx="358764" cy="31920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14" name="表 13"/>
          <p:cNvGraphicFramePr>
            <a:graphicFrameLocks noGrp="1"/>
          </p:cNvGraphicFramePr>
          <p:nvPr>
            <p:extLst>
              <p:ext uri="{D42A27DB-BD31-4B8C-83A1-F6EECF244321}">
                <p14:modId xmlns:p14="http://schemas.microsoft.com/office/powerpoint/2010/main" val="4052051274"/>
              </p:ext>
            </p:extLst>
          </p:nvPr>
        </p:nvGraphicFramePr>
        <p:xfrm>
          <a:off x="4972342" y="3245644"/>
          <a:ext cx="4136162" cy="3215640"/>
        </p:xfrm>
        <a:graphic>
          <a:graphicData uri="http://schemas.openxmlformats.org/drawingml/2006/table">
            <a:tbl>
              <a:tblPr firstRow="1" bandRow="1">
                <a:tableStyleId>{5C22544A-7EE6-4342-B048-85BDC9FD1C3A}</a:tableStyleId>
              </a:tblPr>
              <a:tblGrid>
                <a:gridCol w="429174"/>
                <a:gridCol w="1394601"/>
                <a:gridCol w="660600"/>
                <a:gridCol w="1651787"/>
              </a:tblGrid>
              <a:tr h="252449">
                <a:tc gridSpan="2">
                  <a:txBody>
                    <a:bodyPr/>
                    <a:lstStyle/>
                    <a:p>
                      <a:pPr algn="ctr"/>
                      <a:r>
                        <a:rPr kumimoji="1" lang="ja-JP" altLang="en-US" sz="1100" dirty="0" smtClean="0"/>
                        <a:t>企業名</a:t>
                      </a:r>
                      <a:endParaRPr kumimoji="1" lang="ja-JP" altLang="en-US" sz="1100" dirty="0"/>
                    </a:p>
                  </a:txBody>
                  <a:tcPr/>
                </a:tc>
                <a:tc hMerge="1">
                  <a:txBody>
                    <a:bodyPr/>
                    <a:lstStyle/>
                    <a:p>
                      <a:endParaRPr kumimoji="1" lang="ja-JP" altLang="en-US" sz="800" dirty="0"/>
                    </a:p>
                  </a:txBody>
                  <a:tcPr/>
                </a:tc>
                <a:tc>
                  <a:txBody>
                    <a:bodyPr/>
                    <a:lstStyle/>
                    <a:p>
                      <a:r>
                        <a:rPr kumimoji="1" lang="ja-JP" altLang="en-US" sz="1100" dirty="0" smtClean="0"/>
                        <a:t>海外現地法人数</a:t>
                      </a:r>
                      <a:endParaRPr kumimoji="1" lang="ja-JP" altLang="en-US" sz="1100" dirty="0"/>
                    </a:p>
                  </a:txBody>
                  <a:tcPr/>
                </a:tc>
                <a:tc>
                  <a:txBody>
                    <a:bodyPr/>
                    <a:lstStyle/>
                    <a:p>
                      <a:r>
                        <a:rPr kumimoji="1" lang="ja-JP" altLang="en-US" sz="1100" dirty="0" smtClean="0"/>
                        <a:t>進出国</a:t>
                      </a:r>
                      <a:endParaRPr kumimoji="1" lang="ja-JP" altLang="en-US" sz="1100" dirty="0"/>
                    </a:p>
                  </a:txBody>
                  <a:tcPr/>
                </a:tc>
              </a:tr>
              <a:tr h="252449">
                <a:tc>
                  <a:txBody>
                    <a:bodyPr/>
                    <a:lstStyle/>
                    <a:p>
                      <a:r>
                        <a:rPr kumimoji="1" lang="ja-JP" altLang="en-US" sz="1000" dirty="0" smtClean="0"/>
                        <a:t>小売</a:t>
                      </a:r>
                      <a:endParaRPr kumimoji="1" lang="ja-JP" altLang="en-US" sz="1000" dirty="0"/>
                    </a:p>
                  </a:txBody>
                  <a:tcPr/>
                </a:tc>
                <a:tc>
                  <a:txBody>
                    <a:bodyPr/>
                    <a:lstStyle/>
                    <a:p>
                      <a:r>
                        <a:rPr kumimoji="1" lang="ja-JP" altLang="en-US" sz="1100" dirty="0" smtClean="0"/>
                        <a:t>百貨店</a:t>
                      </a:r>
                    </a:p>
                    <a:p>
                      <a:r>
                        <a:rPr kumimoji="1" lang="ja-JP" altLang="en-US" sz="1100" dirty="0" smtClean="0"/>
                        <a:t>スーパー</a:t>
                      </a:r>
                      <a:endParaRPr kumimoji="1" lang="en-US" altLang="ja-JP" sz="1100" dirty="0" smtClean="0"/>
                    </a:p>
                    <a:p>
                      <a:r>
                        <a:rPr kumimoji="1" lang="ja-JP" altLang="en-US" sz="1100" dirty="0" smtClean="0"/>
                        <a:t>ドラッグストア</a:t>
                      </a:r>
                      <a:endParaRPr kumimoji="1" lang="en-US" altLang="ja-JP" sz="1100" dirty="0" smtClean="0"/>
                    </a:p>
                    <a:p>
                      <a:r>
                        <a:rPr kumimoji="1" lang="ja-JP" altLang="en-US" sz="1100" dirty="0" smtClean="0"/>
                        <a:t>インターネット・カタログ通販</a:t>
                      </a:r>
                    </a:p>
                  </a:txBody>
                  <a:tcPr/>
                </a:tc>
                <a:tc>
                  <a:txBody>
                    <a:bodyPr/>
                    <a:lstStyle/>
                    <a:p>
                      <a:r>
                        <a:rPr kumimoji="1" lang="ja-JP" altLang="en-US" sz="1100" dirty="0" smtClean="0"/>
                        <a:t>５</a:t>
                      </a:r>
                      <a:endParaRPr kumimoji="1" lang="en-US" altLang="ja-JP" sz="1100" dirty="0" smtClean="0"/>
                    </a:p>
                    <a:p>
                      <a:r>
                        <a:rPr kumimoji="1" lang="ja-JP" altLang="en-US" sz="1100" dirty="0" smtClean="0"/>
                        <a:t>１</a:t>
                      </a:r>
                      <a:endParaRPr kumimoji="1" lang="en-US" altLang="ja-JP" sz="1100" dirty="0" smtClean="0"/>
                    </a:p>
                    <a:p>
                      <a:r>
                        <a:rPr kumimoji="1" lang="ja-JP" altLang="en-US" sz="1100" dirty="0" smtClean="0"/>
                        <a:t>２</a:t>
                      </a:r>
                      <a:endParaRPr kumimoji="1" lang="en-US" altLang="ja-JP" sz="1100" dirty="0" smtClean="0"/>
                    </a:p>
                    <a:p>
                      <a:r>
                        <a:rPr kumimoji="1" lang="ja-JP" altLang="en-US" sz="1100" dirty="0" smtClean="0"/>
                        <a:t>５</a:t>
                      </a:r>
                      <a:endParaRPr kumimoji="1" lang="ja-JP" altLang="en-US" sz="1100" dirty="0"/>
                    </a:p>
                  </a:txBody>
                  <a:tcPr/>
                </a:tc>
                <a:tc>
                  <a:txBody>
                    <a:bodyPr/>
                    <a:lstStyle/>
                    <a:p>
                      <a:r>
                        <a:rPr kumimoji="1" lang="ja-JP" altLang="en-US" sz="900" dirty="0" smtClean="0"/>
                        <a:t>台湾</a:t>
                      </a:r>
                      <a:r>
                        <a:rPr kumimoji="1" lang="en-US" altLang="ja-JP" sz="900" dirty="0" smtClean="0"/>
                        <a:t>2,</a:t>
                      </a:r>
                      <a:r>
                        <a:rPr kumimoji="1" lang="ja-JP" altLang="en-US" sz="900" dirty="0" smtClean="0"/>
                        <a:t>香港、シンガポール、仏</a:t>
                      </a:r>
                      <a:endParaRPr kumimoji="1" lang="en-US" altLang="ja-JP" sz="900" dirty="0" smtClean="0"/>
                    </a:p>
                    <a:p>
                      <a:r>
                        <a:rPr kumimoji="1" lang="ja-JP" altLang="en-US" sz="1000" dirty="0" smtClean="0"/>
                        <a:t>中国</a:t>
                      </a:r>
                      <a:endParaRPr kumimoji="1" lang="en-US" altLang="ja-JP" sz="1000" dirty="0" smtClean="0"/>
                    </a:p>
                    <a:p>
                      <a:r>
                        <a:rPr kumimoji="1" lang="ja-JP" altLang="en-US" sz="1000" dirty="0" smtClean="0"/>
                        <a:t>中国２</a:t>
                      </a:r>
                      <a:endParaRPr kumimoji="1" lang="en-US" altLang="ja-JP" sz="1000" dirty="0" smtClean="0"/>
                    </a:p>
                    <a:p>
                      <a:r>
                        <a:rPr kumimoji="1" lang="ja-JP" altLang="en-US" sz="1000" dirty="0" smtClean="0"/>
                        <a:t>中国４、香港</a:t>
                      </a:r>
                      <a:endParaRPr kumimoji="1" lang="ja-JP" altLang="en-US" sz="1000" dirty="0"/>
                    </a:p>
                  </a:txBody>
                  <a:tcPr/>
                </a:tc>
              </a:tr>
              <a:tr h="252449">
                <a:tc>
                  <a:txBody>
                    <a:bodyPr/>
                    <a:lstStyle/>
                    <a:p>
                      <a:endParaRPr kumimoji="1" lang="ja-JP" altLang="en-US" sz="1000" dirty="0"/>
                    </a:p>
                  </a:txBody>
                  <a:tcPr/>
                </a:tc>
                <a:tc>
                  <a:txBody>
                    <a:bodyPr/>
                    <a:lstStyle/>
                    <a:p>
                      <a:r>
                        <a:rPr kumimoji="1" lang="ja-JP" altLang="en-US" sz="1100" dirty="0" smtClean="0"/>
                        <a:t>うどん・焼き鳥等</a:t>
                      </a:r>
                      <a:endParaRPr kumimoji="1" lang="en-US" altLang="ja-JP" sz="1100" dirty="0" smtClean="0"/>
                    </a:p>
                    <a:p>
                      <a:r>
                        <a:rPr kumimoji="1" lang="ja-JP" altLang="en-US" sz="1100" dirty="0" smtClean="0"/>
                        <a:t>そばうどん　　　　　　　など</a:t>
                      </a:r>
                      <a:endParaRPr kumimoji="1" lang="ja-JP" altLang="en-US" sz="1100" dirty="0"/>
                    </a:p>
                  </a:txBody>
                  <a:tcPr/>
                </a:tc>
                <a:tc>
                  <a:txBody>
                    <a:bodyPr/>
                    <a:lstStyle/>
                    <a:p>
                      <a:r>
                        <a:rPr kumimoji="1" lang="ja-JP" altLang="en-US" sz="1100" dirty="0" smtClean="0"/>
                        <a:t>５</a:t>
                      </a:r>
                      <a:endParaRPr kumimoji="1" lang="en-US" altLang="ja-JP" sz="1100" dirty="0" smtClean="0"/>
                    </a:p>
                    <a:p>
                      <a:r>
                        <a:rPr kumimoji="1" lang="ja-JP" altLang="en-US" sz="1100" dirty="0" smtClean="0"/>
                        <a:t>３</a:t>
                      </a:r>
                      <a:endParaRPr kumimoji="1" lang="ja-JP" altLang="en-US" sz="1100" dirty="0"/>
                    </a:p>
                  </a:txBody>
                  <a:tcPr/>
                </a:tc>
                <a:tc>
                  <a:txBody>
                    <a:bodyPr/>
                    <a:lstStyle/>
                    <a:p>
                      <a:r>
                        <a:rPr kumimoji="1" lang="ja-JP" altLang="en-US" sz="1000" dirty="0" smtClean="0"/>
                        <a:t>中国２、香港、米、ロシア</a:t>
                      </a:r>
                      <a:endParaRPr kumimoji="1" lang="en-US" altLang="ja-JP" sz="1000" dirty="0" smtClean="0"/>
                    </a:p>
                    <a:p>
                      <a:r>
                        <a:rPr kumimoji="1" lang="ja-JP" altLang="en-US" sz="1000" dirty="0" smtClean="0"/>
                        <a:t>中国、タイ、インド</a:t>
                      </a:r>
                      <a:endParaRPr kumimoji="1" lang="ja-JP" altLang="en-US" sz="1000" dirty="0"/>
                    </a:p>
                  </a:txBody>
                  <a:tcPr/>
                </a:tc>
              </a:tr>
              <a:tr h="252449">
                <a:tc>
                  <a:txBody>
                    <a:bodyPr/>
                    <a:lstStyle/>
                    <a:p>
                      <a:r>
                        <a:rPr kumimoji="1" lang="ja-JP" altLang="en-US" sz="1000" dirty="0" smtClean="0"/>
                        <a:t>サービス</a:t>
                      </a:r>
                      <a:endParaRPr kumimoji="1" lang="ja-JP" altLang="en-US" sz="1000" dirty="0"/>
                    </a:p>
                  </a:txBody>
                  <a:tcPr/>
                </a:tc>
                <a:tc>
                  <a:txBody>
                    <a:bodyPr/>
                    <a:lstStyle/>
                    <a:p>
                      <a:r>
                        <a:rPr kumimoji="1" lang="ja-JP" altLang="en-US" sz="1100" dirty="0" smtClean="0"/>
                        <a:t>挙式サービス</a:t>
                      </a:r>
                      <a:endParaRPr kumimoji="1" lang="en-US" altLang="ja-JP" sz="1100" dirty="0" smtClean="0"/>
                    </a:p>
                    <a:p>
                      <a:endParaRPr kumimoji="1" lang="en-US" altLang="ja-JP" sz="1100" dirty="0" smtClean="0"/>
                    </a:p>
                    <a:p>
                      <a:r>
                        <a:rPr kumimoji="1" lang="ja-JP" altLang="en-US" sz="1100" dirty="0" smtClean="0"/>
                        <a:t>衛生管理・フードサービス</a:t>
                      </a:r>
                      <a:endParaRPr kumimoji="1" lang="en-US" altLang="ja-JP" sz="1100" dirty="0" smtClean="0"/>
                    </a:p>
                    <a:p>
                      <a:r>
                        <a:rPr kumimoji="1" lang="ja-JP" altLang="en-US" sz="1100" dirty="0" smtClean="0"/>
                        <a:t>老人ホーム・介護等　　など</a:t>
                      </a:r>
                      <a:endParaRPr kumimoji="1" lang="ja-JP" altLang="en-US" sz="1100" dirty="0"/>
                    </a:p>
                  </a:txBody>
                  <a:tcPr/>
                </a:tc>
                <a:tc>
                  <a:txBody>
                    <a:bodyPr/>
                    <a:lstStyle/>
                    <a:p>
                      <a:r>
                        <a:rPr kumimoji="1" lang="ja-JP" altLang="en-US" sz="1100" dirty="0" smtClean="0"/>
                        <a:t>１７</a:t>
                      </a:r>
                      <a:endParaRPr kumimoji="1" lang="en-US" altLang="ja-JP" sz="1100" dirty="0" smtClean="0"/>
                    </a:p>
                    <a:p>
                      <a:endParaRPr kumimoji="1" lang="en-US" altLang="ja-JP" sz="1100" dirty="0" smtClean="0"/>
                    </a:p>
                    <a:p>
                      <a:r>
                        <a:rPr kumimoji="1" lang="ja-JP" altLang="en-US" sz="1100" dirty="0" smtClean="0"/>
                        <a:t>　７</a:t>
                      </a:r>
                      <a:endParaRPr kumimoji="1" lang="en-US" altLang="ja-JP" sz="1100" dirty="0" smtClean="0"/>
                    </a:p>
                    <a:p>
                      <a:endParaRPr kumimoji="1" lang="en-US" altLang="ja-JP" sz="1100" dirty="0" smtClean="0"/>
                    </a:p>
                    <a:p>
                      <a:r>
                        <a:rPr kumimoji="1" lang="ja-JP" altLang="en-US" sz="1100" dirty="0" smtClean="0"/>
                        <a:t>　２</a:t>
                      </a:r>
                      <a:endParaRPr kumimoji="1" lang="ja-JP" altLang="en-US" sz="1100" dirty="0"/>
                    </a:p>
                  </a:txBody>
                  <a:tcPr/>
                </a:tc>
                <a:tc>
                  <a:txBody>
                    <a:bodyPr/>
                    <a:lstStyle/>
                    <a:p>
                      <a:r>
                        <a:rPr kumimoji="1" lang="ja-JP" altLang="en-US" sz="1000" dirty="0" smtClean="0"/>
                        <a:t>中国６、米２、豪、他アジア欧州</a:t>
                      </a:r>
                      <a:endParaRPr kumimoji="1" lang="en-US" altLang="ja-JP" sz="1000" dirty="0" smtClean="0"/>
                    </a:p>
                    <a:p>
                      <a:r>
                        <a:rPr kumimoji="1" lang="ja-JP" altLang="en-US" sz="1000" dirty="0" smtClean="0"/>
                        <a:t>中国２、香港、台湾、韓国２</a:t>
                      </a:r>
                      <a:endParaRPr kumimoji="1" lang="en-US" altLang="ja-JP" sz="1000" dirty="0" smtClean="0"/>
                    </a:p>
                    <a:p>
                      <a:r>
                        <a:rPr kumimoji="1" lang="ja-JP" altLang="en-US" sz="1000" dirty="0" smtClean="0"/>
                        <a:t>中国、インドネシア</a:t>
                      </a:r>
                      <a:endParaRPr kumimoji="1" lang="ja-JP" altLang="en-US" sz="1000" dirty="0"/>
                    </a:p>
                  </a:txBody>
                  <a:tcPr/>
                </a:tc>
              </a:tr>
            </a:tbl>
          </a:graphicData>
        </a:graphic>
      </p:graphicFrame>
      <p:sp>
        <p:nvSpPr>
          <p:cNvPr id="18" name="正方形/長方形 17"/>
          <p:cNvSpPr/>
          <p:nvPr/>
        </p:nvSpPr>
        <p:spPr>
          <a:xfrm>
            <a:off x="4788024" y="2575937"/>
            <a:ext cx="4320480" cy="584775"/>
          </a:xfrm>
          <a:prstGeom prst="rect">
            <a:avLst/>
          </a:prstGeom>
        </p:spPr>
        <p:txBody>
          <a:bodyPr wrap="square">
            <a:spAutoFit/>
          </a:bodyPr>
          <a:lstStyle/>
          <a:p>
            <a:pPr marL="177800" indent="-177800"/>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近畿小売業、サービス業の海外展開事例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年日本銀行大阪支店資料より企画室作成　データ出所：</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東洋経済</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新報社）</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3812785752"/>
              </p:ext>
            </p:extLst>
          </p:nvPr>
        </p:nvGraphicFramePr>
        <p:xfrm>
          <a:off x="0" y="3011369"/>
          <a:ext cx="5114925" cy="3814940"/>
        </p:xfrm>
        <a:graphic>
          <a:graphicData uri="http://schemas.openxmlformats.org/drawingml/2006/chart">
            <c:chart xmlns:c="http://schemas.openxmlformats.org/drawingml/2006/chart" xmlns:r="http://schemas.openxmlformats.org/officeDocument/2006/relationships" r:id="rId2"/>
          </a:graphicData>
        </a:graphic>
      </p:graphicFrame>
      <p:sp>
        <p:nvSpPr>
          <p:cNvPr id="15" name="テキスト ボックス 14"/>
          <p:cNvSpPr txBox="1"/>
          <p:nvPr/>
        </p:nvSpPr>
        <p:spPr>
          <a:xfrm>
            <a:off x="2608593" y="4657319"/>
            <a:ext cx="543739"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809210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224742"/>
            <a:ext cx="8568952" cy="2340162"/>
          </a:xfrm>
          <a:prstGeom prst="roundRect">
            <a:avLst>
              <a:gd name="adj" fmla="val 424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貿易</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や投資でみるアジアとのつながり</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リーマンショック</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や海外景気の悪化等</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の影響により、アジア・北米・西欧の輸出入が減少していたが、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近年、輸出入は増加傾向。</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近畿圏は、アジアとの地理的経済的なつながりが強く、近畿圏の輸出入の地域別構成では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、ともにアジア</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の割合が高くなっている。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設備投資先</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は、中国</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が中心であるが、中国以外の新興国への関心も増えている。</a:t>
            </a:r>
          </a:p>
          <a:p>
            <a:pPr marL="271463" indent="-271463"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ジェトロ大阪本部の調査では、今後の投資先で最も重視する国・地域にタイ・インドネシア等を挙げる製造業者も増加。また、機能別では販売拠点が最も多く、中間層の拡大を</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にらんだ</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現地需要の高まりを踏まえ、有望な消費市場として捉える企業も多いと思われる。</a:t>
            </a:r>
          </a:p>
          <a:p>
            <a:pPr marL="271463" indent="-271463" algn="just"/>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60636" y="2701936"/>
            <a:ext cx="6659840" cy="523220"/>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近畿圏の地</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別輸出入通関額（国・地域別）</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（出典：大阪税関「貿易統計」等）</a:t>
            </a:r>
          </a:p>
        </p:txBody>
      </p:sp>
      <p:graphicFrame>
        <p:nvGraphicFramePr>
          <p:cNvPr id="7" name="表 6"/>
          <p:cNvGraphicFramePr>
            <a:graphicFrameLocks noGrp="1"/>
          </p:cNvGraphicFramePr>
          <p:nvPr>
            <p:extLst>
              <p:ext uri="{D42A27DB-BD31-4B8C-83A1-F6EECF244321}">
                <p14:modId xmlns:p14="http://schemas.microsoft.com/office/powerpoint/2010/main" val="644239031"/>
              </p:ext>
            </p:extLst>
          </p:nvPr>
        </p:nvGraphicFramePr>
        <p:xfrm>
          <a:off x="179512" y="3068960"/>
          <a:ext cx="4388722" cy="2520276"/>
        </p:xfrm>
        <a:graphic>
          <a:graphicData uri="http://schemas.openxmlformats.org/drawingml/2006/table">
            <a:tbl>
              <a:tblPr/>
              <a:tblGrid>
                <a:gridCol w="144018"/>
                <a:gridCol w="376270"/>
                <a:gridCol w="415818"/>
                <a:gridCol w="575436"/>
                <a:gridCol w="575436"/>
                <a:gridCol w="575436"/>
                <a:gridCol w="575436"/>
                <a:gridCol w="575436"/>
                <a:gridCol w="575436"/>
              </a:tblGrid>
              <a:tr h="281636">
                <a:tc gridSpan="5">
                  <a:txBody>
                    <a:bodyPr/>
                    <a:lstStyle/>
                    <a:p>
                      <a:pPr algn="l" fontAlgn="t"/>
                      <a:endParaRPr lang="ja-JP" altLang="en-US" sz="1400" b="0" i="0" u="none" strike="noStrike" dirty="0">
                        <a:solidFill>
                          <a:schemeClr val="tx1"/>
                        </a:solidFill>
                        <a:effectLst/>
                        <a:latin typeface="ＭＳ Ｐゴシック"/>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b"/>
                      <a:endParaRPr lang="ja-JP" altLang="en-US" sz="1100" b="0" i="0" u="none" strike="noStrike" dirty="0">
                        <a:solidFill>
                          <a:schemeClr val="tx1"/>
                        </a:solidFill>
                        <a:effectLst/>
                        <a:latin typeface="ＭＳ Ｐゴシック"/>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100" b="0" i="0" u="none" strike="noStrike">
                        <a:solidFill>
                          <a:schemeClr val="tx1"/>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effectLst/>
                          <a:latin typeface="ＭＳ Ｐゴシック"/>
                        </a:rPr>
                        <a:t>（億円）</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100" b="0" i="0" u="none" strike="noStrike">
                        <a:solidFill>
                          <a:schemeClr val="tx1"/>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23864">
                <a:tc gridSpan="3">
                  <a:txBody>
                    <a:bodyPr/>
                    <a:lstStyle/>
                    <a:p>
                      <a:pPr algn="ctr" fontAlgn="ctr"/>
                      <a:r>
                        <a:rPr lang="ja-JP" altLang="en-US" sz="1100" b="0" i="0" u="none" strike="noStrike">
                          <a:solidFill>
                            <a:schemeClr val="tx1"/>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100" b="0" i="0" u="none" strike="noStrike" dirty="0" smtClean="0">
                          <a:solidFill>
                            <a:schemeClr val="tx1"/>
                          </a:solidFill>
                          <a:effectLst/>
                          <a:latin typeface="ＭＳ Ｐゴシック"/>
                        </a:rPr>
                        <a:t>2010</a:t>
                      </a:r>
                      <a:endParaRPr lang="en-US" sz="1100" b="0" i="0" u="none" strike="noStrike" dirty="0" smtClean="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ＭＳ Ｐゴシック"/>
                        </a:rPr>
                        <a:t>2011</a:t>
                      </a:r>
                      <a:endParaRPr lang="en-US" sz="1100" b="0" i="0" u="none" strike="noStrike" dirty="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ＭＳ Ｐゴシック"/>
                        </a:rPr>
                        <a:t>2012</a:t>
                      </a:r>
                      <a:endParaRPr lang="en-US" sz="1100" b="0" i="0" u="none" strike="noStrike" dirty="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ＭＳ Ｐゴシック"/>
                        </a:rPr>
                        <a:t>2013</a:t>
                      </a:r>
                      <a:endParaRPr lang="en-US" sz="1100" b="0" i="0" u="none" strike="noStrike" dirty="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ＭＳ Ｐゴシック"/>
                        </a:rPr>
                        <a:t>2014</a:t>
                      </a:r>
                      <a:endParaRPr lang="en-US" sz="1100" b="0" i="0" u="none" strike="noStrike" dirty="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ＭＳ Ｐゴシック"/>
                        </a:rPr>
                        <a:t>2015</a:t>
                      </a:r>
                      <a:endParaRPr lang="en-US" sz="1100" b="0" i="0" u="none" strike="noStrike" dirty="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864">
                <a:tc gridSpan="3">
                  <a:txBody>
                    <a:bodyPr/>
                    <a:lstStyle/>
                    <a:p>
                      <a:pPr algn="l" fontAlgn="ctr"/>
                      <a:r>
                        <a:rPr lang="ja-JP" altLang="en-US" sz="1100" b="0" i="0" u="none" strike="noStrike">
                          <a:solidFill>
                            <a:schemeClr val="tx1"/>
                          </a:solidFill>
                          <a:effectLst/>
                          <a:latin typeface="ＭＳ Ｐゴシック"/>
                        </a:rPr>
                        <a:t>アジア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00" b="0" i="0" u="none" strike="noStrike">
                          <a:solidFill>
                            <a:schemeClr val="tx1"/>
                          </a:solidFill>
                          <a:effectLst/>
                          <a:latin typeface="ＭＳ Ｐゴシック"/>
                        </a:rPr>
                        <a:t>164,642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ＭＳ Ｐゴシック"/>
                        </a:rPr>
                        <a:t>173,454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ＭＳ Ｐゴシック"/>
                        </a:rPr>
                        <a:t>167,436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ＭＳ Ｐゴシック"/>
                        </a:rPr>
                        <a:t>186,048</a:t>
                      </a:r>
                      <a:endParaRPr lang="en-US" altLang="ja-JP" sz="1100" b="0" i="0" u="none" strike="noStrike" dirty="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195,827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ＭＳ Ｐゴシック"/>
                        </a:rPr>
                        <a:t>196,723</a:t>
                      </a:r>
                      <a:endParaRPr lang="en-US" altLang="ja-JP" sz="1100" b="0" i="0" u="none" strike="noStrike" dirty="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3864">
                <a:tc>
                  <a:txBody>
                    <a:bodyPr/>
                    <a:lstStyle/>
                    <a:p>
                      <a:pPr algn="l" fontAlgn="ctr"/>
                      <a:r>
                        <a:rPr lang="ja-JP" altLang="en-US" sz="1100" b="0" i="0" u="none" strike="noStrike">
                          <a:solidFill>
                            <a:schemeClr val="tx1"/>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gridSpan="2">
                  <a:txBody>
                    <a:bodyPr/>
                    <a:lstStyle/>
                    <a:p>
                      <a:pPr algn="l" fontAlgn="ctr"/>
                      <a:r>
                        <a:rPr lang="ja-JP" altLang="en-US" sz="1100" b="0" i="0" u="none" strike="noStrike" dirty="0">
                          <a:solidFill>
                            <a:schemeClr val="tx1"/>
                          </a:solidFill>
                          <a:effectLst/>
                          <a:latin typeface="ＭＳ Ｐゴシック"/>
                        </a:rPr>
                        <a:t>中国</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71,618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78,567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ＭＳ Ｐゴシック"/>
                        </a:rPr>
                        <a:t>74,844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ＭＳ Ｐゴシック"/>
                        </a:rPr>
                        <a:t>83,814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ＭＳ Ｐゴシック"/>
                        </a:rPr>
                        <a:t>88,433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ＭＳ Ｐゴシック"/>
                        </a:rPr>
                        <a:t>87,489</a:t>
                      </a:r>
                      <a:endParaRPr lang="en-US" altLang="ja-JP" sz="1100" b="0" i="0" u="none" strike="noStrike" dirty="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a:txBody>
                    <a:bodyPr/>
                    <a:lstStyle/>
                    <a:p>
                      <a:pPr algn="l" fontAlgn="ctr"/>
                      <a:r>
                        <a:rPr lang="ja-JP" altLang="en-US" sz="1100" b="0" i="0" u="none" strike="noStrike">
                          <a:solidFill>
                            <a:schemeClr val="tx1"/>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2">
                  <a:txBody>
                    <a:bodyPr/>
                    <a:lstStyle/>
                    <a:p>
                      <a:pPr algn="l" fontAlgn="ctr"/>
                      <a:r>
                        <a:rPr lang="ja-JP" altLang="en-US" sz="1100" b="0" i="0" u="none" strike="noStrike">
                          <a:solidFill>
                            <a:schemeClr val="tx1"/>
                          </a:solidFill>
                          <a:effectLst/>
                          <a:latin typeface="ＭＳ Ｐゴシック"/>
                        </a:rPr>
                        <a:t>韓国</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17,392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18,416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17,236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ＭＳ Ｐゴシック"/>
                        </a:rPr>
                        <a:t>19,452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19,311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ＭＳ Ｐゴシック"/>
                        </a:rPr>
                        <a:t>18,315</a:t>
                      </a:r>
                      <a:endParaRPr lang="en-US" altLang="ja-JP" sz="1100" b="0" i="0" u="none" strike="noStrike" dirty="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a:txBody>
                    <a:bodyPr/>
                    <a:lstStyle/>
                    <a:p>
                      <a:pPr algn="l" fontAlgn="ctr"/>
                      <a:r>
                        <a:rPr lang="ja-JP" altLang="en-US" sz="1100" b="0" i="0" u="none" strike="noStrike">
                          <a:solidFill>
                            <a:schemeClr val="tx1"/>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gridSpan="2">
                  <a:txBody>
                    <a:bodyPr/>
                    <a:lstStyle/>
                    <a:p>
                      <a:pPr algn="l" fontAlgn="ctr"/>
                      <a:r>
                        <a:rPr lang="en-US" sz="1100" b="0" i="0" u="none" strike="noStrike">
                          <a:solidFill>
                            <a:schemeClr val="tx1"/>
                          </a:solidFill>
                          <a:effectLst/>
                          <a:latin typeface="ＭＳ Ｐゴシック"/>
                        </a:rPr>
                        <a:t>ＡＳＥＡＮ</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42,091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43,839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44,493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48,242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ＭＳ Ｐゴシック"/>
                        </a:rPr>
                        <a:t>50,416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ＭＳ Ｐゴシック"/>
                        </a:rPr>
                        <a:t>49,563</a:t>
                      </a:r>
                      <a:endParaRPr lang="en-US" altLang="ja-JP" sz="1100" b="0" i="0" u="none" strike="noStrike" dirty="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gridSpan="3">
                  <a:txBody>
                    <a:bodyPr/>
                    <a:lstStyle/>
                    <a:p>
                      <a:pPr algn="l" fontAlgn="ctr"/>
                      <a:r>
                        <a:rPr lang="ja-JP" altLang="en-US" sz="1100" b="0" i="0" u="none" strike="noStrike">
                          <a:solidFill>
                            <a:schemeClr val="tx1"/>
                          </a:solidFill>
                          <a:effectLst/>
                          <a:latin typeface="ＭＳ Ｐゴシック"/>
                        </a:rPr>
                        <a:t>北米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00" b="0" i="0" u="none" strike="noStrike">
                          <a:solidFill>
                            <a:schemeClr val="tx1"/>
                          </a:solidFill>
                          <a:effectLst/>
                          <a:latin typeface="ＭＳ Ｐゴシック"/>
                        </a:rPr>
                        <a:t>26,063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27,568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27,485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30,241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ＭＳ Ｐゴシック"/>
                        </a:rPr>
                        <a:t>33,859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ＭＳ Ｐゴシック"/>
                        </a:rPr>
                        <a:t>37,240</a:t>
                      </a:r>
                      <a:endParaRPr lang="en-US" altLang="ja-JP" sz="1100" b="0" i="0" u="none" strike="noStrike" dirty="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gridSpan="3">
                  <a:txBody>
                    <a:bodyPr/>
                    <a:lstStyle/>
                    <a:p>
                      <a:pPr algn="l" fontAlgn="ctr"/>
                      <a:r>
                        <a:rPr lang="ja-JP" altLang="en-US" sz="1100" b="0" i="0" u="none" strike="noStrike">
                          <a:solidFill>
                            <a:schemeClr val="tx1"/>
                          </a:solidFill>
                          <a:effectLst/>
                          <a:latin typeface="ＭＳ Ｐゴシック"/>
                        </a:rPr>
                        <a:t>西欧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00" b="0" i="0" u="none" strike="noStrike" dirty="0">
                          <a:solidFill>
                            <a:schemeClr val="tx1"/>
                          </a:solidFill>
                          <a:effectLst/>
                          <a:latin typeface="ＭＳ Ｐゴシック"/>
                        </a:rPr>
                        <a:t>29,619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32,059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28,380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31,277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ＭＳ Ｐゴシック"/>
                        </a:rPr>
                        <a:t>33,017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ＭＳ Ｐゴシック"/>
                        </a:rPr>
                        <a:t>33,770</a:t>
                      </a:r>
                      <a:endParaRPr lang="en-US" altLang="ja-JP" sz="1100" b="0" i="0" u="none" strike="noStrike" dirty="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gridSpan="2">
                  <a:txBody>
                    <a:bodyPr/>
                    <a:lstStyle/>
                    <a:p>
                      <a:pPr algn="l" fontAlgn="ctr"/>
                      <a:r>
                        <a:rPr lang="ja-JP" altLang="en-US" sz="1100" b="0" i="0" u="none" strike="noStrike">
                          <a:solidFill>
                            <a:schemeClr val="tx1"/>
                          </a:solidFill>
                          <a:effectLst/>
                          <a:latin typeface="ＭＳ Ｐゴシック"/>
                        </a:rPr>
                        <a:t>その他</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a:solidFill>
                            <a:schemeClr val="tx1"/>
                          </a:solidFill>
                          <a:effectLst/>
                          <a:latin typeface="ＭＳ Ｐゴシック"/>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38,168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44,960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47,931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51,342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ＭＳ Ｐゴシック"/>
                        </a:rPr>
                        <a:t>57,032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ＭＳ Ｐゴシック"/>
                        </a:rPr>
                        <a:t>44,845</a:t>
                      </a:r>
                      <a:endParaRPr lang="en-US" altLang="ja-JP" sz="1100" b="0" i="0" u="none" strike="noStrike" dirty="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23864">
                <a:tc gridSpan="3">
                  <a:txBody>
                    <a:bodyPr/>
                    <a:lstStyle/>
                    <a:p>
                      <a:pPr algn="l" fontAlgn="ctr"/>
                      <a:r>
                        <a:rPr lang="ja-JP" altLang="en-US" sz="1100" b="0" i="0" u="none" strike="noStrike" dirty="0">
                          <a:solidFill>
                            <a:schemeClr val="tx1"/>
                          </a:solidFill>
                          <a:effectLst/>
                          <a:latin typeface="ＭＳ Ｐゴシック"/>
                        </a:rPr>
                        <a:t>総額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00" b="0" i="0" u="none" strike="noStrike" dirty="0">
                          <a:solidFill>
                            <a:schemeClr val="tx1"/>
                          </a:solidFill>
                          <a:effectLst/>
                          <a:latin typeface="ＭＳ Ｐゴシック"/>
                        </a:rPr>
                        <a:t>258,492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chemeClr val="tx1"/>
                          </a:solidFill>
                          <a:effectLst/>
                          <a:latin typeface="ＭＳ Ｐゴシック"/>
                        </a:rPr>
                        <a:t>278,041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chemeClr val="tx1"/>
                          </a:solidFill>
                          <a:effectLst/>
                          <a:latin typeface="ＭＳ Ｐゴシック"/>
                        </a:rPr>
                        <a:t>271,143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chemeClr val="tx1"/>
                          </a:solidFill>
                          <a:effectLst/>
                          <a:latin typeface="ＭＳ Ｐゴシック"/>
                        </a:rPr>
                        <a:t>298,910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chemeClr val="tx1"/>
                          </a:solidFill>
                          <a:effectLst/>
                          <a:latin typeface="ＭＳ Ｐゴシック"/>
                        </a:rPr>
                        <a:t>319,735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smtClean="0">
                          <a:solidFill>
                            <a:schemeClr val="tx1"/>
                          </a:solidFill>
                          <a:effectLst/>
                          <a:latin typeface="ＭＳ Ｐゴシック"/>
                        </a:rPr>
                        <a:t>312,578</a:t>
                      </a:r>
                      <a:endParaRPr lang="en-US" altLang="ja-JP" sz="1100" b="0" i="0" u="none" strike="noStrike" dirty="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r>
              <a:tr h="223864">
                <a:tc gridSpan="3">
                  <a:txBody>
                    <a:bodyPr/>
                    <a:lstStyle/>
                    <a:p>
                      <a:pPr algn="l" fontAlgn="ctr"/>
                      <a:r>
                        <a:rPr lang="zh-CN" altLang="en-US" sz="1100" b="0" i="0" u="none" strike="noStrike" dirty="0">
                          <a:solidFill>
                            <a:schemeClr val="tx1"/>
                          </a:solidFill>
                          <a:effectLst/>
                          <a:latin typeface="ＭＳ Ｐゴシック"/>
                        </a:rPr>
                        <a:t>（参考）全国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00" b="0" i="0" u="none" strike="noStrike" dirty="0">
                          <a:solidFill>
                            <a:schemeClr val="tx1"/>
                          </a:solidFill>
                          <a:effectLst/>
                          <a:latin typeface="ＭＳ Ｐゴシック"/>
                        </a:rPr>
                        <a:t>1,281,646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ＭＳ Ｐゴシック"/>
                        </a:rPr>
                        <a:t>1,336,577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ＭＳ Ｐゴシック"/>
                        </a:rPr>
                        <a:t>1,344,362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ＭＳ Ｐゴシック"/>
                        </a:rPr>
                        <a:t>1,510,293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ＭＳ Ｐゴシック"/>
                        </a:rPr>
                        <a:t>1,590,021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ＭＳ Ｐゴシック"/>
                        </a:rPr>
                        <a:t>1,540,195</a:t>
                      </a:r>
                      <a:endParaRPr lang="en-US" altLang="ja-JP" sz="1100" b="0" i="0" u="none" strike="noStrike" dirty="0">
                        <a:solidFill>
                          <a:schemeClr val="tx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4788024" y="2636912"/>
            <a:ext cx="4123888" cy="523220"/>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輸出入に占めるアジアの割合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（出典：大阪税関「貿易統計」等）</a:t>
            </a:r>
          </a:p>
        </p:txBody>
      </p:sp>
      <p:sp>
        <p:nvSpPr>
          <p:cNvPr id="10" name="正方形/長方形 9"/>
          <p:cNvSpPr/>
          <p:nvPr/>
        </p:nvSpPr>
        <p:spPr>
          <a:xfrm>
            <a:off x="160636" y="5733256"/>
            <a:ext cx="9579272"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今後の設備投資で最も重視する国・地域（製造業）</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（出典：ジェトロ大阪本部「関西企業の海外事業展開に関する傾向」</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1" name="表 10"/>
          <p:cNvGraphicFramePr>
            <a:graphicFrameLocks noGrp="1"/>
          </p:cNvGraphicFramePr>
          <p:nvPr>
            <p:extLst>
              <p:ext uri="{D42A27DB-BD31-4B8C-83A1-F6EECF244321}">
                <p14:modId xmlns:p14="http://schemas.microsoft.com/office/powerpoint/2010/main" val="1645379726"/>
              </p:ext>
            </p:extLst>
          </p:nvPr>
        </p:nvGraphicFramePr>
        <p:xfrm>
          <a:off x="395538" y="6021288"/>
          <a:ext cx="6840758" cy="581801"/>
        </p:xfrm>
        <a:graphic>
          <a:graphicData uri="http://schemas.openxmlformats.org/drawingml/2006/table">
            <a:tbl>
              <a:tblPr firstRow="1" firstCol="1" bandRow="1"/>
              <a:tblGrid>
                <a:gridCol w="1172665"/>
                <a:gridCol w="944682"/>
                <a:gridCol w="947039"/>
                <a:gridCol w="942326"/>
                <a:gridCol w="944682"/>
                <a:gridCol w="944682"/>
                <a:gridCol w="944682"/>
              </a:tblGrid>
              <a:tr h="216041">
                <a:tc>
                  <a:txBody>
                    <a:bodyPr/>
                    <a:lstStyle/>
                    <a:p>
                      <a:pPr algn="ctr">
                        <a:lnSpc>
                          <a:spcPct val="100000"/>
                        </a:lnSpc>
                        <a:spcAft>
                          <a:spcPts val="0"/>
                        </a:spcAft>
                      </a:pPr>
                      <a:r>
                        <a:rPr lang="ja-JP"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年度</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中国</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タイ</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ｲﾝﾄﾞﾈｼｱ</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ベトナム</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米国</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西欧</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0011">
                <a:tc>
                  <a:txBody>
                    <a:bodyPr/>
                    <a:lstStyle/>
                    <a:p>
                      <a:pPr algn="ctr">
                        <a:lnSpc>
                          <a:spcPct val="100000"/>
                        </a:lnSpc>
                        <a:spcAft>
                          <a:spcPts val="0"/>
                        </a:spcAft>
                      </a:pPr>
                      <a:r>
                        <a:rPr 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2013</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64.5</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46.2</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35.5</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33.0</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31.0</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20.3</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0011">
                <a:tc>
                  <a:txBody>
                    <a:bodyPr/>
                    <a:lstStyle/>
                    <a:p>
                      <a:pPr algn="ctr">
                        <a:lnSpc>
                          <a:spcPct val="100000"/>
                        </a:lnSpc>
                        <a:spcAft>
                          <a:spcPts val="0"/>
                        </a:spcAft>
                      </a:pPr>
                      <a:r>
                        <a:rPr 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20</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14</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57.9</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47.5</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36.6</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33.3</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29.0</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21.3</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61</a:t>
            </a:fld>
            <a:endParaRPr kumimoji="1" lang="ja-JP" altLang="en-US" dirty="0"/>
          </a:p>
        </p:txBody>
      </p:sp>
      <p:graphicFrame>
        <p:nvGraphicFramePr>
          <p:cNvPr id="13" name="グラフ 12"/>
          <p:cNvGraphicFramePr>
            <a:graphicFrameLocks/>
          </p:cNvGraphicFramePr>
          <p:nvPr>
            <p:extLst>
              <p:ext uri="{D42A27DB-BD31-4B8C-83A1-F6EECF244321}">
                <p14:modId xmlns:p14="http://schemas.microsoft.com/office/powerpoint/2010/main" val="1263847668"/>
              </p:ext>
            </p:extLst>
          </p:nvPr>
        </p:nvGraphicFramePr>
        <p:xfrm>
          <a:off x="4589037" y="3045531"/>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74319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86736" y="4905376"/>
            <a:ext cx="8532473" cy="1908000"/>
          </a:xfrm>
          <a:prstGeom prst="roundRect">
            <a:avLst>
              <a:gd name="adj" fmla="val 8729"/>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⑵世界市場に打って出る大阪産業・大阪企業への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　</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市場が人口減少等により縮小懸念がある中、大阪産業の成長のためには、成長著しいアジア市場をはじめとする海外市場に積極的に事業展開し、その成長力を取り込んでいくことも重要。また、大阪が強みを持つ環境・エネルギー、ライフサイエンス、ものづくり分野</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おいて、海外展開を促進していく必要がある。</a:t>
            </a: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ＴＰＰの動きについては、</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発効後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に迅速に対応できるよう、引き続き情報収集を図るとともに、府内産業の競争力強化や海外市場進出を支援していくことが必要。</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87999" y="123186"/>
            <a:ext cx="8629753" cy="1872000"/>
          </a:xfrm>
          <a:prstGeom prst="roundRect">
            <a:avLst>
              <a:gd name="adj" fmla="val 500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今後の海外展開</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、府内企業</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と連携</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した知事・市長のトッププロモーションを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アジアのみ</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ならず全世界を視野に入れ、大阪の強み等を効果的にアピールできる国・都市で積極的に展開する。また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、幅広い</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地域・業種を対象に、ミッション団派遣、現地サポート（上海事務所、ビジネスサポートデスク）、府内における国際ビジネス相談等を実施する。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月に関税だけでなく、幅広い分野で新しいルールを構築する</a:t>
            </a:r>
            <a:r>
              <a:rPr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包括的協定であるＴＰＰ（環太平洋パートナーシップ）協定が大筋合意した。</a:t>
            </a:r>
            <a:endPar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2025817"/>
            <a:ext cx="3960047"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知事海外トッププロモーション事業の実績</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05057161"/>
              </p:ext>
            </p:extLst>
          </p:nvPr>
        </p:nvGraphicFramePr>
        <p:xfrm>
          <a:off x="614663" y="2292856"/>
          <a:ext cx="8280000" cy="1280160"/>
        </p:xfrm>
        <a:graphic>
          <a:graphicData uri="http://schemas.openxmlformats.org/drawingml/2006/table">
            <a:tbl>
              <a:tblPr firstRow="1" firstCol="1" bandRow="1"/>
              <a:tblGrid>
                <a:gridCol w="8280000"/>
              </a:tblGrid>
              <a:tr h="82360">
                <a:tc>
                  <a:txBody>
                    <a:bodyPr/>
                    <a:lstStyle/>
                    <a:p>
                      <a:pPr algn="ctr">
                        <a:lnSpc>
                          <a:spcPct val="100000"/>
                        </a:lnSpc>
                        <a:spcAft>
                          <a:spcPts val="0"/>
                        </a:spcAft>
                      </a:pPr>
                      <a:r>
                        <a:rPr lang="ja-JP" altLang="en-US" sz="1400" kern="100" dirty="0" smtClean="0">
                          <a:solidFill>
                            <a:schemeClr val="tx1"/>
                          </a:solidFill>
                          <a:effectLst/>
                          <a:latin typeface="HGPｺﾞｼｯｸE" pitchFamily="50" charset="-128"/>
                          <a:ea typeface="HGPｺﾞｼｯｸE" pitchFamily="50" charset="-128"/>
                          <a:cs typeface="Times New Roman"/>
                        </a:rPr>
                        <a:t>実績</a:t>
                      </a:r>
                      <a:endParaRPr lang="ja-JP" sz="14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658876">
                <a:tc>
                  <a:txBody>
                    <a:bodyPr/>
                    <a:lstStyle/>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2011(H23)</a:t>
                      </a:r>
                      <a:r>
                        <a:rPr lang="ja-JP" altLang="en-US" sz="1400" b="0" kern="100" baseline="0" dirty="0" smtClean="0">
                          <a:solidFill>
                            <a:schemeClr val="tx1"/>
                          </a:solidFill>
                          <a:effectLst/>
                          <a:latin typeface="HGPｺﾞｼｯｸE" pitchFamily="50" charset="-128"/>
                          <a:ea typeface="HGPｺﾞｼｯｸE" pitchFamily="50" charset="-128"/>
                          <a:cs typeface="Times New Roman"/>
                        </a:rPr>
                        <a:t>　　</a:t>
                      </a:r>
                      <a:r>
                        <a:rPr lang="ja-JP" altLang="en-US" sz="1400" kern="100" dirty="0" smtClean="0">
                          <a:solidFill>
                            <a:schemeClr val="tx1"/>
                          </a:solidFill>
                          <a:effectLst/>
                          <a:latin typeface="HGPｺﾞｼｯｸE" pitchFamily="50" charset="-128"/>
                          <a:ea typeface="HGPｺﾞｼｯｸE" pitchFamily="50" charset="-128"/>
                          <a:cs typeface="Times New Roman"/>
                        </a:rPr>
                        <a:t>インドネシア：ものづくり関連企業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21</a:t>
                      </a:r>
                      <a:r>
                        <a:rPr lang="ja-JP" altLang="en-US" sz="1400" kern="100" dirty="0" smtClean="0">
                          <a:solidFill>
                            <a:schemeClr val="tx1"/>
                          </a:solidFill>
                          <a:effectLst/>
                          <a:latin typeface="HGPｺﾞｼｯｸE" pitchFamily="50" charset="-128"/>
                          <a:ea typeface="HGPｺﾞｼｯｸE" pitchFamily="50" charset="-128"/>
                          <a:cs typeface="Times New Roman"/>
                        </a:rPr>
                        <a:t>社　　　　　中国：食品サービス関連企業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13</a:t>
                      </a:r>
                      <a:r>
                        <a:rPr lang="ja-JP" altLang="en-US" sz="1400" kern="100" dirty="0" smtClean="0">
                          <a:solidFill>
                            <a:schemeClr val="tx1"/>
                          </a:solidFill>
                          <a:effectLst/>
                          <a:latin typeface="HGPｺﾞｼｯｸE" pitchFamily="50" charset="-128"/>
                          <a:ea typeface="HGPｺﾞｼｯｸE" pitchFamily="50" charset="-128"/>
                          <a:cs typeface="Times New Roman"/>
                        </a:rPr>
                        <a:t>社　　　　</a:t>
                      </a:r>
                      <a:endParaRPr lang="en-US" altLang="ja-JP" sz="1400"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2012(H24)</a:t>
                      </a:r>
                      <a:r>
                        <a:rPr lang="ja-JP" altLang="en-US" sz="1400" b="1" kern="100" dirty="0" smtClean="0">
                          <a:solidFill>
                            <a:schemeClr val="tx1"/>
                          </a:solidFill>
                          <a:effectLst/>
                          <a:latin typeface="HGPｺﾞｼｯｸE" pitchFamily="50" charset="-128"/>
                          <a:ea typeface="HGPｺﾞｼｯｸE" pitchFamily="50" charset="-128"/>
                          <a:cs typeface="Times New Roman"/>
                        </a:rPr>
                        <a:t>　　</a:t>
                      </a:r>
                      <a:r>
                        <a:rPr lang="ja-JP" altLang="en-US" sz="1400" b="0" kern="100" dirty="0" smtClean="0">
                          <a:solidFill>
                            <a:schemeClr val="tx1"/>
                          </a:solidFill>
                          <a:effectLst/>
                          <a:latin typeface="HGPｺﾞｼｯｸE" pitchFamily="50" charset="-128"/>
                          <a:ea typeface="HGPｺﾞｼｯｸE" pitchFamily="50" charset="-128"/>
                          <a:cs typeface="Times New Roman"/>
                        </a:rPr>
                        <a:t>タイ、ミャンマー：</a:t>
                      </a:r>
                      <a:r>
                        <a:rPr lang="ja-JP" altLang="en-US" sz="1400" kern="100" dirty="0" smtClean="0">
                          <a:solidFill>
                            <a:schemeClr val="tx1"/>
                          </a:solidFill>
                          <a:effectLst/>
                          <a:latin typeface="HGPｺﾞｼｯｸE" pitchFamily="50" charset="-128"/>
                          <a:ea typeface="HGPｺﾞｼｯｸE" pitchFamily="50" charset="-128"/>
                          <a:cs typeface="Times New Roman"/>
                        </a:rPr>
                        <a:t>ものづくり関連企業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19</a:t>
                      </a:r>
                      <a:r>
                        <a:rPr lang="ja-JP" altLang="en-US" sz="1400" kern="100" dirty="0" smtClean="0">
                          <a:solidFill>
                            <a:schemeClr val="tx1"/>
                          </a:solidFill>
                          <a:effectLst/>
                          <a:latin typeface="HGPｺﾞｼｯｸE" pitchFamily="50" charset="-128"/>
                          <a:ea typeface="HGPｺﾞｼｯｸE" pitchFamily="50" charset="-128"/>
                          <a:cs typeface="Times New Roman"/>
                        </a:rPr>
                        <a:t>社　　　インド：製薬・医療機器関連企業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10</a:t>
                      </a:r>
                      <a:r>
                        <a:rPr lang="ja-JP" altLang="en-US" sz="1400" kern="100" dirty="0" smtClean="0">
                          <a:solidFill>
                            <a:schemeClr val="tx1"/>
                          </a:solidFill>
                          <a:effectLst/>
                          <a:latin typeface="HGPｺﾞｼｯｸE" pitchFamily="50" charset="-128"/>
                          <a:ea typeface="HGPｺﾞｼｯｸE" pitchFamily="50" charset="-128"/>
                          <a:cs typeface="Times New Roman"/>
                        </a:rPr>
                        <a:t>社</a:t>
                      </a:r>
                      <a:endParaRPr lang="en-US" altLang="ja-JP" sz="14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2013(H25)</a:t>
                      </a:r>
                      <a:r>
                        <a:rPr lang="ja-JP" altLang="en-US" sz="1400" b="1" kern="100" dirty="0" smtClean="0">
                          <a:solidFill>
                            <a:schemeClr val="tx1"/>
                          </a:solidFill>
                          <a:effectLst/>
                          <a:latin typeface="HGPｺﾞｼｯｸE" pitchFamily="50" charset="-128"/>
                          <a:ea typeface="HGPｺﾞｼｯｸE" pitchFamily="50" charset="-128"/>
                          <a:cs typeface="Times New Roman"/>
                        </a:rPr>
                        <a:t>　　</a:t>
                      </a:r>
                      <a:r>
                        <a:rPr lang="ja-JP" altLang="en-US" sz="1400" b="0" kern="100" dirty="0" smtClean="0">
                          <a:solidFill>
                            <a:schemeClr val="tx1"/>
                          </a:solidFill>
                          <a:effectLst/>
                          <a:latin typeface="HGPｺﾞｼｯｸE" pitchFamily="50" charset="-128"/>
                          <a:ea typeface="HGPｺﾞｼｯｸE" pitchFamily="50" charset="-128"/>
                          <a:cs typeface="Times New Roman"/>
                        </a:rPr>
                        <a:t>インドネシア：環境・エネルギー関連企業</a:t>
                      </a:r>
                      <a:r>
                        <a:rPr lang="en-US" altLang="ja-JP" sz="1400" b="0" kern="100" dirty="0" smtClean="0">
                          <a:solidFill>
                            <a:schemeClr val="tx1"/>
                          </a:solidFill>
                          <a:effectLst/>
                          <a:latin typeface="HGPｺﾞｼｯｸE" pitchFamily="50" charset="-128"/>
                          <a:ea typeface="HGPｺﾞｼｯｸE" pitchFamily="50" charset="-128"/>
                          <a:cs typeface="Times New Roman"/>
                        </a:rPr>
                        <a:t>11</a:t>
                      </a:r>
                      <a:r>
                        <a:rPr lang="ja-JP" altLang="en-US" sz="1400" b="0" kern="100" dirty="0" smtClean="0">
                          <a:solidFill>
                            <a:schemeClr val="tx1"/>
                          </a:solidFill>
                          <a:effectLst/>
                          <a:latin typeface="HGPｺﾞｼｯｸE" pitchFamily="50" charset="-128"/>
                          <a:ea typeface="HGPｺﾞｼｯｸE" pitchFamily="50" charset="-128"/>
                          <a:cs typeface="Times New Roman"/>
                        </a:rPr>
                        <a:t>社</a:t>
                      </a:r>
                      <a:endParaRPr lang="en-US" altLang="ja-JP" sz="1400" b="0" kern="100" dirty="0" smtClean="0">
                        <a:solidFill>
                          <a:schemeClr val="tx1"/>
                        </a:solidFill>
                        <a:effectLst/>
                        <a:latin typeface="HGPｺﾞｼｯｸE" pitchFamily="50" charset="-128"/>
                        <a:ea typeface="HGPｺﾞｼｯｸE"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〇</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2014(H26)</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　　</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アラブ首長国連邦、トルコ</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：家電部品関連企業３社（企業団はトルコのみ）</a:t>
                      </a:r>
                      <a:endPar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2015</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H27</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　　フィリピン：ものづくり関連企業</a:t>
                      </a:r>
                      <a:r>
                        <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19</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社</a:t>
                      </a:r>
                      <a:endPar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62</a:t>
            </a:fld>
            <a:endParaRPr kumimoji="1" lang="ja-JP" altLang="en-US" dirty="0"/>
          </a:p>
        </p:txBody>
      </p:sp>
      <p:sp>
        <p:nvSpPr>
          <p:cNvPr id="13" name="正方形/長方形 12"/>
          <p:cNvSpPr/>
          <p:nvPr/>
        </p:nvSpPr>
        <p:spPr>
          <a:xfrm>
            <a:off x="618267" y="3861048"/>
            <a:ext cx="8280000"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anose="020B0604020202020204" pitchFamily="34" charset="0"/>
              <a:buChar char="•"/>
            </a:pPr>
            <a:r>
              <a:rPr lang="ja-JP" altLang="en-US" sz="1400" dirty="0" smtClean="0"/>
              <a:t>ＴＰＰは世界のＧＤＰの約</a:t>
            </a:r>
            <a:r>
              <a:rPr lang="en-US" altLang="ja-JP" sz="1400" dirty="0" smtClean="0"/>
              <a:t>4</a:t>
            </a:r>
            <a:r>
              <a:rPr lang="ja-JP" altLang="en-US" sz="1400" dirty="0" smtClean="0"/>
              <a:t>割、我が国からの輸出額の約</a:t>
            </a:r>
            <a:r>
              <a:rPr lang="en-US" altLang="ja-JP" sz="1400" dirty="0" smtClean="0"/>
              <a:t>3</a:t>
            </a:r>
            <a:r>
              <a:rPr lang="ja-JP" altLang="en-US" sz="1400" dirty="0" smtClean="0"/>
              <a:t>割を占める巨大な自由貿易圏を構築するもの。</a:t>
            </a:r>
            <a:endParaRPr lang="en-US" altLang="ja-JP" sz="1400" dirty="0" smtClean="0"/>
          </a:p>
          <a:p>
            <a:pPr marL="171450" indent="-171450">
              <a:buFont typeface="Arial" panose="020B0604020202020204" pitchFamily="34" charset="0"/>
              <a:buChar char="•"/>
            </a:pPr>
            <a:r>
              <a:rPr lang="ja-JP" altLang="en-US" sz="1400" dirty="0" smtClean="0"/>
              <a:t>関税撤廃のみならず、原産地規則における「累積ルール」の導入、投資・サービスの自由化、模倣品対策の強化、電子商取引など新しい分野でのルール整備など、幅広い分野でメリットがある内容を盛り込み。</a:t>
            </a:r>
            <a:endParaRPr lang="en-US" altLang="ja-JP" sz="1400" dirty="0" smtClean="0"/>
          </a:p>
        </p:txBody>
      </p:sp>
      <p:sp>
        <p:nvSpPr>
          <p:cNvPr id="15" name="正方形/長方形 14"/>
          <p:cNvSpPr/>
          <p:nvPr/>
        </p:nvSpPr>
        <p:spPr>
          <a:xfrm>
            <a:off x="286736" y="3573016"/>
            <a:ext cx="2197032"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ＴＰＰ協定について</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514465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94157" y="5184576"/>
            <a:ext cx="8748266" cy="1268760"/>
          </a:xfrm>
          <a:prstGeom prst="roundRect">
            <a:avLst>
              <a:gd name="adj" fmla="val 4648"/>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⑶生活支援型サービス産業・都市型サービス産業の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　</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引き続き、当該</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産業の振興に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努めるとともに、</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需要増大が見込まれる高齢者向けサービス</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健康づくり関連サービス</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活用など、健康医療産業等において生産性の向上や新たなビジネスモデルの構築・展開を図ることが重要</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53414" y="518830"/>
            <a:ext cx="8629753" cy="965954"/>
          </a:xfrm>
          <a:prstGeom prst="roundRect">
            <a:avLst>
              <a:gd name="adj" fmla="val 500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200"/>
              </a:lnSpc>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分析①：健康・医療関連サービス産業の取組み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200"/>
              </a:lnSpc>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現在、都市型サービス産業などの強化を図っており、なかでも、今後需要増大が見込まれる高齢者向けサービスなど</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医療産業等において、生産性の向上や新たなビジネスモデルの構築・展開を図る。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07504" y="4554"/>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（３）生活支援型サービス産業・都市型サービス産業の強化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54298" y="1527883"/>
            <a:ext cx="4372896"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日本再興戦略（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2016.6)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における取組み（抜粋）</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434078" y="1527883"/>
            <a:ext cx="4527191"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スマートエイジングシティについて</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51520" y="40466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63</a:t>
            </a:fld>
            <a:endParaRPr kumimoji="1"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3481111183"/>
              </p:ext>
            </p:extLst>
          </p:nvPr>
        </p:nvGraphicFramePr>
        <p:xfrm>
          <a:off x="4568781" y="1835660"/>
          <a:ext cx="4392488" cy="3017520"/>
        </p:xfrm>
        <a:graphic>
          <a:graphicData uri="http://schemas.openxmlformats.org/drawingml/2006/table">
            <a:tbl>
              <a:tblPr firstRow="1" firstCol="1" bandRow="1"/>
              <a:tblGrid>
                <a:gridCol w="4392488"/>
              </a:tblGrid>
              <a:tr h="725230">
                <a:tc>
                  <a:txBody>
                    <a:bodyPr/>
                    <a:lstStyle/>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住み慣れた地域で安心快適に住み続けられ、多様な世代の住民を惹きつける人口減少・超高齢社会における課題解決型の活気あるまちをめざす。</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モデル地域における取組み（例）</a:t>
                      </a: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71450" indent="-171450" algn="l">
                        <a:lnSpc>
                          <a:spcPct val="100000"/>
                        </a:lnSpc>
                        <a:spcAft>
                          <a:spcPts val="0"/>
                        </a:spcAft>
                        <a:buFont typeface="Meiryo UI" panose="020B0604030504040204" pitchFamily="50" charset="-128"/>
                        <a:buChar char="○"/>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都心市街地（大阪市東淀川区）</a:t>
                      </a:r>
                    </a:p>
                    <a:p>
                      <a:pPr marL="171450" indent="-171450" algn="l">
                        <a:lnSpc>
                          <a:spcPct val="100000"/>
                        </a:lnSpc>
                        <a:spcAft>
                          <a:spcPts val="0"/>
                        </a:spcAft>
                        <a:buFont typeface="Arial" panose="020B0604020202020204" pitchFamily="34" charset="0"/>
                        <a:buChar char="•"/>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淀川キリスト教病院と㈱地域経済活性化支援機構が共同出資する株式会社を設立し、住まい・医療・予防・生活支援を一体的に提供する先行モデル事業を実施</a:t>
                      </a:r>
                    </a:p>
                    <a:p>
                      <a:pPr marL="171450" indent="-171450" algn="l">
                        <a:lnSpc>
                          <a:spcPct val="100000"/>
                        </a:lnSpc>
                        <a:spcAft>
                          <a:spcPts val="0"/>
                        </a:spcAft>
                        <a:buFont typeface="Meiryo UI" panose="020B0604030504040204" pitchFamily="50" charset="-128"/>
                        <a:buChar char="○"/>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郊外住宅地（河内長野市）</a:t>
                      </a:r>
                    </a:p>
                    <a:p>
                      <a:pPr marL="171450" indent="-171450" algn="l">
                        <a:lnSpc>
                          <a:spcPct val="100000"/>
                        </a:lnSpc>
                        <a:spcAft>
                          <a:spcPts val="0"/>
                        </a:spcAft>
                        <a:buFont typeface="Arial" panose="020B0604020202020204" pitchFamily="34" charset="0"/>
                        <a:buChar char="•"/>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地域の事業者、大学、行政の連携による開発団地の再生</a:t>
                      </a:r>
                    </a:p>
                    <a:p>
                      <a:pPr marL="171450" indent="-171450" algn="l">
                        <a:lnSpc>
                          <a:spcPct val="100000"/>
                        </a:lnSpc>
                        <a:spcAft>
                          <a:spcPts val="0"/>
                        </a:spcAft>
                        <a:buFont typeface="Arial" panose="020B0604020202020204" pitchFamily="34" charset="0"/>
                        <a:buChar char="•"/>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健康寿命の延伸、元気な住民の活躍の場づくりを通して、地域の自立・継続性の向上をめざす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551436654"/>
              </p:ext>
            </p:extLst>
          </p:nvPr>
        </p:nvGraphicFramePr>
        <p:xfrm>
          <a:off x="396530" y="1835660"/>
          <a:ext cx="3888432" cy="2582415"/>
        </p:xfrm>
        <a:graphic>
          <a:graphicData uri="http://schemas.openxmlformats.org/drawingml/2006/table">
            <a:tbl>
              <a:tblPr firstRow="1" firstCol="1" bandRow="1"/>
              <a:tblGrid>
                <a:gridCol w="3888432"/>
              </a:tblGrid>
              <a:tr h="2582415">
                <a:tc>
                  <a:txBody>
                    <a:bodyPr/>
                    <a:lstStyle/>
                    <a:p>
                      <a:r>
                        <a:rPr kumimoji="1"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次産業革命の実現</a:t>
                      </a:r>
                      <a:endParaRPr kumimoji="1"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・スマート工場や、ビッグデータ利用、人工知能の促進</a:t>
                      </a:r>
                      <a:endParaRPr kumimoji="1"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・中堅・中小企業向けの</a:t>
                      </a:r>
                      <a:r>
                        <a:rPr kumimoji="1" lang="ja-JP"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ロボット</a:t>
                      </a:r>
                      <a:r>
                        <a:rPr kumimoji="1"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導入支援</a:t>
                      </a:r>
                      <a:r>
                        <a:rPr kumimoji="1" lang="ja-JP"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等</a:t>
                      </a:r>
                    </a:p>
                    <a:p>
                      <a:endParaRPr kumimoji="1"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世界最先端の</a:t>
                      </a:r>
                      <a:r>
                        <a:rPr kumimoji="1" lang="ja-JP" altLang="ja-JP" sz="1400" u="none"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健康立国</a:t>
                      </a:r>
                      <a:endParaRPr kumimoji="1" lang="en-US" altLang="ja-JP" sz="1400" u="none"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・ロボットやセンサーを活用した介護の負担軽減</a:t>
                      </a:r>
                      <a:endParaRPr kumimoji="1"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a:t>
                      </a:r>
                      <a:r>
                        <a:rPr kumimoji="1" lang="en-US" altLang="ja-JP" sz="1400" kern="12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活用による個別化健康サービス</a:t>
                      </a:r>
                      <a:endParaRPr kumimoji="1"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日本式医療の国際展開　等</a:t>
                      </a:r>
                      <a:endParaRPr kumimoji="1"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サービス産業の生産性向上</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・先進的なデータや</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IT</a:t>
                      </a:r>
                      <a:r>
                        <a:rPr lang="ja-JP" altLang="en-US" sz="1400" b="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の利</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活用促進</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・先導的なサービス事業者の創出　等</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33636931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8472" y="721082"/>
            <a:ext cx="8622000" cy="1555790"/>
          </a:xfrm>
          <a:prstGeom prst="roundRect">
            <a:avLst>
              <a:gd name="adj" fmla="val 654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分析①：成長</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のための規制改革等の推進</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「国家戦略特区」における規制改革メニューのうち、関西圏では、医療、都市再生・まちづくり、雇用分野で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（大阪府内では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）の区域計画が認定された。また、大阪からの提案内容を踏まえ、法改正等の措置が講ぜられるなど、国において各種取組みが進められている。</a:t>
            </a:r>
            <a:endParaRPr lang="en-US" altLang="ja-JP" strike="sng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79512" y="2636912"/>
            <a:ext cx="7452352" cy="369332"/>
          </a:xfrm>
          <a:prstGeom prst="rect">
            <a:avLst/>
          </a:prstGeom>
        </p:spPr>
        <p:txBody>
          <a:bodyPr wrap="square">
            <a:spAutoFit/>
          </a:bodyPr>
          <a:lstStyle/>
          <a:p>
            <a:pPr marL="177800" indent="-177800"/>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関西圏国家戦略特別区域計画認定事業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（大阪府内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H28.6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時点）</a:t>
            </a:r>
          </a:p>
        </p:txBody>
      </p:sp>
      <p:sp>
        <p:nvSpPr>
          <p:cNvPr id="2" name="スライド番号プレースホルダー 1"/>
          <p:cNvSpPr>
            <a:spLocks noGrp="1"/>
          </p:cNvSpPr>
          <p:nvPr>
            <p:ph type="sldNum" sz="quarter" idx="12"/>
          </p:nvPr>
        </p:nvSpPr>
        <p:spPr>
          <a:xfrm>
            <a:off x="7020272" y="6592267"/>
            <a:ext cx="2133600" cy="365125"/>
          </a:xfrm>
        </p:spPr>
        <p:txBody>
          <a:bodyPr/>
          <a:lstStyle/>
          <a:p>
            <a:fld id="{D2D8002D-B5B0-4BAC-B1F6-782DDCCE6D9C}" type="slidenum">
              <a:rPr kumimoji="1" lang="ja-JP" altLang="en-US" smtClean="0"/>
              <a:pPr/>
              <a:t>64</a:t>
            </a:fld>
            <a:endParaRPr kumimoji="1" lang="ja-JP" altLang="en-US" dirty="0"/>
          </a:p>
        </p:txBody>
      </p:sp>
      <p:sp>
        <p:nvSpPr>
          <p:cNvPr id="7" name="テキスト ボックス 6"/>
          <p:cNvSpPr txBox="1"/>
          <p:nvPr/>
        </p:nvSpPr>
        <p:spPr>
          <a:xfrm>
            <a:off x="251520" y="76562"/>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対内投資促進による国際競争力の強化</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256912" y="3068960"/>
            <a:ext cx="8635568" cy="3375085"/>
          </a:xfrm>
          <a:prstGeom prst="rect">
            <a:avLst/>
          </a:prstGeom>
          <a:gradFill flip="none" rotWithShape="1">
            <a:gsLst>
              <a:gs pos="0">
                <a:schemeClr val="bg1"/>
              </a:gs>
              <a:gs pos="50000">
                <a:schemeClr val="bg1"/>
              </a:gs>
              <a:gs pos="100000">
                <a:schemeClr val="accent5">
                  <a:lumMod val="20000"/>
                  <a:lumOff val="80000"/>
                </a:schemeClr>
              </a:gs>
            </a:gsLst>
            <a:path path="rect">
              <a:fillToRect l="50000" t="50000" r="50000" b="50000"/>
            </a:path>
            <a:tileRect/>
          </a:gradFill>
          <a:ln>
            <a:solidFill>
              <a:schemeClr val="tx1"/>
            </a:solidFill>
          </a:ln>
        </p:spPr>
        <p:txBody>
          <a:bodyPr wrap="square" tIns="0" bIns="0" anchor="ctr">
            <a:no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医療分野</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・保険外併用療養に関する特例（①大阪大学、②国立循環器病研究Ｃ</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・設備投資に係る課税特例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MEMS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ﾃﾞﾊﾞｲｽを用いたﾃﾞｨｽﾎﾟｰｻﾞﾌﾞﾙ型医療機器の開発事業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（大研医器㈱（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和泉市））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・特区医療機器薬事戦略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相談の実施（大阪大学）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まちづくり・その他の分野</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・エリアマネジメント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に係る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道路法特例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（グランフロント大阪</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TMO</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・地域限定保育士試験の実施（大阪府）</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・「雇用労働相談センター」の設置（グランフロント大阪　ナレッジキャピタル内）</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・外国人滞在施設経営事業（大阪府内</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市町村、大阪市域）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zh-CN" altLang="en-US" sz="1600" dirty="0" smtClean="0">
                <a:latin typeface="Meiryo UI" panose="020B0604030504040204" pitchFamily="50" charset="-128"/>
                <a:ea typeface="Meiryo UI" panose="020B0604030504040204" pitchFamily="50" charset="-128"/>
                <a:cs typeface="Meiryo UI" panose="020B0604030504040204" pitchFamily="50" charset="-128"/>
              </a:rPr>
              <a:t>家事</a:t>
            </a:r>
            <a:r>
              <a:rPr lang="zh-CN" altLang="en-US" sz="1600" dirty="0">
                <a:latin typeface="Meiryo UI" panose="020B0604030504040204" pitchFamily="50" charset="-128"/>
                <a:ea typeface="Meiryo UI" panose="020B0604030504040204" pitchFamily="50" charset="-128"/>
                <a:cs typeface="Meiryo UI" panose="020B0604030504040204" pitchFamily="50" charset="-128"/>
              </a:rPr>
              <a:t>支援外国人受入</a:t>
            </a:r>
            <a:r>
              <a:rPr lang="zh-CN" altLang="en-US" sz="16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（当面は大阪市域のみ）</a:t>
            </a:r>
            <a:endParaRPr lang="en-US" altLang="zh-CN"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600" dirty="0" smtClean="0">
                <a:latin typeface="Meiryo UI" panose="020B0604030504040204" pitchFamily="50" charset="-128"/>
                <a:ea typeface="Meiryo UI" panose="020B0604030504040204" pitchFamily="50" charset="-128"/>
                <a:cs typeface="Meiryo UI" panose="020B0604030504040204" pitchFamily="50" charset="-128"/>
              </a:rPr>
              <a:t>汚染</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土壌搬出時認定調査事業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86177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312377" y="324456"/>
            <a:ext cx="8640000" cy="1854160"/>
          </a:xfrm>
          <a:prstGeom prst="roundRect">
            <a:avLst>
              <a:gd name="adj" fmla="val 7186"/>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200"/>
              </a:lnSpc>
            </a:pP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：成長特区税制を</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活かした法人実効税率の軽減</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　「関西イノベーション国際戦略総合特区</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」の取り組みを強化した「成長特区税制」を実施。</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国家戦略特区における税制支援と地元市町村の優遇制度を併用することにより、最大で実効</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税率は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なり、</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中国・韓国の実効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税率</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も低くなる。（平成</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年４月時点の税制度をベースに試算。諸条件を満たした企業が立地した場合）</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51520" y="2990864"/>
            <a:ext cx="8237735" cy="3888780"/>
            <a:chOff x="251520" y="2636912"/>
            <a:chExt cx="8237735" cy="3888780"/>
          </a:xfrm>
        </p:grpSpPr>
        <p:graphicFrame>
          <p:nvGraphicFramePr>
            <p:cNvPr id="4" name="グラフ 3"/>
            <p:cNvGraphicFramePr>
              <a:graphicFrameLocks/>
            </p:cNvGraphicFramePr>
            <p:nvPr>
              <p:extLst>
                <p:ext uri="{D42A27DB-BD31-4B8C-83A1-F6EECF244321}">
                  <p14:modId xmlns:p14="http://schemas.microsoft.com/office/powerpoint/2010/main" val="2530866018"/>
                </p:ext>
              </p:extLst>
            </p:nvPr>
          </p:nvGraphicFramePr>
          <p:xfrm>
            <a:off x="251520" y="2636912"/>
            <a:ext cx="8237735" cy="388878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グループ化 8"/>
            <p:cNvGrpSpPr/>
            <p:nvPr/>
          </p:nvGrpSpPr>
          <p:grpSpPr>
            <a:xfrm>
              <a:off x="3031247" y="3113440"/>
              <a:ext cx="4674796" cy="2253036"/>
              <a:chOff x="3031247" y="3046174"/>
              <a:chExt cx="4674796" cy="2253036"/>
            </a:xfrm>
          </p:grpSpPr>
          <p:sp>
            <p:nvSpPr>
              <p:cNvPr id="5" name="右矢印 4"/>
              <p:cNvSpPr/>
              <p:nvPr/>
            </p:nvSpPr>
            <p:spPr>
              <a:xfrm rot="735489">
                <a:off x="3031247" y="4098427"/>
                <a:ext cx="2041412" cy="701675"/>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6" name="右矢印 5"/>
              <p:cNvSpPr/>
              <p:nvPr/>
            </p:nvSpPr>
            <p:spPr>
              <a:xfrm rot="735489">
                <a:off x="5640820" y="4507116"/>
                <a:ext cx="1035066" cy="792094"/>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7" name="円/楕円 6"/>
              <p:cNvSpPr/>
              <p:nvPr/>
            </p:nvSpPr>
            <p:spPr>
              <a:xfrm>
                <a:off x="3296303" y="3046174"/>
                <a:ext cx="1511300" cy="4000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国の支援</a:t>
                </a:r>
              </a:p>
            </p:txBody>
          </p:sp>
          <p:sp>
            <p:nvSpPr>
              <p:cNvPr id="8" name="円/楕円 7"/>
              <p:cNvSpPr/>
              <p:nvPr/>
            </p:nvSpPr>
            <p:spPr>
              <a:xfrm>
                <a:off x="5602432" y="3350397"/>
                <a:ext cx="2103611" cy="4000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成長特</a:t>
                </a:r>
                <a:r>
                  <a:rPr lang="ja-JP" altLang="en-US" sz="16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区税制</a:t>
                </a:r>
              </a:p>
            </p:txBody>
          </p:sp>
        </p:grpSp>
        <p:sp>
          <p:nvSpPr>
            <p:cNvPr id="2" name="正方形/長方形 1"/>
            <p:cNvSpPr/>
            <p:nvPr/>
          </p:nvSpPr>
          <p:spPr>
            <a:xfrm>
              <a:off x="1115616" y="3013428"/>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40.75</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1928448" y="3336357"/>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33.33</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693729" y="3521634"/>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29.97</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3461791" y="3595515"/>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29.53</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4230560" y="3801197"/>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25.00</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5015557" y="3835016"/>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24.67</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5798313" y="3878914"/>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24.20</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6596898" y="3956978"/>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21.81</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7346003" y="4241549"/>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17.00</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9" name="正方形/長方形 18"/>
          <p:cNvSpPr/>
          <p:nvPr/>
        </p:nvSpPr>
        <p:spPr>
          <a:xfrm>
            <a:off x="281904" y="2538872"/>
            <a:ext cx="5093693" cy="442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■法人所得課税の実効税率の国際比較（平成</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年４月時点）</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（財務省</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ホームページ</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より大阪府作成）</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スライド番号プレースホルダー 1"/>
          <p:cNvSpPr>
            <a:spLocks noGrp="1"/>
          </p:cNvSpPr>
          <p:nvPr>
            <p:ph type="sldNum" sz="quarter" idx="12"/>
          </p:nvPr>
        </p:nvSpPr>
        <p:spPr>
          <a:xfrm>
            <a:off x="7046912" y="6592267"/>
            <a:ext cx="2133600" cy="365125"/>
          </a:xfrm>
        </p:spPr>
        <p:txBody>
          <a:bodyPr/>
          <a:lstStyle/>
          <a:p>
            <a:fld id="{8A232FFA-268A-48B0-8847-F96199542AD3}" type="slidenum">
              <a:rPr kumimoji="1" lang="ja-JP" altLang="en-US" smtClean="0"/>
              <a:t>65</a:t>
            </a:fld>
            <a:endParaRPr kumimoji="1" lang="ja-JP" altLang="en-US" dirty="0"/>
          </a:p>
        </p:txBody>
      </p:sp>
    </p:spTree>
    <p:extLst>
      <p:ext uri="{BB962C8B-B14F-4D97-AF65-F5344CB8AC3E}">
        <p14:creationId xmlns:p14="http://schemas.microsoft.com/office/powerpoint/2010/main" val="4051743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4005" y="2432501"/>
            <a:ext cx="4322991" cy="492443"/>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都道府県別</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外資系</a:t>
            </a:r>
            <a:r>
              <a:rPr lang="zh-TW"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企業数</a:t>
            </a:r>
            <a:endParaRPr lang="en-US" altLang="zh-TW"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出典：東洋経済新報社「外資系企業総覧」）</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72923" y="260648"/>
            <a:ext cx="8622000" cy="1595616"/>
          </a:xfrm>
          <a:prstGeom prst="roundRect">
            <a:avLst>
              <a:gd name="adj" fmla="val 999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分析③：外資</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系企業の大阪への進出</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外資系企業の事務所所在地は東京都が</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76.3</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％を占め、東京の一極集中の状態にある。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への最初の進出先として、または、東京に拠点を持つ外資系企業の二次進出先と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して、外資系企業が進出する動き</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もある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581588" y="2420888"/>
            <a:ext cx="4557959" cy="738664"/>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外国企業誘致センター（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O-BIC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主な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誘致案件（</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O-BIC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公表資料</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823743012"/>
              </p:ext>
            </p:extLst>
          </p:nvPr>
        </p:nvGraphicFramePr>
        <p:xfrm>
          <a:off x="4932040" y="3315424"/>
          <a:ext cx="3744416" cy="2849880"/>
        </p:xfrm>
        <a:graphic>
          <a:graphicData uri="http://schemas.openxmlformats.org/drawingml/2006/table">
            <a:tbl>
              <a:tblPr firstRow="1" firstCol="1" bandRow="1"/>
              <a:tblGrid>
                <a:gridCol w="3744416"/>
              </a:tblGrid>
              <a:tr h="2444116">
                <a:tc>
                  <a:txBody>
                    <a:bodyPr/>
                    <a:lstStyle/>
                    <a:p>
                      <a:pPr algn="l">
                        <a:lnSpc>
                          <a:spcPct val="100000"/>
                        </a:lnSpc>
                        <a:spcAft>
                          <a:spcPts val="0"/>
                        </a:spcAft>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（二次進出）</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◆エクイニクス･ジャパン株式会社（米国）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◆インリー・グリーンエナジージャパン株式会社（中国）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◆トリナ・ソーラー・ジャパン株式会社（中国）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（日本法人本社）</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◆アンフック・ジャパン株式会社（ベトナム）</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CN"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日本盾安国際株式会社</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YBM Japan</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（日本法人本社）</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◆慎興ブラシ株式会社（中国）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◆ギャランツジャパン株式会社（中国）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◆トコンタップ・ジャパン株式会社（ベトナム）</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4" name="スライド番号プレースホルダー 3"/>
          <p:cNvSpPr>
            <a:spLocks noGrp="1"/>
          </p:cNvSpPr>
          <p:nvPr>
            <p:ph type="sldNum" sz="quarter" idx="12"/>
          </p:nvPr>
        </p:nvSpPr>
        <p:spPr>
          <a:xfrm>
            <a:off x="7020272" y="6592267"/>
            <a:ext cx="2133600" cy="365125"/>
          </a:xfrm>
        </p:spPr>
        <p:txBody>
          <a:bodyPr/>
          <a:lstStyle/>
          <a:p>
            <a:fld id="{D2D8002D-B5B0-4BAC-B1F6-782DDCCE6D9C}" type="slidenum">
              <a:rPr kumimoji="1" lang="ja-JP" altLang="en-US" smtClean="0"/>
              <a:pPr/>
              <a:t>66</a:t>
            </a:fld>
            <a:endParaRPr kumimoji="1" lang="ja-JP" altLang="en-US" dirty="0"/>
          </a:p>
        </p:txBody>
      </p:sp>
      <p:sp>
        <p:nvSpPr>
          <p:cNvPr id="10" name="テキスト ボックス 9"/>
          <p:cNvSpPr txBox="1"/>
          <p:nvPr/>
        </p:nvSpPr>
        <p:spPr>
          <a:xfrm>
            <a:off x="116013" y="6338743"/>
            <a:ext cx="2537874" cy="276999"/>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注）東洋経済新報社による抽出調査</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105296160"/>
              </p:ext>
            </p:extLst>
          </p:nvPr>
        </p:nvGraphicFramePr>
        <p:xfrm>
          <a:off x="90022" y="3197175"/>
          <a:ext cx="4695817" cy="3141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50673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5496" y="47695"/>
            <a:ext cx="9035162" cy="1869137"/>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marL="271463" indent="-271463">
              <a:lnSpc>
                <a:spcPts val="2200"/>
              </a:lnSpc>
              <a:defRPr/>
            </a:pP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分析④：</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府域における工業用地は</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）年は微増したがほぼ</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全域で減少</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大阪府では、補助金の交付や不動産取得税の軽減</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の支援策により</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工場等の立地</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税制優遇など</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で地方への新たな人の流れを生み出すことを目指し、本社機能等を有する施設を整備する事業（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地方活力向上地域特定業務施設整備</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事業）に関連する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地域再生法の一部を改正する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法律が成立。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6765" y="4293096"/>
            <a:ext cx="4283968"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■大阪府の企業立地の優遇制度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713575955"/>
              </p:ext>
            </p:extLst>
          </p:nvPr>
        </p:nvGraphicFramePr>
        <p:xfrm>
          <a:off x="60585" y="4600873"/>
          <a:ext cx="5223752" cy="2148840"/>
        </p:xfrm>
        <a:graphic>
          <a:graphicData uri="http://schemas.openxmlformats.org/drawingml/2006/table">
            <a:tbl>
              <a:tblPr firstRow="1" firstCol="1" bandRow="1"/>
              <a:tblGrid>
                <a:gridCol w="5223752"/>
              </a:tblGrid>
              <a:tr h="1778664">
                <a:tc>
                  <a:txBody>
                    <a:bodyPr/>
                    <a:lstStyle/>
                    <a:p>
                      <a:pPr algn="l">
                        <a:lnSpc>
                          <a:spcPct val="100000"/>
                        </a:lnSpc>
                        <a:spcAft>
                          <a:spcPts val="0"/>
                        </a:spcAft>
                      </a:pP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企業立地促進補助金</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60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・工場や研究開発施設の新築・増改築を行う中小企業への投資に対する補助</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％又は</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や法人事業税に対する補助</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60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・本社又はアジア拠点等を府内に設置する外資系企業に対する補助</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家屋・設備の</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％又は賃料の</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p>
                    <a:p>
                      <a:pPr algn="l">
                        <a:lnSpc>
                          <a:spcPct val="100000"/>
                        </a:lnSpc>
                        <a:spcAft>
                          <a:spcPts val="0"/>
                        </a:spcAft>
                      </a:pP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産業集積促進税制</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60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・不動産取得税の軽減（２分の１）</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成長特区税制</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60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・法人府民税、法人事業税、不動産取得税の軽減（最大</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15" name="正方形/長方形 14"/>
          <p:cNvSpPr/>
          <p:nvPr/>
        </p:nvSpPr>
        <p:spPr>
          <a:xfrm>
            <a:off x="35496" y="1916832"/>
            <a:ext cx="561662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■大阪府の工業用地面積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推移と予測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：国土審部会資料）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67</a:t>
            </a:fld>
            <a:endParaRPr kumimoji="1" lang="ja-JP" altLang="en-US"/>
          </a:p>
        </p:txBody>
      </p:sp>
      <p:sp>
        <p:nvSpPr>
          <p:cNvPr id="4" name="テキスト ボックス 3"/>
          <p:cNvSpPr txBox="1"/>
          <p:nvPr/>
        </p:nvSpPr>
        <p:spPr>
          <a:xfrm>
            <a:off x="7308304" y="2224609"/>
            <a:ext cx="1656184" cy="1107996"/>
          </a:xfrm>
          <a:prstGeom prst="rect">
            <a:avLst/>
          </a:prstGeom>
          <a:noFill/>
        </p:spPr>
        <p:txBody>
          <a:bodyPr wrap="squar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工業用地</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「工業統計表（用地・用水編）にいう「事業所敷地面積」を従業員</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人以上の事業所敷地面積に補正したもの</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大かっこ 4"/>
          <p:cNvSpPr/>
          <p:nvPr/>
        </p:nvSpPr>
        <p:spPr>
          <a:xfrm>
            <a:off x="7308304" y="2224609"/>
            <a:ext cx="1656184" cy="1107996"/>
          </a:xfrm>
          <a:prstGeom prst="bracketPair">
            <a:avLst>
              <a:gd name="adj" fmla="val 804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17" name="グラフ 16"/>
          <p:cNvGraphicFramePr>
            <a:graphicFrameLocks/>
          </p:cNvGraphicFramePr>
          <p:nvPr>
            <p:extLst>
              <p:ext uri="{D42A27DB-BD31-4B8C-83A1-F6EECF244321}">
                <p14:modId xmlns:p14="http://schemas.microsoft.com/office/powerpoint/2010/main" val="1870095997"/>
              </p:ext>
            </p:extLst>
          </p:nvPr>
        </p:nvGraphicFramePr>
        <p:xfrm>
          <a:off x="56765" y="2192773"/>
          <a:ext cx="6840760" cy="21003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表 6"/>
          <p:cNvGraphicFramePr>
            <a:graphicFrameLocks noGrp="1"/>
          </p:cNvGraphicFramePr>
          <p:nvPr>
            <p:extLst>
              <p:ext uri="{D42A27DB-BD31-4B8C-83A1-F6EECF244321}">
                <p14:modId xmlns:p14="http://schemas.microsoft.com/office/powerpoint/2010/main" val="3609918421"/>
              </p:ext>
            </p:extLst>
          </p:nvPr>
        </p:nvGraphicFramePr>
        <p:xfrm>
          <a:off x="6873558" y="3360718"/>
          <a:ext cx="2197100" cy="1240155"/>
        </p:xfrm>
        <a:graphic>
          <a:graphicData uri="http://schemas.openxmlformats.org/drawingml/2006/table">
            <a:tbl>
              <a:tblPr/>
              <a:tblGrid>
                <a:gridCol w="2197100"/>
              </a:tblGrid>
              <a:tr h="171450">
                <a:tc>
                  <a:txBody>
                    <a:bodyPr/>
                    <a:lstStyle/>
                    <a:p>
                      <a:pPr algn="l" fontAlgn="ctr"/>
                      <a:r>
                        <a:rPr lang="ja-JP" altLang="en-US" sz="1100" b="0" i="0" u="none" strike="noStrike">
                          <a:solidFill>
                            <a:srgbClr val="000000"/>
                          </a:solidFill>
                          <a:effectLst/>
                          <a:latin typeface="ＭＳ Ｐゴシック"/>
                        </a:rPr>
                        <a:t>　○面積増減の要因</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ＭＳ Ｐゴシック"/>
                        </a:rPr>
                        <a:t>　　</a:t>
                      </a:r>
                      <a:r>
                        <a:rPr lang="en-US" altLang="ja-JP" sz="1100" b="0" i="0" u="none" strike="noStrike">
                          <a:solidFill>
                            <a:srgbClr val="000000"/>
                          </a:solidFill>
                          <a:effectLst/>
                          <a:latin typeface="ＭＳ Ｐゴシック"/>
                        </a:rPr>
                        <a:t>【</a:t>
                      </a:r>
                      <a:r>
                        <a:rPr lang="ja-JP" altLang="en-US" sz="1100" b="0" i="0" u="none" strike="noStrike">
                          <a:solidFill>
                            <a:srgbClr val="000000"/>
                          </a:solidFill>
                          <a:effectLst/>
                          <a:latin typeface="ＭＳ Ｐゴシック"/>
                        </a:rPr>
                        <a:t>増加</a:t>
                      </a:r>
                      <a:r>
                        <a:rPr lang="en-US" altLang="ja-JP" sz="1100" b="0" i="0" u="none" strike="noStrike">
                          <a:solidFill>
                            <a:srgbClr val="000000"/>
                          </a:solidFill>
                          <a:effectLst/>
                          <a:latin typeface="ＭＳ Ｐゴシック"/>
                        </a:rPr>
                        <a:t>】</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ＭＳ Ｐゴシック"/>
                        </a:rPr>
                        <a:t>　　　　・農地や森林からの転換</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ＭＳ Ｐゴシック"/>
                        </a:rPr>
                        <a:t>　　　　・事業用地への工場立地</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ＭＳ Ｐゴシック"/>
                        </a:rPr>
                        <a:t>　　</a:t>
                      </a:r>
                      <a:r>
                        <a:rPr lang="en-US" altLang="ja-JP" sz="1100" b="0" i="0" u="none" strike="noStrike">
                          <a:solidFill>
                            <a:srgbClr val="000000"/>
                          </a:solidFill>
                          <a:effectLst/>
                          <a:latin typeface="ＭＳ Ｐゴシック"/>
                        </a:rPr>
                        <a:t>【</a:t>
                      </a:r>
                      <a:r>
                        <a:rPr lang="ja-JP" altLang="en-US" sz="1100" b="0" i="0" u="none" strike="noStrike">
                          <a:solidFill>
                            <a:srgbClr val="000000"/>
                          </a:solidFill>
                          <a:effectLst/>
                          <a:latin typeface="ＭＳ Ｐゴシック"/>
                        </a:rPr>
                        <a:t>減少</a:t>
                      </a:r>
                      <a:r>
                        <a:rPr lang="en-US" altLang="ja-JP" sz="1100" b="0" i="0" u="none" strike="noStrike">
                          <a:solidFill>
                            <a:srgbClr val="000000"/>
                          </a:solidFill>
                          <a:effectLst/>
                          <a:latin typeface="ＭＳ Ｐゴシック"/>
                        </a:rPr>
                        <a:t>】</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ＭＳ Ｐゴシック"/>
                        </a:rPr>
                        <a:t>　　　　・住宅地等への転換</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dirty="0">
                          <a:solidFill>
                            <a:srgbClr val="000000"/>
                          </a:solidFill>
                          <a:effectLst/>
                          <a:latin typeface="ＭＳ Ｐゴシック"/>
                        </a:rPr>
                        <a:t>　　　　・高速道路整備完了</a:t>
                      </a:r>
                    </a:p>
                  </a:txBody>
                  <a:tcPr marL="9525" marR="9525" marT="9525" marB="0" anchor="ctr">
                    <a:lnL>
                      <a:noFill/>
                    </a:lnL>
                    <a:lnR>
                      <a:noFill/>
                    </a:lnR>
                    <a:lnT>
                      <a:noFill/>
                    </a:lnT>
                    <a:lnB>
                      <a:noFill/>
                    </a:lnB>
                  </a:tcPr>
                </a:tc>
              </a:tr>
            </a:tbl>
          </a:graphicData>
        </a:graphic>
      </p:graphicFrame>
      <p:sp>
        <p:nvSpPr>
          <p:cNvPr id="12" name="正方形/長方形 11"/>
          <p:cNvSpPr/>
          <p:nvPr/>
        </p:nvSpPr>
        <p:spPr>
          <a:xfrm>
            <a:off x="5382343" y="4612417"/>
            <a:ext cx="3688315" cy="2000548"/>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府内の物流施設拡充</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近年</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では、内陸部においても物流施設の計画</a:t>
            </a:r>
            <a:r>
              <a:rPr lang="ja-JP" altLang="en-US" sz="12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が進む。特</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に北部では、高速インターチェンジ付近での計画も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進んでいる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○「プロロジスパーク茨木」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プロロジス</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（茨木市茨木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吹田ＩＣ付近）</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○日本生命</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（松原市松原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ＩＣ付近）</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「北大阪・東大阪トラックターミナル」の拡充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南海鉄道</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956244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68</a:t>
            </a:fld>
            <a:endParaRPr kumimoji="1" lang="ja-JP" altLang="en-US" dirty="0"/>
          </a:p>
        </p:txBody>
      </p:sp>
      <p:sp>
        <p:nvSpPr>
          <p:cNvPr id="3" name="角丸四角形 2"/>
          <p:cNvSpPr/>
          <p:nvPr/>
        </p:nvSpPr>
        <p:spPr>
          <a:xfrm>
            <a:off x="179512" y="692696"/>
            <a:ext cx="8496944" cy="2520280"/>
          </a:xfrm>
          <a:prstGeom prst="roundRect">
            <a:avLst>
              <a:gd name="adj" fmla="val 4648"/>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⑷対内投資促進による国際競争力の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　</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立地環境に適した用地が限られる中、府内</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工場・企業等を立地促進させるため</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、府内市町村のまちづくり施策と連携</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した産業用地創出の促進や、新しい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立地支援</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策の検討などの</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方策</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検討していく必要がある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戦略特区に</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大胆な</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緩和措置や</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税制の特例措置等が早期に実現される</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よう、国に対してさらに働きかけていく必要</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strike="sngStrike" kern="10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403753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68268" r="50838" b="1442"/>
          <a:stretch/>
        </p:blipFill>
        <p:spPr bwMode="auto">
          <a:xfrm>
            <a:off x="6588224" y="4541092"/>
            <a:ext cx="2555776" cy="220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6"/>
          <p:cNvSpPr/>
          <p:nvPr/>
        </p:nvSpPr>
        <p:spPr>
          <a:xfrm>
            <a:off x="70172" y="548680"/>
            <a:ext cx="8927658" cy="1309053"/>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nSpc>
                <a:spcPts val="2600"/>
              </a:lnSpc>
              <a:defRPr/>
            </a:pP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のものづくり</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nSpc>
                <a:spcPts val="2200"/>
              </a:lnSpc>
              <a:defRPr/>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大阪府は、高い技術を有する中小</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企業が集積しており、製造業の事業所数（</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人）は全国</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nSpc>
                <a:spcPts val="2200"/>
              </a:lnSpc>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出荷額等</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ると、各業種が</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バランスよく集積している。</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44708" y="122588"/>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（５）ハイエンドなものづくりの推進</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0" y="2143820"/>
            <a:ext cx="4357812" cy="492443"/>
          </a:xfrm>
          <a:prstGeom prst="rect">
            <a:avLst/>
          </a:prstGeom>
        </p:spPr>
        <p:txBody>
          <a:bodyPr wrap="square">
            <a:spAutoFit/>
          </a:bodyPr>
          <a:lstStyle/>
          <a:p>
            <a:pPr marL="177800" indent="-177800"/>
            <a:r>
              <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人の事業所）の事業所数及び粗付加価値</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：経済産業省「</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年工業</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統計調査」）</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69</a:t>
            </a:fld>
            <a:endParaRPr kumimoji="1" lang="ja-JP" altLang="en-US" dirty="0"/>
          </a:p>
        </p:txBody>
      </p:sp>
      <p:sp>
        <p:nvSpPr>
          <p:cNvPr id="10" name="正方形/長方形 9"/>
          <p:cNvSpPr/>
          <p:nvPr/>
        </p:nvSpPr>
        <p:spPr>
          <a:xfrm>
            <a:off x="126028" y="2636263"/>
            <a:ext cx="864096" cy="261610"/>
          </a:xfrm>
          <a:prstGeom prst="rect">
            <a:avLst/>
          </a:prstGeom>
        </p:spPr>
        <p:txBody>
          <a:bodyPr wrap="square">
            <a:spAutoFit/>
          </a:bodyPr>
          <a:lstStyle/>
          <a:p>
            <a:pPr marL="177800" indent="-177800"/>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事業所数</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086576" y="2571949"/>
            <a:ext cx="1152128" cy="253916"/>
          </a:xfrm>
          <a:prstGeom prst="rect">
            <a:avLst/>
          </a:prstGeom>
        </p:spPr>
        <p:txBody>
          <a:bodyPr wrap="square">
            <a:spAutoFit/>
          </a:bodyPr>
          <a:lstStyle/>
          <a:p>
            <a:pPr marL="177800" indent="-177800" algn="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粗付加価値額</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63370" y="6093296"/>
            <a:ext cx="4312941" cy="584775"/>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事業所</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の生産活動において、新たに付け加えられた</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価値</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付加価値額＝生産額－（消費税を除く内国消費税額＋推計消費税額）－原材料使用額等－減価償却額 </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4104705803"/>
              </p:ext>
            </p:extLst>
          </p:nvPr>
        </p:nvGraphicFramePr>
        <p:xfrm>
          <a:off x="81070" y="2896416"/>
          <a:ext cx="4293483" cy="3155757"/>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p:cNvSpPr/>
          <p:nvPr/>
        </p:nvSpPr>
        <p:spPr>
          <a:xfrm>
            <a:off x="4357812" y="2204455"/>
            <a:ext cx="4357812" cy="461665"/>
          </a:xfrm>
          <a:prstGeom prst="rect">
            <a:avLst/>
          </a:prstGeom>
        </p:spPr>
        <p:txBody>
          <a:bodyPr wrap="square">
            <a:spAutoFit/>
          </a:bodyPr>
          <a:lstStyle/>
          <a:p>
            <a:pPr marL="177800" indent="-177800"/>
            <a:r>
              <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製造業出荷額等の特化係数（従業者</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人以上）</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：大阪府「なにわの経済データ’</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4" t="3911" r="51458" b="65613"/>
          <a:stretch/>
        </p:blipFill>
        <p:spPr bwMode="auto">
          <a:xfrm>
            <a:off x="4522926" y="2688985"/>
            <a:ext cx="2569354" cy="220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4357812" y="5301208"/>
            <a:ext cx="2086396" cy="1000274"/>
          </a:xfrm>
          <a:prstGeom prst="rect">
            <a:avLst/>
          </a:prstGeom>
          <a:noFill/>
          <a:ln>
            <a:solidFill>
              <a:schemeClr val="accent1"/>
            </a:solidFill>
          </a:ln>
        </p:spPr>
        <p:txBody>
          <a:bodyPr wrap="square" rtlCol="0">
            <a:spAutoFit/>
          </a:bodyPr>
          <a:lstStyle/>
          <a:p>
            <a:r>
              <a:rPr kumimoji="1" lang="ja-JP" altLang="en-US" sz="1100" b="1" dirty="0" smtClean="0"/>
              <a:t>特化係数</a:t>
            </a:r>
            <a:endParaRPr kumimoji="1" lang="en-US" altLang="ja-JP" sz="1100" b="1" dirty="0" smtClean="0"/>
          </a:p>
          <a:p>
            <a:r>
              <a:rPr lang="ja-JP" altLang="en-US" sz="800" dirty="0"/>
              <a:t>ある業種に</a:t>
            </a:r>
            <a:r>
              <a:rPr lang="ja-JP" altLang="en-US" sz="800" dirty="0" smtClean="0"/>
              <a:t>おいて、全国の製造品出荷額</a:t>
            </a:r>
            <a:endParaRPr lang="en-US" altLang="ja-JP" sz="800" dirty="0" smtClean="0"/>
          </a:p>
          <a:p>
            <a:r>
              <a:rPr lang="ja-JP" altLang="en-US" sz="800" dirty="0" smtClean="0"/>
              <a:t>等の構成比に対する、各都道府県の当該業種の製造品出荷額等の構成比の比率。</a:t>
            </a:r>
            <a:endParaRPr lang="en-US" altLang="ja-JP" sz="800" dirty="0" smtClean="0"/>
          </a:p>
          <a:p>
            <a:r>
              <a:rPr lang="ja-JP" altLang="en-US" sz="800" dirty="0"/>
              <a:t>この</a:t>
            </a:r>
            <a:r>
              <a:rPr lang="ja-JP" altLang="en-US" sz="800" dirty="0" smtClean="0"/>
              <a:t>数値が</a:t>
            </a:r>
            <a:r>
              <a:rPr lang="en-US" altLang="ja-JP" sz="800" dirty="0" smtClean="0"/>
              <a:t>1</a:t>
            </a:r>
            <a:r>
              <a:rPr lang="ja-JP" altLang="en-US" sz="800" dirty="0" smtClean="0"/>
              <a:t>を超えると、当該業種の構成比がその都道府県において相対的に高く、特化していることを示す。</a:t>
            </a:r>
            <a:endParaRPr lang="en-US" altLang="ja-JP" sz="800" dirty="0" smtClean="0"/>
          </a:p>
        </p:txBody>
      </p:sp>
    </p:spTree>
    <p:extLst>
      <p:ext uri="{BB962C8B-B14F-4D97-AF65-F5344CB8AC3E}">
        <p14:creationId xmlns:p14="http://schemas.microsoft.com/office/powerpoint/2010/main" val="746346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979712" y="2895327"/>
            <a:ext cx="6210690" cy="461665"/>
          </a:xfrm>
          <a:prstGeom prst="rect">
            <a:avLst/>
          </a:prstGeom>
          <a:noFill/>
        </p:spPr>
        <p:txBody>
          <a:bodyPr wrap="square" rtlCol="0" anchor="ctr">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成長目標の達成状況</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59702" y="6093296"/>
            <a:ext cx="5105885" cy="307777"/>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（年度ベース）と書いていないものは全て（暦年）の統計を示す。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7</a:t>
            </a:fld>
            <a:endParaRPr kumimoji="1" lang="ja-JP" altLang="en-US"/>
          </a:p>
        </p:txBody>
      </p:sp>
    </p:spTree>
    <p:extLst>
      <p:ext uri="{BB962C8B-B14F-4D97-AF65-F5344CB8AC3E}">
        <p14:creationId xmlns:p14="http://schemas.microsoft.com/office/powerpoint/2010/main" val="24154102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5496" y="83139"/>
            <a:ext cx="9036000" cy="2179995"/>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nSpc>
                <a:spcPts val="2600"/>
              </a:lnSpc>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分析②：ハイエンドなものづくりの推進に向けた取組み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nSpc>
                <a:spcPts val="2200"/>
              </a:lnSpc>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大阪府と関係機関が運営する中小企業のためのものづくりに関する支援拠点として、</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（ものづくりビジネスセンター大阪）を開設。</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ものづくり支援アクションプランを基に、ものづくり企業の自律的な「変革と挑戦」を支援する取組みを実施。</a:t>
            </a:r>
          </a:p>
          <a:p>
            <a:pPr marL="271463" indent="-271463">
              <a:lnSpc>
                <a:spcPts val="2200"/>
              </a:lnSpc>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優れた技術に裏打ちされた、創造力にあふれる製品のブランド認証「大阪製」や、「おおさか地域創造ファンド」を活用したデザイナーと中小企業のマッチング事業などを通じて、ものづくり産業の更なる高度化を図っている。</a:t>
            </a:r>
            <a:endPar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20272" y="6592267"/>
            <a:ext cx="2133600" cy="365125"/>
          </a:xfrm>
        </p:spPr>
        <p:txBody>
          <a:bodyPr/>
          <a:lstStyle/>
          <a:p>
            <a:r>
              <a:rPr kumimoji="1" lang="en-US" altLang="ja-JP" dirty="0" smtClean="0"/>
              <a:t>70</a:t>
            </a:r>
            <a:endParaRPr kumimoji="1" lang="ja-JP" altLang="en-US" dirty="0"/>
          </a:p>
        </p:txBody>
      </p:sp>
      <p:sp>
        <p:nvSpPr>
          <p:cNvPr id="16" name="正方形/長方形 15"/>
          <p:cNvSpPr/>
          <p:nvPr/>
        </p:nvSpPr>
        <p:spPr>
          <a:xfrm>
            <a:off x="76477" y="2259455"/>
            <a:ext cx="4680520" cy="492443"/>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MOBIO</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支援</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アクションプラン５つの戦略と</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大阪版エコノミックガーデニング「ＥＧおおさか」の取組みについて</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4885765" y="2620069"/>
            <a:ext cx="4150731" cy="1384995"/>
          </a:xfrm>
          <a:prstGeom prst="rect">
            <a:avLst/>
          </a:prstGeom>
          <a:ln w="12700"/>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大阪府内のものづくり中小企業の優れた技術に裏打ち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された創造力にあふれる製品（消費財）をブランド認証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することで、大阪のものづくりブランドイメージを高め、自社</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製品開発の取組みを促進しています。製品の特長ごとに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三つの部門があり、認証された製品は「大阪製」ブランド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製品として大阪府をはじめ、様々な支援機関等が実施</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するプロモーション活動によって内外に広く情報発信していきます。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4792349" y="2272516"/>
            <a:ext cx="4279147"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■大阪製（おおさかせい）ブランド認証制度</a:t>
            </a:r>
          </a:p>
        </p:txBody>
      </p:sp>
      <p:sp>
        <p:nvSpPr>
          <p:cNvPr id="22" name="正方形/長方形 21"/>
          <p:cNvSpPr/>
          <p:nvPr/>
        </p:nvSpPr>
        <p:spPr>
          <a:xfrm>
            <a:off x="4842647" y="4000708"/>
            <a:ext cx="4175136"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2563" indent="-182563"/>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DIMO(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大阪デザインイノベーション創出コンペティション）</a:t>
            </a:r>
          </a:p>
        </p:txBody>
      </p:sp>
      <p:sp>
        <p:nvSpPr>
          <p:cNvPr id="23" name="正方形/長方形 22"/>
          <p:cNvSpPr/>
          <p:nvPr/>
        </p:nvSpPr>
        <p:spPr>
          <a:xfrm>
            <a:off x="4908361" y="4293096"/>
            <a:ext cx="4128135" cy="1192634"/>
          </a:xfrm>
          <a:prstGeom prst="rect">
            <a:avLst/>
          </a:prstGeom>
          <a:ln w="12700"/>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小企業とデザイナー・クリエイターとをマッチングさせることで、中小企業の「デザインイノベーション」を促進</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[DIMO201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５助成</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採択</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プロジェクト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82563" indent="-182563"/>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・高齢ペット向け商品開発及びそのブランディング</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050" dirty="0">
                <a:latin typeface="Meiryo UI" panose="020B0604030504040204" pitchFamily="50" charset="-128"/>
                <a:ea typeface="Meiryo UI" panose="020B0604030504040204" pitchFamily="50" charset="-128"/>
                <a:cs typeface="Meiryo UI" panose="020B0604030504040204" pitchFamily="50" charset="-128"/>
              </a:rPr>
              <a:t>　・オンデマンド印刷用和紙による商品</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050" dirty="0">
                <a:latin typeface="Meiryo UI" panose="020B0604030504040204" pitchFamily="50" charset="-128"/>
                <a:ea typeface="Meiryo UI" panose="020B0604030504040204" pitchFamily="50" charset="-128"/>
                <a:cs typeface="Meiryo UI" panose="020B0604030504040204" pitchFamily="50" charset="-128"/>
              </a:rPr>
              <a:t>　・メイドイン大阪にこだわったメリヤス製品の製作</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D:\SowaH\Desktop\DIMOlogo\logo_dim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063" y="4797152"/>
            <a:ext cx="1048417" cy="391311"/>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64403" y="2718348"/>
            <a:ext cx="4679573" cy="2798884"/>
          </a:xfrm>
          <a:prstGeom prst="rect">
            <a:avLst/>
          </a:prstGeom>
          <a:ln w="12700">
            <a:solidFill>
              <a:schemeClr val="accent1"/>
            </a:solidFill>
          </a:ln>
        </p:spPr>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のミッション</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企業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の変革と挑戦に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知る、やる、集まる」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を徹底的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５つの戦略</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戦略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１：交流と情報</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発信で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変革・挑戦意欲を喚起</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戦略２：ものづくりのビジネスマッチングを支援</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戦略３：ものづくりの技術革新を支援</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戦略４：ものづくりの知的財産戦略を支援</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戦略５：ものづくりのビジネス環境整備を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各戦略に関連する取組み、事業に共通してエコノミックガーデニングの視点を反映</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大阪版エコノミックガーデニング「ＥＧおおさか」</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では「変革と挑戦」に取組む、府内のものづくり中小企業のビジネス環境を整備し（土壌を耕し）、産学公民金の連携により、企業の自律的な経営革新を支援する地域経済“賑耕”政策「大阪版エコノミックガーデニング（ＥＧおおさか）」に取り組んでい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108456" y="5589240"/>
            <a:ext cx="8568000" cy="1188000"/>
          </a:xfrm>
          <a:prstGeom prst="roundRect">
            <a:avLst>
              <a:gd name="adj" fmla="val 4648"/>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⑸ハイエンドなものづくりの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　</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産業の強みであるものづくり産業の更なる振興に向け、高付加価値な製品・技術を創出するため</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・デザインの活用や、</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はじめとした各支援機関</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がネットワーク</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を強化し、府内中小企業を発掘・育成、成長へと繋げる環境を強化することが必要</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5367" y="2697307"/>
            <a:ext cx="586051" cy="759384"/>
          </a:xfrm>
          <a:prstGeom prst="rect">
            <a:avLst/>
          </a:prstGeom>
          <a:noFill/>
          <a:ln>
            <a:noFill/>
          </a:ln>
        </p:spPr>
      </p:pic>
      <p:pic>
        <p:nvPicPr>
          <p:cNvPr id="18" name="Picture 2" descr="\\10.250.60.22\share\◆MOBIOロゴタイプ＜docﾌｫﾙﾀﾞと同じものです＞\切り抜きロゴ【MOBIO】\mobio_logo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0428" y="3456691"/>
            <a:ext cx="950291" cy="3954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10.250.60.22\share\製造業Ｇ\■EGおおさか\02_EGシンボルマーク\納品0602\軽いやつ.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4575" y="3898475"/>
            <a:ext cx="1320919" cy="32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7192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5496" y="597178"/>
            <a:ext cx="9035162" cy="1247646"/>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marL="271463" indent="-271463">
              <a:lnSpc>
                <a:spcPts val="2200"/>
              </a:lnSpc>
              <a:defRPr/>
            </a:pP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産業分野等への中小企業の参入促進</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近年、大阪の開業数は増加傾向であり、</a:t>
            </a:r>
            <a:r>
              <a:rPr lang="en-US" altLang="ja-JP"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10,119</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件。大企業</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のオープンイノベーション志向が進む中、独自技術を活かして成長産業分野に参入する中小企業も多い。</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金融</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機関等とも連携しながら、挑戦する中小企業への支援を展開。</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51520" y="55905"/>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（６）成長分野に挑戦する企業への支援・経済活動の新陳代謝</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141070524"/>
              </p:ext>
            </p:extLst>
          </p:nvPr>
        </p:nvGraphicFramePr>
        <p:xfrm>
          <a:off x="35496" y="2515790"/>
          <a:ext cx="4812654" cy="2043415"/>
        </p:xfrm>
        <a:graphic>
          <a:graphicData uri="http://schemas.openxmlformats.org/drawingml/2006/table">
            <a:tbl>
              <a:tblPr/>
              <a:tblGrid>
                <a:gridCol w="540060"/>
                <a:gridCol w="712099"/>
                <a:gridCol w="712099"/>
                <a:gridCol w="712099"/>
                <a:gridCol w="712099"/>
                <a:gridCol w="712099"/>
                <a:gridCol w="712099"/>
              </a:tblGrid>
              <a:tr h="275539">
                <a:tc>
                  <a:txBody>
                    <a:bodyPr/>
                    <a:lstStyle/>
                    <a:p>
                      <a:pPr algn="ctr" fontAlgn="ct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p>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p>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p>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p>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p>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p>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p>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539">
                <a:tc>
                  <a:txBody>
                    <a:bodyPr/>
                    <a:lstStyle/>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全国計</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91,300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91,235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93,701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99,017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101,151</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109,202</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997">
                <a:tc>
                  <a:txBody>
                    <a:bodyPr/>
                    <a:lstStyle/>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14,727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14,931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15,757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16,995</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18,930</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997">
                <a:tc>
                  <a:txBody>
                    <a:bodyPr/>
                    <a:lstStyle/>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5,233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5,480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6,196</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6,613</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997">
                <a:tc>
                  <a:txBody>
                    <a:bodyPr/>
                    <a:lstStyle/>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7,477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7,564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7,854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8,276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8,383</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10,119</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正方形/長方形 9"/>
          <p:cNvSpPr/>
          <p:nvPr/>
        </p:nvSpPr>
        <p:spPr>
          <a:xfrm>
            <a:off x="35496" y="2023186"/>
            <a:ext cx="4608512"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開業数の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推移（年度ベース）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　</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厚生労働省「雇用保険事業</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年報</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･月報</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1" name="表 10"/>
          <p:cNvGraphicFramePr>
            <a:graphicFrameLocks noGrp="1"/>
          </p:cNvGraphicFramePr>
          <p:nvPr>
            <p:extLst>
              <p:ext uri="{D42A27DB-BD31-4B8C-83A1-F6EECF244321}">
                <p14:modId xmlns:p14="http://schemas.microsoft.com/office/powerpoint/2010/main" val="658738947"/>
              </p:ext>
            </p:extLst>
          </p:nvPr>
        </p:nvGraphicFramePr>
        <p:xfrm>
          <a:off x="49144" y="4906334"/>
          <a:ext cx="4743897" cy="1891151"/>
        </p:xfrm>
        <a:graphic>
          <a:graphicData uri="http://schemas.openxmlformats.org/drawingml/2006/table">
            <a:tbl>
              <a:tblPr/>
              <a:tblGrid>
                <a:gridCol w="755662"/>
                <a:gridCol w="797647"/>
                <a:gridCol w="797647"/>
                <a:gridCol w="797647"/>
                <a:gridCol w="797647"/>
                <a:gridCol w="797647"/>
              </a:tblGrid>
              <a:tr h="219644">
                <a:tc>
                  <a:txBody>
                    <a:bodyPr/>
                    <a:lstStyle/>
                    <a:p>
                      <a:pPr algn="ctr"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616">
                <a:tc>
                  <a:txBody>
                    <a:bodyPr/>
                    <a:lstStyle/>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金融機関数</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endParaRPr lang="en-US" altLang="ja-JP" sz="1300" b="0" i="0" u="none" strike="sng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616">
                <a:tc>
                  <a:txBody>
                    <a:bodyPr/>
                    <a:lstStyle/>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メニュー数</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a:t>
                      </a:r>
                      <a:endParaRPr lang="en-US" altLang="ja-JP" sz="1300" b="0" i="0" u="none" strike="sng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212">
                <a:tc>
                  <a:txBody>
                    <a:bodyPr/>
                    <a:lstStyle/>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融資実績</a:t>
                      </a:r>
                      <a:endPar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18,654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77,931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83,154</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97,305</a:t>
                      </a:r>
                      <a:endPar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126,339</a:t>
                      </a:r>
                      <a:endPar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正方形/長方形 11"/>
          <p:cNvSpPr/>
          <p:nvPr/>
        </p:nvSpPr>
        <p:spPr>
          <a:xfrm>
            <a:off x="-69267" y="4581128"/>
            <a:ext cx="4848659"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金融機関提案型融資の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実績（年度ベース）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大阪府作成）</a:t>
            </a:r>
          </a:p>
        </p:txBody>
      </p:sp>
      <p:sp>
        <p:nvSpPr>
          <p:cNvPr id="6" name="スライド番号プレースホルダー 5"/>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71</a:t>
            </a:fld>
            <a:endParaRPr kumimoji="1" lang="ja-JP" altLang="en-US" dirty="0"/>
          </a:p>
        </p:txBody>
      </p:sp>
      <p:cxnSp>
        <p:nvCxnSpPr>
          <p:cNvPr id="13" name="直線コネクタ 12"/>
          <p:cNvCxnSpPr/>
          <p:nvPr/>
        </p:nvCxnSpPr>
        <p:spPr>
          <a:xfrm>
            <a:off x="251520" y="40466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934201" y="1988840"/>
            <a:ext cx="4246311" cy="523220"/>
          </a:xfrm>
          <a:prstGeom prst="rect">
            <a:avLst/>
          </a:prstGeom>
        </p:spPr>
        <p:txBody>
          <a:bodyPr wrap="square">
            <a:spAutoFit/>
          </a:bodyPr>
          <a:lstStyle/>
          <a:p>
            <a:pPr marL="177800" indent="-177800"/>
            <a:r>
              <a:rPr lang="ja-JP" altLang="ja-JP" sz="1400" dirty="0" smtClean="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事業</a:t>
            </a:r>
            <a:r>
              <a:rPr lang="ja-JP" altLang="en-US" sz="1400" dirty="0" smtClean="0">
                <a:solidFill>
                  <a:prstClr val="black"/>
                </a:solidFill>
                <a:latin typeface="HGPｺﾞｼｯｸE" pitchFamily="50" charset="-128"/>
                <a:ea typeface="HGPｺﾞｼｯｸE" pitchFamily="50" charset="-128"/>
              </a:rPr>
              <a:t>展開状況と売上高の傾向</a:t>
            </a:r>
            <a:endParaRPr lang="en-US" altLang="ja-JP" sz="1400" dirty="0" smtClean="0">
              <a:solidFill>
                <a:prstClr val="black"/>
              </a:solidFill>
              <a:latin typeface="HGPｺﾞｼｯｸE" pitchFamily="50" charset="-128"/>
              <a:ea typeface="HGPｺﾞｼｯｸE" pitchFamily="50" charset="-128"/>
            </a:endParaRPr>
          </a:p>
          <a:p>
            <a:pPr marL="177800" indent="-177800"/>
            <a:r>
              <a:rPr lang="ja-JP" altLang="en-US" sz="1400" dirty="0">
                <a:solidFill>
                  <a:prstClr val="black"/>
                </a:solidFill>
                <a:latin typeface="HGPｺﾞｼｯｸE" pitchFamily="50" charset="-128"/>
                <a:ea typeface="HGPｺﾞｼｯｸE"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新事業に挑戦する企業ほど売り上げが増加傾向にあ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884155" y="6165320"/>
            <a:ext cx="3747191" cy="461665"/>
          </a:xfrm>
          <a:prstGeom prst="rect">
            <a:avLst/>
          </a:prstGeom>
        </p:spPr>
        <p:txBody>
          <a:bodyPr wrap="square">
            <a:spAutoFit/>
          </a:bodyPr>
          <a:lstStyle/>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　日本政策金融公庫総合研究所「中小企業の新事業展開に関する調査」（</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2013(H25)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3027781673"/>
              </p:ext>
            </p:extLst>
          </p:nvPr>
        </p:nvGraphicFramePr>
        <p:xfrm>
          <a:off x="4644008" y="2512060"/>
          <a:ext cx="4608004" cy="35092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34635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5496" y="144016"/>
            <a:ext cx="9035162" cy="2157626"/>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marL="271463" indent="-271463">
              <a:lnSpc>
                <a:spcPts val="2600"/>
              </a:lnSpc>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・ベンチャー支援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創業者</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の成長に向けた各種取組みを強化しているほか、創業支援環境の整備を図っている。特に、高い技術力やイノベーティブなアイデアで成長を目指す</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ベンチャーや中小企業</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については、大阪全体の経済成長のけん引役となりうることから</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、府市で一体的なバリューチェーンを提供</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よう、支援の取組み</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を強化している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西中島南方の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周辺</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社のベンチャー</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よるコミュニティ「にしなかバレー」</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立ち上がり、交流会や若者</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に起業ノウハウを伝えるイベントなどを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など、民間主導の取組みも進みつつある。</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743" y="2301642"/>
            <a:ext cx="3705161" cy="276999"/>
          </a:xfrm>
          <a:prstGeom prst="rect">
            <a:avLst/>
          </a:prstGeom>
        </p:spPr>
        <p:txBody>
          <a:bodyPr wrap="square">
            <a:spAutoFit/>
          </a:bodyPr>
          <a:lstStyle/>
          <a:p>
            <a:pPr marL="177800" indent="-177800"/>
            <a:r>
              <a:rPr lang="en-US" altLang="ja-JP" sz="1200" dirty="0" smtClean="0">
                <a:solidFill>
                  <a:prstClr val="black"/>
                </a:solidFill>
                <a:latin typeface="HGPｺﾞｼｯｸE" pitchFamily="50" charset="-128"/>
                <a:ea typeface="HGPｺﾞｼｯｸE" pitchFamily="50" charset="-128"/>
              </a:rPr>
              <a:t>【</a:t>
            </a:r>
            <a:r>
              <a:rPr lang="ja-JP" altLang="en-US" sz="1200" dirty="0">
                <a:solidFill>
                  <a:prstClr val="black"/>
                </a:solidFill>
                <a:latin typeface="HGPｺﾞｼｯｸE" pitchFamily="50" charset="-128"/>
                <a:ea typeface="HGPｺﾞｼｯｸE" pitchFamily="50" charset="-128"/>
              </a:rPr>
              <a:t>大阪</a:t>
            </a:r>
            <a:r>
              <a:rPr lang="ja-JP" altLang="en-US" sz="1200" dirty="0" smtClean="0">
                <a:solidFill>
                  <a:prstClr val="black"/>
                </a:solidFill>
                <a:latin typeface="HGPｺﾞｼｯｸE" pitchFamily="50" charset="-128"/>
                <a:ea typeface="HGPｺﾞｼｯｸE" pitchFamily="50" charset="-128"/>
              </a:rPr>
              <a:t>起業家スタートアッパー事業</a:t>
            </a:r>
            <a:r>
              <a:rPr lang="en-US" altLang="ja-JP" sz="1200" dirty="0" smtClean="0">
                <a:solidFill>
                  <a:prstClr val="black"/>
                </a:solidFill>
                <a:latin typeface="HGPｺﾞｼｯｸE" pitchFamily="50" charset="-128"/>
                <a:ea typeface="HGPｺﾞｼｯｸE"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36912"/>
            <a:ext cx="2857634" cy="243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5688632" y="2312844"/>
            <a:ext cx="3131840" cy="276999"/>
          </a:xfrm>
          <a:prstGeom prst="rect">
            <a:avLst/>
          </a:prstGeom>
        </p:spPr>
        <p:txBody>
          <a:bodyPr wrap="square">
            <a:spAutoFit/>
          </a:bodyPr>
          <a:lstStyle/>
          <a:p>
            <a:pPr marL="177800" indent="-177800"/>
            <a:r>
              <a:rPr lang="en-US" altLang="ja-JP" sz="1200" dirty="0" smtClean="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成長志向</a:t>
            </a:r>
            <a:r>
              <a:rPr lang="ja-JP" altLang="en-US" sz="1200" dirty="0" smtClean="0">
                <a:latin typeface="HGPｺﾞｼｯｸE" pitchFamily="50" charset="-128"/>
                <a:ea typeface="HGPｺﾞｼｯｸE" pitchFamily="50" charset="-128"/>
              </a:rPr>
              <a:t>創業者支援事業（Ｂｏｏｍｉｎｇ！）</a:t>
            </a:r>
            <a:r>
              <a:rPr lang="en-US" altLang="ja-JP" sz="1200" dirty="0" smtClean="0">
                <a:latin typeface="HGPｺﾞｼｯｸE" pitchFamily="50" charset="-128"/>
                <a:ea typeface="HGPｺﾞｼｯｸE"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123728" y="3573016"/>
            <a:ext cx="1080120" cy="461665"/>
          </a:xfrm>
          <a:prstGeom prst="rect">
            <a:avLst/>
          </a:prstGeom>
          <a:noFill/>
        </p:spPr>
        <p:txBody>
          <a:bodyPr wrap="square" rtlCol="0">
            <a:spAutoFit/>
          </a:bodyPr>
          <a:lstStyle/>
          <a:p>
            <a:r>
              <a:rPr kumimoji="1" lang="en-US" altLang="ja-JP" sz="800" dirty="0" smtClean="0"/>
              <a:t>&lt;</a:t>
            </a:r>
            <a:r>
              <a:rPr kumimoji="1" lang="ja-JP" altLang="en-US" sz="800" dirty="0" smtClean="0"/>
              <a:t>応募部門</a:t>
            </a:r>
            <a:r>
              <a:rPr kumimoji="1" lang="en-US" altLang="ja-JP" sz="800" dirty="0" smtClean="0"/>
              <a:t>&gt;</a:t>
            </a:r>
          </a:p>
          <a:p>
            <a:r>
              <a:rPr lang="ja-JP" altLang="en-US" sz="800" dirty="0" smtClean="0"/>
              <a:t>・グローバル成長型</a:t>
            </a:r>
            <a:endParaRPr lang="en-US" altLang="ja-JP" sz="800" dirty="0" smtClean="0"/>
          </a:p>
          <a:p>
            <a:r>
              <a:rPr kumimoji="1" lang="ja-JP" altLang="en-US" sz="800" dirty="0" smtClean="0"/>
              <a:t>・地域需要創出型</a:t>
            </a:r>
            <a:endParaRPr kumimoji="1" lang="ja-JP" altLang="en-US" sz="800" dirty="0"/>
          </a:p>
        </p:txBody>
      </p:sp>
      <p:sp>
        <p:nvSpPr>
          <p:cNvPr id="15" name="テキスト ボックス 14"/>
          <p:cNvSpPr txBox="1"/>
          <p:nvPr/>
        </p:nvSpPr>
        <p:spPr>
          <a:xfrm>
            <a:off x="5940152" y="5066600"/>
            <a:ext cx="3130506" cy="738664"/>
          </a:xfrm>
          <a:prstGeom prst="rect">
            <a:avLst/>
          </a:prstGeom>
          <a:noFill/>
        </p:spPr>
        <p:txBody>
          <a:bodyPr wrap="square" rtlCol="0">
            <a:spAutoFit/>
          </a:bodyPr>
          <a:lstStyle/>
          <a:p>
            <a:r>
              <a:rPr lang="ja-JP" altLang="en-US" sz="1050" dirty="0" smtClean="0">
                <a:latin typeface="+mj-ea"/>
                <a:ea typeface="+mj-ea"/>
              </a:rPr>
              <a:t>＜実績＞</a:t>
            </a:r>
            <a:endParaRPr lang="en-US" altLang="ja-JP" sz="1050" dirty="0" smtClean="0">
              <a:latin typeface="+mj-ea"/>
              <a:ea typeface="+mj-ea"/>
            </a:endParaRPr>
          </a:p>
          <a:p>
            <a:r>
              <a:rPr lang="ja-JP" altLang="en-US" sz="1050" dirty="0">
                <a:latin typeface="+mj-ea"/>
                <a:ea typeface="+mj-ea"/>
              </a:rPr>
              <a:t>・</a:t>
            </a:r>
            <a:r>
              <a:rPr lang="ja-JP" altLang="en-US" sz="1050" dirty="0" smtClean="0">
                <a:latin typeface="+mj-ea"/>
                <a:ea typeface="+mj-ea"/>
              </a:rPr>
              <a:t>平成</a:t>
            </a:r>
            <a:r>
              <a:rPr lang="en-US" altLang="ja-JP" sz="1050" dirty="0" smtClean="0">
                <a:latin typeface="+mj-ea"/>
                <a:ea typeface="+mj-ea"/>
              </a:rPr>
              <a:t>27</a:t>
            </a:r>
            <a:r>
              <a:rPr lang="ja-JP" altLang="en-US" sz="1050" dirty="0" smtClean="0">
                <a:latin typeface="+mj-ea"/>
                <a:ea typeface="+mj-ea"/>
              </a:rPr>
              <a:t>年度は公募選定した</a:t>
            </a:r>
            <a:r>
              <a:rPr lang="en-US" altLang="ja-JP" sz="1050" dirty="0">
                <a:latin typeface="+mj-ea"/>
                <a:ea typeface="+mj-ea"/>
              </a:rPr>
              <a:t>21</a:t>
            </a:r>
            <a:r>
              <a:rPr lang="ja-JP" altLang="en-US" sz="1050" dirty="0" smtClean="0">
                <a:latin typeface="+mj-ea"/>
                <a:ea typeface="+mj-ea"/>
              </a:rPr>
              <a:t>社を支援。</a:t>
            </a:r>
            <a:endParaRPr lang="en-US" altLang="ja-JP" sz="1050" dirty="0" smtClean="0">
              <a:latin typeface="+mj-ea"/>
              <a:ea typeface="+mj-ea"/>
            </a:endParaRPr>
          </a:p>
          <a:p>
            <a:r>
              <a:rPr lang="ja-JP" altLang="en-US" sz="1050" dirty="0" smtClean="0">
                <a:latin typeface="+mj-ea"/>
                <a:ea typeface="+mj-ea"/>
              </a:rPr>
              <a:t>・府外から応募の３社が大阪に本社を移転し、</a:t>
            </a:r>
            <a:endParaRPr lang="en-US" altLang="ja-JP" sz="1050" dirty="0" smtClean="0">
              <a:latin typeface="+mj-ea"/>
              <a:ea typeface="+mj-ea"/>
            </a:endParaRPr>
          </a:p>
          <a:p>
            <a:r>
              <a:rPr lang="ja-JP" altLang="en-US" sz="1050" dirty="0">
                <a:latin typeface="+mj-ea"/>
                <a:ea typeface="+mj-ea"/>
              </a:rPr>
              <a:t>　</a:t>
            </a:r>
            <a:r>
              <a:rPr lang="ja-JP" altLang="en-US" sz="1050" dirty="0" smtClean="0">
                <a:latin typeface="+mj-ea"/>
                <a:ea typeface="+mj-ea"/>
              </a:rPr>
              <a:t>府内企業１社が東京への移転を中止。</a:t>
            </a:r>
            <a:endParaRPr lang="en-US" altLang="ja-JP" sz="1050" dirty="0" smtClean="0">
              <a:latin typeface="+mj-ea"/>
              <a:ea typeface="+mj-ea"/>
            </a:endParaRPr>
          </a:p>
        </p:txBody>
      </p:sp>
      <p:sp>
        <p:nvSpPr>
          <p:cNvPr id="17" name="正方形/長方形 16"/>
          <p:cNvSpPr/>
          <p:nvPr/>
        </p:nvSpPr>
        <p:spPr>
          <a:xfrm>
            <a:off x="35496" y="5085184"/>
            <a:ext cx="3217674" cy="276999"/>
          </a:xfrm>
          <a:prstGeom prst="rect">
            <a:avLst/>
          </a:prstGeom>
        </p:spPr>
        <p:txBody>
          <a:bodyPr wrap="square">
            <a:spAutoFit/>
          </a:bodyPr>
          <a:lstStyle/>
          <a:p>
            <a:pPr marL="177800" indent="-177800"/>
            <a:r>
              <a:rPr lang="en-US"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大阪市シードアクセラレーションプログラム</a:t>
            </a:r>
            <a:r>
              <a:rPr lang="en-US" altLang="ja-JP" sz="1200" dirty="0" smtClean="0">
                <a:latin typeface="HGPｺﾞｼｯｸE" pitchFamily="50" charset="-128"/>
                <a:ea typeface="HGPｺﾞｼｯｸE"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861212"/>
            <a:ext cx="2957835" cy="236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3131839" y="4942329"/>
            <a:ext cx="2304257" cy="430887"/>
          </a:xfrm>
          <a:prstGeom prst="rect">
            <a:avLst/>
          </a:prstGeom>
          <a:noFill/>
        </p:spPr>
        <p:txBody>
          <a:bodyPr wrap="square" rtlCol="0">
            <a:spAutoFit/>
          </a:bodyPr>
          <a:lstStyle/>
          <a:p>
            <a:r>
              <a:rPr kumimoji="1" lang="ja-JP" altLang="en-US" sz="1100" dirty="0" smtClean="0"/>
              <a:t>・雇用者数：</a:t>
            </a:r>
            <a:r>
              <a:rPr lang="en-US" altLang="ja-JP" sz="1100" dirty="0"/>
              <a:t>68</a:t>
            </a:r>
            <a:r>
              <a:rPr kumimoji="1" lang="ja-JP" altLang="en-US" sz="1100" dirty="0" smtClean="0"/>
              <a:t>名増加</a:t>
            </a:r>
            <a:r>
              <a:rPr kumimoji="1" lang="en-US" altLang="ja-JP" sz="1100" dirty="0" smtClean="0"/>
              <a:t>【H28.3</a:t>
            </a:r>
            <a:r>
              <a:rPr kumimoji="1" lang="ja-JP" altLang="en-US" sz="1100" dirty="0" smtClean="0"/>
              <a:t>現在</a:t>
            </a:r>
            <a:r>
              <a:rPr kumimoji="1" lang="en-US" altLang="ja-JP" sz="1100" dirty="0" smtClean="0"/>
              <a:t>】</a:t>
            </a:r>
          </a:p>
          <a:p>
            <a:r>
              <a:rPr lang="ja-JP" altLang="en-US" sz="1100" dirty="0" smtClean="0"/>
              <a:t>　（</a:t>
            </a:r>
            <a:r>
              <a:rPr kumimoji="1" lang="ja-JP" altLang="en-US" sz="1100" dirty="0" smtClean="0"/>
              <a:t>正社員</a:t>
            </a:r>
            <a:r>
              <a:rPr lang="en-US" altLang="ja-JP" sz="1100" dirty="0"/>
              <a:t>45</a:t>
            </a:r>
            <a:r>
              <a:rPr kumimoji="1" lang="ja-JP" altLang="en-US" sz="1100" dirty="0" smtClean="0"/>
              <a:t>名</a:t>
            </a:r>
            <a:r>
              <a:rPr lang="ja-JP" altLang="en-US" sz="1100" dirty="0"/>
              <a:t>、</a:t>
            </a:r>
            <a:r>
              <a:rPr kumimoji="1" lang="ja-JP" altLang="en-US" sz="1100" dirty="0" smtClean="0"/>
              <a:t>パート等</a:t>
            </a:r>
            <a:r>
              <a:rPr kumimoji="1" lang="en-US" altLang="ja-JP" sz="1100" dirty="0" smtClean="0"/>
              <a:t>23</a:t>
            </a:r>
            <a:r>
              <a:rPr kumimoji="1" lang="ja-JP" altLang="en-US" sz="1100" dirty="0" smtClean="0"/>
              <a:t>名）</a:t>
            </a:r>
            <a:endParaRPr kumimoji="1" lang="ja-JP" altLang="en-US" sz="1100" dirty="0"/>
          </a:p>
        </p:txBody>
      </p:sp>
      <p:sp>
        <p:nvSpPr>
          <p:cNvPr id="19" name="テキスト ボックス 18"/>
          <p:cNvSpPr txBox="1"/>
          <p:nvPr/>
        </p:nvSpPr>
        <p:spPr>
          <a:xfrm>
            <a:off x="3131840" y="2692852"/>
            <a:ext cx="1728192" cy="261610"/>
          </a:xfrm>
          <a:prstGeom prst="rect">
            <a:avLst/>
          </a:prstGeom>
          <a:noFill/>
        </p:spPr>
        <p:txBody>
          <a:bodyPr wrap="square" rtlCol="0">
            <a:spAutoFit/>
          </a:bodyPr>
          <a:lstStyle/>
          <a:p>
            <a:r>
              <a:rPr lang="ja-JP" altLang="en-US" sz="1100" dirty="0" smtClean="0"/>
              <a:t>・</a:t>
            </a:r>
            <a:r>
              <a:rPr kumimoji="1" lang="ja-JP" altLang="en-US" sz="1100" dirty="0" smtClean="0"/>
              <a:t>売上げ推移　（</a:t>
            </a:r>
            <a:r>
              <a:rPr kumimoji="1" lang="en-US" altLang="ja-JP" sz="1100" dirty="0" smtClean="0"/>
              <a:t>11</a:t>
            </a:r>
            <a:r>
              <a:rPr lang="ja-JP" altLang="en-US" sz="1100" dirty="0"/>
              <a:t>者</a:t>
            </a:r>
            <a:r>
              <a:rPr kumimoji="1" lang="ja-JP" altLang="en-US" sz="1100" dirty="0" smtClean="0"/>
              <a:t>）</a:t>
            </a:r>
            <a:endParaRPr kumimoji="1" lang="en-US" altLang="ja-JP" sz="1100" dirty="0" smtClean="0"/>
          </a:p>
        </p:txBody>
      </p:sp>
      <p:sp>
        <p:nvSpPr>
          <p:cNvPr id="3" name="スライド番号プレースホルダー 2"/>
          <p:cNvSpPr>
            <a:spLocks noGrp="1"/>
          </p:cNvSpPr>
          <p:nvPr>
            <p:ph type="sldNum" sz="quarter" idx="12"/>
          </p:nvPr>
        </p:nvSpPr>
        <p:spPr>
          <a:xfrm>
            <a:off x="7046912" y="6597352"/>
            <a:ext cx="2133600" cy="365125"/>
          </a:xfrm>
        </p:spPr>
        <p:txBody>
          <a:bodyPr/>
          <a:lstStyle/>
          <a:p>
            <a:r>
              <a:rPr kumimoji="1" lang="en-US" altLang="ja-JP" dirty="0" smtClean="0"/>
              <a:t>72</a:t>
            </a:r>
            <a:endParaRPr kumimoji="1" lang="ja-JP" altLang="en-US" dirty="0"/>
          </a:p>
        </p:txBody>
      </p:sp>
      <p:sp>
        <p:nvSpPr>
          <p:cNvPr id="25" name="タイトル 1"/>
          <p:cNvSpPr txBox="1">
            <a:spLocks/>
          </p:cNvSpPr>
          <p:nvPr/>
        </p:nvSpPr>
        <p:spPr>
          <a:xfrm>
            <a:off x="107504" y="5731128"/>
            <a:ext cx="864097" cy="1044148"/>
          </a:xfrm>
          <a:prstGeom prst="rect">
            <a:avLst/>
          </a:prstGeom>
          <a:ln w="952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100" dirty="0" smtClean="0">
                <a:solidFill>
                  <a:schemeClr val="tx1"/>
                </a:solidFill>
                <a:latin typeface="+mn-ea"/>
              </a:rPr>
              <a:t>創業前後（シード期）</a:t>
            </a:r>
            <a:r>
              <a:rPr lang="en-US" altLang="ja-JP" sz="1100" dirty="0" smtClean="0">
                <a:solidFill>
                  <a:schemeClr val="tx1"/>
                </a:solidFill>
                <a:latin typeface="+mn-ea"/>
              </a:rPr>
              <a:t/>
            </a:r>
            <a:br>
              <a:rPr lang="en-US" altLang="ja-JP" sz="1100" dirty="0" smtClean="0">
                <a:solidFill>
                  <a:schemeClr val="tx1"/>
                </a:solidFill>
                <a:latin typeface="+mn-ea"/>
              </a:rPr>
            </a:br>
            <a:r>
              <a:rPr lang="ja-JP" altLang="en-US" sz="1100" dirty="0" smtClean="0">
                <a:solidFill>
                  <a:schemeClr val="tx1"/>
                </a:solidFill>
                <a:latin typeface="+mn-ea"/>
              </a:rPr>
              <a:t>ベンチャー企業の</a:t>
            </a:r>
            <a:r>
              <a:rPr lang="en-US" altLang="ja-JP" sz="1100" dirty="0" smtClean="0">
                <a:solidFill>
                  <a:schemeClr val="tx1"/>
                </a:solidFill>
                <a:latin typeface="+mn-ea"/>
              </a:rPr>
              <a:t/>
            </a:r>
            <a:br>
              <a:rPr lang="en-US" altLang="ja-JP" sz="1100" dirty="0" smtClean="0">
                <a:solidFill>
                  <a:schemeClr val="tx1"/>
                </a:solidFill>
                <a:latin typeface="+mn-ea"/>
              </a:rPr>
            </a:br>
            <a:r>
              <a:rPr lang="ja-JP" altLang="en-US" sz="1100" dirty="0" smtClean="0">
                <a:solidFill>
                  <a:schemeClr val="tx1"/>
                </a:solidFill>
                <a:latin typeface="+mn-ea"/>
              </a:rPr>
              <a:t>募集・選定</a:t>
            </a:r>
            <a:endParaRPr lang="ja-JP" altLang="en-US" sz="1100" dirty="0">
              <a:solidFill>
                <a:schemeClr val="tx1"/>
              </a:solidFill>
              <a:latin typeface="+mn-ea"/>
            </a:endParaRPr>
          </a:p>
        </p:txBody>
      </p:sp>
      <p:sp>
        <p:nvSpPr>
          <p:cNvPr id="28" name="サブタイトル 2"/>
          <p:cNvSpPr txBox="1">
            <a:spLocks/>
          </p:cNvSpPr>
          <p:nvPr/>
        </p:nvSpPr>
        <p:spPr>
          <a:xfrm>
            <a:off x="1187624" y="5731128"/>
            <a:ext cx="3456384" cy="1031858"/>
          </a:xfrm>
          <a:prstGeom prst="rect">
            <a:avLst/>
          </a:prstGeom>
          <a:ln w="952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0" indent="0">
              <a:buNone/>
            </a:pPr>
            <a:r>
              <a:rPr lang="ja-JP" altLang="en-US" sz="1100" dirty="0" smtClean="0">
                <a:solidFill>
                  <a:schemeClr val="tx1"/>
                </a:solidFill>
                <a:latin typeface="+mn-ea"/>
              </a:rPr>
              <a:t>関西を中心に約</a:t>
            </a:r>
            <a:r>
              <a:rPr lang="en-US" altLang="ja-JP" sz="1100" dirty="0" smtClean="0">
                <a:solidFill>
                  <a:schemeClr val="tx1"/>
                </a:solidFill>
                <a:latin typeface="+mn-ea"/>
              </a:rPr>
              <a:t>100</a:t>
            </a:r>
            <a:r>
              <a:rPr lang="ja-JP" altLang="en-US" sz="1100" dirty="0" smtClean="0">
                <a:solidFill>
                  <a:schemeClr val="tx1"/>
                </a:solidFill>
                <a:latin typeface="+mn-ea"/>
              </a:rPr>
              <a:t>名の支援者（メンター）　が集結 </a:t>
            </a:r>
            <a:endParaRPr lang="en-US" altLang="ja-JP" sz="1100" dirty="0" smtClean="0">
              <a:solidFill>
                <a:schemeClr val="tx1"/>
              </a:solidFill>
              <a:latin typeface="+mn-ea"/>
            </a:endParaRPr>
          </a:p>
          <a:p>
            <a:pPr marL="0" indent="0">
              <a:buNone/>
            </a:pPr>
            <a:r>
              <a:rPr lang="ja-JP" altLang="en-US" sz="1100" dirty="0" smtClean="0">
                <a:solidFill>
                  <a:schemeClr val="tx1"/>
                </a:solidFill>
                <a:latin typeface="ＭＳ Ｐゴシック" panose="020B0600070205080204" pitchFamily="50" charset="-128"/>
                <a:ea typeface="ＭＳ Ｐゴシック" panose="020B0600070205080204" pitchFamily="50" charset="-128"/>
              </a:rPr>
              <a:t>・</a:t>
            </a:r>
            <a:r>
              <a:rPr lang="zh-TW" altLang="en-US" sz="1100" dirty="0" smtClean="0">
                <a:solidFill>
                  <a:schemeClr val="tx1"/>
                </a:solidFill>
                <a:latin typeface="ＭＳ Ｐゴシック" panose="020B0600070205080204" pitchFamily="50" charset="-128"/>
                <a:ea typeface="ＭＳ Ｐゴシック" panose="020B0600070205080204" pitchFamily="50" charset="-128"/>
              </a:rPr>
              <a:t>起業経験者等</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による</a:t>
            </a:r>
            <a:r>
              <a:rPr lang="ja-JP" altLang="en-US" sz="1100" dirty="0" smtClean="0">
                <a:solidFill>
                  <a:schemeClr val="tx1"/>
                </a:solidFill>
                <a:latin typeface="+mn-ea"/>
              </a:rPr>
              <a:t>メンタリング</a:t>
            </a:r>
            <a:endParaRPr lang="en-US" altLang="ja-JP" sz="1100" dirty="0" smtClean="0">
              <a:solidFill>
                <a:schemeClr val="tx1"/>
              </a:solidFill>
              <a:latin typeface="+mn-ea"/>
            </a:endParaRPr>
          </a:p>
          <a:p>
            <a:pPr marL="0" indent="0">
              <a:buNone/>
            </a:pPr>
            <a:r>
              <a:rPr lang="ja-JP" altLang="en-US" sz="1100" dirty="0" smtClean="0">
                <a:solidFill>
                  <a:schemeClr val="tx1"/>
                </a:solidFill>
                <a:latin typeface="+mn-ea"/>
              </a:rPr>
              <a:t>・大企業との連携支援</a:t>
            </a:r>
            <a:endParaRPr lang="en-US" altLang="ja-JP" sz="1100" dirty="0" smtClean="0">
              <a:solidFill>
                <a:schemeClr val="tx1"/>
              </a:solidFill>
              <a:latin typeface="+mn-ea"/>
            </a:endParaRPr>
          </a:p>
          <a:p>
            <a:pPr marL="0" indent="0">
              <a:buNone/>
            </a:pPr>
            <a:r>
              <a:rPr lang="ja-JP" altLang="en-US" sz="1100" dirty="0" smtClean="0">
                <a:solidFill>
                  <a:schemeClr val="tx1"/>
                </a:solidFill>
                <a:latin typeface="+mn-ea"/>
              </a:rPr>
              <a:t>・資金獲得支援</a:t>
            </a:r>
            <a:r>
              <a:rPr lang="ja-JP" altLang="en-US" sz="1100" dirty="0">
                <a:solidFill>
                  <a:schemeClr val="tx1"/>
                </a:solidFill>
                <a:latin typeface="+mn-ea"/>
              </a:rPr>
              <a:t>　</a:t>
            </a:r>
            <a:endParaRPr lang="en-US" altLang="ja-JP" sz="1100" dirty="0" smtClean="0">
              <a:solidFill>
                <a:schemeClr val="tx1"/>
              </a:solidFill>
              <a:latin typeface="+mn-ea"/>
            </a:endParaRPr>
          </a:p>
          <a:p>
            <a:pPr marL="0" indent="0">
              <a:buNone/>
            </a:pPr>
            <a:r>
              <a:rPr lang="ja-JP" altLang="en-US" sz="1100" dirty="0" smtClean="0">
                <a:solidFill>
                  <a:schemeClr val="tx1"/>
                </a:solidFill>
                <a:latin typeface="+mn-ea"/>
              </a:rPr>
              <a:t>　など、４か月間の集中支援</a:t>
            </a:r>
            <a:endParaRPr lang="en-US" altLang="ja-JP" sz="1100" dirty="0" smtClean="0">
              <a:solidFill>
                <a:schemeClr val="tx1"/>
              </a:solidFill>
              <a:latin typeface="+mn-ea"/>
            </a:endParaRPr>
          </a:p>
        </p:txBody>
      </p:sp>
      <p:sp>
        <p:nvSpPr>
          <p:cNvPr id="31" name="テキスト ボックス 30"/>
          <p:cNvSpPr txBox="1"/>
          <p:nvPr/>
        </p:nvSpPr>
        <p:spPr>
          <a:xfrm>
            <a:off x="107504" y="5301208"/>
            <a:ext cx="5112568" cy="415498"/>
          </a:xfrm>
          <a:prstGeom prst="rect">
            <a:avLst/>
          </a:prstGeom>
          <a:noFill/>
        </p:spPr>
        <p:txBody>
          <a:bodyPr wrap="square" rtlCol="0">
            <a:spAutoFit/>
          </a:bodyPr>
          <a:lstStyle/>
          <a:p>
            <a:r>
              <a:rPr lang="ja-JP" altLang="en-US" sz="1050" dirty="0">
                <a:latin typeface="+mn-ea"/>
              </a:rPr>
              <a:t>大阪市が開設している大阪イノベーションハブにおいて、</a:t>
            </a:r>
            <a:endParaRPr lang="en-US" altLang="ja-JP" sz="1050" dirty="0">
              <a:latin typeface="+mn-ea"/>
            </a:endParaRPr>
          </a:p>
          <a:p>
            <a:r>
              <a:rPr lang="ja-JP" altLang="en-US" sz="1050" dirty="0">
                <a:latin typeface="+mn-ea"/>
              </a:rPr>
              <a:t>有望なシード期ベンチャー企業を発掘し、短期間での集中支援により成長を加速</a:t>
            </a:r>
          </a:p>
        </p:txBody>
      </p:sp>
      <p:sp>
        <p:nvSpPr>
          <p:cNvPr id="23" name="右矢印 22"/>
          <p:cNvSpPr/>
          <p:nvPr/>
        </p:nvSpPr>
        <p:spPr>
          <a:xfrm>
            <a:off x="5292080" y="2996952"/>
            <a:ext cx="504056" cy="3086793"/>
          </a:xfrm>
          <a:prstGeom prst="rightArrow">
            <a:avLst>
              <a:gd name="adj1" fmla="val 65362"/>
              <a:gd name="adj2" fmla="val 45555"/>
            </a:avLst>
          </a:prstGeom>
          <a:solidFill>
            <a:schemeClr val="bg1">
              <a:lumMod val="85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次</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の</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成</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長</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段</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階</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へ</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a:t>
            </a:r>
            <a:endParaRPr kumimoji="1" lang="ja-JP" altLang="en-US" sz="12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p:txBody>
      </p:sp>
      <p:sp>
        <p:nvSpPr>
          <p:cNvPr id="24" name="二等辺三角形 23"/>
          <p:cNvSpPr/>
          <p:nvPr/>
        </p:nvSpPr>
        <p:spPr>
          <a:xfrm rot="5400000">
            <a:off x="731871" y="6209172"/>
            <a:ext cx="733825" cy="110351"/>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bwMode="white">
          <a:xfrm>
            <a:off x="251520" y="2636912"/>
            <a:ext cx="1392813" cy="525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15938" y="2552958"/>
            <a:ext cx="2448272" cy="577081"/>
          </a:xfrm>
          <a:prstGeom prst="rect">
            <a:avLst/>
          </a:prstGeom>
          <a:noFill/>
        </p:spPr>
        <p:txBody>
          <a:bodyPr wrap="square" rtlCol="0">
            <a:spAutoFit/>
          </a:bodyPr>
          <a:lstStyle/>
          <a:p>
            <a:r>
              <a:rPr lang="ja-JP" altLang="en-US" sz="1050" dirty="0" smtClean="0">
                <a:latin typeface="+mn-ea"/>
              </a:rPr>
              <a:t>ビジネスプランの発掘から成長過程に</a:t>
            </a:r>
            <a:endParaRPr lang="en-US" altLang="ja-JP" sz="1050" dirty="0">
              <a:latin typeface="+mn-ea"/>
            </a:endParaRPr>
          </a:p>
          <a:p>
            <a:r>
              <a:rPr lang="ja-JP" altLang="en-US" sz="1050" dirty="0" smtClean="0">
                <a:latin typeface="+mn-ea"/>
              </a:rPr>
              <a:t>至るまで、創業者の着実な</a:t>
            </a:r>
            <a:endParaRPr lang="en-US" altLang="ja-JP" sz="1050" dirty="0" smtClean="0">
              <a:latin typeface="+mn-ea"/>
            </a:endParaRPr>
          </a:p>
          <a:p>
            <a:r>
              <a:rPr lang="ja-JP" altLang="en-US" sz="1050" dirty="0" smtClean="0">
                <a:latin typeface="+mn-ea"/>
              </a:rPr>
              <a:t>成長を支援</a:t>
            </a:r>
          </a:p>
        </p:txBody>
      </p:sp>
      <p:sp>
        <p:nvSpPr>
          <p:cNvPr id="27" name="テキスト ボックス 26"/>
          <p:cNvSpPr txBox="1"/>
          <p:nvPr/>
        </p:nvSpPr>
        <p:spPr>
          <a:xfrm>
            <a:off x="5868144" y="2564904"/>
            <a:ext cx="3346530" cy="253916"/>
          </a:xfrm>
          <a:prstGeom prst="rect">
            <a:avLst/>
          </a:prstGeom>
          <a:noFill/>
        </p:spPr>
        <p:txBody>
          <a:bodyPr wrap="square" rtlCol="0">
            <a:spAutoFit/>
          </a:bodyPr>
          <a:lstStyle/>
          <a:p>
            <a:r>
              <a:rPr lang="ja-JP" altLang="en-US" sz="1050" dirty="0" smtClean="0"/>
              <a:t>成功経験のある先輩起業家が指導し上場をめざす</a:t>
            </a:r>
            <a:endParaRPr lang="en-US" altLang="ja-JP" sz="1050" dirty="0" smtClean="0"/>
          </a:p>
        </p:txBody>
      </p:sp>
      <p:sp>
        <p:nvSpPr>
          <p:cNvPr id="29" name="テキスト ボックス 28"/>
          <p:cNvSpPr txBox="1"/>
          <p:nvPr/>
        </p:nvSpPr>
        <p:spPr>
          <a:xfrm>
            <a:off x="3131840" y="2492896"/>
            <a:ext cx="2268252" cy="276999"/>
          </a:xfrm>
          <a:prstGeom prst="rect">
            <a:avLst/>
          </a:prstGeom>
          <a:noFill/>
        </p:spPr>
        <p:txBody>
          <a:bodyPr wrap="square" rtlCol="0">
            <a:spAutoFit/>
          </a:bodyPr>
          <a:lstStyle/>
          <a:p>
            <a:r>
              <a:rPr kumimoji="1" lang="ja-JP" altLang="en-US" sz="1100" dirty="0" smtClean="0"/>
              <a:t>＜</a:t>
            </a:r>
            <a:r>
              <a:rPr kumimoji="1" lang="ja-JP" altLang="en-US" sz="1200" dirty="0" smtClean="0"/>
              <a:t>実績</a:t>
            </a:r>
            <a:r>
              <a:rPr kumimoji="1" lang="ja-JP" altLang="en-US" sz="1100" dirty="0" smtClean="0"/>
              <a:t>＞</a:t>
            </a:r>
            <a:r>
              <a:rPr lang="ja-JP" altLang="en-US" sz="1100" dirty="0" smtClean="0"/>
              <a:t>第</a:t>
            </a:r>
            <a:r>
              <a:rPr lang="en-US" altLang="ja-JP" sz="1100" dirty="0" smtClean="0"/>
              <a:t>1</a:t>
            </a:r>
            <a:r>
              <a:rPr lang="ja-JP" altLang="en-US" sz="1100" dirty="0" smtClean="0"/>
              <a:t>回～第</a:t>
            </a:r>
            <a:r>
              <a:rPr lang="en-US" altLang="ja-JP" sz="1100" dirty="0" smtClean="0"/>
              <a:t>3</a:t>
            </a:r>
            <a:r>
              <a:rPr lang="ja-JP" altLang="en-US" sz="1100" dirty="0" smtClean="0"/>
              <a:t>回受賞者</a:t>
            </a:r>
            <a:endParaRPr kumimoji="1" lang="ja-JP" altLang="en-US" sz="1100" dirty="0"/>
          </a:p>
        </p:txBody>
      </p:sp>
      <p:sp>
        <p:nvSpPr>
          <p:cNvPr id="32" name="角丸四角形 31"/>
          <p:cNvSpPr/>
          <p:nvPr/>
        </p:nvSpPr>
        <p:spPr>
          <a:xfrm>
            <a:off x="5888168" y="5877272"/>
            <a:ext cx="3220336" cy="720000"/>
          </a:xfrm>
          <a:prstGeom prst="roundRect">
            <a:avLst/>
          </a:prstGeom>
          <a:solidFill>
            <a:srgbClr val="66FF3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lang="ja-JP" altLang="en-US" sz="1050" dirty="0" smtClean="0">
                <a:solidFill>
                  <a:schemeClr val="tx1"/>
                </a:solidFill>
              </a:rPr>
              <a:t>　大阪</a:t>
            </a:r>
            <a:r>
              <a:rPr lang="ja-JP" altLang="en-US" sz="1050" dirty="0">
                <a:solidFill>
                  <a:schemeClr val="tx1"/>
                </a:solidFill>
              </a:rPr>
              <a:t>イノベーションハブに</a:t>
            </a:r>
            <a:r>
              <a:rPr lang="ja-JP" altLang="en-US" sz="1050" dirty="0" smtClean="0">
                <a:solidFill>
                  <a:schemeClr val="tx1"/>
                </a:solidFill>
              </a:rPr>
              <a:t>おいても、ベンチャー</a:t>
            </a:r>
            <a:r>
              <a:rPr lang="ja-JP" altLang="en-US" sz="1050" dirty="0">
                <a:solidFill>
                  <a:schemeClr val="tx1"/>
                </a:solidFill>
              </a:rPr>
              <a:t>企業のさらなる</a:t>
            </a:r>
            <a:r>
              <a:rPr lang="ja-JP" altLang="en-US" sz="1050" dirty="0" smtClean="0">
                <a:solidFill>
                  <a:schemeClr val="tx1"/>
                </a:solidFill>
              </a:rPr>
              <a:t>成長</a:t>
            </a:r>
            <a:r>
              <a:rPr lang="ja-JP" altLang="en-US" sz="1050" dirty="0">
                <a:solidFill>
                  <a:schemeClr val="tx1"/>
                </a:solidFill>
              </a:rPr>
              <a:t>に</a:t>
            </a:r>
            <a:r>
              <a:rPr lang="ja-JP" altLang="en-US" sz="1050" dirty="0" smtClean="0">
                <a:solidFill>
                  <a:schemeClr val="tx1"/>
                </a:solidFill>
              </a:rPr>
              <a:t>向け、</a:t>
            </a:r>
            <a:r>
              <a:rPr lang="ja-JP" altLang="en-US" sz="1050" dirty="0">
                <a:solidFill>
                  <a:schemeClr val="tx1"/>
                </a:solidFill>
              </a:rPr>
              <a:t>グローバルイノベーション創出支援事業を展開</a:t>
            </a:r>
            <a:r>
              <a:rPr lang="ja-JP" altLang="en-US" sz="1050" dirty="0" smtClean="0">
                <a:solidFill>
                  <a:schemeClr val="tx1"/>
                </a:solidFill>
              </a:rPr>
              <a:t>し、起業家</a:t>
            </a:r>
            <a:r>
              <a:rPr lang="ja-JP" altLang="en-US" sz="1050" dirty="0">
                <a:solidFill>
                  <a:schemeClr val="tx1"/>
                </a:solidFill>
              </a:rPr>
              <a:t>と支援者を</a:t>
            </a:r>
            <a:r>
              <a:rPr lang="ja-JP" altLang="en-US" sz="1050" dirty="0" smtClean="0">
                <a:solidFill>
                  <a:schemeClr val="tx1"/>
                </a:solidFill>
              </a:rPr>
              <a:t>繋ぐイベントをはじめとした様々な支援を実施している。</a:t>
            </a:r>
            <a:endParaRPr lang="en-US" altLang="ja-JP" sz="1050" dirty="0">
              <a:solidFill>
                <a:schemeClr val="tx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297" y="2951232"/>
            <a:ext cx="1499751" cy="148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テキスト ボックス 32"/>
          <p:cNvSpPr txBox="1"/>
          <p:nvPr/>
        </p:nvSpPr>
        <p:spPr>
          <a:xfrm>
            <a:off x="3104218" y="4437112"/>
            <a:ext cx="2195737" cy="553998"/>
          </a:xfrm>
          <a:prstGeom prst="rect">
            <a:avLst/>
          </a:prstGeom>
          <a:noFill/>
        </p:spPr>
        <p:txBody>
          <a:bodyPr wrap="square" rtlCol="0">
            <a:spAutoFit/>
          </a:bodyPr>
          <a:lstStyle/>
          <a:p>
            <a:pPr algn="just"/>
            <a:r>
              <a:rPr kumimoji="1" lang="ja-JP" altLang="en-US" sz="1000" dirty="0" smtClean="0"/>
              <a:t>→事業継続するとともに全体的に</a:t>
            </a:r>
            <a:r>
              <a:rPr lang="ja-JP" altLang="en-US" sz="1000" dirty="0" smtClean="0"/>
              <a:t>売上</a:t>
            </a:r>
            <a:r>
              <a:rPr lang="ja-JP" altLang="en-US" sz="1000" dirty="0"/>
              <a:t>も</a:t>
            </a:r>
            <a:r>
              <a:rPr lang="ja-JP" altLang="en-US" sz="1000" dirty="0" smtClean="0"/>
              <a:t>増加するなど、着実に成長。売上が１億円を超える受賞者も出現。</a:t>
            </a:r>
            <a:endParaRPr kumimoji="1" lang="ja-JP" altLang="en-US" sz="1000" dirty="0"/>
          </a:p>
        </p:txBody>
      </p:sp>
    </p:spTree>
    <p:extLst>
      <p:ext uri="{BB962C8B-B14F-4D97-AF65-F5344CB8AC3E}">
        <p14:creationId xmlns:p14="http://schemas.microsoft.com/office/powerpoint/2010/main" val="25595765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53414" y="260648"/>
            <a:ext cx="8629753" cy="950119"/>
          </a:xfrm>
          <a:prstGeom prst="roundRect">
            <a:avLst>
              <a:gd name="adj" fmla="val 500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挑戦</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する企業（創業・ベンチャー等）への支援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における新たな潮流</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・ファンディング</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、新ファンド（大阪市等出資）など、資金</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調達の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多様化を目指す動きが進みつつある。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64543" y="1337772"/>
            <a:ext cx="4685612"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■大阪府におけるクラウド・ファンディング活用事例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44321" y="5013176"/>
            <a:ext cx="8424936" cy="1728192"/>
          </a:xfrm>
          <a:prstGeom prst="roundRect">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⑹成長分野に挑戦する企業への支援・経済活動の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新陳代謝　</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機関とのネットワーク強化、オープンイノベーションによる産学連携、支援機関相互の連携などを通じて、引き続き</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資金・経営・技術面から、創業支援や、新事業展開・海外展開などに挑戦する中小企業に対する支援を実施</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いくことが重要</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の創出を資金面から支える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グローバルイノベーションファンドや社会的課題解決型のビジネスなど</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、新たな枠組への柔軟な</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対応も求められる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正方形/長方形 14"/>
          <p:cNvSpPr>
            <a:spLocks noChangeArrowheads="1"/>
          </p:cNvSpPr>
          <p:nvPr/>
        </p:nvSpPr>
        <p:spPr bwMode="auto">
          <a:xfrm>
            <a:off x="4636600" y="1354575"/>
            <a:ext cx="4388778" cy="338554"/>
          </a:xfrm>
          <a:prstGeom prst="rect">
            <a:avLst/>
          </a:prstGeom>
          <a:noFill/>
          <a:ln w="9525">
            <a:noFill/>
            <a:miter lim="800000"/>
            <a:headEnd/>
            <a:tailEnd/>
          </a:ln>
        </p:spPr>
        <p:txBody>
          <a:bodyPr wrap="square">
            <a:spAutoFit/>
          </a:bodyPr>
          <a:lstStyle/>
          <a:p>
            <a:pPr marL="177800" indent="-177800"/>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グローバルイノベーションファンドの概要</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750155" y="1802986"/>
            <a:ext cx="3938417" cy="830997"/>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名称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ハック大阪投資事業有限責任組合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組成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億円（一次募集段階）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73</a:t>
            </a:fld>
            <a:endParaRPr kumimoji="1" lang="ja-JP" altLang="en-US"/>
          </a:p>
        </p:txBody>
      </p:sp>
      <p:sp>
        <p:nvSpPr>
          <p:cNvPr id="14" name="テキスト ボックス 13"/>
          <p:cNvSpPr txBox="1"/>
          <p:nvPr/>
        </p:nvSpPr>
        <p:spPr>
          <a:xfrm>
            <a:off x="309310" y="1671001"/>
            <a:ext cx="4317680" cy="3046988"/>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商工労働部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◆府内中小企業のクラウド・ファンディングサイト掲載を支援（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年度末実績）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サイトへのプロジェクト掲載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調達金額　１億８，７８８万円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◆クラウド・ファンディング事業者、商工会・商工会議所等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支援機関と連携したセミナーの実施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　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　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　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57518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74</a:t>
            </a:fld>
            <a:endParaRPr kumimoji="1" lang="ja-JP" altLang="en-US"/>
          </a:p>
        </p:txBody>
      </p:sp>
    </p:spTree>
    <p:extLst>
      <p:ext uri="{BB962C8B-B14F-4D97-AF65-F5344CB8AC3E}">
        <p14:creationId xmlns:p14="http://schemas.microsoft.com/office/powerpoint/2010/main" val="31604064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４．アジア活力の取り込み強化・物流人流インフラの</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186532006"/>
              </p:ext>
            </p:extLst>
          </p:nvPr>
        </p:nvGraphicFramePr>
        <p:xfrm>
          <a:off x="251520" y="980728"/>
          <a:ext cx="8713090" cy="4104456"/>
        </p:xfrm>
        <a:graphic>
          <a:graphicData uri="http://schemas.openxmlformats.org/drawingml/2006/table">
            <a:tbl>
              <a:tblPr firstRow="1" bandRow="1">
                <a:tableStyleId>{5940675A-B579-460E-94D1-54222C63F5DA}</a:tableStyleId>
              </a:tblPr>
              <a:tblGrid>
                <a:gridCol w="256069"/>
                <a:gridCol w="769799"/>
                <a:gridCol w="1089162"/>
                <a:gridCol w="1089162"/>
                <a:gridCol w="1089162"/>
                <a:gridCol w="1089162"/>
                <a:gridCol w="1089162"/>
                <a:gridCol w="1089162"/>
                <a:gridCol w="1152250"/>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marL="91452" marR="91452" marT="45724" marB="45724"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76243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関空輸出入貿易額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9,662</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8,515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7,374</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4,719</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2,125</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大阪税関「貿易統計計表」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606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関空旅客数</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14,181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13,863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18,126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20,049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rowSpan="3">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新関西国際空港株式会社発表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04056">
                <a:tc rowSpan="2">
                  <a:txBody>
                    <a:bodyPr/>
                    <a:lstStyle/>
                    <a:p>
                      <a:endParaRPr kumimoji="1" lang="ja-JP" altLang="en-US" dirty="0">
                        <a:solidFill>
                          <a:schemeClr val="tx1"/>
                        </a:solidFill>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3,773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3,749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5,375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6,784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vMerge="1">
                  <a:txBody>
                    <a:bodyPr/>
                    <a:lstStyle/>
                    <a:p>
                      <a:endParaRPr kumimoji="1" lang="ja-JP" altLang="en-US"/>
                    </a:p>
                  </a:txBody>
                  <a:tcPr/>
                </a:tc>
              </a:tr>
              <a:tr h="504056">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10,408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10,114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11,429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12,052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17,270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vMerge="1">
                  <a:txBody>
                    <a:bodyPr/>
                    <a:lstStyle/>
                    <a:p>
                      <a:endParaRPr kumimoji="1" lang="ja-JP" altLang="en-US"/>
                    </a:p>
                  </a:txBody>
                  <a:tcPr/>
                </a:tc>
              </a:tr>
              <a:tr h="1080120">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阪神港外貿定期コンテナ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航路便数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182563" indent="-182563"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131.9</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182563" indent="-182563"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143</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182563" indent="-182563"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142.5</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　</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142.7</a:t>
                      </a: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125.2</a:t>
                      </a: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a:t>
                      </a: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134.7</a:t>
                      </a:r>
                    </a:p>
                  </a:txBody>
                  <a:tcPr marL="91452" marR="91452" marT="45724" marB="45724" anchor="ctr"/>
                </a:tc>
                <a:tc>
                  <a:txBody>
                    <a:bodyPr/>
                    <a:lstStyle/>
                    <a:p>
                      <a:pPr marL="182563" indent="-182563">
                        <a:tabLst>
                          <a:tab pos="92075" algn="l"/>
                        </a:tabLst>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４月１日現在</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日本港湾協会</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港データ」</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6"/>
          <p:cNvSpPr>
            <a:spLocks noChangeArrowheads="1"/>
          </p:cNvSpPr>
          <p:nvPr/>
        </p:nvSpPr>
        <p:spPr bwMode="auto">
          <a:xfrm>
            <a:off x="179387" y="525224"/>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75</a:t>
            </a:fld>
            <a:endParaRPr kumimoji="1" lang="ja-JP" altLang="en-US" dirty="0"/>
          </a:p>
        </p:txBody>
      </p:sp>
      <p:sp>
        <p:nvSpPr>
          <p:cNvPr id="8" name="正方形/長方形 4"/>
          <p:cNvSpPr>
            <a:spLocks noChangeArrowheads="1"/>
          </p:cNvSpPr>
          <p:nvPr/>
        </p:nvSpPr>
        <p:spPr bwMode="auto">
          <a:xfrm>
            <a:off x="240069" y="5209455"/>
            <a:ext cx="8292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参考：阪神港輸出入貿易額の推移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860555074"/>
              </p:ext>
            </p:extLst>
          </p:nvPr>
        </p:nvGraphicFramePr>
        <p:xfrm>
          <a:off x="461825" y="5517232"/>
          <a:ext cx="7350533" cy="895866"/>
        </p:xfrm>
        <a:graphic>
          <a:graphicData uri="http://schemas.openxmlformats.org/drawingml/2006/table">
            <a:tbl>
              <a:tblPr firstRow="1" bandRow="1">
                <a:tableStyleId>{5C22544A-7EE6-4342-B048-85BDC9FD1C3A}</a:tableStyleId>
              </a:tblPr>
              <a:tblGrid>
                <a:gridCol w="845147"/>
                <a:gridCol w="1084231"/>
                <a:gridCol w="1084231"/>
                <a:gridCol w="1084231"/>
                <a:gridCol w="1084231"/>
                <a:gridCol w="1084231"/>
                <a:gridCol w="1084231"/>
              </a:tblGrid>
              <a:tr h="438666">
                <a:tc>
                  <a:txBody>
                    <a:bodyPr/>
                    <a:lstStyle/>
                    <a:p>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338667">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5,768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4,092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5,535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2,382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775192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07504" y="79002"/>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（１）関西国際空港の国際ハブ化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732979" y="2400986"/>
            <a:ext cx="3303517"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コンセッションの実施体制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284719" y="479112"/>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2847627" y="4494947"/>
            <a:ext cx="2133600" cy="365125"/>
          </a:xfrm>
        </p:spPr>
        <p:txBody>
          <a:bodyPr/>
          <a:lstStyle/>
          <a:p>
            <a:fld id="{D2D8002D-B5B0-4BAC-B1F6-782DDCCE6D9C}" type="slidenum">
              <a:rPr kumimoji="1" lang="ja-JP" altLang="en-US" smtClean="0"/>
              <a:pPr/>
              <a:t>76</a:t>
            </a:fld>
            <a:endParaRPr kumimoji="1" lang="ja-JP" alt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009" y="2732057"/>
            <a:ext cx="3625861"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図 11"/>
          <p:cNvPicPr/>
          <p:nvPr/>
        </p:nvPicPr>
        <p:blipFill>
          <a:blip r:embed="rId4">
            <a:extLst>
              <a:ext uri="{28A0092B-C50C-407E-A947-70E740481C1C}">
                <a14:useLocalDpi xmlns:a14="http://schemas.microsoft.com/office/drawing/2010/main" val="0"/>
              </a:ext>
            </a:extLst>
          </a:blip>
          <a:srcRect/>
          <a:stretch>
            <a:fillRect/>
          </a:stretch>
        </p:blipFill>
        <p:spPr bwMode="auto">
          <a:xfrm>
            <a:off x="44348" y="2428610"/>
            <a:ext cx="5688632" cy="3358014"/>
          </a:xfrm>
          <a:prstGeom prst="rect">
            <a:avLst/>
          </a:prstGeom>
          <a:noFill/>
          <a:ln>
            <a:noFill/>
          </a:ln>
        </p:spPr>
      </p:pic>
      <p:graphicFrame>
        <p:nvGraphicFramePr>
          <p:cNvPr id="11" name="グラフ 10"/>
          <p:cNvGraphicFramePr>
            <a:graphicFrameLocks/>
          </p:cNvGraphicFramePr>
          <p:nvPr>
            <p:extLst>
              <p:ext uri="{D42A27DB-BD31-4B8C-83A1-F6EECF244321}">
                <p14:modId xmlns:p14="http://schemas.microsoft.com/office/powerpoint/2010/main" val="3873079957"/>
              </p:ext>
            </p:extLst>
          </p:nvPr>
        </p:nvGraphicFramePr>
        <p:xfrm>
          <a:off x="1403648" y="5551388"/>
          <a:ext cx="3376140" cy="1288799"/>
        </p:xfrm>
        <a:graphic>
          <a:graphicData uri="http://schemas.openxmlformats.org/drawingml/2006/chart">
            <c:chart xmlns:c="http://schemas.openxmlformats.org/drawingml/2006/chart" xmlns:r="http://schemas.openxmlformats.org/officeDocument/2006/relationships" r:id="rId5"/>
          </a:graphicData>
        </a:graphic>
      </p:graphicFrame>
      <p:sp>
        <p:nvSpPr>
          <p:cNvPr id="5" name="テキスト ボックス 4"/>
          <p:cNvSpPr txBox="1"/>
          <p:nvPr/>
        </p:nvSpPr>
        <p:spPr>
          <a:xfrm>
            <a:off x="-11039" y="5675989"/>
            <a:ext cx="212423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就航エリア別便数（便</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週）</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53315" y="591714"/>
            <a:ext cx="8820505" cy="1546582"/>
          </a:xfrm>
          <a:prstGeom prst="roundRect">
            <a:avLst>
              <a:gd name="adj" fmla="val 602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lnSpc>
                <a:spcPts val="2200"/>
              </a:lnSpc>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コンセッション</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と国際線ネットワークの状況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lnSpc>
                <a:spcPts val="22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６年夏スケジュールでは、</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関空を拠点とする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によるネットワークの拡大や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方面の新規就航・増便を中心に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、関空開港以来過去最高となる週</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1260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便を計画</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2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インバウンドの拡大により、新関西国際空港㈱の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年決算が過去最高益を達成した。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は、コンセッション（運営権設定）による純民間企業による空港運営が開始された</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1"/>
          <p:cNvSpPr txBox="1">
            <a:spLocks/>
          </p:cNvSpPr>
          <p:nvPr/>
        </p:nvSpPr>
        <p:spPr>
          <a:xfrm>
            <a:off x="7046912" y="659226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76</a:t>
            </a:fld>
            <a:endParaRPr lang="ja-JP" altLang="en-US" dirty="0"/>
          </a:p>
        </p:txBody>
      </p:sp>
    </p:spTree>
    <p:extLst>
      <p:ext uri="{BB962C8B-B14F-4D97-AF65-F5344CB8AC3E}">
        <p14:creationId xmlns:p14="http://schemas.microsoft.com/office/powerpoint/2010/main" val="14149674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07504" y="44624"/>
            <a:ext cx="8928992" cy="1414621"/>
          </a:xfrm>
          <a:prstGeom prst="roundRect">
            <a:avLst>
              <a:gd name="adj" fmla="val 602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lnSpc>
                <a:spcPts val="2000"/>
              </a:lnSpc>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関空の貨物の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状況</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lnSpc>
                <a:spcPts val="2000"/>
              </a:lnSpc>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◇貨物取扱量は横ばい傾向にあるものの、貿易額は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兆円と過去最高を記録。医薬品や食の取扱額に</a:t>
            </a:r>
            <a:r>
              <a:rPr lang="ja-JP" altLang="en-US" sz="16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000"/>
              </a:lnSpc>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いては、長期的に増加傾向にある。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000"/>
              </a:lnSpc>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◇フェデックス</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北太平洋地区ハブ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稼働し、国際中継貨物は開設前と比べて約</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p>
          <a:p>
            <a:pPr algn="just">
              <a:lnSpc>
                <a:spcPts val="2000"/>
              </a:lnSpc>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増加した。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251520" y="5698424"/>
            <a:ext cx="8640960" cy="1065311"/>
          </a:xfrm>
          <a:prstGeom prst="roundRect">
            <a:avLst>
              <a:gd name="adj" fmla="val 4648"/>
            </a:avLst>
          </a:prstGeom>
          <a:solidFill>
            <a:srgbClr val="FFFD73"/>
          </a:solidFill>
          <a:effectLst>
            <a:outerShdw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Aft>
                <a:spcPts val="0"/>
              </a:spcAft>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≪総括≫（１）関西国際</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空港の国際</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ハブ化</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はじめ国際就航ネットワークの充実、国際貨物の中継機能の強化など、関空の国際ハブ化国際拠点空港としての機能強化は着実に進んでいる。引き続き、観光・ビジネス需要を高めるため、アジアのリピーター獲得や欧米等の新たな市場開拓に向けた取組みが必要。</a:t>
            </a:r>
          </a:p>
          <a:p>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77</a:t>
            </a:fld>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108" y="3526125"/>
            <a:ext cx="2040372" cy="1838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図 12"/>
          <p:cNvPicPr/>
          <p:nvPr/>
        </p:nvPicPr>
        <p:blipFill>
          <a:blip r:embed="rId3">
            <a:extLst>
              <a:ext uri="{28A0092B-C50C-407E-A947-70E740481C1C}">
                <a14:useLocalDpi xmlns:a14="http://schemas.microsoft.com/office/drawing/2010/main" val="0"/>
              </a:ext>
            </a:extLst>
          </a:blip>
          <a:srcRect/>
          <a:stretch>
            <a:fillRect/>
          </a:stretch>
        </p:blipFill>
        <p:spPr bwMode="auto">
          <a:xfrm>
            <a:off x="4562614" y="2142724"/>
            <a:ext cx="2508375" cy="1504917"/>
          </a:xfrm>
          <a:prstGeom prst="rect">
            <a:avLst/>
          </a:prstGeom>
          <a:noFill/>
          <a:ln>
            <a:noFill/>
          </a:ln>
        </p:spPr>
      </p:pic>
      <p:pic>
        <p:nvPicPr>
          <p:cNvPr id="16" name="図 15"/>
          <p:cNvPicPr/>
          <p:nvPr/>
        </p:nvPicPr>
        <p:blipFill>
          <a:blip r:embed="rId4">
            <a:extLst>
              <a:ext uri="{28A0092B-C50C-407E-A947-70E740481C1C}">
                <a14:useLocalDpi xmlns:a14="http://schemas.microsoft.com/office/drawing/2010/main" val="0"/>
              </a:ext>
            </a:extLst>
          </a:blip>
          <a:srcRect/>
          <a:stretch>
            <a:fillRect/>
          </a:stretch>
        </p:blipFill>
        <p:spPr bwMode="auto">
          <a:xfrm>
            <a:off x="4757878" y="3894896"/>
            <a:ext cx="2117846" cy="1449727"/>
          </a:xfrm>
          <a:prstGeom prst="rect">
            <a:avLst/>
          </a:prstGeom>
          <a:noFill/>
          <a:ln>
            <a:noFill/>
          </a:ln>
        </p:spPr>
      </p:pic>
      <p:pic>
        <p:nvPicPr>
          <p:cNvPr id="17" name="図 16"/>
          <p:cNvPicPr/>
          <p:nvPr/>
        </p:nvPicPr>
        <p:blipFill>
          <a:blip r:embed="rId5">
            <a:extLst>
              <a:ext uri="{28A0092B-C50C-407E-A947-70E740481C1C}">
                <a14:useLocalDpi xmlns:a14="http://schemas.microsoft.com/office/drawing/2010/main" val="0"/>
              </a:ext>
            </a:extLst>
          </a:blip>
          <a:srcRect/>
          <a:stretch>
            <a:fillRect/>
          </a:stretch>
        </p:blipFill>
        <p:spPr bwMode="auto">
          <a:xfrm>
            <a:off x="7236296" y="2326698"/>
            <a:ext cx="1754069" cy="1053249"/>
          </a:xfrm>
          <a:prstGeom prst="rect">
            <a:avLst/>
          </a:prstGeom>
          <a:noFill/>
          <a:ln>
            <a:noFill/>
          </a:ln>
        </p:spPr>
      </p:pic>
      <p:sp>
        <p:nvSpPr>
          <p:cNvPr id="5" name="テキスト ボックス 4"/>
          <p:cNvSpPr txBox="1"/>
          <p:nvPr/>
        </p:nvSpPr>
        <p:spPr>
          <a:xfrm>
            <a:off x="6505163" y="1955286"/>
            <a:ext cx="2734262" cy="276999"/>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■フェデックス北太平洋地区ハブ拠点</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24270"/>
            <a:ext cx="4757878" cy="314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105014" y="1775574"/>
            <a:ext cx="3384376" cy="415498"/>
          </a:xfrm>
          <a:prstGeom prst="rect">
            <a:avLst/>
          </a:prstGeom>
        </p:spPr>
        <p:txBody>
          <a:bodyPr wrap="square">
            <a:spAutoFit/>
          </a:bodyPr>
          <a:lstStyle/>
          <a:p>
            <a:pPr marL="177800" indent="-177800"/>
            <a:r>
              <a:rPr lang="ja-JP" altLang="ja-JP" sz="1100" dirty="0" smtClean="0">
                <a:solidFill>
                  <a:prstClr val="black"/>
                </a:solidFill>
                <a:latin typeface="HGPｺﾞｼｯｸE" pitchFamily="50" charset="-128"/>
                <a:ea typeface="HGPｺﾞｼｯｸE" pitchFamily="50" charset="-128"/>
              </a:rPr>
              <a:t>■</a:t>
            </a:r>
            <a:r>
              <a:rPr lang="ja-JP" altLang="en-US" sz="1100" dirty="0" smtClean="0">
                <a:solidFill>
                  <a:prstClr val="black"/>
                </a:solidFill>
                <a:latin typeface="HGPｺﾞｼｯｸE" pitchFamily="50" charset="-128"/>
                <a:ea typeface="HGPｺﾞｼｯｸE" pitchFamily="50" charset="-128"/>
              </a:rPr>
              <a:t>空港別の輸出入貿易額推移（関空・</a:t>
            </a:r>
            <a:r>
              <a:rPr lang="ja-JP" altLang="en-US" sz="1100" dirty="0">
                <a:solidFill>
                  <a:prstClr val="black"/>
                </a:solidFill>
                <a:latin typeface="HGPｺﾞｼｯｸE" pitchFamily="50" charset="-128"/>
                <a:ea typeface="HGPｺﾞｼｯｸE" pitchFamily="50" charset="-128"/>
              </a:rPr>
              <a:t>中部</a:t>
            </a:r>
            <a:r>
              <a:rPr lang="ja-JP" altLang="en-US" sz="1100" dirty="0" smtClean="0">
                <a:solidFill>
                  <a:prstClr val="black"/>
                </a:solidFill>
                <a:latin typeface="HGPｺﾞｼｯｸE" pitchFamily="50" charset="-128"/>
                <a:ea typeface="HGPｺﾞｼｯｸE" pitchFamily="50" charset="-128"/>
              </a:rPr>
              <a:t>・成田）</a:t>
            </a:r>
            <a:endParaRPr lang="en-US" altLang="ja-JP" sz="1100" dirty="0" smtClean="0">
              <a:solidFill>
                <a:prstClr val="black"/>
              </a:solidFill>
              <a:latin typeface="HGPｺﾞｼｯｸE" pitchFamily="50" charset="-128"/>
              <a:ea typeface="HGPｺﾞｼｯｸE" pitchFamily="50" charset="-128"/>
            </a:endParaRPr>
          </a:p>
          <a:p>
            <a:pPr marL="177800" indent="-177800"/>
            <a:r>
              <a:rPr lang="ja-JP" altLang="en-US" sz="1000" dirty="0" smtClean="0">
                <a:solidFill>
                  <a:prstClr val="black"/>
                </a:solidFill>
                <a:latin typeface="HGPｺﾞｼｯｸE" pitchFamily="50" charset="-128"/>
                <a:ea typeface="HGPｺﾞｼｯｸE" pitchFamily="50" charset="-128"/>
              </a:rPr>
              <a:t>（出典：税関資料より大阪府</a:t>
            </a:r>
            <a:r>
              <a:rPr lang="ja-JP" altLang="en-US" sz="1000" dirty="0">
                <a:solidFill>
                  <a:prstClr val="black"/>
                </a:solidFill>
                <a:latin typeface="HGPｺﾞｼｯｸE" pitchFamily="50" charset="-128"/>
                <a:ea typeface="HGPｺﾞｼｯｸE" pitchFamily="50" charset="-128"/>
              </a:rPr>
              <a:t>企画室</a:t>
            </a:r>
            <a:r>
              <a:rPr lang="ja-JP" altLang="en-US" sz="1000" dirty="0" smtClean="0">
                <a:solidFill>
                  <a:prstClr val="black"/>
                </a:solidFill>
                <a:latin typeface="HGPｺﾞｼｯｸE" pitchFamily="50" charset="-128"/>
                <a:ea typeface="HGPｺﾞｼｯｸE" pitchFamily="50" charset="-128"/>
              </a:rPr>
              <a:t>作成）　　　（単位：億円）</a:t>
            </a:r>
            <a:endParaRPr lang="en-US" altLang="ja-JP" sz="1000" dirty="0" smtClean="0">
              <a:solidFill>
                <a:prstClr val="black"/>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14942820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8000" y="476672"/>
            <a:ext cx="8622000" cy="1118890"/>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分析：阪神港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の状況</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阪神港の外貿定期コンテナ航路（近海・東南アジア）の推移について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は、増減を繰り返しながらも近年はほぼ横ばい。輸出入貿易額については、近年増加しており、</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年は過去最高。</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国際</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コンテナ戦略港湾として、国による利用促進策も活用しながら、国際競争力強化を図っている。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79512" y="1700808"/>
            <a:ext cx="7956408" cy="707886"/>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阪神港のネットワーク</a:t>
            </a:r>
            <a:endParaRPr lang="en-US" altLang="ja-JP" sz="1400" dirty="0" smtClean="0">
              <a:latin typeface="HGPｺﾞｼｯｸE" pitchFamily="50" charset="-128"/>
              <a:ea typeface="HGPｺﾞｼｯｸE" pitchFamily="50" charset="-128"/>
            </a:endParaRPr>
          </a:p>
          <a:p>
            <a:pPr marL="177800" indent="-177800"/>
            <a:r>
              <a:rPr lang="ja-JP" altLang="en-US" sz="1400" dirty="0">
                <a:latin typeface="HGPｺﾞｼｯｸE" pitchFamily="50" charset="-128"/>
                <a:ea typeface="HGPｺﾞｼｯｸE" pitchFamily="50" charset="-128"/>
              </a:rPr>
              <a:t>　</a:t>
            </a:r>
            <a:r>
              <a:rPr lang="ja-JP" altLang="en-US" sz="1200" dirty="0" smtClean="0">
                <a:latin typeface="HGPｺﾞｼｯｸE" pitchFamily="50" charset="-128"/>
                <a:ea typeface="HGPｺﾞｼｯｸE" pitchFamily="50" charset="-128"/>
              </a:rPr>
              <a:t>（出典：国土交通省「港湾別コンテナ取扱量（</a:t>
            </a:r>
            <a:r>
              <a:rPr lang="en-US" altLang="ja-JP" sz="1200" dirty="0" smtClean="0">
                <a:latin typeface="HGPｺﾞｼｯｸE" pitchFamily="50" charset="-128"/>
                <a:ea typeface="HGPｺﾞｼｯｸE" pitchFamily="50" charset="-128"/>
              </a:rPr>
              <a:t>TEU</a:t>
            </a:r>
            <a:r>
              <a:rPr lang="ja-JP" altLang="en-US" sz="1200" dirty="0">
                <a:latin typeface="HGPｺﾞｼｯｸE" pitchFamily="50" charset="-128"/>
                <a:ea typeface="HGPｺﾞｼｯｸE" pitchFamily="50" charset="-128"/>
              </a:rPr>
              <a:t>）ランキング</a:t>
            </a:r>
            <a:r>
              <a:rPr lang="ja-JP" altLang="en-US" sz="1200" dirty="0" smtClean="0">
                <a:latin typeface="HGPｺﾞｼｯｸE" pitchFamily="50" charset="-128"/>
                <a:ea typeface="HGPｺﾞｼｯｸE" pitchFamily="50" charset="-128"/>
              </a:rPr>
              <a:t>」</a:t>
            </a:r>
            <a:endParaRPr lang="en-US" altLang="ja-JP" sz="1200" dirty="0" smtClean="0">
              <a:latin typeface="HGPｺﾞｼｯｸE" pitchFamily="50" charset="-128"/>
              <a:ea typeface="HGPｺﾞｼｯｸE" pitchFamily="50" charset="-128"/>
            </a:endParaRPr>
          </a:p>
          <a:p>
            <a:pPr marL="177800" indent="-177800"/>
            <a:r>
              <a:rPr lang="ja-JP" altLang="en-US" sz="1200" dirty="0">
                <a:latin typeface="HGPｺﾞｼｯｸE" pitchFamily="50" charset="-128"/>
                <a:ea typeface="HGPｺﾞｼｯｸE" pitchFamily="50" charset="-128"/>
              </a:rPr>
              <a:t>　</a:t>
            </a:r>
            <a:r>
              <a:rPr lang="ja-JP" altLang="en-US" sz="1200" dirty="0" smtClean="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「日本に就航する外貿定期コンテナ航路便数（便</a:t>
            </a:r>
            <a:r>
              <a:rPr lang="en-US" altLang="ja-JP" sz="1200" dirty="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週）」</a:t>
            </a:r>
            <a:r>
              <a:rPr lang="ja-JP" altLang="en-US" sz="1200" dirty="0" smtClean="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sp>
        <p:nvSpPr>
          <p:cNvPr id="13" name="テキスト ボックス 12"/>
          <p:cNvSpPr txBox="1"/>
          <p:nvPr/>
        </p:nvSpPr>
        <p:spPr>
          <a:xfrm>
            <a:off x="83460" y="4236"/>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（２）阪神港の国際ハブ化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284719" y="40434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353156" y="5904656"/>
            <a:ext cx="8473440" cy="836712"/>
          </a:xfrm>
          <a:prstGeom prst="roundRect">
            <a:avLst>
              <a:gd name="adj" fmla="val 4648"/>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⑵阪神港の国際</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ハブ化　</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・機動的な経営を通じて、西日本諸港から東アジア諸港に海外フィーダーされている貨物の阪神港利用への転換など、国際コンテナ戦略港湾としての機能強化を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図ることが必要。</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78</a:t>
            </a:fld>
            <a:endParaRPr kumimoji="1" lang="ja-JP" altLang="en-US" dirty="0"/>
          </a:p>
        </p:txBody>
      </p:sp>
      <p:graphicFrame>
        <p:nvGraphicFramePr>
          <p:cNvPr id="12" name="グラフ 11"/>
          <p:cNvGraphicFramePr>
            <a:graphicFrameLocks/>
          </p:cNvGraphicFramePr>
          <p:nvPr>
            <p:extLst>
              <p:ext uri="{D42A27DB-BD31-4B8C-83A1-F6EECF244321}">
                <p14:modId xmlns:p14="http://schemas.microsoft.com/office/powerpoint/2010/main" val="3282523093"/>
              </p:ext>
            </p:extLst>
          </p:nvPr>
        </p:nvGraphicFramePr>
        <p:xfrm>
          <a:off x="-18237" y="2348880"/>
          <a:ext cx="4325626" cy="3555776"/>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4328246" y="1772816"/>
            <a:ext cx="4913517"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港湾別の輸出入貿易額推移（</a:t>
            </a:r>
            <a:r>
              <a:rPr lang="ja-JP" altLang="en-US" sz="1400" dirty="0">
                <a:latin typeface="HGPｺﾞｼｯｸE" pitchFamily="50" charset="-128"/>
                <a:ea typeface="HGPｺﾞｼｯｸE" pitchFamily="50" charset="-128"/>
              </a:rPr>
              <a:t>阪神</a:t>
            </a:r>
            <a:r>
              <a:rPr lang="ja-JP" altLang="en-US" sz="1400" dirty="0" smtClean="0">
                <a:latin typeface="HGPｺﾞｼｯｸE" pitchFamily="50" charset="-128"/>
                <a:ea typeface="HGPｺﾞｼｯｸE" pitchFamily="50" charset="-128"/>
              </a:rPr>
              <a:t>・東京・横浜・名古屋）</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（出典：税関資料より大阪府</a:t>
            </a:r>
            <a:r>
              <a:rPr lang="ja-JP" altLang="en-US" sz="1200" dirty="0">
                <a:latin typeface="HGPｺﾞｼｯｸE" pitchFamily="50" charset="-128"/>
                <a:ea typeface="HGPｺﾞｼｯｸE" pitchFamily="50" charset="-128"/>
              </a:rPr>
              <a:t>企画室</a:t>
            </a:r>
            <a:r>
              <a:rPr lang="ja-JP" altLang="en-US" sz="1200" dirty="0" smtClean="0">
                <a:latin typeface="HGPｺﾞｼｯｸE" pitchFamily="50" charset="-128"/>
                <a:ea typeface="HGPｺﾞｼｯｸE" pitchFamily="50" charset="-128"/>
              </a:rPr>
              <a:t>作成）　　　（</a:t>
            </a:r>
            <a:r>
              <a:rPr lang="ja-JP" altLang="en-US" sz="1200" dirty="0">
                <a:latin typeface="HGPｺﾞｼｯｸE" pitchFamily="50" charset="-128"/>
                <a:ea typeface="HGPｺﾞｼｯｸE" pitchFamily="50" charset="-128"/>
              </a:rPr>
              <a:t>単位</a:t>
            </a:r>
            <a:r>
              <a:rPr lang="ja-JP" altLang="en-US" sz="1200" dirty="0" smtClean="0">
                <a:latin typeface="HGPｺﾞｼｯｸE" pitchFamily="50" charset="-128"/>
                <a:ea typeface="HGPｺﾞｼｯｸE" pitchFamily="50" charset="-128"/>
              </a:rPr>
              <a:t>：億円</a:t>
            </a:r>
            <a:r>
              <a:rPr lang="ja-JP" altLang="en-US" sz="1200" dirty="0">
                <a:latin typeface="HGPｺﾞｼｯｸE" pitchFamily="50" charset="-128"/>
                <a:ea typeface="HGPｺﾞｼｯｸE" pitchFamily="50" charset="-128"/>
              </a:rPr>
              <a:t>）</a:t>
            </a:r>
            <a:endParaRPr lang="en-US" altLang="ja-JP" sz="1400" dirty="0">
              <a:latin typeface="HGPｺﾞｼｯｸE" pitchFamily="50" charset="-128"/>
              <a:ea typeface="HGPｺﾞｼｯｸE"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3294821271"/>
              </p:ext>
            </p:extLst>
          </p:nvPr>
        </p:nvGraphicFramePr>
        <p:xfrm>
          <a:off x="4427984" y="2265259"/>
          <a:ext cx="4482016" cy="35400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21220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463069"/>
            <a:ext cx="8622000" cy="2685336"/>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旺盛な物流への投資と高速道路ネットワークの強化</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大阪では、引き続き大型物流施設の建設計画が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進む（プロロジスパーク茨木（吹田</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付近）、日本生命（松原</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付近））など</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、物流への投資が活発。新名神の開業を控え、箕面森町第</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区域等の受け皿の整備も急がれる。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あわせて、阪神高速では、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月に淀川左岸線</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期開通、</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月に守口ジャンクション開通</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月に松原ジャンクションの北西渡り線開通など、利便性の向上が進む。さらに、新名神（高槻～神戸）が会社努力目標と</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年度の完成予定、阪神高速大和川</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線の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三宅西～三宅中区間が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月に開通し、全線開通</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予定、淀川左岸線</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が本体</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工事着手に向け関係機関と</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協議中、</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淀川左岸線延伸部が都市計画決定に向けた手続き中であるなど、ミッシングリンク解消に向けた動きも進んでいる。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9904" y="-27384"/>
            <a:ext cx="7848872" cy="400110"/>
          </a:xfrm>
          <a:prstGeom prst="rect">
            <a:avLst/>
          </a:prstGeom>
          <a:noFill/>
        </p:spPr>
        <p:txBody>
          <a:bodyPr wrap="square" rtlCol="0">
            <a:spAutoFit/>
          </a:bodyPr>
          <a:lstStyle/>
          <a:p>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物流を支える高速道路機能の強化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59904" y="379622"/>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323528" y="5445224"/>
            <a:ext cx="8477984" cy="1196752"/>
          </a:xfrm>
          <a:prstGeom prst="roundRect">
            <a:avLst>
              <a:gd name="adj" fmla="val 4648"/>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⑶物流を支える高速道路機能の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　</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投資の活性化を踏まえ、更なる高速道路ネットワークの機能強化が必要。ミッシングリンクの解消に向けた淀川左岸</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線延伸部整備や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、効率的な利用を可能とするシームレスな料金体系実現への取組みが不可欠。</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017" y="3415256"/>
            <a:ext cx="391620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正方形/長方形 15"/>
          <p:cNvSpPr/>
          <p:nvPr/>
        </p:nvSpPr>
        <p:spPr>
          <a:xfrm>
            <a:off x="4776464" y="3107479"/>
            <a:ext cx="4387259"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大阪都市再生環状道路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927484815"/>
              </p:ext>
            </p:extLst>
          </p:nvPr>
        </p:nvGraphicFramePr>
        <p:xfrm>
          <a:off x="417167" y="3729710"/>
          <a:ext cx="4290561" cy="1380119"/>
        </p:xfrm>
        <a:graphic>
          <a:graphicData uri="http://schemas.openxmlformats.org/drawingml/2006/table">
            <a:tbl>
              <a:tblPr firstRow="1" firstCol="1" bandRow="1"/>
              <a:tblGrid>
                <a:gridCol w="4290561"/>
              </a:tblGrid>
              <a:tr h="1380119">
                <a:tc>
                  <a:txBody>
                    <a:bodyPr/>
                    <a:lstStyle/>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大都市圏の料金については、環状道路整備の進捗を踏まえ、道路ネットワークの稼働率を最適化するため、ＩＴＳ技術を活用しつつ、「世界一効率的な利用」を実現する</a:t>
                      </a:r>
                      <a:r>
                        <a:rPr lang="ja-JP" altLang="en-US" sz="1400" b="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シームレスな料金体系の構築</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を目指す。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正方形/長方形 16"/>
          <p:cNvSpPr/>
          <p:nvPr/>
        </p:nvSpPr>
        <p:spPr>
          <a:xfrm>
            <a:off x="204270" y="3153646"/>
            <a:ext cx="4525089"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国土交通省「新たな高速道路料金に関する基本方針」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79</a:t>
            </a:fld>
            <a:endParaRPr kumimoji="1" lang="ja-JP" altLang="en-US" dirty="0"/>
          </a:p>
        </p:txBody>
      </p:sp>
    </p:spTree>
    <p:extLst>
      <p:ext uri="{BB962C8B-B14F-4D97-AF65-F5344CB8AC3E}">
        <p14:creationId xmlns:p14="http://schemas.microsoft.com/office/powerpoint/2010/main" val="1779964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92280" y="6592267"/>
            <a:ext cx="2133600" cy="365125"/>
          </a:xfrm>
        </p:spPr>
        <p:txBody>
          <a:bodyPr/>
          <a:lstStyle/>
          <a:p>
            <a:fld id="{D2D8002D-B5B0-4BAC-B1F6-782DDCCE6D9C}" type="slidenum">
              <a:rPr kumimoji="1" lang="ja-JP" altLang="en-US" smtClean="0"/>
              <a:pPr/>
              <a:t>8</a:t>
            </a:fld>
            <a:endParaRPr kumimoji="1" lang="ja-JP" altLang="en-US" dirty="0"/>
          </a:p>
        </p:txBody>
      </p:sp>
      <p:sp>
        <p:nvSpPr>
          <p:cNvPr id="3" name="角丸四角形 2"/>
          <p:cNvSpPr/>
          <p:nvPr/>
        </p:nvSpPr>
        <p:spPr>
          <a:xfrm>
            <a:off x="251520" y="404664"/>
            <a:ext cx="8568952" cy="59046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ja-JP" dirty="0">
                <a:latin typeface="Meiryo UI" panose="020B0604030504040204" pitchFamily="50" charset="-128"/>
                <a:ea typeface="Meiryo UI" panose="020B0604030504040204" pitchFamily="50" charset="-128"/>
                <a:cs typeface="Meiryo UI" panose="020B0604030504040204" pitchFamily="50" charset="-128"/>
              </a:rPr>
              <a:t>【経済成長率】</a:t>
            </a:r>
          </a:p>
          <a:p>
            <a:pPr lvl="0"/>
            <a:r>
              <a:rPr lang="ja-JP" altLang="ja-JP" dirty="0">
                <a:latin typeface="Meiryo UI" panose="020B0604030504040204" pitchFamily="50" charset="-128"/>
                <a:ea typeface="Meiryo UI" panose="020B0604030504040204" pitchFamily="50" charset="-128"/>
                <a:cs typeface="Meiryo UI" panose="020B0604030504040204" pitchFamily="50" charset="-128"/>
              </a:rPr>
              <a:t>実質成長率は、</a:t>
            </a:r>
            <a:r>
              <a:rPr lang="en-US" altLang="ja-JP" dirty="0">
                <a:latin typeface="Meiryo UI" panose="020B0604030504040204" pitchFamily="50" charset="-128"/>
                <a:ea typeface="Meiryo UI" panose="020B0604030504040204" pitchFamily="50" charset="-128"/>
                <a:cs typeface="Meiryo UI" panose="020B0604030504040204" pitchFamily="50" charset="-128"/>
              </a:rPr>
              <a:t>2013</a:t>
            </a:r>
            <a:r>
              <a:rPr lang="ja-JP" altLang="ja-JP" dirty="0">
                <a:latin typeface="Meiryo UI" panose="020B0604030504040204" pitchFamily="50" charset="-128"/>
                <a:ea typeface="Meiryo UI" panose="020B0604030504040204" pitchFamily="50" charset="-128"/>
                <a:cs typeface="Meiryo UI" panose="020B0604030504040204" pitchFamily="50" charset="-128"/>
              </a:rPr>
              <a:t>年度にはいわゆるアベノミクスの影響もあり、</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ja-JP" dirty="0">
                <a:latin typeface="Meiryo UI" panose="020B0604030504040204" pitchFamily="50" charset="-128"/>
                <a:ea typeface="Meiryo UI" panose="020B0604030504040204" pitchFamily="50" charset="-128"/>
                <a:cs typeface="Meiryo UI" panose="020B0604030504040204" pitchFamily="50" charset="-128"/>
              </a:rPr>
              <a:t>年ぶりのプラス成長となったが、</a:t>
            </a:r>
            <a:r>
              <a:rPr lang="en-US" altLang="ja-JP" dirty="0">
                <a:latin typeface="Meiryo UI" panose="020B0604030504040204" pitchFamily="50" charset="-128"/>
                <a:ea typeface="Meiryo UI" panose="020B0604030504040204" pitchFamily="50" charset="-128"/>
                <a:cs typeface="Meiryo UI" panose="020B0604030504040204" pitchFamily="50" charset="-128"/>
              </a:rPr>
              <a:t>2014</a:t>
            </a:r>
            <a:r>
              <a:rPr lang="ja-JP" altLang="ja-JP" dirty="0">
                <a:latin typeface="Meiryo UI" panose="020B0604030504040204" pitchFamily="50" charset="-128"/>
                <a:ea typeface="Meiryo UI" panose="020B0604030504040204" pitchFamily="50" charset="-128"/>
                <a:cs typeface="Meiryo UI" panose="020B0604030504040204" pitchFamily="50" charset="-128"/>
              </a:rPr>
              <a:t>年度は消費増税の影響もあり横ばいの見通し。</a:t>
            </a:r>
          </a:p>
          <a:p>
            <a:pPr lvl="0">
              <a:spcAft>
                <a:spcPts val="600"/>
              </a:spcAft>
            </a:pPr>
            <a:r>
              <a:rPr lang="en-US" altLang="ja-JP" dirty="0">
                <a:latin typeface="Meiryo UI" panose="020B0604030504040204" pitchFamily="50" charset="-128"/>
                <a:ea typeface="Meiryo UI" panose="020B0604030504040204" pitchFamily="50" charset="-128"/>
                <a:cs typeface="Meiryo UI" panose="020B0604030504040204" pitchFamily="50" charset="-128"/>
              </a:rPr>
              <a:t>2016</a:t>
            </a:r>
            <a:r>
              <a:rPr lang="ja-JP" altLang="ja-JP"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4</a:t>
            </a:r>
            <a:r>
              <a:rPr lang="ja-JP" altLang="ja-JP" dirty="0">
                <a:latin typeface="Meiryo UI" panose="020B0604030504040204" pitchFamily="50" charset="-128"/>
                <a:ea typeface="Meiryo UI" panose="020B0604030504040204" pitchFamily="50" charset="-128"/>
                <a:cs typeface="Meiryo UI" panose="020B0604030504040204" pitchFamily="50" charset="-128"/>
              </a:rPr>
              <a:t>月時点の経済情勢は、個人消費は緩やかに回復し、民間設備投資は持ち直しているものの、生産・出荷の指数は弱い動き。また、円高、原油安の影響で輸出入額は減少するなど、総じて</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、経済</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回復</a:t>
            </a:r>
            <a:r>
              <a:rPr lang="ja-JP" altLang="ja-JP" dirty="0">
                <a:latin typeface="Meiryo UI" panose="020B0604030504040204" pitchFamily="50" charset="-128"/>
                <a:ea typeface="Meiryo UI" panose="020B0604030504040204" pitchFamily="50" charset="-128"/>
                <a:cs typeface="Meiryo UI" panose="020B0604030504040204" pitchFamily="50" charset="-128"/>
              </a:rPr>
              <a:t>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動き</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弱まって</a:t>
            </a:r>
            <a:r>
              <a:rPr lang="ja-JP" altLang="ja-JP" dirty="0">
                <a:latin typeface="Meiryo UI" panose="020B0604030504040204" pitchFamily="50" charset="-128"/>
                <a:ea typeface="Meiryo UI" panose="020B0604030504040204" pitchFamily="50" charset="-128"/>
                <a:cs typeface="Meiryo UI" panose="020B0604030504040204" pitchFamily="50" charset="-128"/>
              </a:rPr>
              <a:t>いる。</a:t>
            </a:r>
          </a:p>
          <a:p>
            <a:r>
              <a:rPr lang="ja-JP" altLang="ja-JP" dirty="0">
                <a:latin typeface="Meiryo UI" panose="020B0604030504040204" pitchFamily="50" charset="-128"/>
                <a:ea typeface="Meiryo UI" panose="020B0604030504040204" pitchFamily="50" charset="-128"/>
                <a:cs typeface="Meiryo UI" panose="020B0604030504040204" pitchFamily="50" charset="-128"/>
              </a:rPr>
              <a:t>【雇用】</a:t>
            </a:r>
          </a:p>
          <a:p>
            <a:pPr lvl="0"/>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有効</a:t>
            </a:r>
            <a:r>
              <a:rPr lang="ja-JP" altLang="en-US" dirty="0">
                <a:latin typeface="Meiryo UI" panose="020B0604030504040204" pitchFamily="50" charset="-128"/>
                <a:ea typeface="Meiryo UI" panose="020B0604030504040204" pitchFamily="50" charset="-128"/>
                <a:cs typeface="Meiryo UI" panose="020B0604030504040204" pitchFamily="50" charset="-128"/>
              </a:rPr>
              <a:t>求人倍率、新規求人倍率は共に上昇傾向で、新規求人倍率は概ね全国平均を上回っている。</a:t>
            </a:r>
          </a:p>
          <a:p>
            <a:pPr lvl="0"/>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完全</a:t>
            </a:r>
            <a:r>
              <a:rPr lang="ja-JP" altLang="en-US" dirty="0">
                <a:latin typeface="Meiryo UI" panose="020B0604030504040204" pitchFamily="50" charset="-128"/>
                <a:ea typeface="Meiryo UI" panose="020B0604030504040204" pitchFamily="50" charset="-128"/>
                <a:cs typeface="Meiryo UI" panose="020B0604030504040204" pitchFamily="50" charset="-128"/>
              </a:rPr>
              <a:t>失業率は全国平均を上回るものの、</a:t>
            </a:r>
            <a:r>
              <a:rPr lang="en-US" altLang="ja-JP" dirty="0">
                <a:latin typeface="Meiryo UI" panose="020B0604030504040204" pitchFamily="50" charset="-128"/>
                <a:ea typeface="Meiryo UI" panose="020B0604030504040204" pitchFamily="50" charset="-128"/>
                <a:cs typeface="Meiryo UI" panose="020B0604030504040204" pitchFamily="50" charset="-128"/>
              </a:rPr>
              <a:t>2012</a:t>
            </a:r>
            <a:r>
              <a:rPr lang="ja-JP" altLang="en-US" dirty="0">
                <a:latin typeface="Meiryo UI" panose="020B0604030504040204" pitchFamily="50" charset="-128"/>
                <a:ea typeface="Meiryo UI" panose="020B0604030504040204" pitchFamily="50" charset="-128"/>
                <a:cs typeface="Meiryo UI" panose="020B0604030504040204" pitchFamily="50" charset="-128"/>
              </a:rPr>
              <a:t>年以降改善傾向。</a:t>
            </a:r>
          </a:p>
          <a:p>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集客】</a:t>
            </a:r>
          </a:p>
          <a:p>
            <a:pPr lvl="0">
              <a:spcAft>
                <a:spcPts val="600"/>
              </a:spcAft>
            </a:pPr>
            <a:r>
              <a:rPr lang="ja-JP" altLang="ja-JP" dirty="0">
                <a:latin typeface="Meiryo UI" panose="020B0604030504040204" pitchFamily="50" charset="-128"/>
                <a:ea typeface="Meiryo UI" panose="020B0604030504040204" pitchFamily="50" charset="-128"/>
                <a:cs typeface="Meiryo UI" panose="020B0604030504040204" pitchFamily="50" charset="-128"/>
              </a:rPr>
              <a:t>インバウンドに関する指標（来阪外国人数、外国人訪問率等）は、いずれも過去最高値を更新し、来阪外国人数は目標を前倒しで達成。</a:t>
            </a:r>
          </a:p>
          <a:p>
            <a:r>
              <a:rPr lang="ja-JP" altLang="ja-JP" dirty="0">
                <a:latin typeface="Meiryo UI" panose="020B0604030504040204" pitchFamily="50" charset="-128"/>
                <a:ea typeface="Meiryo UI" panose="020B0604030504040204" pitchFamily="50" charset="-128"/>
                <a:cs typeface="Meiryo UI" panose="020B0604030504040204" pitchFamily="50" charset="-128"/>
              </a:rPr>
              <a:t>【貨物】</a:t>
            </a:r>
          </a:p>
          <a:p>
            <a:pPr lvl="0"/>
            <a:r>
              <a:rPr lang="ja-JP" altLang="ja-JP" dirty="0">
                <a:latin typeface="Meiryo UI" panose="020B0604030504040204" pitchFamily="50" charset="-128"/>
                <a:ea typeface="Meiryo UI" panose="020B0604030504040204" pitchFamily="50" charset="-128"/>
                <a:cs typeface="Meiryo UI" panose="020B0604030504040204" pitchFamily="50" charset="-128"/>
              </a:rPr>
              <a:t>関空、阪神港の貨物取扱量はここ近年横ばいであるが、輸出入貿易額は増加傾向にあり、</a:t>
            </a:r>
            <a:r>
              <a:rPr lang="en-US" altLang="ja-JP" dirty="0">
                <a:latin typeface="Meiryo UI" panose="020B0604030504040204" pitchFamily="50" charset="-128"/>
                <a:ea typeface="Meiryo UI" panose="020B0604030504040204" pitchFamily="50" charset="-128"/>
                <a:cs typeface="Meiryo UI" panose="020B0604030504040204" pitchFamily="50" charset="-128"/>
              </a:rPr>
              <a:t>2015</a:t>
            </a:r>
            <a:r>
              <a:rPr lang="ja-JP" altLang="ja-JP" dirty="0">
                <a:latin typeface="Meiryo UI" panose="020B0604030504040204" pitchFamily="50" charset="-128"/>
                <a:ea typeface="Meiryo UI" panose="020B0604030504040204" pitchFamily="50" charset="-128"/>
                <a:cs typeface="Meiryo UI" panose="020B0604030504040204" pitchFamily="50" charset="-128"/>
              </a:rPr>
              <a:t>年の輸出入貿易金額は過去最高額を記録（それぞれ</a:t>
            </a:r>
            <a:r>
              <a:rPr lang="en-US" altLang="ja-JP" dirty="0">
                <a:latin typeface="Meiryo UI" panose="020B0604030504040204" pitchFamily="50" charset="-128"/>
                <a:ea typeface="Meiryo UI" panose="020B0604030504040204" pitchFamily="50" charset="-128"/>
                <a:cs typeface="Meiryo UI" panose="020B0604030504040204" pitchFamily="50" charset="-128"/>
              </a:rPr>
              <a:t>9</a:t>
            </a:r>
            <a:r>
              <a:rPr lang="ja-JP" altLang="ja-JP" dirty="0">
                <a:latin typeface="Meiryo UI" panose="020B0604030504040204" pitchFamily="50" charset="-128"/>
                <a:ea typeface="Meiryo UI" panose="020B0604030504040204" pitchFamily="50" charset="-128"/>
                <a:cs typeface="Meiryo UI" panose="020B0604030504040204" pitchFamily="50" charset="-128"/>
              </a:rPr>
              <a:t>兆</a:t>
            </a:r>
            <a:r>
              <a:rPr lang="en-US" altLang="ja-JP" dirty="0">
                <a:latin typeface="Meiryo UI" panose="020B0604030504040204" pitchFamily="50" charset="-128"/>
                <a:ea typeface="Meiryo UI" panose="020B0604030504040204" pitchFamily="50" charset="-128"/>
                <a:cs typeface="Meiryo UI" panose="020B0604030504040204" pitchFamily="50" charset="-128"/>
              </a:rPr>
              <a:t>2,125</a:t>
            </a:r>
            <a:r>
              <a:rPr lang="ja-JP" altLang="ja-JP"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dirty="0">
                <a:latin typeface="Meiryo UI" panose="020B0604030504040204" pitchFamily="50" charset="-128"/>
                <a:ea typeface="Meiryo UI" panose="020B0604030504040204" pitchFamily="50" charset="-128"/>
                <a:cs typeface="Meiryo UI" panose="020B0604030504040204" pitchFamily="50" charset="-128"/>
              </a:rPr>
              <a:t>17</a:t>
            </a:r>
            <a:r>
              <a:rPr lang="ja-JP" altLang="ja-JP" dirty="0">
                <a:latin typeface="Meiryo UI" panose="020B0604030504040204" pitchFamily="50" charset="-128"/>
                <a:ea typeface="Meiryo UI" panose="020B0604030504040204" pitchFamily="50" charset="-128"/>
                <a:cs typeface="Meiryo UI" panose="020B0604030504040204" pitchFamily="50" charset="-128"/>
              </a:rPr>
              <a:t>兆</a:t>
            </a:r>
            <a:r>
              <a:rPr lang="en-US" altLang="ja-JP" dirty="0">
                <a:latin typeface="Meiryo UI" panose="020B0604030504040204" pitchFamily="50" charset="-128"/>
                <a:ea typeface="Meiryo UI" panose="020B0604030504040204" pitchFamily="50" charset="-128"/>
                <a:cs typeface="Meiryo UI" panose="020B0604030504040204" pitchFamily="50" charset="-128"/>
              </a:rPr>
              <a:t>2,382</a:t>
            </a:r>
            <a:r>
              <a:rPr lang="ja-JP" altLang="ja-JP" dirty="0">
                <a:latin typeface="Meiryo UI" panose="020B0604030504040204" pitchFamily="50" charset="-128"/>
                <a:ea typeface="Meiryo UI" panose="020B0604030504040204" pitchFamily="50" charset="-128"/>
                <a:cs typeface="Meiryo UI" panose="020B0604030504040204" pitchFamily="50" charset="-128"/>
              </a:rPr>
              <a:t>億円）。</a:t>
            </a:r>
          </a:p>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508113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9780" y="692696"/>
            <a:ext cx="8622000" cy="1662351"/>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分析①：大阪都市圏における鉄道ネットワーク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の充実</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鉄道については、公共交通戦略（</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月策定）に基づく戦略</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おいて、北大阪急行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延伸に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続き、モノレール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延伸の事業化を</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意思決定。その他の路線も引き続き具体化に向け検討を進めている。</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乗</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継改善等の府検討案を鉄道事業者に提案するなど、公共交通の利便性向上に向けた取組みを進めている。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59780" y="2356088"/>
            <a:ext cx="7380344"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公共交通戦略における「戦略４路線」の概要　（出典：大阪府戦略本部会議資料）</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39"/>
          <p:cNvGraphicFramePr>
            <a:graphicFrameLocks noGrp="1"/>
          </p:cNvGraphicFramePr>
          <p:nvPr>
            <p:extLst>
              <p:ext uri="{D42A27DB-BD31-4B8C-83A1-F6EECF244321}">
                <p14:modId xmlns:p14="http://schemas.microsoft.com/office/powerpoint/2010/main" val="1645338321"/>
              </p:ext>
            </p:extLst>
          </p:nvPr>
        </p:nvGraphicFramePr>
        <p:xfrm>
          <a:off x="404235" y="2663865"/>
          <a:ext cx="8333089" cy="2346700"/>
        </p:xfrm>
        <a:graphic>
          <a:graphicData uri="http://schemas.openxmlformats.org/drawingml/2006/table">
            <a:tbl>
              <a:tblPr/>
              <a:tblGrid>
                <a:gridCol w="1112441"/>
                <a:gridCol w="2592288"/>
                <a:gridCol w="4628360"/>
              </a:tblGrid>
              <a:tr h="216024">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概要（</a:t>
                      </a:r>
                      <a:r>
                        <a:rPr kumimoji="1" lang="ja-JP" altLang="en-US" sz="1200" b="1" i="0" u="none" strike="noStrike" cap="none" normalizeH="0" baseline="0" dirty="0" smtClean="0">
                          <a:ln>
                            <a:noFill/>
                          </a:ln>
                          <a:solidFill>
                            <a:srgbClr val="FFFFFF"/>
                          </a:solidFill>
                          <a:effectLst/>
                          <a:latin typeface="Meiryo UI" pitchFamily="50" charset="-128"/>
                          <a:ea typeface="ＭＳ Ｐゴシック" pitchFamily="50" charset="-128"/>
                        </a:rPr>
                        <a:t>数値は概数</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効果</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r>
              <a:tr h="387122">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北大阪急行延伸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（千里中央～新箕面）</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600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＊北大阪地域と大阪都心との直結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＊拠点形成とセットによる北大阪地域の活性化</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578046">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大阪モノレール延伸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9.0㎞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門真市～瓜生堂</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1,050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（インフラ：</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億、インフラ外：</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＊広域的鉄道ネットワークの形成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（新たに4路線を加え在来</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路線の放射鉄道と結節）</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＊沿線地域の活性化</a:t>
                      </a:r>
                      <a:endParaRPr kumimoji="1"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420059">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なにわ筋線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10.2㎞</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新大阪～</a:t>
                      </a:r>
                      <a:r>
                        <a:rPr kumimoji="1" lang="en-US" altLang="zh-TW"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南海難波</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2,500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＊関空アクセスの強化（</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2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南海の梅田直結）</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＊大阪都心・国土軸にアクセスし、大阪・関西全体への広がりをもった路線</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394959">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西梅田十三新大阪連絡線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5.2㎞</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（西梅田～十三～新大阪）</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1,350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＊神戸・宝塚方面などから新大阪・なんばへアクセス</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10" name="テキスト ボックス 9"/>
          <p:cNvSpPr txBox="1"/>
          <p:nvPr/>
        </p:nvSpPr>
        <p:spPr>
          <a:xfrm>
            <a:off x="65862" y="92531"/>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）人流を支える鉄道アクセス・ネットワーク強化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59904" y="492641"/>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00126" y="5013176"/>
            <a:ext cx="8160306"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「公共交通の利便性向上</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公共交通の利用促進」の取組みイメージ　（出典：大阪府「公共交通戦略」）</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Group 39"/>
          <p:cNvGraphicFramePr>
            <a:graphicFrameLocks noGrp="1"/>
          </p:cNvGraphicFramePr>
          <p:nvPr>
            <p:extLst>
              <p:ext uri="{D42A27DB-BD31-4B8C-83A1-F6EECF244321}">
                <p14:modId xmlns:p14="http://schemas.microsoft.com/office/powerpoint/2010/main" val="2075904043"/>
              </p:ext>
            </p:extLst>
          </p:nvPr>
        </p:nvGraphicFramePr>
        <p:xfrm>
          <a:off x="395537" y="5341002"/>
          <a:ext cx="8352928" cy="1112334"/>
        </p:xfrm>
        <a:graphic>
          <a:graphicData uri="http://schemas.openxmlformats.org/drawingml/2006/table">
            <a:tbl>
              <a:tblPr/>
              <a:tblGrid>
                <a:gridCol w="1597460"/>
                <a:gridCol w="6755468"/>
              </a:tblGrid>
              <a:tr h="463464">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中⻑期的な対策として検討を⾏</a:t>
                      </a:r>
                      <a:r>
                        <a:rPr kumimoji="1" lang="ja-JP" altLang="en-US" sz="1200" b="0" i="0" u="none" strike="noStrike" cap="none" normalizeH="0" baseline="0" dirty="0" err="1" smtClean="0">
                          <a:ln>
                            <a:noFill/>
                          </a:ln>
                          <a:solidFill>
                            <a:srgbClr val="000000"/>
                          </a:solidFill>
                          <a:effectLst/>
                          <a:latin typeface="Meiryo UI" pitchFamily="50" charset="-128"/>
                          <a:ea typeface="Meiryo UI" pitchFamily="50" charset="-128"/>
                          <a:cs typeface="Meiryo UI" pitchFamily="50" charset="-128"/>
                        </a:rPr>
                        <a:t>う</a:t>
                      </a: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もの</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＊相互直通運転の実施（部分的な改良など）</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＊乗継駅における駅機能の充実　　　　　　 　　　　 　＊料⾦負担の軽減             など</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48870">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引き続き取組むもの</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＊鉄道の連続⽴体交差の整備　　　　　　　　　　　 　＊駅前広場の整備、駅へのアクセスの充実</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＊乗継案内情報の充実　　　　　　　　　　　　　　  　 ＊交通環境学習や利⽤促進キャンペーンの実施</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＊観光や地域のにぎわいづくりと連携した利⽤促進</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＊鉄道駅耐震補強、可動式ホーム柵設置        など</a:t>
                      </a:r>
                      <a:endParaRPr kumimoji="1"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2" name="スライド番号プレースホルダー 1"/>
          <p:cNvSpPr>
            <a:spLocks noGrp="1"/>
          </p:cNvSpPr>
          <p:nvPr>
            <p:ph type="sldNum" sz="quarter" idx="12"/>
          </p:nvPr>
        </p:nvSpPr>
        <p:spPr>
          <a:xfrm>
            <a:off x="7020272" y="6592267"/>
            <a:ext cx="2133600" cy="365125"/>
          </a:xfrm>
        </p:spPr>
        <p:txBody>
          <a:bodyPr/>
          <a:lstStyle/>
          <a:p>
            <a:fld id="{D2D8002D-B5B0-4BAC-B1F6-782DDCCE6D9C}" type="slidenum">
              <a:rPr kumimoji="1" lang="ja-JP" altLang="en-US" smtClean="0"/>
              <a:pPr/>
              <a:t>80</a:t>
            </a:fld>
            <a:endParaRPr kumimoji="1" lang="ja-JP" altLang="en-US" dirty="0"/>
          </a:p>
        </p:txBody>
      </p:sp>
    </p:spTree>
    <p:extLst>
      <p:ext uri="{BB962C8B-B14F-4D97-AF65-F5344CB8AC3E}">
        <p14:creationId xmlns:p14="http://schemas.microsoft.com/office/powerpoint/2010/main" val="15534772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8796" y="25628"/>
            <a:ext cx="8656652" cy="1886129"/>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・北陸新幹線など広域交通ネットワークの強化</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リニア中央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新幹線について、官民一体の協議会</a:t>
            </a:r>
            <a:r>
              <a:rPr lang="en-US" altLang="ja-JP" sz="1600" baseline="50000" dirty="0">
                <a:solidFill>
                  <a:schemeClr val="tx1"/>
                </a:solidFill>
                <a:latin typeface="Meiryo UI" pitchFamily="50" charset="-128"/>
                <a:ea typeface="Meiryo UI" pitchFamily="50" charset="-128"/>
                <a:cs typeface="Meiryo UI"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による国への働きかけを重ねた結果、「経済財政運営と改革の基本方針（骨太の方針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閣議決定）」において、リニア建設への財投の活用の検討が明記され、大阪開業前倒しに向けた検討が進められている。</a:t>
            </a:r>
            <a:r>
              <a:rPr lang="ja-JP" altLang="en-US" sz="1600" dirty="0">
                <a:solidFill>
                  <a:schemeClr val="tx1"/>
                </a:solidFill>
                <a:latin typeface="Meiryo UI" pitchFamily="50" charset="-128"/>
                <a:ea typeface="Meiryo UI" pitchFamily="50" charset="-128"/>
                <a:cs typeface="Meiryo UI" pitchFamily="50" charset="-128"/>
              </a:rPr>
              <a:t>　</a:t>
            </a: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大阪商工会議所、関西経済連合会、関西経済同友会、大阪府、大阪市により構成</a:t>
            </a: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北陸新幹線については、大阪</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までの早期の着工・開業が実現する最適なルート</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を１日も早く決定</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するよう</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求めており、現在、国において敦賀・大阪間のルート検討が進められている。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Picture 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562" y="2532994"/>
            <a:ext cx="4177146" cy="189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角丸四角形 9"/>
          <p:cNvSpPr/>
          <p:nvPr/>
        </p:nvSpPr>
        <p:spPr>
          <a:xfrm>
            <a:off x="187722" y="5157192"/>
            <a:ext cx="8634752" cy="1440160"/>
          </a:xfrm>
          <a:prstGeom prst="roundRect">
            <a:avLst>
              <a:gd name="adj" fmla="val 4648"/>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⑷人流を支える鉄道アクセス・ネットワーク</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　</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東西二極を結ぶ複数ルートを備えた大阪までの広域交通インフラの確保は重要であり、国家プロジェクトとして、リニア中央新幹線、北陸新幹線の全線早期整備の取組みを進める。</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また、府内においては、「公共交通戦略」に基づき、戦略４路線の具体化や公共交通の利便性向上に向け、引続き取組みを進め、鉄道ネットワークの充実を図ることが重要。</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81</a:t>
            </a:fld>
            <a:endParaRPr kumimoji="1" lang="ja-JP" altLang="en-US" dirty="0"/>
          </a:p>
        </p:txBody>
      </p:sp>
      <p:sp>
        <p:nvSpPr>
          <p:cNvPr id="6" name="正方形/長方形 5"/>
          <p:cNvSpPr/>
          <p:nvPr/>
        </p:nvSpPr>
        <p:spPr>
          <a:xfrm>
            <a:off x="305563" y="4225065"/>
            <a:ext cx="1702823" cy="14401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50" dirty="0" smtClean="0">
                <a:solidFill>
                  <a:schemeClr val="tx1"/>
                </a:solidFill>
              </a:rPr>
              <a:t>出典：リニア中央新幹線建設促進同盟会</a:t>
            </a:r>
            <a:r>
              <a:rPr kumimoji="1" lang="en-US" altLang="ja-JP" sz="650" dirty="0" smtClean="0">
                <a:solidFill>
                  <a:schemeClr val="tx1"/>
                </a:solidFill>
              </a:rPr>
              <a:t>HP</a:t>
            </a:r>
            <a:endParaRPr kumimoji="1" lang="ja-JP" altLang="en-US" sz="650" dirty="0">
              <a:solidFill>
                <a:schemeClr val="tx1"/>
              </a:solidFill>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6279" y="2492896"/>
            <a:ext cx="4104443" cy="180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339" t="1" b="-9921"/>
          <a:stretch/>
        </p:blipFill>
        <p:spPr bwMode="auto">
          <a:xfrm>
            <a:off x="5436096" y="4066689"/>
            <a:ext cx="3264626" cy="9491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5436096" y="4858671"/>
            <a:ext cx="3321514" cy="1571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所要時間は、時刻表、北陸新幹線建設促進同盟会調査（</a:t>
            </a:r>
            <a:r>
              <a:rPr kumimoji="1" lang="en-US" altLang="ja-JP" sz="6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H10.3</a:t>
            </a:r>
            <a:r>
              <a:rPr kumimoji="1" lang="ja-JP" altLang="en-US" sz="6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）等により大阪府作成</a:t>
            </a:r>
            <a:endParaRPr kumimoji="1" lang="ja-JP" altLang="en-US" sz="6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819698" y="4225065"/>
            <a:ext cx="158417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9161" y="3894201"/>
            <a:ext cx="2197961" cy="111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199886" y="2031231"/>
            <a:ext cx="8687399" cy="461665"/>
          </a:xfrm>
          <a:prstGeom prst="rect">
            <a:avLst/>
          </a:prstGeom>
          <a:noFill/>
        </p:spPr>
        <p:txBody>
          <a:bodyPr wrap="square">
            <a:spAutoFit/>
          </a:bodyPr>
          <a:lstStyle/>
          <a:p>
            <a:pPr marL="177800" indent="-177800"/>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リニア中央新幹線は全線開業によりその効果が最大化する　　　　　■北陸新幹線は、新大阪駅を結節点としての全線開業に</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より、利便性、速達性が高まる。</a:t>
            </a:r>
            <a:endParaRPr lang="ja-JP" altLang="en-US" sz="1200" b="1" dirty="0">
              <a:solidFill>
                <a:prstClr val="black"/>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20261548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8253" y="44624"/>
            <a:ext cx="4560864" cy="369332"/>
          </a:xfrm>
          <a:prstGeom prst="rect">
            <a:avLst/>
          </a:prstGeom>
        </p:spPr>
        <p:txBody>
          <a:bodyPr wrap="non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４（５）</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官民連携等による戦略インフラの強化</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71367" y="404664"/>
            <a:ext cx="8622000" cy="1374636"/>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分析①：民間ノウハウによる空港・港湾経営の進展</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関西国際空港については、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月、大阪国際空港と経営統合を実施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月からは、コンセッション（運営権設定）による純民間企業による空港運営が開始された。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阪神港については、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月、大阪港と神戸港を一体的に運営する「阪神国際港湾株式会社」を設立</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コンテナ</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戦略港湾として、国際競争力強化を図っている。</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284719" y="378089"/>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46912" y="6592267"/>
            <a:ext cx="2133600" cy="365125"/>
          </a:xfrm>
        </p:spPr>
        <p:txBody>
          <a:bodyPr/>
          <a:lstStyle/>
          <a:p>
            <a:fld id="{D2D8002D-B5B0-4BAC-B1F6-782DDCCE6D9C}" type="slidenum">
              <a:rPr lang="ja-JP" altLang="en-US" smtClean="0">
                <a:solidFill>
                  <a:prstClr val="black">
                    <a:tint val="75000"/>
                  </a:prstClr>
                </a:solidFill>
              </a:rPr>
              <a:pPr/>
              <a:t>82</a:t>
            </a:fld>
            <a:endParaRPr lang="ja-JP" altLang="en-US">
              <a:solidFill>
                <a:prstClr val="black">
                  <a:tint val="75000"/>
                </a:prstClr>
              </a:solidFill>
            </a:endParaRPr>
          </a:p>
        </p:txBody>
      </p:sp>
      <p:sp>
        <p:nvSpPr>
          <p:cNvPr id="13" name="正方形/長方形 12"/>
          <p:cNvSpPr/>
          <p:nvPr/>
        </p:nvSpPr>
        <p:spPr>
          <a:xfrm>
            <a:off x="4745865" y="2420888"/>
            <a:ext cx="4137162"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阪神港における集貨事業（</a:t>
            </a:r>
            <a:r>
              <a:rPr lang="en-US" altLang="ja-JP" sz="1400"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2016(H28)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度）</a:t>
            </a:r>
            <a:endParaRPr lang="ja-JP" altLang="en-US" sz="1400" dirty="0">
              <a:solidFill>
                <a:prstClr val="black"/>
              </a:solidFill>
              <a:latin typeface="HGPｺﾞｼｯｸE" pitchFamily="50" charset="-128"/>
              <a:ea typeface="HGPｺﾞｼｯｸE"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697796093"/>
              </p:ext>
            </p:extLst>
          </p:nvPr>
        </p:nvGraphicFramePr>
        <p:xfrm>
          <a:off x="4885075" y="3000131"/>
          <a:ext cx="3533198" cy="3408222"/>
        </p:xfrm>
        <a:graphic>
          <a:graphicData uri="http://schemas.openxmlformats.org/drawingml/2006/table">
            <a:tbl>
              <a:tblPr firstRow="1" firstCol="1" bandRow="1"/>
              <a:tblGrid>
                <a:gridCol w="3533198"/>
              </a:tblGrid>
              <a:tr h="340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国際フィーダー（</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）利用促進事業</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auto" latinLnBrk="0" hangingPunct="1">
                        <a:lnSpc>
                          <a:spcPct val="100000"/>
                        </a:lnSpc>
                        <a:spcBef>
                          <a:spcPts val="0"/>
                        </a:spcBef>
                        <a:spcAft>
                          <a:spcPts val="60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東アジア主要港に流れている海外トランシップ貨物の阪神港への集積</a:t>
                      </a:r>
                      <a:r>
                        <a:rPr lang="ja-JP" altLang="en-US" sz="1200" b="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を図る</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ため、国際フィーダー航路の強化を促進。</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海外フィーダー貨物等誘致事業</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auto" latinLnBrk="0" hangingPunct="1">
                        <a:lnSpc>
                          <a:spcPct val="100000"/>
                        </a:lnSpc>
                        <a:spcBef>
                          <a:spcPts val="0"/>
                        </a:spcBef>
                        <a:spcAft>
                          <a:spcPts val="60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東アジア主要港に流れている海外フィーダー貨物を、海上ルートや鉄道等の陸上輸送などを利用して阪神港へ転換を図る。</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国際トランシップ</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貨物誘致事業</a:t>
                      </a:r>
                      <a:endPar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auto" latinLnBrk="0" hangingPunct="1">
                        <a:lnSpc>
                          <a:spcPct val="100000"/>
                        </a:lnSpc>
                        <a:spcBef>
                          <a:spcPts val="0"/>
                        </a:spcBef>
                        <a:spcAft>
                          <a:spcPts val="600"/>
                        </a:spcAft>
                        <a:buClrTx/>
                        <a:buSzTx/>
                        <a:buFontTx/>
                        <a:buNone/>
                        <a:tabLst/>
                        <a:defRPr/>
                      </a:pP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阪神港における外貿トランシップ貨物の誘致を図る。</a:t>
                      </a:r>
                      <a:endPar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新規基幹航路誘致事業</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0"/>
                        </a:spcBef>
                        <a:spcAft>
                          <a:spcPts val="60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新規コンテナ船の誘致や、阪神港に寄港している投入船舶の大型化などのサービス拡充。</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50850" marR="0" indent="-450850" algn="l" defTabSz="914400" rtl="0" eaLnBrk="1" fontAlgn="auto" latinLnBrk="0" hangingPunct="1">
                        <a:lnSpc>
                          <a:spcPct val="1000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）フィーダー：</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メインポートから、隣接港への支線航路（フィーダー航路）を運送するサービス</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50850" marR="0" indent="-450850" algn="l" defTabSz="914400" rtl="0" eaLnBrk="1" fontAlgn="auto" latinLnBrk="0" hangingPunct="1">
                        <a:lnSpc>
                          <a:spcPct val="1000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）トランシップ：</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積荷港から荷卸港まで、同一船舶で運送されずに、途中港で積み替えされること</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9" name="正方形/長方形 8"/>
          <p:cNvSpPr/>
          <p:nvPr/>
        </p:nvSpPr>
        <p:spPr>
          <a:xfrm>
            <a:off x="231854" y="2266999"/>
            <a:ext cx="3963292"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関西空港コンセッションの実施体制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14" y="2574776"/>
            <a:ext cx="4396881" cy="392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7831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5250" y="188253"/>
            <a:ext cx="8622000" cy="2173843"/>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まちづくりにおける民間活力を活用した新たな手法の導入</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大阪市においては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月、民間主体の持続的なまちづくりに向けて「エリアマネジメント活動促進条例」を施行（大阪版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一社</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グランフロント大阪</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TMO</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zh-TW"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都市再生推進法人</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に指定し</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月、うめきた先行開発地区の地区運営計画を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a:t>
            </a:r>
            <a:r>
              <a:rPr lang="ja-JP" altLang="en-US" sz="16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月には分担金条例を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民間団体による公共空間での継続的で自由度の高い活動や質の高い維持管理や、公共空間を活用した事業収益の確保が可能となった。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また、大阪城公園では、指定管理者制度を活用したパークマネジメントを実施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年間を指定期間として、指定管理者による管理運営がスタート。</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84719" y="2348880"/>
            <a:ext cx="4203533" cy="523220"/>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エリアマネジメント活動促進制度（大阪版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によるエリアマネジメントのイメージ</a:t>
            </a:r>
            <a:endParaRPr lang="ja-JP" altLang="en-US" sz="1400" dirty="0">
              <a:solidFill>
                <a:prstClr val="black"/>
              </a:solidFill>
              <a:latin typeface="HGPｺﾞｼｯｸE" pitchFamily="50" charset="-128"/>
              <a:ea typeface="HGPｺﾞｼｯｸE" pitchFamily="50" charset="-128"/>
            </a:endParaRPr>
          </a:p>
        </p:txBody>
      </p:sp>
      <p:sp>
        <p:nvSpPr>
          <p:cNvPr id="4" name="テキスト ボックス 3"/>
          <p:cNvSpPr txBox="1"/>
          <p:nvPr/>
        </p:nvSpPr>
        <p:spPr>
          <a:xfrm>
            <a:off x="1268138" y="2996952"/>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地権者等</a:t>
            </a:r>
          </a:p>
        </p:txBody>
      </p:sp>
      <p:sp>
        <p:nvSpPr>
          <p:cNvPr id="8" name="テキスト ボックス 7"/>
          <p:cNvSpPr txBox="1"/>
          <p:nvPr/>
        </p:nvSpPr>
        <p:spPr>
          <a:xfrm>
            <a:off x="1628178" y="3501008"/>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9" name="テキスト ボックス 8"/>
          <p:cNvSpPr txBox="1"/>
          <p:nvPr/>
        </p:nvSpPr>
        <p:spPr>
          <a:xfrm>
            <a:off x="908098" y="4038689"/>
            <a:ext cx="172819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民間団体</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（都市再生推進法人）</a:t>
            </a:r>
          </a:p>
        </p:txBody>
      </p:sp>
      <p:sp>
        <p:nvSpPr>
          <p:cNvPr id="10" name="テキスト ボックス 9"/>
          <p:cNvSpPr txBox="1"/>
          <p:nvPr/>
        </p:nvSpPr>
        <p:spPr>
          <a:xfrm>
            <a:off x="360456" y="4939946"/>
            <a:ext cx="133495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自主財源による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収益イベント等</a:t>
            </a:r>
          </a:p>
        </p:txBody>
      </p:sp>
      <p:sp>
        <p:nvSpPr>
          <p:cNvPr id="12" name="テキスト ボックス 11"/>
          <p:cNvSpPr txBox="1"/>
          <p:nvPr/>
        </p:nvSpPr>
        <p:spPr>
          <a:xfrm>
            <a:off x="1936360" y="4941168"/>
            <a:ext cx="127121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公共施設の</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高質な管理等</a:t>
            </a:r>
          </a:p>
        </p:txBody>
      </p:sp>
      <p:sp>
        <p:nvSpPr>
          <p:cNvPr id="13" name="テキスト ボックス 12"/>
          <p:cNvSpPr txBox="1"/>
          <p:nvPr/>
        </p:nvSpPr>
        <p:spPr>
          <a:xfrm>
            <a:off x="3423602" y="4038689"/>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公物管理者</a:t>
            </a:r>
          </a:p>
        </p:txBody>
      </p:sp>
      <p:cxnSp>
        <p:nvCxnSpPr>
          <p:cNvPr id="14" name="直線矢印コネクタ 13"/>
          <p:cNvCxnSpPr/>
          <p:nvPr/>
        </p:nvCxnSpPr>
        <p:spPr>
          <a:xfrm>
            <a:off x="1407378" y="4500354"/>
            <a:ext cx="0" cy="439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flipV="1">
            <a:off x="1177221" y="4500354"/>
            <a:ext cx="0" cy="439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矢印コネクタ 17"/>
          <p:cNvCxnSpPr/>
          <p:nvPr/>
        </p:nvCxnSpPr>
        <p:spPr>
          <a:xfrm>
            <a:off x="2343482" y="4500354"/>
            <a:ext cx="0" cy="439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2293576" y="4581128"/>
            <a:ext cx="587574"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補助金</a:t>
            </a:r>
          </a:p>
        </p:txBody>
      </p:sp>
      <p:sp>
        <p:nvSpPr>
          <p:cNvPr id="20" name="テキスト ボックス 19"/>
          <p:cNvSpPr txBox="1"/>
          <p:nvPr/>
        </p:nvSpPr>
        <p:spPr>
          <a:xfrm>
            <a:off x="1335370" y="4581127"/>
            <a:ext cx="800219"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自主財源</a:t>
            </a:r>
          </a:p>
        </p:txBody>
      </p:sp>
      <p:sp>
        <p:nvSpPr>
          <p:cNvPr id="22" name="テキスト ボックス 21"/>
          <p:cNvSpPr txBox="1"/>
          <p:nvPr/>
        </p:nvSpPr>
        <p:spPr>
          <a:xfrm>
            <a:off x="687298" y="4581126"/>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収益</a:t>
            </a:r>
          </a:p>
        </p:txBody>
      </p:sp>
      <p:sp>
        <p:nvSpPr>
          <p:cNvPr id="23" name="左右矢印 22"/>
          <p:cNvSpPr/>
          <p:nvPr/>
        </p:nvSpPr>
        <p:spPr>
          <a:xfrm>
            <a:off x="2703522" y="4038689"/>
            <a:ext cx="648072" cy="2308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ボックス 24"/>
          <p:cNvSpPr txBox="1"/>
          <p:nvPr/>
        </p:nvSpPr>
        <p:spPr>
          <a:xfrm>
            <a:off x="2584490" y="4269946"/>
            <a:ext cx="92525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法定の協定</a:t>
            </a:r>
          </a:p>
        </p:txBody>
      </p:sp>
      <p:sp>
        <p:nvSpPr>
          <p:cNvPr id="26" name="角丸四角形 25"/>
          <p:cNvSpPr/>
          <p:nvPr/>
        </p:nvSpPr>
        <p:spPr>
          <a:xfrm>
            <a:off x="266990" y="2841323"/>
            <a:ext cx="4233002" cy="27479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8" name="グループ化 37"/>
          <p:cNvGrpSpPr/>
          <p:nvPr/>
        </p:nvGrpSpPr>
        <p:grpSpPr>
          <a:xfrm>
            <a:off x="4788024" y="2996952"/>
            <a:ext cx="4063742" cy="2448000"/>
            <a:chOff x="4722004" y="2402782"/>
            <a:chExt cx="4063742" cy="2460389"/>
          </a:xfrm>
        </p:grpSpPr>
        <p:sp>
          <p:nvSpPr>
            <p:cNvPr id="29" name="角丸四角形 28"/>
            <p:cNvSpPr/>
            <p:nvPr/>
          </p:nvSpPr>
          <p:spPr>
            <a:xfrm>
              <a:off x="4932040" y="3140968"/>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新たな魅力向上</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事業企画・実施</a:t>
              </a:r>
            </a:p>
          </p:txBody>
        </p:sp>
        <p:sp>
          <p:nvSpPr>
            <p:cNvPr id="30" name="角丸四角形 29"/>
            <p:cNvSpPr/>
            <p:nvPr/>
          </p:nvSpPr>
          <p:spPr>
            <a:xfrm>
              <a:off x="4932040" y="4037167"/>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来園者サービスの向上</a:t>
              </a:r>
            </a:p>
          </p:txBody>
        </p:sp>
        <p:sp>
          <p:nvSpPr>
            <p:cNvPr id="31" name="角丸四角形 30"/>
            <p:cNvSpPr/>
            <p:nvPr/>
          </p:nvSpPr>
          <p:spPr>
            <a:xfrm>
              <a:off x="6948264" y="4046702"/>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観光客や公園利用者の増加</a:t>
              </a:r>
            </a:p>
          </p:txBody>
        </p:sp>
        <p:sp>
          <p:nvSpPr>
            <p:cNvPr id="32" name="角丸四角形 31"/>
            <p:cNvSpPr/>
            <p:nvPr/>
          </p:nvSpPr>
          <p:spPr>
            <a:xfrm>
              <a:off x="6948264" y="3140968"/>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公園内事業収益</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の増加</a:t>
              </a:r>
            </a:p>
          </p:txBody>
        </p:sp>
        <p:sp>
          <p:nvSpPr>
            <p:cNvPr id="33" name="環状矢印 32"/>
            <p:cNvSpPr/>
            <p:nvPr/>
          </p:nvSpPr>
          <p:spPr>
            <a:xfrm flipH="1">
              <a:off x="6228184" y="2848657"/>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4" name="環状矢印 33"/>
            <p:cNvSpPr/>
            <p:nvPr/>
          </p:nvSpPr>
          <p:spPr>
            <a:xfrm rot="16200000" flipH="1">
              <a:off x="4610998" y="3464186"/>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5" name="環状矢印 34"/>
            <p:cNvSpPr/>
            <p:nvPr/>
          </p:nvSpPr>
          <p:spPr>
            <a:xfrm rot="10800000" flipH="1">
              <a:off x="6228184" y="4077072"/>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7" name="環状矢印 36"/>
            <p:cNvSpPr/>
            <p:nvPr/>
          </p:nvSpPr>
          <p:spPr>
            <a:xfrm rot="5400000" flipH="1">
              <a:off x="7888641" y="3467998"/>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0" name="角丸四角形 39"/>
            <p:cNvSpPr/>
            <p:nvPr/>
          </p:nvSpPr>
          <p:spPr>
            <a:xfrm>
              <a:off x="5652120" y="2402782"/>
              <a:ext cx="2088232" cy="2769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PMO</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事業者によるマネジメント</a:t>
              </a:r>
            </a:p>
          </p:txBody>
        </p:sp>
      </p:grpSp>
      <p:sp>
        <p:nvSpPr>
          <p:cNvPr id="39" name="正方形/長方形 38"/>
          <p:cNvSpPr/>
          <p:nvPr/>
        </p:nvSpPr>
        <p:spPr>
          <a:xfrm>
            <a:off x="4582367" y="2362033"/>
            <a:ext cx="4351126" cy="523220"/>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パークマネジメントの概念図</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（ＰＭＯ事業による魅力向上のしくみ）</a:t>
            </a:r>
            <a:endParaRPr lang="ja-JP" altLang="en-US" sz="1400" dirty="0">
              <a:solidFill>
                <a:prstClr val="black"/>
              </a:solidFill>
              <a:latin typeface="HGPｺﾞｼｯｸE" pitchFamily="50" charset="-128"/>
              <a:ea typeface="HGPｺﾞｼｯｸE" pitchFamily="50" charset="-128"/>
            </a:endParaRPr>
          </a:p>
        </p:txBody>
      </p:sp>
      <p:sp>
        <p:nvSpPr>
          <p:cNvPr id="41" name="二等辺三角形 40"/>
          <p:cNvSpPr/>
          <p:nvPr/>
        </p:nvSpPr>
        <p:spPr>
          <a:xfrm rot="10800000">
            <a:off x="6447938" y="3392565"/>
            <a:ext cx="864096" cy="145726"/>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角丸四角形 41"/>
          <p:cNvSpPr/>
          <p:nvPr/>
        </p:nvSpPr>
        <p:spPr>
          <a:xfrm>
            <a:off x="4700491" y="2912826"/>
            <a:ext cx="4233002" cy="26044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スライド番号プレースホルダー 1"/>
          <p:cNvSpPr>
            <a:spLocks noGrp="1"/>
          </p:cNvSpPr>
          <p:nvPr>
            <p:ph type="sldNum" sz="quarter" idx="12"/>
          </p:nvPr>
        </p:nvSpPr>
        <p:spPr>
          <a:xfrm>
            <a:off x="7014284" y="6592267"/>
            <a:ext cx="2133600" cy="365125"/>
          </a:xfrm>
        </p:spPr>
        <p:txBody>
          <a:bodyPr/>
          <a:lstStyle/>
          <a:p>
            <a:fld id="{D2D8002D-B5B0-4BAC-B1F6-782DDCCE6D9C}" type="slidenum">
              <a:rPr kumimoji="1" lang="ja-JP" altLang="en-US" smtClean="0"/>
              <a:pPr/>
              <a:t>83</a:t>
            </a:fld>
            <a:endParaRPr kumimoji="1" lang="ja-JP" altLang="en-US" dirty="0"/>
          </a:p>
        </p:txBody>
      </p:sp>
      <p:cxnSp>
        <p:nvCxnSpPr>
          <p:cNvPr id="36" name="直線矢印コネクタ 35"/>
          <p:cNvCxnSpPr/>
          <p:nvPr/>
        </p:nvCxnSpPr>
        <p:spPr>
          <a:xfrm>
            <a:off x="1813594" y="3284984"/>
            <a:ext cx="0" cy="2160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a:off x="1813594" y="3773054"/>
            <a:ext cx="0" cy="2520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4" name="テキスト ボックス 43"/>
          <p:cNvSpPr txBox="1"/>
          <p:nvPr/>
        </p:nvSpPr>
        <p:spPr>
          <a:xfrm>
            <a:off x="1824186" y="3800073"/>
            <a:ext cx="64633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補助金</a:t>
            </a:r>
          </a:p>
        </p:txBody>
      </p:sp>
      <p:sp>
        <p:nvSpPr>
          <p:cNvPr id="45" name="テキスト ボックス 44"/>
          <p:cNvSpPr txBox="1"/>
          <p:nvPr/>
        </p:nvSpPr>
        <p:spPr>
          <a:xfrm>
            <a:off x="1824186" y="3296017"/>
            <a:ext cx="646331" cy="276999"/>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分担金</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28181" y="5589240"/>
            <a:ext cx="4203533" cy="954107"/>
          </a:xfrm>
          <a:prstGeom prst="rect">
            <a:avLst/>
          </a:prstGeom>
        </p:spPr>
        <p:txBody>
          <a:bodyPr wrap="square">
            <a:spAutoFit/>
          </a:bodyPr>
          <a:lstStyle/>
          <a:p>
            <a:pPr marL="177800" indent="-177800"/>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エリアマネジメント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地域における良好な環境や地域の価値を維持・向上させるための、住民・事業主・地権者等による主体的な取り組み</a:t>
            </a:r>
          </a:p>
        </p:txBody>
      </p:sp>
      <p:sp>
        <p:nvSpPr>
          <p:cNvPr id="47" name="正方形/長方形 46"/>
          <p:cNvSpPr/>
          <p:nvPr/>
        </p:nvSpPr>
        <p:spPr>
          <a:xfrm>
            <a:off x="4488252" y="5531221"/>
            <a:ext cx="4203533" cy="1384995"/>
          </a:xfrm>
          <a:prstGeom prst="rect">
            <a:avLst/>
          </a:prstGeom>
        </p:spPr>
        <p:txBody>
          <a:bodyPr wrap="square">
            <a:spAutoFit/>
          </a:bodyPr>
          <a:lstStyle/>
          <a:p>
            <a:pPr marL="177800" indent="-177800"/>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パークマネジメント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民間事業者が総合的かつ戦略的に公園全体と公園施設の一体管理を行う仕組みを導入し、民間事業者の柔軟かつ優れたアイデアや活力により、世界的な歴史観光の拠点に相応しいサービスの提供や、新たな魅力の創出を図るもの</a:t>
            </a:r>
          </a:p>
        </p:txBody>
      </p:sp>
    </p:spTree>
    <p:extLst>
      <p:ext uri="{BB962C8B-B14F-4D97-AF65-F5344CB8AC3E}">
        <p14:creationId xmlns:p14="http://schemas.microsoft.com/office/powerpoint/2010/main" val="9381655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84</a:t>
            </a:fld>
            <a:endParaRPr kumimoji="1" lang="ja-JP" altLang="en-US"/>
          </a:p>
        </p:txBody>
      </p:sp>
      <p:sp>
        <p:nvSpPr>
          <p:cNvPr id="3" name="角丸四角形 2"/>
          <p:cNvSpPr/>
          <p:nvPr/>
        </p:nvSpPr>
        <p:spPr>
          <a:xfrm>
            <a:off x="255249" y="476672"/>
            <a:ext cx="8678243" cy="1440160"/>
          </a:xfrm>
          <a:prstGeom prst="roundRect">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⑸官民連携等による戦略インフラの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的なインフラの管理運営及び高い魅力を持つまちづくりのためには、さまざまなノウハウを有する民間との連携が不可欠。今後とも、新たな手法確立に向けた検討・研究や、実現に必要な環境整備に向けた制度要望等に引き続き取り組むことが重要。</a:t>
            </a:r>
          </a:p>
        </p:txBody>
      </p:sp>
    </p:spTree>
    <p:extLst>
      <p:ext uri="{BB962C8B-B14F-4D97-AF65-F5344CB8AC3E}">
        <p14:creationId xmlns:p14="http://schemas.microsoft.com/office/powerpoint/2010/main" val="19458561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327306516"/>
              </p:ext>
            </p:extLst>
          </p:nvPr>
        </p:nvGraphicFramePr>
        <p:xfrm>
          <a:off x="251521" y="1436700"/>
          <a:ext cx="8568951" cy="3864508"/>
        </p:xfrm>
        <a:graphic>
          <a:graphicData uri="http://schemas.openxmlformats.org/drawingml/2006/table">
            <a:tbl>
              <a:tblPr firstRow="1" bandRow="1">
                <a:tableStyleId>{5940675A-B579-460E-94D1-54222C63F5DA}</a:tableStyleId>
              </a:tblPr>
              <a:tblGrid>
                <a:gridCol w="1572579"/>
                <a:gridCol w="941408"/>
                <a:gridCol w="941408"/>
                <a:gridCol w="941408"/>
                <a:gridCol w="941408"/>
                <a:gridCol w="941408"/>
                <a:gridCol w="941408"/>
                <a:gridCol w="1347924"/>
              </a:tblGrid>
              <a:tr h="474033">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民間建設・土木工事費</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大阪府・着工ベース</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5,057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4,445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5,128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6,712</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7,299</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国土交通省「建設総合統計」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太陽光発電設備導入状況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14.3</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Ｗ</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p>
                  </a:txBody>
                  <a:tcPr marL="91444" marR="91444" marT="45715" marB="45715"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資源エネルギー庁ＨＰなど</a:t>
                      </a:r>
                    </a:p>
                  </a:txBody>
                  <a:tcPr marL="91444" marR="91444" marT="45715" marB="45715"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農業産出額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年３月公表予定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4" marR="91444" marT="45715" marB="4571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農林水産省「生産農業所得統計」</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民間住宅耐震改修等補助件数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除却含む（</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584</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大阪府住宅まちづくり部</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４月１日現在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消防庁「消防白書」</a:t>
                      </a:r>
                    </a:p>
                  </a:txBody>
                  <a:tcPr anchor="ctr"/>
                </a:tc>
              </a:tr>
            </a:tbl>
          </a:graphicData>
        </a:graphic>
      </p:graphicFrame>
      <p:sp>
        <p:nvSpPr>
          <p:cNvPr id="7"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85</a:t>
            </a:fld>
            <a:endParaRPr kumimoji="1" lang="ja-JP" altLang="en-US"/>
          </a:p>
        </p:txBody>
      </p:sp>
    </p:spTree>
    <p:extLst>
      <p:ext uri="{BB962C8B-B14F-4D97-AF65-F5344CB8AC3E}">
        <p14:creationId xmlns:p14="http://schemas.microsoft.com/office/powerpoint/2010/main" val="7647270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73342" y="483632"/>
            <a:ext cx="9035162" cy="2311956"/>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lnSpc>
                <a:spcPts val="2400"/>
              </a:lnSpc>
              <a:spcBef>
                <a:spcPts val="0"/>
              </a:spcBef>
              <a:spcAft>
                <a:spcPts val="0"/>
              </a:spcAft>
              <a:defRPr/>
            </a:pP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分析①：大阪都心部の動き</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nSpc>
                <a:spcPts val="2400"/>
              </a:lnSpc>
              <a:buFont typeface="Meiryo UI" panose="020B0604030504040204" pitchFamily="50" charset="-128"/>
              <a:buChar char="◇"/>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都市再生緊急整備地域及び特定都市再生緊急整備地域の指定や国家戦略特区の指定等により、規制緩和・税制優遇等を活用した民間都市開発事業が進展。</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建築着工面積を見ると、住宅用地面積はやや低い水準で推移しているものの、産業用面積</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defRPr/>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年以降、大規模なビル開発などもあり、持ち直しつつある。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大阪市域の地価は、住宅地・商業地ともに</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年連続上昇しており、オフィス稼働貸室面積は、</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年以降増加基調で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年も高水準</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を維持。</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lang="ja-JP" altLang="en-US" smtClean="0">
                <a:solidFill>
                  <a:prstClr val="black">
                    <a:tint val="75000"/>
                  </a:prstClr>
                </a:solidFill>
              </a:rPr>
              <a:pPr/>
              <a:t>86</a:t>
            </a:fld>
            <a:endParaRPr lang="ja-JP" altLang="en-US">
              <a:solidFill>
                <a:prstClr val="black">
                  <a:tint val="75000"/>
                </a:prstClr>
              </a:solidFill>
            </a:endParaRPr>
          </a:p>
        </p:txBody>
      </p:sp>
      <p:sp>
        <p:nvSpPr>
          <p:cNvPr id="18" name="テキスト ボックス 17"/>
          <p:cNvSpPr txBox="1"/>
          <p:nvPr/>
        </p:nvSpPr>
        <p:spPr>
          <a:xfrm>
            <a:off x="107504" y="-27384"/>
            <a:ext cx="7848872" cy="400110"/>
          </a:xfrm>
          <a:prstGeom prst="rect">
            <a:avLst/>
          </a:prstGeom>
          <a:noFill/>
        </p:spPr>
        <p:txBody>
          <a:bodyPr wrap="square" rtlCol="0">
            <a:spAutoFit/>
          </a:bodyPr>
          <a:lstStyle/>
          <a:p>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企業・人材・情報が集い、イノベーションが生まれる都市</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254673" y="37272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5496" y="2852936"/>
            <a:ext cx="4464496" cy="553998"/>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住宅用、産業用別の建築着工面積（大阪市）</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（出典：大阪の経済（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年版））</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17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3356992"/>
            <a:ext cx="453583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9149" y="3386403"/>
            <a:ext cx="4496013" cy="292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テキスト ボックス 33"/>
          <p:cNvSpPr txBox="1"/>
          <p:nvPr/>
        </p:nvSpPr>
        <p:spPr>
          <a:xfrm>
            <a:off x="4358362" y="2832405"/>
            <a:ext cx="4756954" cy="553998"/>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大阪市における地価変動率の推移（用途別・地価公示）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（出典：大阪市都市計画局「地価情報」</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86052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5496" y="94918"/>
            <a:ext cx="9001000" cy="3800475"/>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spAutoFit/>
          </a:bodyPr>
          <a:lstStyle/>
          <a:p>
            <a:pPr marL="271463" indent="-271463" fontAlgn="auto">
              <a:lnSpc>
                <a:spcPts val="2400"/>
              </a:lnSpc>
              <a:spcBef>
                <a:spcPts val="0"/>
              </a:spcBef>
              <a:spcAft>
                <a:spcPts val="0"/>
              </a:spcAft>
              <a:defRPr/>
            </a:pP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分析②：うめきた先行開発区域</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nSpc>
                <a:spcPts val="2400"/>
              </a:lnSpc>
              <a:buFont typeface="Meiryo UI" panose="020B0604030504040204" pitchFamily="50" charset="-128"/>
              <a:buChar char="◇"/>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「うめきた先行開発区域」のグランフロント大阪は、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16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ちびらき</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周年を迎え、</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年間の累計来場者数は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千万人を突破。産学連携拠点「ナレッジキャピタル」も会員制サロンの会員数が</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千人にのぼり、知的交流拠点として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定着</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医療研究開発機構</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の設置など、医療関連産業のビジネス基盤が整い、企業や研究機関、大学の関連施設など「知の集積」が進んでいる。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400"/>
              </a:lnSpc>
              <a:buFont typeface="Meiryo UI" panose="020B0604030504040204" pitchFamily="50" charset="-128"/>
              <a:buChar char="◇"/>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主体の質の高い公共的空間の創出及び維持発展を目的とした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エリアマネジメント活動を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促進しており、</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グランフロント大阪において、大阪からの魅力発信、来街・交流促進、地域コミュニティの活性化等を目的として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、国家戦略特区における道路法の特例を活用した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公道の道路占用によるイベント等を開催。</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400"/>
              </a:lnSpc>
              <a:buFont typeface="Meiryo UI" panose="020B0604030504040204" pitchFamily="50" charset="-128"/>
              <a:buChar char="◇"/>
              <a:defRP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月には、都市型</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CE</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開催地として、国際不動産見本市「</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MIPIM</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JAPAN‐ASIA</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PACIFIC 2016</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」を開催</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世界に向けて「うめきた」「臨海部」等の都市開発を</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16079" y="5859269"/>
            <a:ext cx="3816361" cy="954107"/>
          </a:xfrm>
          <a:prstGeom prst="rect">
            <a:avLst/>
          </a:prstGeom>
        </p:spPr>
        <p:txBody>
          <a:bodyPr wrap="square">
            <a:spAutoFit/>
          </a:bodyPr>
          <a:lstStyle/>
          <a:p>
            <a:pPr marL="177800" indent="-177800"/>
            <a:r>
              <a:rPr lang="ja-JP" altLang="ja-JP" sz="1200" dirty="0" smtClean="0">
                <a:solidFill>
                  <a:prstClr val="black"/>
                </a:solidFill>
                <a:latin typeface="HGPｺﾞｼｯｸE" pitchFamily="50" charset="-128"/>
                <a:ea typeface="HGPｺﾞｼｯｸE" pitchFamily="50" charset="-128"/>
              </a:rPr>
              <a:t>■</a:t>
            </a:r>
            <a:r>
              <a:rPr lang="ja-JP" altLang="en-US" sz="1200" dirty="0" smtClean="0">
                <a:solidFill>
                  <a:prstClr val="black"/>
                </a:solidFill>
                <a:latin typeface="HGPｺﾞｼｯｸE" pitchFamily="50" charset="-128"/>
                <a:ea typeface="HGPｺﾞｼｯｸE" pitchFamily="50" charset="-128"/>
              </a:rPr>
              <a:t>その他大学・研究関係施設</a:t>
            </a:r>
            <a:endParaRPr lang="en-US" altLang="ja-JP" sz="1200" dirty="0" smtClean="0">
              <a:solidFill>
                <a:prstClr val="black"/>
              </a:solidFill>
              <a:latin typeface="HGPｺﾞｼｯｸE" pitchFamily="50" charset="-128"/>
              <a:ea typeface="HGPｺﾞｼｯｸE" pitchFamily="50" charset="-128"/>
            </a:endParaRPr>
          </a:p>
          <a:p>
            <a:pPr marL="177800" indent="-17780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大学環境イノベーションデザインセンター</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地域共創ラボうめきた</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ＮＩＣＴうめきた超臨場感・超高速ネットワーク実験施設</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慶応</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　関西大学　関西学院大学等</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33592" y="6592267"/>
            <a:ext cx="2133600" cy="365125"/>
          </a:xfrm>
        </p:spPr>
        <p:txBody>
          <a:bodyPr/>
          <a:lstStyle/>
          <a:p>
            <a:fld id="{D2D8002D-B5B0-4BAC-B1F6-782DDCCE6D9C}" type="slidenum">
              <a:rPr lang="ja-JP" altLang="en-US" smtClean="0">
                <a:solidFill>
                  <a:prstClr val="black">
                    <a:tint val="75000"/>
                  </a:prstClr>
                </a:solidFill>
              </a:rPr>
              <a:pPr/>
              <a:t>87</a:t>
            </a:fld>
            <a:endParaRPr lang="ja-JP" altLang="en-US" dirty="0">
              <a:solidFill>
                <a:prstClr val="black">
                  <a:tint val="75000"/>
                </a:prstClr>
              </a:solidFill>
            </a:endParaRPr>
          </a:p>
        </p:txBody>
      </p:sp>
      <p:sp>
        <p:nvSpPr>
          <p:cNvPr id="15" name="正方形/長方形 14"/>
          <p:cNvSpPr/>
          <p:nvPr/>
        </p:nvSpPr>
        <p:spPr>
          <a:xfrm>
            <a:off x="4643975" y="3939980"/>
            <a:ext cx="3888465" cy="276999"/>
          </a:xfrm>
          <a:prstGeom prst="rect">
            <a:avLst/>
          </a:prstGeom>
        </p:spPr>
        <p:txBody>
          <a:bodyPr wrap="square">
            <a:spAutoFit/>
          </a:bodyPr>
          <a:lstStyle/>
          <a:p>
            <a:pPr marL="177800" indent="-177800"/>
            <a:r>
              <a:rPr lang="ja-JP" altLang="ja-JP" sz="1200" dirty="0" smtClean="0">
                <a:solidFill>
                  <a:prstClr val="black"/>
                </a:solidFill>
                <a:latin typeface="HGPｺﾞｼｯｸE" pitchFamily="50" charset="-128"/>
                <a:ea typeface="HGPｺﾞｼｯｸE" pitchFamily="50" charset="-128"/>
              </a:rPr>
              <a:t>■</a:t>
            </a:r>
            <a:r>
              <a:rPr lang="ja-JP" altLang="en-US" sz="1200" dirty="0" smtClean="0">
                <a:solidFill>
                  <a:prstClr val="black"/>
                </a:solidFill>
                <a:latin typeface="HGPｺﾞｼｯｸE" pitchFamily="50" charset="-128"/>
                <a:ea typeface="HGPｺﾞｼｯｸE" pitchFamily="50" charset="-128"/>
              </a:rPr>
              <a:t>グランフロントの医薬・医療関係入居者</a:t>
            </a:r>
            <a:endParaRPr lang="ja-JP" altLang="en-US" sz="1200" dirty="0">
              <a:solidFill>
                <a:prstClr val="black"/>
              </a:solidFill>
              <a:latin typeface="HGPｺﾞｼｯｸE" pitchFamily="50" charset="-128"/>
              <a:ea typeface="HGPｺﾞｼｯｸE"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260187"/>
            <a:ext cx="4248472"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71500" y="3933056"/>
            <a:ext cx="3888465" cy="276999"/>
          </a:xfrm>
          <a:prstGeom prst="rect">
            <a:avLst/>
          </a:prstGeom>
        </p:spPr>
        <p:txBody>
          <a:bodyPr wrap="square">
            <a:spAutoFit/>
          </a:bodyPr>
          <a:lstStyle/>
          <a:p>
            <a:pPr marL="177800" indent="-177800"/>
            <a:r>
              <a:rPr lang="ja-JP" altLang="ja-JP" sz="1200" dirty="0" smtClean="0">
                <a:solidFill>
                  <a:prstClr val="black"/>
                </a:solidFill>
                <a:latin typeface="HGPｺﾞｼｯｸE" pitchFamily="50" charset="-128"/>
                <a:ea typeface="HGPｺﾞｼｯｸE" pitchFamily="50" charset="-128"/>
              </a:rPr>
              <a:t>■</a:t>
            </a:r>
            <a:r>
              <a:rPr lang="ja-JP" altLang="en-US" sz="1200" dirty="0" smtClean="0">
                <a:solidFill>
                  <a:prstClr val="black"/>
                </a:solidFill>
                <a:latin typeface="HGPｺﾞｼｯｸE" pitchFamily="50" charset="-128"/>
                <a:ea typeface="HGPｺﾞｼｯｸE" pitchFamily="50" charset="-128"/>
              </a:rPr>
              <a:t>「グランフロント大阪」開業後の実績（</a:t>
            </a:r>
            <a:r>
              <a:rPr lang="en-US" altLang="ja-JP" sz="1200" dirty="0" smtClean="0">
                <a:solidFill>
                  <a:prstClr val="black"/>
                </a:solidFill>
                <a:latin typeface="HGPｺﾞｼｯｸE" pitchFamily="50" charset="-128"/>
                <a:ea typeface="HGPｺﾞｼｯｸE" pitchFamily="50" charset="-128"/>
              </a:rPr>
              <a:t>2013.4</a:t>
            </a:r>
            <a:r>
              <a:rPr lang="ja-JP" altLang="en-US" sz="1200" dirty="0" smtClean="0">
                <a:solidFill>
                  <a:prstClr val="black"/>
                </a:solidFill>
                <a:latin typeface="HGPｺﾞｼｯｸE" pitchFamily="50" charset="-128"/>
                <a:ea typeface="HGPｺﾞｼｯｸE" pitchFamily="50" charset="-128"/>
              </a:rPr>
              <a:t>開業）</a:t>
            </a:r>
            <a:endParaRPr lang="ja-JP" altLang="en-US" sz="1200" dirty="0">
              <a:solidFill>
                <a:prstClr val="black"/>
              </a:solidFill>
              <a:latin typeface="HGPｺﾞｼｯｸE" pitchFamily="50" charset="-128"/>
              <a:ea typeface="HGPｺﾞｼｯｸE" pitchFamily="50" charset="-128"/>
            </a:endParaRPr>
          </a:p>
        </p:txBody>
      </p:sp>
      <p:sp>
        <p:nvSpPr>
          <p:cNvPr id="17" name="正方形/長方形 16"/>
          <p:cNvSpPr/>
          <p:nvPr/>
        </p:nvSpPr>
        <p:spPr>
          <a:xfrm>
            <a:off x="71500" y="5816297"/>
            <a:ext cx="3888465" cy="276999"/>
          </a:xfrm>
          <a:prstGeom prst="rect">
            <a:avLst/>
          </a:prstGeom>
        </p:spPr>
        <p:txBody>
          <a:bodyPr wrap="square">
            <a:spAutoFit/>
          </a:bodyPr>
          <a:lstStyle/>
          <a:p>
            <a:pPr marL="177800" indent="-177800"/>
            <a:r>
              <a:rPr lang="ja-JP" altLang="ja-JP" sz="1200" dirty="0" smtClean="0">
                <a:solidFill>
                  <a:prstClr val="black"/>
                </a:solidFill>
                <a:latin typeface="HGPｺﾞｼｯｸE" pitchFamily="50" charset="-128"/>
                <a:ea typeface="HGPｺﾞｼｯｸE" pitchFamily="50" charset="-128"/>
              </a:rPr>
              <a:t>■</a:t>
            </a:r>
            <a:r>
              <a:rPr lang="ja-JP" altLang="en-US" sz="1200" dirty="0" smtClean="0">
                <a:solidFill>
                  <a:prstClr val="black"/>
                </a:solidFill>
                <a:latin typeface="HGPｺﾞｼｯｸE" pitchFamily="50" charset="-128"/>
                <a:ea typeface="HGPｺﾞｼｯｸE" pitchFamily="50" charset="-128"/>
              </a:rPr>
              <a:t>「ナレッジキャピタル」開業後の実績（</a:t>
            </a:r>
            <a:r>
              <a:rPr lang="en-US" altLang="ja-JP" sz="1200" dirty="0">
                <a:solidFill>
                  <a:prstClr val="black"/>
                </a:solidFill>
                <a:latin typeface="HGPｺﾞｼｯｸE" pitchFamily="50" charset="-128"/>
                <a:ea typeface="HGPｺﾞｼｯｸE" pitchFamily="50" charset="-128"/>
              </a:rPr>
              <a:t>2013</a:t>
            </a:r>
            <a:r>
              <a:rPr lang="en-US" altLang="ja-JP" sz="1200" dirty="0" smtClean="0">
                <a:solidFill>
                  <a:prstClr val="black"/>
                </a:solidFill>
                <a:latin typeface="HGPｺﾞｼｯｸE" pitchFamily="50" charset="-128"/>
                <a:ea typeface="HGPｺﾞｼｯｸE" pitchFamily="50" charset="-128"/>
              </a:rPr>
              <a:t>.4</a:t>
            </a:r>
            <a:r>
              <a:rPr lang="ja-JP" altLang="en-US" sz="1200" dirty="0" smtClean="0">
                <a:solidFill>
                  <a:prstClr val="black"/>
                </a:solidFill>
                <a:latin typeface="HGPｺﾞｼｯｸE" pitchFamily="50" charset="-128"/>
                <a:ea typeface="HGPｺﾞｼｯｸE" pitchFamily="50" charset="-128"/>
              </a:rPr>
              <a:t>開業）</a:t>
            </a:r>
            <a:endParaRPr lang="ja-JP" altLang="en-US" sz="1200" dirty="0">
              <a:solidFill>
                <a:prstClr val="black"/>
              </a:solidFill>
              <a:latin typeface="HGPｺﾞｼｯｸE" pitchFamily="50" charset="-128"/>
              <a:ea typeface="HGPｺﾞｼｯｸE" pitchFamily="50"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90" y="4221088"/>
            <a:ext cx="4448910" cy="155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6103193"/>
            <a:ext cx="4464496"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6943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3"/>
          <p:cNvSpPr txBox="1">
            <a:spLocks noChangeArrowheads="1"/>
          </p:cNvSpPr>
          <p:nvPr/>
        </p:nvSpPr>
        <p:spPr bwMode="auto">
          <a:xfrm>
            <a:off x="6300192" y="6237312"/>
            <a:ext cx="2584450" cy="400110"/>
          </a:xfrm>
          <a:prstGeom prst="rect">
            <a:avLst/>
          </a:prstGeom>
          <a:noFill/>
          <a:ln w="9525">
            <a:noFill/>
            <a:miter lim="800000"/>
            <a:headEnd/>
            <a:tailEnd/>
          </a:ln>
        </p:spPr>
        <p:txBody>
          <a:bodyPr wrap="square">
            <a:spAutoFit/>
          </a:bodyPr>
          <a:lstStyle/>
          <a:p>
            <a:pPr algn="ctr"/>
            <a:r>
              <a:rPr lang="ja-JP" altLang="en-US" sz="1000" dirty="0" smtClean="0">
                <a:solidFill>
                  <a:prstClr val="black"/>
                </a:solidFill>
              </a:rPr>
              <a:t>国際イノベーション会議　</a:t>
            </a:r>
            <a:endParaRPr lang="en-US" altLang="ja-JP" sz="1000" dirty="0" smtClean="0">
              <a:solidFill>
                <a:prstClr val="black"/>
              </a:solidFill>
            </a:endParaRPr>
          </a:p>
          <a:p>
            <a:pPr algn="ctr"/>
            <a:r>
              <a:rPr lang="en-US" altLang="ja-JP" sz="1000" dirty="0" smtClean="0">
                <a:solidFill>
                  <a:prstClr val="black"/>
                </a:solidFill>
              </a:rPr>
              <a:t>Hack</a:t>
            </a:r>
            <a:r>
              <a:rPr lang="ja-JP" altLang="en-US" sz="1000" dirty="0" smtClean="0">
                <a:solidFill>
                  <a:prstClr val="black"/>
                </a:solidFill>
              </a:rPr>
              <a:t>　</a:t>
            </a:r>
            <a:r>
              <a:rPr lang="en-US" altLang="ja-JP" sz="1000" dirty="0" smtClean="0">
                <a:solidFill>
                  <a:prstClr val="black"/>
                </a:solidFill>
              </a:rPr>
              <a:t>Osaka</a:t>
            </a:r>
            <a:r>
              <a:rPr lang="ja-JP" altLang="en-US" sz="1000" dirty="0" smtClean="0">
                <a:solidFill>
                  <a:prstClr val="black"/>
                </a:solidFill>
              </a:rPr>
              <a:t>　</a:t>
            </a:r>
            <a:r>
              <a:rPr lang="en-US" altLang="ja-JP" sz="1000" dirty="0" smtClean="0">
                <a:solidFill>
                  <a:prstClr val="black"/>
                </a:solidFill>
              </a:rPr>
              <a:t>2016</a:t>
            </a:r>
            <a:r>
              <a:rPr lang="ja-JP" altLang="en-US" sz="1000" dirty="0" smtClean="0">
                <a:solidFill>
                  <a:prstClr val="black"/>
                </a:solidFill>
              </a:rPr>
              <a:t>（</a:t>
            </a:r>
            <a:r>
              <a:rPr lang="en-US" altLang="ja-JP" sz="1000" dirty="0" smtClean="0">
                <a:solidFill>
                  <a:prstClr val="black"/>
                </a:solidFill>
              </a:rPr>
              <a:t>H28.2</a:t>
            </a:r>
            <a:r>
              <a:rPr lang="ja-JP" altLang="en-US" sz="1000" dirty="0" smtClean="0">
                <a:solidFill>
                  <a:prstClr val="black"/>
                </a:solidFill>
              </a:rPr>
              <a:t>）</a:t>
            </a:r>
            <a:endParaRPr lang="ja-JP" altLang="en-US" sz="1000" dirty="0">
              <a:solidFill>
                <a:prstClr val="black"/>
              </a:solidFill>
            </a:endParaRPr>
          </a:p>
        </p:txBody>
      </p:sp>
      <p:sp>
        <p:nvSpPr>
          <p:cNvPr id="25" name="角丸四角形 24"/>
          <p:cNvSpPr/>
          <p:nvPr/>
        </p:nvSpPr>
        <p:spPr>
          <a:xfrm>
            <a:off x="167655" y="89386"/>
            <a:ext cx="8856984" cy="1256268"/>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lnSpc>
                <a:spcPts val="2200"/>
              </a:lnSpc>
              <a:spcBef>
                <a:spcPts val="0"/>
              </a:spcBef>
              <a:spcAft>
                <a:spcPts val="0"/>
              </a:spcAft>
              <a:defRPr/>
            </a:pP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分析③：イノベーション創出環境の整備</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fontAlgn="auto">
              <a:lnSpc>
                <a:spcPts val="2200"/>
              </a:lnSpc>
              <a:spcBef>
                <a:spcPts val="0"/>
              </a:spcBef>
              <a:spcAft>
                <a:spcPts val="0"/>
              </a:spcAft>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大阪市がグランフロント大阪ナレッジキャピタル内に開設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大阪イノベーションハブは</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、起業をめざす人々、投資家等が集まり、交流することにより新たな価値</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を生み出す源泉としての機能を発揮</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。イノベーションが次々とおこる環境（エコシステム）の形成に取り組</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む</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14"/>
          <p:cNvSpPr>
            <a:spLocks noChangeArrowheads="1"/>
          </p:cNvSpPr>
          <p:nvPr/>
        </p:nvSpPr>
        <p:spPr bwMode="auto">
          <a:xfrm>
            <a:off x="0" y="1412776"/>
            <a:ext cx="3809291" cy="307777"/>
          </a:xfrm>
          <a:prstGeom prst="rect">
            <a:avLst/>
          </a:prstGeom>
          <a:noFill/>
          <a:ln w="9525">
            <a:noFill/>
            <a:miter lim="800000"/>
            <a:headEnd/>
            <a:tailEnd/>
          </a:ln>
        </p:spPr>
        <p:txBody>
          <a:bodyPr wrap="square">
            <a:spAutoFit/>
          </a:bodyPr>
          <a:lstStyle/>
          <a:p>
            <a:pPr marL="177800" indent="-177800"/>
            <a:r>
              <a:rPr lang="ja-JP" altLang="ja-JP" sz="1400" dirty="0" smtClean="0">
                <a:solidFill>
                  <a:prstClr val="black"/>
                </a:solidFill>
                <a:latin typeface="HGPｺﾞｼｯｸE" pitchFamily="50" charset="-128"/>
                <a:ea typeface="HGPｺﾞｼｯｸE" pitchFamily="50" charset="-128"/>
              </a:rPr>
              <a:t>■</a:t>
            </a:r>
            <a:r>
              <a:rPr lang="ja-JP" altLang="en-US" sz="1400" dirty="0" smtClean="0">
                <a:solidFill>
                  <a:prstClr val="black"/>
                </a:solidFill>
                <a:latin typeface="HGPｺﾞｼｯｸE" pitchFamily="50" charset="-128"/>
                <a:ea typeface="HGPｺﾞｼｯｸE" pitchFamily="50" charset="-128"/>
              </a:rPr>
              <a:t>大阪イノベーションハブの概要</a:t>
            </a:r>
            <a:endParaRPr lang="ja-JP" altLang="en-US" sz="1400" dirty="0">
              <a:solidFill>
                <a:srgbClr val="FF0000"/>
              </a:solidFill>
              <a:latin typeface="HGPｺﾞｼｯｸE" pitchFamily="50" charset="-128"/>
              <a:ea typeface="HGPｺﾞｼｯｸE" pitchFamily="50" charset="-128"/>
            </a:endParaRPr>
          </a:p>
        </p:txBody>
      </p:sp>
      <p:sp>
        <p:nvSpPr>
          <p:cNvPr id="38" name="テキスト ボックス 37"/>
          <p:cNvSpPr txBox="1"/>
          <p:nvPr/>
        </p:nvSpPr>
        <p:spPr>
          <a:xfrm>
            <a:off x="179512" y="1700808"/>
            <a:ext cx="4176464" cy="2123658"/>
          </a:xfrm>
          <a:prstGeom prst="rect">
            <a:avLst/>
          </a:prstGeom>
          <a:noFill/>
        </p:spPr>
        <p:txBody>
          <a:bodyPr wrap="square" rtlCol="0">
            <a:spAutoFit/>
          </a:bodyPr>
          <a:lstStyle/>
          <a:p>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場所</a:t>
            </a:r>
            <a:r>
              <a:rPr lang="en-US" altLang="ja-JP" sz="1200" dirty="0" smtClean="0">
                <a:solidFill>
                  <a:prstClr val="black"/>
                </a:solidFill>
                <a:latin typeface="ＭＳ Ｐゴシック"/>
              </a:rPr>
              <a:t>】</a:t>
            </a:r>
            <a:r>
              <a:rPr lang="ja-JP" altLang="en-US" sz="1200" dirty="0">
                <a:solidFill>
                  <a:prstClr val="black"/>
                </a:solidFill>
                <a:latin typeface="ＭＳ Ｐゴシック"/>
              </a:rPr>
              <a:t>　 うめきた・グランフロント</a:t>
            </a:r>
            <a:r>
              <a:rPr lang="ja-JP" altLang="en-US" sz="1200" dirty="0" smtClean="0">
                <a:solidFill>
                  <a:prstClr val="black"/>
                </a:solidFill>
                <a:latin typeface="ＭＳ Ｐゴシック"/>
              </a:rPr>
              <a:t>大阪 ナレッジキャピタル内</a:t>
            </a:r>
            <a:endParaRPr lang="en-US" altLang="ja-JP" sz="1200" dirty="0" smtClean="0">
              <a:solidFill>
                <a:prstClr val="black"/>
              </a:solidFill>
              <a:latin typeface="ＭＳ Ｐゴシック"/>
            </a:endParaRPr>
          </a:p>
          <a:p>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開設</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　</a:t>
            </a:r>
            <a:r>
              <a:rPr lang="en-US" altLang="ja-JP" sz="1200" dirty="0" smtClean="0">
                <a:latin typeface="ＭＳ Ｐゴシック"/>
              </a:rPr>
              <a:t>2013</a:t>
            </a:r>
            <a:r>
              <a:rPr lang="ja-JP" altLang="en-US" sz="1200" dirty="0" smtClean="0">
                <a:latin typeface="ＭＳ Ｐゴシック"/>
              </a:rPr>
              <a:t>（平成</a:t>
            </a:r>
            <a:r>
              <a:rPr lang="en-US" altLang="ja-JP" sz="1200" dirty="0" smtClean="0">
                <a:latin typeface="ＭＳ Ｐゴシック"/>
              </a:rPr>
              <a:t>25</a:t>
            </a:r>
            <a:r>
              <a:rPr lang="ja-JP" altLang="en-US" sz="1200" dirty="0" smtClean="0">
                <a:latin typeface="ＭＳ Ｐゴシック"/>
              </a:rPr>
              <a:t>）</a:t>
            </a:r>
            <a:r>
              <a:rPr lang="ja-JP" altLang="en-US" sz="1200" dirty="0" smtClean="0">
                <a:solidFill>
                  <a:prstClr val="black"/>
                </a:solidFill>
                <a:latin typeface="ＭＳ Ｐゴシック"/>
              </a:rPr>
              <a:t>年</a:t>
            </a:r>
            <a:r>
              <a:rPr lang="en-US" altLang="ja-JP" sz="1200" dirty="0" smtClean="0">
                <a:solidFill>
                  <a:prstClr val="black"/>
                </a:solidFill>
                <a:latin typeface="ＭＳ Ｐゴシック"/>
              </a:rPr>
              <a:t>4</a:t>
            </a:r>
            <a:r>
              <a:rPr lang="ja-JP" altLang="en-US" sz="1200" dirty="0" smtClean="0">
                <a:solidFill>
                  <a:prstClr val="black"/>
                </a:solidFill>
                <a:latin typeface="ＭＳ Ｐゴシック"/>
              </a:rPr>
              <a:t>月　</a:t>
            </a:r>
            <a:endParaRPr lang="en-US" altLang="ja-JP" sz="1200" dirty="0" smtClean="0">
              <a:solidFill>
                <a:prstClr val="black"/>
              </a:solidFill>
              <a:latin typeface="ＭＳ Ｐゴシック"/>
            </a:endParaRPr>
          </a:p>
          <a:p>
            <a:r>
              <a:rPr lang="ja-JP" altLang="en-US" sz="1200" dirty="0" smtClean="0">
                <a:solidFill>
                  <a:prstClr val="black"/>
                </a:solidFill>
                <a:latin typeface="ＭＳ Ｐゴシック"/>
              </a:rPr>
              <a:t>・新製品</a:t>
            </a:r>
            <a:r>
              <a:rPr lang="ja-JP" altLang="en-US" sz="1200" dirty="0">
                <a:solidFill>
                  <a:prstClr val="black"/>
                </a:solidFill>
                <a:latin typeface="ＭＳ Ｐゴシック"/>
              </a:rPr>
              <a:t>・新サービスにつながるプロジェクトの</a:t>
            </a:r>
            <a:r>
              <a:rPr lang="ja-JP" altLang="en-US" sz="1200" dirty="0" smtClean="0">
                <a:solidFill>
                  <a:prstClr val="black"/>
                </a:solidFill>
                <a:latin typeface="ＭＳ Ｐゴシック"/>
              </a:rPr>
              <a:t>創出</a:t>
            </a:r>
            <a:r>
              <a:rPr lang="ja-JP" altLang="en-US" sz="1200" dirty="0">
                <a:solidFill>
                  <a:prstClr val="black"/>
                </a:solidFill>
                <a:latin typeface="ＭＳ Ｐゴシック"/>
              </a:rPr>
              <a:t>に</a:t>
            </a:r>
            <a:r>
              <a:rPr lang="ja-JP" altLang="en-US" sz="1200" dirty="0" err="1">
                <a:solidFill>
                  <a:prstClr val="black"/>
                </a:solidFill>
                <a:latin typeface="ＭＳ Ｐゴシック"/>
              </a:rPr>
              <a:t>つな</a:t>
            </a:r>
            <a:r>
              <a:rPr lang="ja-JP" altLang="en-US" sz="1200" dirty="0" smtClean="0">
                <a:solidFill>
                  <a:prstClr val="black"/>
                </a:solidFill>
                <a:latin typeface="ＭＳ Ｐゴシック"/>
              </a:rPr>
              <a:t>が</a:t>
            </a:r>
            <a:endParaRPr lang="en-US" altLang="ja-JP" sz="1200" dirty="0" smtClean="0">
              <a:solidFill>
                <a:prstClr val="black"/>
              </a:solidFill>
              <a:latin typeface="ＭＳ Ｐゴシック"/>
            </a:endParaRPr>
          </a:p>
          <a:p>
            <a:r>
              <a:rPr lang="ja-JP" altLang="en-US" sz="1200" dirty="0" smtClean="0">
                <a:solidFill>
                  <a:prstClr val="black"/>
                </a:solidFill>
                <a:latin typeface="ＭＳ Ｐゴシック"/>
              </a:rPr>
              <a:t>　る「</a:t>
            </a:r>
            <a:r>
              <a:rPr lang="ja-JP" altLang="en-US" sz="1200" dirty="0">
                <a:solidFill>
                  <a:prstClr val="black"/>
                </a:solidFill>
                <a:latin typeface="ＭＳ Ｐゴシック"/>
              </a:rPr>
              <a:t>場」と「仕組み</a:t>
            </a:r>
            <a:r>
              <a:rPr lang="ja-JP" altLang="en-US" sz="1200" dirty="0" smtClean="0">
                <a:solidFill>
                  <a:prstClr val="black"/>
                </a:solidFill>
                <a:latin typeface="ＭＳ Ｐゴシック"/>
              </a:rPr>
              <a:t>」の提供を目的として設置。</a:t>
            </a:r>
            <a:endParaRPr lang="en-US" altLang="ja-JP" sz="1200" dirty="0" smtClean="0">
              <a:solidFill>
                <a:prstClr val="black"/>
              </a:solidFill>
              <a:latin typeface="ＭＳ Ｐゴシック"/>
            </a:endParaRPr>
          </a:p>
          <a:p>
            <a:r>
              <a:rPr lang="ja-JP" altLang="en-US" sz="1200" dirty="0" smtClean="0">
                <a:solidFill>
                  <a:prstClr val="black"/>
                </a:solidFill>
                <a:latin typeface="ＭＳ Ｐゴシック"/>
              </a:rPr>
              <a:t>・国際展開・人材発掘、ビジネスプラン発表、製品開発（ハッカ</a:t>
            </a:r>
            <a:endParaRPr lang="en-US" altLang="ja-JP" sz="1200" dirty="0" smtClean="0">
              <a:solidFill>
                <a:prstClr val="black"/>
              </a:solidFill>
              <a:latin typeface="ＭＳ Ｐゴシック"/>
            </a:endParaRPr>
          </a:p>
          <a:p>
            <a:r>
              <a:rPr lang="ja-JP" altLang="en-US" sz="1200" dirty="0" smtClean="0">
                <a:solidFill>
                  <a:prstClr val="black"/>
                </a:solidFill>
                <a:latin typeface="ＭＳ Ｐゴシック"/>
              </a:rPr>
              <a:t>　ソン）、ビジネスマッチング等の各種イベントを通じて人々を　</a:t>
            </a:r>
            <a:endParaRPr lang="en-US" altLang="ja-JP" sz="1200" dirty="0" smtClean="0">
              <a:solidFill>
                <a:prstClr val="black"/>
              </a:solidFill>
              <a:latin typeface="ＭＳ Ｐゴシック"/>
            </a:endParaRPr>
          </a:p>
          <a:p>
            <a:r>
              <a:rPr lang="ja-JP" altLang="en-US" sz="1200" dirty="0" smtClean="0">
                <a:solidFill>
                  <a:prstClr val="black"/>
                </a:solidFill>
                <a:latin typeface="ＭＳ Ｐゴシック"/>
              </a:rPr>
              <a:t>　</a:t>
            </a:r>
            <a:r>
              <a:rPr lang="ja-JP" altLang="en-US" sz="1200" dirty="0" smtClean="0">
                <a:latin typeface="ＭＳ Ｐゴシック"/>
              </a:rPr>
              <a:t>集積、交流させ、イノベーション創出を支援。</a:t>
            </a:r>
            <a:endParaRPr lang="en-US" altLang="ja-JP" sz="1200" dirty="0" smtClean="0">
              <a:latin typeface="ＭＳ Ｐゴシック"/>
            </a:endParaRPr>
          </a:p>
          <a:p>
            <a:r>
              <a:rPr lang="ja-JP" altLang="en-US" sz="1200" dirty="0" smtClean="0">
                <a:latin typeface="ＭＳ Ｐゴシック"/>
              </a:rPr>
              <a:t>・起業経験者、大企業、ベンチャーキャピタル等との連携に</a:t>
            </a:r>
            <a:endParaRPr lang="en-US" altLang="ja-JP" sz="1200" dirty="0" smtClean="0">
              <a:latin typeface="ＭＳ Ｐゴシック"/>
            </a:endParaRPr>
          </a:p>
          <a:p>
            <a:r>
              <a:rPr lang="ja-JP" altLang="en-US" sz="1200" dirty="0" smtClean="0">
                <a:latin typeface="ＭＳ Ｐゴシック"/>
              </a:rPr>
              <a:t>  よるベンチャー支援事業</a:t>
            </a:r>
            <a:r>
              <a:rPr lang="ja-JP" altLang="en-US" sz="1100" dirty="0" smtClean="0">
                <a:latin typeface="ＭＳ Ｐゴシック"/>
              </a:rPr>
              <a:t>（シードアクセラレーションプログラム</a:t>
            </a:r>
            <a:r>
              <a:rPr lang="en-US" altLang="ja-JP" sz="1100" dirty="0" smtClean="0">
                <a:latin typeface="ＭＳ Ｐゴシック"/>
              </a:rPr>
              <a:t>)</a:t>
            </a:r>
          </a:p>
          <a:p>
            <a:r>
              <a:rPr lang="ja-JP" altLang="en-US" sz="1200" dirty="0" smtClean="0">
                <a:latin typeface="ＭＳ Ｐゴシック"/>
              </a:rPr>
              <a:t>  を</a:t>
            </a:r>
            <a:r>
              <a:rPr lang="en-US" altLang="ja-JP" sz="1200" dirty="0" smtClean="0">
                <a:latin typeface="ＭＳ Ｐゴシック"/>
              </a:rPr>
              <a:t>2016</a:t>
            </a:r>
            <a:r>
              <a:rPr lang="ja-JP" altLang="en-US" sz="1200" dirty="0" smtClean="0">
                <a:latin typeface="ＭＳ Ｐゴシック"/>
              </a:rPr>
              <a:t>（</a:t>
            </a:r>
            <a:r>
              <a:rPr lang="en-US" altLang="ja-JP" sz="1200" dirty="0" smtClean="0">
                <a:latin typeface="ＭＳ Ｐゴシック"/>
              </a:rPr>
              <a:t>H28</a:t>
            </a:r>
            <a:r>
              <a:rPr lang="ja-JP" altLang="en-US" sz="1200" dirty="0" smtClean="0">
                <a:latin typeface="ＭＳ Ｐゴシック"/>
              </a:rPr>
              <a:t>）年度から新たに開始。</a:t>
            </a:r>
            <a:r>
              <a:rPr lang="en-US" altLang="ja-JP" sz="1200" dirty="0" smtClean="0">
                <a:latin typeface="ＭＳ Ｐゴシック"/>
              </a:rPr>
              <a:t>.</a:t>
            </a:r>
          </a:p>
          <a:p>
            <a:endParaRPr lang="ja-JP" altLang="en-US" sz="1200" dirty="0">
              <a:solidFill>
                <a:srgbClr val="FF0000"/>
              </a:solidFill>
              <a:latin typeface="ＭＳ Ｐゴシック"/>
            </a:endParaRPr>
          </a:p>
        </p:txBody>
      </p:sp>
      <p:sp>
        <p:nvSpPr>
          <p:cNvPr id="3" name="AutoShape 3"/>
          <p:cNvSpPr>
            <a:spLocks noChangeAspect="1" noChangeArrowheads="1" noTextEdit="1"/>
          </p:cNvSpPr>
          <p:nvPr/>
        </p:nvSpPr>
        <p:spPr bwMode="auto">
          <a:xfrm>
            <a:off x="3867756" y="4482109"/>
            <a:ext cx="4711082" cy="248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5" name="Line 44"/>
          <p:cNvSpPr>
            <a:spLocks noChangeShapeType="1"/>
          </p:cNvSpPr>
          <p:nvPr/>
        </p:nvSpPr>
        <p:spPr bwMode="auto">
          <a:xfrm>
            <a:off x="4150421" y="4194771"/>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6" name="Rectangle 45"/>
          <p:cNvSpPr>
            <a:spLocks noChangeArrowheads="1"/>
          </p:cNvSpPr>
          <p:nvPr/>
        </p:nvSpPr>
        <p:spPr bwMode="auto">
          <a:xfrm>
            <a:off x="4150421" y="4194771"/>
            <a:ext cx="10469" cy="1111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7" name="Line 46"/>
          <p:cNvSpPr>
            <a:spLocks noChangeShapeType="1"/>
          </p:cNvSpPr>
          <p:nvPr/>
        </p:nvSpPr>
        <p:spPr bwMode="auto">
          <a:xfrm>
            <a:off x="5741720" y="4194771"/>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8" name="Rectangle 47"/>
          <p:cNvSpPr>
            <a:spLocks noChangeArrowheads="1"/>
          </p:cNvSpPr>
          <p:nvPr/>
        </p:nvSpPr>
        <p:spPr bwMode="auto">
          <a:xfrm>
            <a:off x="5741720" y="4194771"/>
            <a:ext cx="10469" cy="1111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9" name="Line 48"/>
          <p:cNvSpPr>
            <a:spLocks noChangeShapeType="1"/>
          </p:cNvSpPr>
          <p:nvPr/>
        </p:nvSpPr>
        <p:spPr bwMode="auto">
          <a:xfrm>
            <a:off x="6432679" y="4194771"/>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0" name="Rectangle 49"/>
          <p:cNvSpPr>
            <a:spLocks noChangeArrowheads="1"/>
          </p:cNvSpPr>
          <p:nvPr/>
        </p:nvSpPr>
        <p:spPr bwMode="auto">
          <a:xfrm>
            <a:off x="6432679" y="4194771"/>
            <a:ext cx="10469" cy="1111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1" name="Line 50"/>
          <p:cNvSpPr>
            <a:spLocks noChangeShapeType="1"/>
          </p:cNvSpPr>
          <p:nvPr/>
        </p:nvSpPr>
        <p:spPr bwMode="auto">
          <a:xfrm>
            <a:off x="8851034" y="4194771"/>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2" name="Rectangle 51"/>
          <p:cNvSpPr>
            <a:spLocks noChangeArrowheads="1"/>
          </p:cNvSpPr>
          <p:nvPr/>
        </p:nvSpPr>
        <p:spPr bwMode="auto">
          <a:xfrm>
            <a:off x="8851034" y="4194771"/>
            <a:ext cx="10469" cy="1111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4" name="Line 62"/>
          <p:cNvSpPr>
            <a:spLocks noChangeShapeType="1"/>
          </p:cNvSpPr>
          <p:nvPr/>
        </p:nvSpPr>
        <p:spPr bwMode="auto">
          <a:xfrm>
            <a:off x="8861503" y="3621684"/>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5" name="Rectangle 63"/>
          <p:cNvSpPr>
            <a:spLocks noChangeArrowheads="1"/>
          </p:cNvSpPr>
          <p:nvPr/>
        </p:nvSpPr>
        <p:spPr bwMode="auto">
          <a:xfrm>
            <a:off x="8861503" y="3621684"/>
            <a:ext cx="10469" cy="952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6" name="Line 64"/>
          <p:cNvSpPr>
            <a:spLocks noChangeShapeType="1"/>
          </p:cNvSpPr>
          <p:nvPr/>
        </p:nvSpPr>
        <p:spPr bwMode="auto">
          <a:xfrm>
            <a:off x="8861503" y="4183659"/>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7" name="Rectangle 65"/>
          <p:cNvSpPr>
            <a:spLocks noChangeArrowheads="1"/>
          </p:cNvSpPr>
          <p:nvPr/>
        </p:nvSpPr>
        <p:spPr bwMode="auto">
          <a:xfrm>
            <a:off x="8861503" y="4183659"/>
            <a:ext cx="10469" cy="1111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pic>
        <p:nvPicPr>
          <p:cNvPr id="1091" name="Picture 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653136"/>
            <a:ext cx="2355197" cy="1510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テキスト ボックス 3"/>
          <p:cNvSpPr txBox="1">
            <a:spLocks noChangeArrowheads="1"/>
          </p:cNvSpPr>
          <p:nvPr/>
        </p:nvSpPr>
        <p:spPr bwMode="auto">
          <a:xfrm>
            <a:off x="0" y="6150114"/>
            <a:ext cx="3078928" cy="707886"/>
          </a:xfrm>
          <a:prstGeom prst="rect">
            <a:avLst/>
          </a:prstGeom>
          <a:noFill/>
          <a:ln w="9525">
            <a:noFill/>
            <a:miter lim="800000"/>
            <a:headEnd/>
            <a:tailEnd/>
          </a:ln>
        </p:spPr>
        <p:txBody>
          <a:bodyPr wrap="square">
            <a:spAutoFit/>
          </a:bodyPr>
          <a:lstStyle/>
          <a:p>
            <a:r>
              <a:rPr lang="en-US" altLang="ja-JP" sz="1000" dirty="0" smtClean="0">
                <a:solidFill>
                  <a:prstClr val="black"/>
                </a:solidFill>
              </a:rPr>
              <a:t>【</a:t>
            </a:r>
            <a:r>
              <a:rPr lang="ja-JP" altLang="en-US" sz="1000" dirty="0" smtClean="0">
                <a:solidFill>
                  <a:prstClr val="black"/>
                </a:solidFill>
              </a:rPr>
              <a:t>当該事業がきっかけで起業に至った事例</a:t>
            </a:r>
            <a:r>
              <a:rPr lang="en-US" altLang="ja-JP" sz="1000" dirty="0" smtClean="0">
                <a:solidFill>
                  <a:prstClr val="black"/>
                </a:solidFill>
              </a:rPr>
              <a:t>】</a:t>
            </a:r>
          </a:p>
          <a:p>
            <a:r>
              <a:rPr lang="ja-JP" altLang="en-US" sz="1000" dirty="0" smtClean="0">
                <a:solidFill>
                  <a:prstClr val="black"/>
                </a:solidFill>
              </a:rPr>
              <a:t>リストバンド型の「ウェアラブルトイ」を製造・販売。欧米の大規模見本市に出展、米国のクラウドファンディングからの資金調達にも成功するなど国内外で躍進</a:t>
            </a:r>
            <a:endParaRPr lang="ja-JP" altLang="en-US" sz="1000" dirty="0">
              <a:solidFill>
                <a:prstClr val="black"/>
              </a:solidFill>
            </a:endParaRPr>
          </a:p>
        </p:txBody>
      </p:sp>
      <p:grpSp>
        <p:nvGrpSpPr>
          <p:cNvPr id="7" name="グループ化 64"/>
          <p:cNvGrpSpPr/>
          <p:nvPr/>
        </p:nvGrpSpPr>
        <p:grpSpPr>
          <a:xfrm>
            <a:off x="0" y="3717032"/>
            <a:ext cx="3564111" cy="893265"/>
            <a:chOff x="179512" y="3399831"/>
            <a:chExt cx="3564111" cy="893265"/>
          </a:xfrm>
        </p:grpSpPr>
        <p:sp>
          <p:nvSpPr>
            <p:cNvPr id="77" name="正方形/長方形 14"/>
            <p:cNvSpPr>
              <a:spLocks noChangeArrowheads="1"/>
            </p:cNvSpPr>
            <p:nvPr/>
          </p:nvSpPr>
          <p:spPr bwMode="auto">
            <a:xfrm>
              <a:off x="179512" y="3399831"/>
              <a:ext cx="3564110" cy="307777"/>
            </a:xfrm>
            <a:prstGeom prst="rect">
              <a:avLst/>
            </a:prstGeom>
            <a:noFill/>
            <a:ln w="9525">
              <a:noFill/>
              <a:miter lim="800000"/>
              <a:headEnd/>
              <a:tailEnd/>
            </a:ln>
          </p:spPr>
          <p:txBody>
            <a:bodyPr wrap="square">
              <a:spAutoFit/>
            </a:bodyPr>
            <a:lstStyle/>
            <a:p>
              <a:pPr marL="177800" indent="-177800"/>
              <a:r>
                <a:rPr lang="ja-JP" altLang="ja-JP" sz="1400" dirty="0" smtClean="0">
                  <a:solidFill>
                    <a:prstClr val="black"/>
                  </a:solidFill>
                  <a:latin typeface="HGPｺﾞｼｯｸE" pitchFamily="50" charset="-128"/>
                  <a:ea typeface="HGPｺﾞｼｯｸE" pitchFamily="50" charset="-128"/>
                </a:rPr>
                <a:t>■</a:t>
              </a:r>
              <a:r>
                <a:rPr lang="ja-JP" altLang="en-US" sz="1400" dirty="0" smtClean="0">
                  <a:solidFill>
                    <a:prstClr val="black"/>
                  </a:solidFill>
                  <a:latin typeface="HGPｺﾞｼｯｸE" pitchFamily="50" charset="-128"/>
                  <a:ea typeface="HGPｺﾞｼｯｸE" pitchFamily="50" charset="-128"/>
                </a:rPr>
                <a:t>グローバルイノベーション</a:t>
              </a:r>
              <a:r>
                <a:rPr lang="ja-JP" altLang="en-US" sz="1400" dirty="0">
                  <a:solidFill>
                    <a:prstClr val="black"/>
                  </a:solidFill>
                  <a:latin typeface="HGPｺﾞｼｯｸE" pitchFamily="50" charset="-128"/>
                  <a:ea typeface="HGPｺﾞｼｯｸE" pitchFamily="50" charset="-128"/>
                </a:rPr>
                <a:t>ファンド</a:t>
              </a:r>
              <a:r>
                <a:rPr lang="ja-JP" altLang="en-US" sz="1400" dirty="0" smtClean="0">
                  <a:solidFill>
                    <a:prstClr val="black"/>
                  </a:solidFill>
                  <a:latin typeface="HGPｺﾞｼｯｸE" pitchFamily="50" charset="-128"/>
                  <a:ea typeface="HGPｺﾞｼｯｸE" pitchFamily="50" charset="-128"/>
                </a:rPr>
                <a:t>の概要</a:t>
              </a:r>
              <a:endParaRPr lang="ja-JP" altLang="en-US" sz="1400" dirty="0">
                <a:solidFill>
                  <a:prstClr val="black"/>
                </a:solidFill>
                <a:latin typeface="HGPｺﾞｼｯｸE" pitchFamily="50" charset="-128"/>
                <a:ea typeface="HGPｺﾞｼｯｸE" pitchFamily="50" charset="-128"/>
              </a:endParaRPr>
            </a:p>
          </p:txBody>
        </p:sp>
        <p:sp>
          <p:nvSpPr>
            <p:cNvPr id="78" name="テキスト ボックス 77"/>
            <p:cNvSpPr txBox="1"/>
            <p:nvPr/>
          </p:nvSpPr>
          <p:spPr>
            <a:xfrm>
              <a:off x="366207" y="3646765"/>
              <a:ext cx="3377416" cy="646331"/>
            </a:xfrm>
            <a:prstGeom prst="rect">
              <a:avLst/>
            </a:prstGeom>
            <a:noFill/>
          </p:spPr>
          <p:txBody>
            <a:bodyPr wrap="square" rtlCol="0">
              <a:spAutoFit/>
            </a:bodyPr>
            <a:lstStyle/>
            <a:p>
              <a:r>
                <a:rPr lang="en-US" altLang="ja-JP" sz="1200" dirty="0" smtClean="0">
                  <a:solidFill>
                    <a:prstClr val="black"/>
                  </a:solidFill>
                  <a:latin typeface="ＭＳ Ｐゴシック"/>
                </a:rPr>
                <a:t>【</a:t>
              </a:r>
              <a:r>
                <a:rPr lang="ja-JP" altLang="en-US" sz="1200" dirty="0">
                  <a:solidFill>
                    <a:prstClr val="black"/>
                  </a:solidFill>
                  <a:latin typeface="ＭＳ Ｐゴシック"/>
                </a:rPr>
                <a:t>名称</a:t>
              </a:r>
              <a:r>
                <a:rPr lang="en-US" altLang="ja-JP" sz="1200" dirty="0" smtClean="0">
                  <a:solidFill>
                    <a:prstClr val="black"/>
                  </a:solidFill>
                  <a:latin typeface="ＭＳ Ｐゴシック"/>
                </a:rPr>
                <a:t>】</a:t>
              </a:r>
              <a:r>
                <a:rPr lang="ja-JP" altLang="en-US" sz="1200" dirty="0">
                  <a:solidFill>
                    <a:prstClr val="black"/>
                  </a:solidFill>
                  <a:latin typeface="ＭＳ Ｐゴシック"/>
                </a:rPr>
                <a:t>　 </a:t>
              </a:r>
              <a:r>
                <a:rPr lang="ja-JP" altLang="en-US" sz="1200" dirty="0" smtClean="0">
                  <a:solidFill>
                    <a:prstClr val="black"/>
                  </a:solidFill>
                  <a:latin typeface="ＭＳ Ｐゴシック"/>
                </a:rPr>
                <a:t>ハック大阪投資事業有限責任組合</a:t>
              </a:r>
              <a:endParaRPr lang="en-US" altLang="ja-JP" sz="1200" dirty="0" smtClean="0">
                <a:solidFill>
                  <a:prstClr val="black"/>
                </a:solidFill>
                <a:latin typeface="ＭＳ Ｐゴシック"/>
              </a:endParaRPr>
            </a:p>
            <a:p>
              <a:r>
                <a:rPr lang="en-US" altLang="ja-JP" sz="1200" dirty="0" smtClean="0">
                  <a:solidFill>
                    <a:prstClr val="black"/>
                  </a:solidFill>
                  <a:latin typeface="ＭＳ Ｐゴシック"/>
                </a:rPr>
                <a:t>【</a:t>
              </a:r>
              <a:r>
                <a:rPr lang="ja-JP" altLang="en-US" sz="1200" dirty="0">
                  <a:solidFill>
                    <a:prstClr val="black"/>
                  </a:solidFill>
                  <a:latin typeface="ＭＳ Ｐゴシック"/>
                </a:rPr>
                <a:t>組成</a:t>
              </a:r>
              <a:r>
                <a:rPr lang="en-US" altLang="ja-JP" sz="1200" dirty="0" smtClean="0">
                  <a:solidFill>
                    <a:prstClr val="black"/>
                  </a:solidFill>
                  <a:latin typeface="ＭＳ Ｐゴシック"/>
                </a:rPr>
                <a:t>】</a:t>
              </a:r>
              <a:r>
                <a:rPr lang="ja-JP" altLang="en-US" sz="1200" dirty="0" smtClean="0">
                  <a:latin typeface="ＭＳ Ｐゴシック"/>
                </a:rPr>
                <a:t>　</a:t>
              </a:r>
              <a:r>
                <a:rPr lang="en-US" altLang="ja-JP" sz="1200" dirty="0" smtClean="0">
                  <a:latin typeface="ＭＳ Ｐゴシック"/>
                </a:rPr>
                <a:t>2015</a:t>
              </a:r>
              <a:r>
                <a:rPr lang="ja-JP" altLang="en-US" sz="1200" dirty="0" smtClean="0">
                  <a:latin typeface="ＭＳ Ｐゴシック"/>
                </a:rPr>
                <a:t>（平成</a:t>
              </a:r>
              <a:r>
                <a:rPr lang="en-US" altLang="ja-JP" sz="1200" dirty="0" smtClean="0">
                  <a:latin typeface="ＭＳ Ｐゴシック"/>
                </a:rPr>
                <a:t>27</a:t>
              </a:r>
              <a:r>
                <a:rPr lang="ja-JP" altLang="en-US" sz="1200" dirty="0" smtClean="0">
                  <a:latin typeface="ＭＳ Ｐゴシック"/>
                </a:rPr>
                <a:t>）年</a:t>
              </a:r>
              <a:r>
                <a:rPr lang="ja-JP" altLang="en-US" sz="1200" dirty="0">
                  <a:latin typeface="ＭＳ Ｐゴシック"/>
                </a:rPr>
                <a:t>３</a:t>
              </a:r>
              <a:r>
                <a:rPr lang="ja-JP" altLang="en-US" sz="1200" dirty="0" smtClean="0">
                  <a:latin typeface="ＭＳ Ｐゴシック"/>
                </a:rPr>
                <a:t>月</a:t>
              </a:r>
              <a:endParaRPr lang="en-US" altLang="ja-JP" sz="1200" dirty="0" smtClean="0">
                <a:latin typeface="ＭＳ Ｐゴシック"/>
              </a:endParaRPr>
            </a:p>
            <a:p>
              <a:r>
                <a:rPr lang="en-US" altLang="ja-JP" sz="1200" dirty="0" smtClean="0">
                  <a:latin typeface="ＭＳ Ｐゴシック"/>
                </a:rPr>
                <a:t>【</a:t>
              </a:r>
              <a:r>
                <a:rPr lang="ja-JP" altLang="en-US" sz="1200" dirty="0" smtClean="0">
                  <a:latin typeface="ＭＳ Ｐゴシック"/>
                </a:rPr>
                <a:t>総額</a:t>
              </a:r>
              <a:r>
                <a:rPr lang="en-US" altLang="ja-JP" sz="1200" dirty="0" smtClean="0">
                  <a:latin typeface="ＭＳ Ｐゴシック"/>
                </a:rPr>
                <a:t>】</a:t>
              </a:r>
              <a:r>
                <a:rPr lang="ja-JP" altLang="en-US" sz="1200" dirty="0" smtClean="0">
                  <a:latin typeface="ＭＳ Ｐゴシック"/>
                </a:rPr>
                <a:t>　</a:t>
              </a:r>
              <a:r>
                <a:rPr lang="ja-JP" altLang="en-US" sz="1200" dirty="0">
                  <a:latin typeface="ＭＳ Ｐゴシック"/>
                </a:rPr>
                <a:t>４８</a:t>
              </a:r>
              <a:r>
                <a:rPr lang="ja-JP" altLang="en-US" sz="1200" dirty="0" smtClean="0">
                  <a:latin typeface="ＭＳ Ｐゴシック"/>
                </a:rPr>
                <a:t>億円（一次募集段階</a:t>
              </a:r>
              <a:r>
                <a:rPr lang="ja-JP" altLang="en-US" sz="1200" dirty="0" smtClean="0">
                  <a:solidFill>
                    <a:prstClr val="black"/>
                  </a:solidFill>
                  <a:latin typeface="ＭＳ Ｐゴシック"/>
                </a:rPr>
                <a:t>）　</a:t>
              </a:r>
              <a:endParaRPr lang="en-US" altLang="ja-JP" sz="1200" dirty="0" smtClean="0">
                <a:solidFill>
                  <a:prstClr val="black"/>
                </a:solidFill>
                <a:latin typeface="ＭＳ Ｐゴシック"/>
              </a:endParaRPr>
            </a:p>
          </p:txBody>
        </p:sp>
      </p:grpSp>
      <p:sp>
        <p:nvSpPr>
          <p:cNvPr id="24" name="テキスト ボックス 3"/>
          <p:cNvSpPr txBox="1">
            <a:spLocks noChangeArrowheads="1"/>
          </p:cNvSpPr>
          <p:nvPr/>
        </p:nvSpPr>
        <p:spPr bwMode="auto">
          <a:xfrm>
            <a:off x="3203848" y="6165304"/>
            <a:ext cx="2869845" cy="553998"/>
          </a:xfrm>
          <a:prstGeom prst="rect">
            <a:avLst/>
          </a:prstGeom>
          <a:noFill/>
          <a:ln w="9525">
            <a:noFill/>
            <a:miter lim="800000"/>
            <a:headEnd/>
            <a:tailEnd/>
          </a:ln>
        </p:spPr>
        <p:txBody>
          <a:bodyPr wrap="square">
            <a:spAutoFit/>
          </a:bodyPr>
          <a:lstStyle/>
          <a:p>
            <a:r>
              <a:rPr lang="en-US" altLang="ja-JP" sz="1000" dirty="0" smtClean="0">
                <a:solidFill>
                  <a:prstClr val="black"/>
                </a:solidFill>
              </a:rPr>
              <a:t>Morning Meet Up</a:t>
            </a:r>
            <a:r>
              <a:rPr lang="ja-JP" altLang="en-US" sz="1000" dirty="0" smtClean="0">
                <a:solidFill>
                  <a:prstClr val="black"/>
                </a:solidFill>
              </a:rPr>
              <a:t>　（月</a:t>
            </a:r>
            <a:r>
              <a:rPr lang="ja-JP" altLang="en-US" sz="1000" dirty="0">
                <a:solidFill>
                  <a:prstClr val="black"/>
                </a:solidFill>
              </a:rPr>
              <a:t>２</a:t>
            </a:r>
            <a:r>
              <a:rPr lang="ja-JP" altLang="en-US" sz="1000" dirty="0" smtClean="0">
                <a:solidFill>
                  <a:prstClr val="black"/>
                </a:solidFill>
              </a:rPr>
              <a:t>回</a:t>
            </a:r>
            <a:r>
              <a:rPr lang="en-US" altLang="ja-JP" sz="1000" dirty="0" smtClean="0">
                <a:solidFill>
                  <a:prstClr val="black"/>
                </a:solidFill>
              </a:rPr>
              <a:t>7</a:t>
            </a:r>
            <a:r>
              <a:rPr lang="ja-JP" altLang="en-US" sz="1000" dirty="0" smtClean="0">
                <a:solidFill>
                  <a:prstClr val="black"/>
                </a:solidFill>
              </a:rPr>
              <a:t>：</a:t>
            </a:r>
            <a:r>
              <a:rPr lang="en-US" altLang="ja-JP" sz="1000" dirty="0" smtClean="0">
                <a:solidFill>
                  <a:prstClr val="black"/>
                </a:solidFill>
              </a:rPr>
              <a:t>00</a:t>
            </a:r>
            <a:r>
              <a:rPr lang="ja-JP" altLang="en-US" sz="1000" dirty="0" smtClean="0">
                <a:solidFill>
                  <a:prstClr val="black"/>
                </a:solidFill>
              </a:rPr>
              <a:t>～開催）</a:t>
            </a:r>
            <a:endParaRPr lang="en-US" altLang="ja-JP" sz="1000" dirty="0" smtClean="0">
              <a:solidFill>
                <a:prstClr val="black"/>
              </a:solidFill>
            </a:endParaRPr>
          </a:p>
          <a:p>
            <a:r>
              <a:rPr lang="ja-JP" altLang="en-US" sz="1000" dirty="0" smtClean="0">
                <a:solidFill>
                  <a:prstClr val="black"/>
                </a:solidFill>
              </a:rPr>
              <a:t>投資家が参加しやすい早朝に起業家のピッチ（事業プレゼン）を行う取組みに毎回</a:t>
            </a:r>
            <a:r>
              <a:rPr lang="en-US" altLang="ja-JP" sz="1000" dirty="0" smtClean="0">
                <a:solidFill>
                  <a:prstClr val="black"/>
                </a:solidFill>
              </a:rPr>
              <a:t>70</a:t>
            </a:r>
            <a:r>
              <a:rPr lang="ja-JP" altLang="en-US" sz="1000" dirty="0" smtClean="0">
                <a:solidFill>
                  <a:prstClr val="black"/>
                </a:solidFill>
              </a:rPr>
              <a:t>～</a:t>
            </a:r>
            <a:r>
              <a:rPr lang="en-US" altLang="ja-JP" sz="1000" dirty="0" smtClean="0">
                <a:solidFill>
                  <a:prstClr val="black"/>
                </a:solidFill>
              </a:rPr>
              <a:t>80</a:t>
            </a:r>
            <a:r>
              <a:rPr lang="ja-JP" altLang="en-US" sz="1000" dirty="0" smtClean="0">
                <a:solidFill>
                  <a:prstClr val="black"/>
                </a:solidFill>
              </a:rPr>
              <a:t>人が参加</a:t>
            </a:r>
            <a:endParaRPr lang="ja-JP" altLang="en-US" sz="1000" dirty="0">
              <a:solidFill>
                <a:prstClr val="black"/>
              </a:solidFill>
            </a:endParaRPr>
          </a:p>
        </p:txBody>
      </p:sp>
      <p:sp>
        <p:nvSpPr>
          <p:cNvPr id="9" name="スライド番号プレースホルダー 8"/>
          <p:cNvSpPr>
            <a:spLocks noGrp="1"/>
          </p:cNvSpPr>
          <p:nvPr>
            <p:ph type="sldNum" sz="quarter" idx="12"/>
          </p:nvPr>
        </p:nvSpPr>
        <p:spPr>
          <a:xfrm>
            <a:off x="7046912" y="6592267"/>
            <a:ext cx="2133600" cy="365125"/>
          </a:xfrm>
        </p:spPr>
        <p:txBody>
          <a:bodyPr/>
          <a:lstStyle/>
          <a:p>
            <a:fld id="{D2D8002D-B5B0-4BAC-B1F6-782DDCCE6D9C}" type="slidenum">
              <a:rPr lang="ja-JP" altLang="en-US" smtClean="0">
                <a:solidFill>
                  <a:prstClr val="black">
                    <a:tint val="75000"/>
                  </a:prstClr>
                </a:solidFill>
              </a:rPr>
              <a:pPr/>
              <a:t>88</a:t>
            </a:fld>
            <a:endParaRPr lang="ja-JP" altLang="en-US" dirty="0">
              <a:solidFill>
                <a:prstClr val="black">
                  <a:tint val="75000"/>
                </a:prstClr>
              </a:solidFill>
            </a:endParaRPr>
          </a:p>
        </p:txBody>
      </p:sp>
      <p:pic>
        <p:nvPicPr>
          <p:cNvPr id="151"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444208" y="4653136"/>
            <a:ext cx="2392410" cy="1509859"/>
          </a:xfrm>
          <a:prstGeom prst="rect">
            <a:avLst/>
          </a:prstGeom>
          <a:noFill/>
          <a:ln w="9525">
            <a:noFill/>
            <a:miter lim="800000"/>
            <a:headEnd/>
            <a:tailEnd/>
          </a:ln>
        </p:spPr>
      </p:pic>
      <p:pic>
        <p:nvPicPr>
          <p:cNvPr id="155" name="Picture 2" descr="C:\Users\i9650713\Desktop\11781674_766509063458285_97993128256902084_n.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491880" y="4668434"/>
            <a:ext cx="2330320" cy="1471999"/>
          </a:xfrm>
          <a:prstGeom prst="rect">
            <a:avLst/>
          </a:prstGeom>
          <a:noFill/>
        </p:spPr>
      </p:pic>
      <p:grpSp>
        <p:nvGrpSpPr>
          <p:cNvPr id="66" name="Group 4"/>
          <p:cNvGrpSpPr>
            <a:grpSpLocks noChangeAspect="1"/>
          </p:cNvGrpSpPr>
          <p:nvPr/>
        </p:nvGrpSpPr>
        <p:grpSpPr bwMode="auto">
          <a:xfrm>
            <a:off x="4263668" y="1484784"/>
            <a:ext cx="4880332" cy="2592388"/>
            <a:chOff x="2759" y="1111"/>
            <a:chExt cx="2797" cy="1633"/>
          </a:xfrm>
        </p:grpSpPr>
        <p:sp>
          <p:nvSpPr>
            <p:cNvPr id="67" name="AutoShape 3"/>
            <p:cNvSpPr>
              <a:spLocks noChangeAspect="1" noChangeArrowheads="1" noTextEdit="1"/>
            </p:cNvSpPr>
            <p:nvPr/>
          </p:nvSpPr>
          <p:spPr bwMode="auto">
            <a:xfrm>
              <a:off x="2856" y="1140"/>
              <a:ext cx="2700" cy="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8" name="Rectangle 5"/>
            <p:cNvSpPr>
              <a:spLocks noChangeArrowheads="1"/>
            </p:cNvSpPr>
            <p:nvPr/>
          </p:nvSpPr>
          <p:spPr bwMode="auto">
            <a:xfrm>
              <a:off x="2765" y="1118"/>
              <a:ext cx="2700" cy="32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9" name="Rectangle 6"/>
            <p:cNvSpPr>
              <a:spLocks noChangeArrowheads="1"/>
            </p:cNvSpPr>
            <p:nvPr/>
          </p:nvSpPr>
          <p:spPr bwMode="auto">
            <a:xfrm>
              <a:off x="4097" y="1447"/>
              <a:ext cx="57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1200" dirty="0" smtClean="0">
                  <a:solidFill>
                    <a:prstClr val="black"/>
                  </a:solidFill>
                  <a:latin typeface="Meiryo UI" pitchFamily="50" charset="-128"/>
                  <a:ea typeface="Meiryo UI" pitchFamily="50" charset="-128"/>
                </a:rPr>
                <a:t>39,000</a:t>
              </a:r>
              <a:r>
                <a:rPr lang="ja-JP" altLang="ja-JP" sz="1200" dirty="0" smtClean="0">
                  <a:solidFill>
                    <a:prstClr val="black"/>
                  </a:solidFill>
                  <a:latin typeface="Meiryo UI" pitchFamily="50" charset="-128"/>
                  <a:ea typeface="Meiryo UI" pitchFamily="50" charset="-128"/>
                </a:rPr>
                <a:t>人</a:t>
              </a:r>
              <a:r>
                <a:rPr lang="ja-JP" altLang="ja-JP" sz="1200" dirty="0" smtClean="0">
                  <a:solidFill>
                    <a:srgbClr val="000000"/>
                  </a:solidFill>
                  <a:latin typeface="Meiryo UI" pitchFamily="50" charset="-128"/>
                  <a:ea typeface="Meiryo UI" pitchFamily="50" charset="-128"/>
                </a:rPr>
                <a:t>以上</a:t>
              </a:r>
              <a:endParaRPr lang="ja-JP" altLang="ja-JP" dirty="0" smtClean="0">
                <a:solidFill>
                  <a:prstClr val="black"/>
                </a:solidFill>
              </a:endParaRPr>
            </a:p>
          </p:txBody>
        </p:sp>
        <p:sp>
          <p:nvSpPr>
            <p:cNvPr id="71" name="Rectangle 7"/>
            <p:cNvSpPr>
              <a:spLocks noChangeArrowheads="1"/>
            </p:cNvSpPr>
            <p:nvPr/>
          </p:nvSpPr>
          <p:spPr bwMode="auto">
            <a:xfrm>
              <a:off x="4097" y="1611"/>
              <a:ext cx="129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1200" dirty="0" smtClean="0">
                  <a:solidFill>
                    <a:prstClr val="black"/>
                  </a:solidFill>
                  <a:latin typeface="Meiryo UI" pitchFamily="50" charset="-128"/>
                  <a:ea typeface="Meiryo UI" pitchFamily="50" charset="-128"/>
                </a:rPr>
                <a:t>115</a:t>
              </a:r>
              <a:r>
                <a:rPr lang="ja-JP" altLang="ja-JP" sz="1200" dirty="0" smtClean="0">
                  <a:solidFill>
                    <a:prstClr val="black"/>
                  </a:solidFill>
                  <a:latin typeface="Meiryo UI" pitchFamily="50" charset="-128"/>
                  <a:ea typeface="Meiryo UI" pitchFamily="50" charset="-128"/>
                </a:rPr>
                <a:t>件</a:t>
              </a:r>
              <a:r>
                <a:rPr lang="ja-JP" altLang="ja-JP" sz="1200" dirty="0" smtClean="0">
                  <a:latin typeface="Meiryo UI" pitchFamily="50" charset="-128"/>
                  <a:ea typeface="Meiryo UI" pitchFamily="50" charset="-128"/>
                </a:rPr>
                <a:t>(例・ウェアラブルトイ「Ｍoff」)</a:t>
              </a:r>
              <a:endParaRPr lang="ja-JP" altLang="ja-JP" dirty="0" smtClean="0"/>
            </a:p>
          </p:txBody>
        </p:sp>
        <p:sp>
          <p:nvSpPr>
            <p:cNvPr id="72" name="Rectangle 8"/>
            <p:cNvSpPr>
              <a:spLocks noChangeArrowheads="1"/>
            </p:cNvSpPr>
            <p:nvPr/>
          </p:nvSpPr>
          <p:spPr bwMode="auto">
            <a:xfrm>
              <a:off x="3708" y="1791"/>
              <a:ext cx="3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solidFill>
                    <a:srgbClr val="000000"/>
                  </a:solidFill>
                  <a:latin typeface="ＭＳ Ｐゴシック" pitchFamily="50" charset="-128"/>
                </a:rPr>
                <a:t>開催</a:t>
              </a:r>
              <a:r>
                <a:rPr lang="ja-JP" altLang="en-US" sz="1100" dirty="0" smtClean="0">
                  <a:solidFill>
                    <a:srgbClr val="000000"/>
                  </a:solidFill>
                  <a:latin typeface="ＭＳ Ｐゴシック" pitchFamily="50" charset="-128"/>
                </a:rPr>
                <a:t>実績</a:t>
              </a:r>
              <a:endParaRPr lang="ja-JP" altLang="ja-JP" dirty="0" smtClean="0">
                <a:solidFill>
                  <a:prstClr val="black"/>
                </a:solidFill>
              </a:endParaRPr>
            </a:p>
          </p:txBody>
        </p:sp>
        <p:sp>
          <p:nvSpPr>
            <p:cNvPr id="73" name="Rectangle 9"/>
            <p:cNvSpPr>
              <a:spLocks noChangeArrowheads="1"/>
            </p:cNvSpPr>
            <p:nvPr/>
          </p:nvSpPr>
          <p:spPr bwMode="auto">
            <a:xfrm>
              <a:off x="4080" y="1791"/>
              <a:ext cx="12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en-US" sz="1200" dirty="0" smtClean="0">
                  <a:solidFill>
                    <a:prstClr val="black"/>
                  </a:solidFill>
                  <a:latin typeface="Meiryo UI" pitchFamily="50" charset="-128"/>
                  <a:ea typeface="Meiryo UI" pitchFamily="50" charset="-128"/>
                </a:rPr>
                <a:t> 毎年度１回</a:t>
              </a:r>
              <a:r>
                <a:rPr lang="ja-JP" altLang="en-US" sz="1100" dirty="0" smtClean="0">
                  <a:solidFill>
                    <a:prstClr val="black"/>
                  </a:solidFill>
                  <a:latin typeface="Meiryo UI" pitchFamily="50" charset="-128"/>
                  <a:ea typeface="Meiryo UI" pitchFamily="50" charset="-128"/>
                </a:rPr>
                <a:t>（</a:t>
              </a:r>
              <a:r>
                <a:rPr lang="en-US" altLang="ja-JP" sz="1100" dirty="0" smtClean="0">
                  <a:latin typeface="Meiryo UI" pitchFamily="50" charset="-128"/>
                  <a:ea typeface="Meiryo UI" pitchFamily="50" charset="-128"/>
                </a:rPr>
                <a:t>2012</a:t>
              </a:r>
              <a:r>
                <a:rPr lang="ja-JP" altLang="en-US" sz="1100" dirty="0" smtClean="0">
                  <a:latin typeface="Meiryo UI" pitchFamily="50" charset="-128"/>
                  <a:ea typeface="Meiryo UI" pitchFamily="50" charset="-128"/>
                </a:rPr>
                <a:t>～累</a:t>
              </a:r>
              <a:r>
                <a:rPr lang="ja-JP" altLang="en-US" sz="1100" dirty="0" smtClean="0">
                  <a:solidFill>
                    <a:prstClr val="black"/>
                  </a:solidFill>
                  <a:latin typeface="Meiryo UI" pitchFamily="50" charset="-128"/>
                  <a:ea typeface="Meiryo UI" pitchFamily="50" charset="-128"/>
                </a:rPr>
                <a:t>計４回）</a:t>
              </a:r>
              <a:endParaRPr lang="ja-JP" altLang="ja-JP" sz="1100" dirty="0" smtClean="0">
                <a:solidFill>
                  <a:prstClr val="black"/>
                </a:solidFill>
                <a:latin typeface="Meiryo UI" pitchFamily="50" charset="-128"/>
                <a:ea typeface="Meiryo UI" pitchFamily="50" charset="-128"/>
              </a:endParaRPr>
            </a:p>
          </p:txBody>
        </p:sp>
        <p:sp>
          <p:nvSpPr>
            <p:cNvPr id="74" name="Rectangle 10"/>
            <p:cNvSpPr>
              <a:spLocks noChangeArrowheads="1"/>
            </p:cNvSpPr>
            <p:nvPr/>
          </p:nvSpPr>
          <p:spPr bwMode="auto">
            <a:xfrm>
              <a:off x="3802" y="2064"/>
              <a:ext cx="10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solidFill>
                    <a:srgbClr val="000000"/>
                  </a:solidFill>
                  <a:latin typeface="ＭＳ Ｐゴシック" pitchFamily="50" charset="-128"/>
                </a:rPr>
                <a:t>主旨</a:t>
              </a:r>
              <a:endParaRPr lang="ja-JP" altLang="ja-JP" dirty="0" smtClean="0">
                <a:solidFill>
                  <a:prstClr val="black"/>
                </a:solidFill>
              </a:endParaRPr>
            </a:p>
          </p:txBody>
        </p:sp>
        <p:sp>
          <p:nvSpPr>
            <p:cNvPr id="75" name="Rectangle 11"/>
            <p:cNvSpPr>
              <a:spLocks noChangeArrowheads="1"/>
            </p:cNvSpPr>
            <p:nvPr/>
          </p:nvSpPr>
          <p:spPr bwMode="auto">
            <a:xfrm>
              <a:off x="4091" y="1946"/>
              <a:ext cx="69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solidFill>
                    <a:srgbClr val="000000"/>
                  </a:solidFill>
                  <a:latin typeface="Meiryo UI" pitchFamily="50" charset="-128"/>
                  <a:ea typeface="Meiryo UI" pitchFamily="50" charset="-128"/>
                </a:rPr>
                <a:t>世界中から人材・情報・資金を誘引し、グ</a:t>
              </a:r>
              <a:endParaRPr lang="ja-JP" altLang="ja-JP" dirty="0" smtClean="0">
                <a:solidFill>
                  <a:prstClr val="black"/>
                </a:solidFill>
              </a:endParaRPr>
            </a:p>
          </p:txBody>
        </p:sp>
        <p:sp>
          <p:nvSpPr>
            <p:cNvPr id="76" name="Rectangle 12"/>
            <p:cNvSpPr>
              <a:spLocks noChangeArrowheads="1"/>
            </p:cNvSpPr>
            <p:nvPr/>
          </p:nvSpPr>
          <p:spPr bwMode="auto">
            <a:xfrm>
              <a:off x="4091" y="2071"/>
              <a:ext cx="62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solidFill>
                    <a:srgbClr val="000000"/>
                  </a:solidFill>
                  <a:latin typeface="Meiryo UI" pitchFamily="50" charset="-128"/>
                  <a:ea typeface="Meiryo UI" pitchFamily="50" charset="-128"/>
                </a:rPr>
                <a:t>ローバルにイノベーション創出をめざす実践</a:t>
              </a:r>
              <a:endParaRPr lang="ja-JP" altLang="ja-JP" dirty="0" smtClean="0">
                <a:solidFill>
                  <a:prstClr val="black"/>
                </a:solidFill>
              </a:endParaRPr>
            </a:p>
          </p:txBody>
        </p:sp>
        <p:sp>
          <p:nvSpPr>
            <p:cNvPr id="79" name="Rectangle 13"/>
            <p:cNvSpPr>
              <a:spLocks noChangeArrowheads="1"/>
            </p:cNvSpPr>
            <p:nvPr/>
          </p:nvSpPr>
          <p:spPr bwMode="auto">
            <a:xfrm>
              <a:off x="4091" y="2196"/>
              <a:ext cx="48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solidFill>
                    <a:srgbClr val="000000"/>
                  </a:solidFill>
                  <a:latin typeface="Meiryo UI" pitchFamily="50" charset="-128"/>
                  <a:ea typeface="Meiryo UI" pitchFamily="50" charset="-128"/>
                </a:rPr>
                <a:t>的取組みの一環として開催</a:t>
              </a:r>
              <a:endParaRPr lang="ja-JP" altLang="ja-JP" dirty="0" smtClean="0">
                <a:solidFill>
                  <a:prstClr val="black"/>
                </a:solidFill>
              </a:endParaRPr>
            </a:p>
          </p:txBody>
        </p:sp>
        <p:sp>
          <p:nvSpPr>
            <p:cNvPr id="82" name="Rectangle 14"/>
            <p:cNvSpPr>
              <a:spLocks noChangeArrowheads="1"/>
            </p:cNvSpPr>
            <p:nvPr/>
          </p:nvSpPr>
          <p:spPr bwMode="auto">
            <a:xfrm>
              <a:off x="3637" y="2336"/>
              <a:ext cx="43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1200" dirty="0" smtClean="0">
                  <a:solidFill>
                    <a:srgbClr val="000000"/>
                  </a:solidFill>
                  <a:latin typeface="Meiryo UI" pitchFamily="50" charset="-128"/>
                  <a:ea typeface="Meiryo UI" pitchFamily="50" charset="-128"/>
                </a:rPr>
                <a:t>   </a:t>
              </a:r>
              <a:r>
                <a:rPr lang="ja-JP" altLang="ja-JP" sz="1200" dirty="0" smtClean="0">
                  <a:solidFill>
                    <a:srgbClr val="000000"/>
                  </a:solidFill>
                  <a:latin typeface="Meiryo UI" pitchFamily="50" charset="-128"/>
                  <a:ea typeface="Meiryo UI" pitchFamily="50" charset="-128"/>
                </a:rPr>
                <a:t>参加者</a:t>
              </a:r>
              <a:endParaRPr lang="en-US" altLang="ja-JP" sz="1200" dirty="0" smtClean="0">
                <a:solidFill>
                  <a:srgbClr val="000000"/>
                </a:solidFill>
                <a:latin typeface="Meiryo UI" pitchFamily="50" charset="-128"/>
                <a:ea typeface="Meiryo UI" pitchFamily="50" charset="-128"/>
              </a:endParaRPr>
            </a:p>
            <a:p>
              <a:r>
                <a:rPr lang="ja-JP" altLang="en-US" sz="1200" dirty="0" smtClean="0">
                  <a:solidFill>
                    <a:srgbClr val="000000"/>
                  </a:solidFill>
                  <a:latin typeface="Meiryo UI" pitchFamily="50" charset="-128"/>
                  <a:ea typeface="Meiryo UI" pitchFamily="50" charset="-128"/>
                </a:rPr>
                <a:t>（</a:t>
              </a:r>
              <a:r>
                <a:rPr lang="en-US" altLang="ja-JP" sz="1200" dirty="0" smtClean="0">
                  <a:solidFill>
                    <a:srgbClr val="000000"/>
                  </a:solidFill>
                  <a:latin typeface="Meiryo UI" pitchFamily="50" charset="-128"/>
                  <a:ea typeface="Meiryo UI" pitchFamily="50" charset="-128"/>
                </a:rPr>
                <a:t>2016.2)</a:t>
              </a:r>
              <a:endParaRPr lang="ja-JP" altLang="ja-JP" dirty="0" smtClean="0">
                <a:solidFill>
                  <a:prstClr val="black"/>
                </a:solidFill>
              </a:endParaRPr>
            </a:p>
          </p:txBody>
        </p:sp>
        <p:sp>
          <p:nvSpPr>
            <p:cNvPr id="83" name="Rectangle 15"/>
            <p:cNvSpPr>
              <a:spLocks noChangeArrowheads="1"/>
            </p:cNvSpPr>
            <p:nvPr/>
          </p:nvSpPr>
          <p:spPr bwMode="auto">
            <a:xfrm>
              <a:off x="4091" y="2381"/>
              <a:ext cx="2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1200" dirty="0" smtClean="0">
                  <a:latin typeface="Meiryo UI" pitchFamily="50" charset="-128"/>
                  <a:ea typeface="Meiryo UI" pitchFamily="50" charset="-128"/>
                </a:rPr>
                <a:t>602</a:t>
              </a:r>
              <a:r>
                <a:rPr lang="ja-JP" altLang="ja-JP" sz="1200" dirty="0" smtClean="0">
                  <a:latin typeface="Meiryo UI" pitchFamily="50" charset="-128"/>
                  <a:ea typeface="Meiryo UI" pitchFamily="50" charset="-128"/>
                </a:rPr>
                <a:t>人(</a:t>
              </a:r>
              <a:endParaRPr lang="ja-JP" altLang="ja-JP" dirty="0" smtClean="0"/>
            </a:p>
          </p:txBody>
        </p:sp>
        <p:sp>
          <p:nvSpPr>
            <p:cNvPr id="84" name="Rectangle 16"/>
            <p:cNvSpPr>
              <a:spLocks noChangeArrowheads="1"/>
            </p:cNvSpPr>
            <p:nvPr/>
          </p:nvSpPr>
          <p:spPr bwMode="auto">
            <a:xfrm>
              <a:off x="4380" y="2381"/>
              <a:ext cx="9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latin typeface="Meiryo UI" pitchFamily="50" charset="-128"/>
                  <a:ea typeface="Meiryo UI" pitchFamily="50" charset="-128"/>
                </a:rPr>
                <a:t>うち、外国人</a:t>
              </a:r>
              <a:r>
                <a:rPr lang="en-US" altLang="ja-JP" sz="1100" dirty="0" smtClean="0">
                  <a:latin typeface="Meiryo UI" pitchFamily="50" charset="-128"/>
                  <a:ea typeface="Meiryo UI" pitchFamily="50" charset="-128"/>
                </a:rPr>
                <a:t>87</a:t>
              </a:r>
              <a:r>
                <a:rPr lang="ja-JP" altLang="ja-JP" sz="1100" dirty="0" smtClean="0">
                  <a:latin typeface="Meiryo UI" pitchFamily="50" charset="-128"/>
                  <a:ea typeface="Meiryo UI" pitchFamily="50" charset="-128"/>
                </a:rPr>
                <a:t>人、</a:t>
              </a:r>
              <a:r>
                <a:rPr lang="en-US" altLang="ja-JP" sz="1100" dirty="0" smtClean="0">
                  <a:latin typeface="Meiryo UI" pitchFamily="50" charset="-128"/>
                  <a:ea typeface="Meiryo UI" pitchFamily="50" charset="-128"/>
                </a:rPr>
                <a:t>14.5</a:t>
              </a:r>
              <a:r>
                <a:rPr lang="ja-JP" altLang="ja-JP" sz="1100" dirty="0" smtClean="0">
                  <a:latin typeface="Meiryo UI" pitchFamily="50" charset="-128"/>
                  <a:ea typeface="Meiryo UI" pitchFamily="50" charset="-128"/>
                </a:rPr>
                <a:t>%)</a:t>
              </a:r>
              <a:endParaRPr lang="ja-JP" altLang="ja-JP" dirty="0" smtClean="0"/>
            </a:p>
          </p:txBody>
        </p:sp>
        <p:sp>
          <p:nvSpPr>
            <p:cNvPr id="85" name="Rectangle 17"/>
            <p:cNvSpPr>
              <a:spLocks noChangeArrowheads="1"/>
            </p:cNvSpPr>
            <p:nvPr/>
          </p:nvSpPr>
          <p:spPr bwMode="auto">
            <a:xfrm>
              <a:off x="4097" y="246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endParaRPr lang="ja-JP" altLang="ja-JP" dirty="0" smtClean="0">
                <a:solidFill>
                  <a:prstClr val="white">
                    <a:lumMod val="50000"/>
                  </a:prstClr>
                </a:solidFill>
              </a:endParaRPr>
            </a:p>
          </p:txBody>
        </p:sp>
        <p:sp>
          <p:nvSpPr>
            <p:cNvPr id="86" name="Rectangle 18"/>
            <p:cNvSpPr>
              <a:spLocks noChangeArrowheads="1"/>
            </p:cNvSpPr>
            <p:nvPr/>
          </p:nvSpPr>
          <p:spPr bwMode="auto">
            <a:xfrm>
              <a:off x="4097" y="25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endParaRPr lang="ja-JP" altLang="ja-JP" dirty="0" smtClean="0">
                <a:solidFill>
                  <a:prstClr val="white">
                    <a:lumMod val="50000"/>
                  </a:prstClr>
                </a:solidFill>
              </a:endParaRPr>
            </a:p>
          </p:txBody>
        </p:sp>
        <p:sp>
          <p:nvSpPr>
            <p:cNvPr id="87" name="Rectangle 19"/>
            <p:cNvSpPr>
              <a:spLocks noChangeArrowheads="1"/>
            </p:cNvSpPr>
            <p:nvPr/>
          </p:nvSpPr>
          <p:spPr bwMode="auto">
            <a:xfrm>
              <a:off x="2789" y="1144"/>
              <a:ext cx="1374"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b="1" dirty="0" smtClean="0">
                  <a:solidFill>
                    <a:srgbClr val="000000"/>
                  </a:solidFill>
                  <a:latin typeface="Meiryo UI" pitchFamily="50" charset="-128"/>
                  <a:ea typeface="Meiryo UI" pitchFamily="50" charset="-128"/>
                </a:rPr>
                <a:t>「大阪イノベーションハブ」におけるグローバルイノベーション創出支援事業</a:t>
              </a:r>
              <a:endParaRPr lang="ja-JP" altLang="ja-JP" dirty="0" smtClean="0">
                <a:solidFill>
                  <a:prstClr val="black"/>
                </a:solidFill>
              </a:endParaRPr>
            </a:p>
          </p:txBody>
        </p:sp>
        <p:sp>
          <p:nvSpPr>
            <p:cNvPr id="88" name="Rectangle 20"/>
            <p:cNvSpPr>
              <a:spLocks noChangeArrowheads="1"/>
            </p:cNvSpPr>
            <p:nvPr/>
          </p:nvSpPr>
          <p:spPr bwMode="auto">
            <a:xfrm>
              <a:off x="2789" y="1282"/>
              <a:ext cx="12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b="1" dirty="0" smtClean="0">
                  <a:solidFill>
                    <a:srgbClr val="000000"/>
                  </a:solidFill>
                  <a:latin typeface="Meiryo UI" pitchFamily="50" charset="-128"/>
                  <a:ea typeface="Meiryo UI" pitchFamily="50" charset="-128"/>
                </a:rPr>
                <a:t>［</a:t>
              </a:r>
              <a:r>
                <a:rPr lang="en-US" altLang="ja-JP" sz="1200" b="1" dirty="0" smtClean="0">
                  <a:solidFill>
                    <a:srgbClr val="000000"/>
                  </a:solidFill>
                  <a:latin typeface="Meiryo UI" pitchFamily="50" charset="-128"/>
                  <a:ea typeface="Meiryo UI" pitchFamily="50" charset="-128"/>
                </a:rPr>
                <a:t>2013</a:t>
              </a:r>
              <a:r>
                <a:rPr lang="ja-JP" altLang="en-US" sz="1200" b="1" dirty="0" smtClean="0">
                  <a:solidFill>
                    <a:srgbClr val="000000"/>
                  </a:solidFill>
                  <a:latin typeface="Meiryo UI" pitchFamily="50" charset="-128"/>
                  <a:ea typeface="Meiryo UI" pitchFamily="50" charset="-128"/>
                </a:rPr>
                <a:t>（</a:t>
              </a:r>
              <a:r>
                <a:rPr lang="ja-JP" altLang="ja-JP" sz="1200" b="1" dirty="0" smtClean="0">
                  <a:solidFill>
                    <a:srgbClr val="000000"/>
                  </a:solidFill>
                  <a:latin typeface="Meiryo UI" pitchFamily="50" charset="-128"/>
                  <a:ea typeface="Meiryo UI" pitchFamily="50" charset="-128"/>
                </a:rPr>
                <a:t>H25</a:t>
              </a:r>
              <a:r>
                <a:rPr lang="ja-JP" altLang="en-US" sz="1200" b="1" dirty="0" smtClean="0">
                  <a:solidFill>
                    <a:srgbClr val="000000"/>
                  </a:solidFill>
                  <a:latin typeface="Meiryo UI" pitchFamily="50" charset="-128"/>
                  <a:ea typeface="Meiryo UI" pitchFamily="50" charset="-128"/>
                </a:rPr>
                <a:t>）</a:t>
              </a:r>
              <a:r>
                <a:rPr lang="ja-JP" altLang="ja-JP" sz="1200" b="1" dirty="0" smtClean="0">
                  <a:solidFill>
                    <a:prstClr val="black"/>
                  </a:solidFill>
                  <a:latin typeface="Meiryo UI" pitchFamily="50" charset="-128"/>
                  <a:ea typeface="Meiryo UI" pitchFamily="50" charset="-128"/>
                </a:rPr>
                <a:t>～</a:t>
              </a:r>
              <a:r>
                <a:rPr lang="ja-JP" altLang="en-US" sz="1200" b="1" dirty="0" smtClean="0">
                  <a:solidFill>
                    <a:prstClr val="black"/>
                  </a:solidFill>
                  <a:latin typeface="Meiryo UI" pitchFamily="50" charset="-128"/>
                  <a:ea typeface="Meiryo UI" pitchFamily="50" charset="-128"/>
                </a:rPr>
                <a:t>の３年間</a:t>
              </a:r>
              <a:r>
                <a:rPr lang="ja-JP" altLang="ja-JP" sz="1200" b="1" dirty="0" smtClean="0">
                  <a:solidFill>
                    <a:srgbClr val="000000"/>
                  </a:solidFill>
                  <a:latin typeface="Meiryo UI" pitchFamily="50" charset="-128"/>
                  <a:ea typeface="Meiryo UI" pitchFamily="50" charset="-128"/>
                </a:rPr>
                <a:t>］</a:t>
              </a:r>
              <a:endParaRPr lang="ja-JP" altLang="ja-JP" dirty="0" smtClean="0">
                <a:solidFill>
                  <a:prstClr val="black"/>
                </a:solidFill>
              </a:endParaRPr>
            </a:p>
          </p:txBody>
        </p:sp>
        <p:sp>
          <p:nvSpPr>
            <p:cNvPr id="89" name="Rectangle 21"/>
            <p:cNvSpPr>
              <a:spLocks noChangeArrowheads="1"/>
            </p:cNvSpPr>
            <p:nvPr/>
          </p:nvSpPr>
          <p:spPr bwMode="auto">
            <a:xfrm>
              <a:off x="2812" y="1474"/>
              <a:ext cx="3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solidFill>
                    <a:srgbClr val="000000"/>
                  </a:solidFill>
                  <a:latin typeface="Meiryo UI" pitchFamily="50" charset="-128"/>
                  <a:ea typeface="Meiryo UI" pitchFamily="50" charset="-128"/>
                </a:rPr>
                <a:t>来場</a:t>
              </a:r>
              <a:r>
                <a:rPr lang="ja-JP" altLang="en-US" sz="1200" dirty="0" smtClean="0">
                  <a:solidFill>
                    <a:srgbClr val="000000"/>
                  </a:solidFill>
                  <a:latin typeface="Meiryo UI" pitchFamily="50" charset="-128"/>
                  <a:ea typeface="Meiryo UI" pitchFamily="50" charset="-128"/>
                </a:rPr>
                <a:t>者数</a:t>
              </a:r>
              <a:endParaRPr lang="ja-JP" altLang="ja-JP" dirty="0" smtClean="0">
                <a:solidFill>
                  <a:prstClr val="black"/>
                </a:solidFill>
              </a:endParaRPr>
            </a:p>
          </p:txBody>
        </p:sp>
        <p:sp>
          <p:nvSpPr>
            <p:cNvPr id="90" name="Rectangle 22"/>
            <p:cNvSpPr>
              <a:spLocks noChangeArrowheads="1"/>
            </p:cNvSpPr>
            <p:nvPr/>
          </p:nvSpPr>
          <p:spPr bwMode="auto">
            <a:xfrm>
              <a:off x="2789" y="1611"/>
              <a:ext cx="70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solidFill>
                    <a:srgbClr val="000000"/>
                  </a:solidFill>
                  <a:latin typeface="Meiryo UI" pitchFamily="50" charset="-128"/>
                  <a:ea typeface="Meiryo UI" pitchFamily="50" charset="-128"/>
                </a:rPr>
                <a:t>事業化プロジェクト創出支援件数</a:t>
              </a:r>
              <a:endParaRPr lang="ja-JP" altLang="ja-JP" dirty="0" smtClean="0">
                <a:solidFill>
                  <a:prstClr val="black"/>
                </a:solidFill>
              </a:endParaRPr>
            </a:p>
          </p:txBody>
        </p:sp>
        <p:sp>
          <p:nvSpPr>
            <p:cNvPr id="91" name="Rectangle 23"/>
            <p:cNvSpPr>
              <a:spLocks noChangeArrowheads="1"/>
            </p:cNvSpPr>
            <p:nvPr/>
          </p:nvSpPr>
          <p:spPr bwMode="auto">
            <a:xfrm>
              <a:off x="2789" y="2084"/>
              <a:ext cx="546"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solidFill>
                    <a:srgbClr val="000000"/>
                  </a:solidFill>
                  <a:latin typeface="Meiryo UI" pitchFamily="50" charset="-128"/>
                  <a:ea typeface="Meiryo UI" pitchFamily="50" charset="-128"/>
                </a:rPr>
                <a:t>国際イノベーション会議</a:t>
              </a:r>
              <a:endParaRPr lang="ja-JP" altLang="ja-JP" dirty="0" smtClean="0">
                <a:solidFill>
                  <a:prstClr val="black"/>
                </a:solidFill>
              </a:endParaRPr>
            </a:p>
          </p:txBody>
        </p:sp>
        <p:sp>
          <p:nvSpPr>
            <p:cNvPr id="92" name="Rectangle 24"/>
            <p:cNvSpPr>
              <a:spLocks noChangeArrowheads="1"/>
            </p:cNvSpPr>
            <p:nvPr/>
          </p:nvSpPr>
          <p:spPr bwMode="auto">
            <a:xfrm>
              <a:off x="2789" y="2222"/>
              <a:ext cx="5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solidFill>
                    <a:srgbClr val="000000"/>
                  </a:solidFill>
                  <a:latin typeface="Meiryo UI" pitchFamily="50" charset="-128"/>
                  <a:ea typeface="Meiryo UI" pitchFamily="50" charset="-128"/>
                </a:rPr>
                <a:t>Hack </a:t>
              </a:r>
              <a:r>
                <a:rPr lang="ja-JP" altLang="ja-JP" sz="1200" dirty="0" smtClean="0">
                  <a:solidFill>
                    <a:prstClr val="black"/>
                  </a:solidFill>
                  <a:latin typeface="Meiryo UI" pitchFamily="50" charset="-128"/>
                  <a:ea typeface="Meiryo UI" pitchFamily="50" charset="-128"/>
                </a:rPr>
                <a:t>Osaka</a:t>
              </a:r>
              <a:endParaRPr lang="ja-JP" altLang="ja-JP" dirty="0" smtClean="0">
                <a:solidFill>
                  <a:prstClr val="black"/>
                </a:solidFill>
              </a:endParaRPr>
            </a:p>
          </p:txBody>
        </p:sp>
        <p:sp>
          <p:nvSpPr>
            <p:cNvPr id="93" name="Line 25"/>
            <p:cNvSpPr>
              <a:spLocks noChangeShapeType="1"/>
            </p:cNvSpPr>
            <p:nvPr/>
          </p:nvSpPr>
          <p:spPr bwMode="auto">
            <a:xfrm flipV="1">
              <a:off x="2765"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4" name="Rectangle 26"/>
            <p:cNvSpPr>
              <a:spLocks noChangeArrowheads="1"/>
            </p:cNvSpPr>
            <p:nvPr/>
          </p:nvSpPr>
          <p:spPr bwMode="auto">
            <a:xfrm>
              <a:off x="2765"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5" name="Rectangle 27"/>
            <p:cNvSpPr>
              <a:spLocks noChangeArrowheads="1"/>
            </p:cNvSpPr>
            <p:nvPr/>
          </p:nvSpPr>
          <p:spPr bwMode="auto">
            <a:xfrm>
              <a:off x="2771" y="1111"/>
              <a:ext cx="269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6" name="Line 28"/>
            <p:cNvSpPr>
              <a:spLocks noChangeShapeType="1"/>
            </p:cNvSpPr>
            <p:nvPr/>
          </p:nvSpPr>
          <p:spPr bwMode="auto">
            <a:xfrm flipV="1">
              <a:off x="5459"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7" name="Rectangle 29"/>
            <p:cNvSpPr>
              <a:spLocks noChangeArrowheads="1"/>
            </p:cNvSpPr>
            <p:nvPr/>
          </p:nvSpPr>
          <p:spPr bwMode="auto">
            <a:xfrm>
              <a:off x="5459"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8" name="Line 30"/>
            <p:cNvSpPr>
              <a:spLocks noChangeShapeType="1"/>
            </p:cNvSpPr>
            <p:nvPr/>
          </p:nvSpPr>
          <p:spPr bwMode="auto">
            <a:xfrm flipV="1">
              <a:off x="4073"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9" name="Rectangle 31"/>
            <p:cNvSpPr>
              <a:spLocks noChangeArrowheads="1"/>
            </p:cNvSpPr>
            <p:nvPr/>
          </p:nvSpPr>
          <p:spPr bwMode="auto">
            <a:xfrm>
              <a:off x="4073"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0" name="Rectangle 32"/>
            <p:cNvSpPr>
              <a:spLocks noChangeArrowheads="1"/>
            </p:cNvSpPr>
            <p:nvPr/>
          </p:nvSpPr>
          <p:spPr bwMode="auto">
            <a:xfrm>
              <a:off x="2771" y="1433"/>
              <a:ext cx="269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1" name="Rectangle 33"/>
            <p:cNvSpPr>
              <a:spLocks noChangeArrowheads="1"/>
            </p:cNvSpPr>
            <p:nvPr/>
          </p:nvSpPr>
          <p:spPr bwMode="auto">
            <a:xfrm>
              <a:off x="2771" y="1598"/>
              <a:ext cx="269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2" name="Line 34"/>
            <p:cNvSpPr>
              <a:spLocks noChangeShapeType="1"/>
            </p:cNvSpPr>
            <p:nvPr/>
          </p:nvSpPr>
          <p:spPr bwMode="auto">
            <a:xfrm flipV="1">
              <a:off x="3677"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 name="Rectangle 35"/>
            <p:cNvSpPr>
              <a:spLocks noChangeArrowheads="1"/>
            </p:cNvSpPr>
            <p:nvPr/>
          </p:nvSpPr>
          <p:spPr bwMode="auto">
            <a:xfrm>
              <a:off x="3677"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 name="Rectangle 36"/>
            <p:cNvSpPr>
              <a:spLocks noChangeArrowheads="1"/>
            </p:cNvSpPr>
            <p:nvPr/>
          </p:nvSpPr>
          <p:spPr bwMode="auto">
            <a:xfrm>
              <a:off x="2771" y="1762"/>
              <a:ext cx="269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 name="Rectangle 37"/>
            <p:cNvSpPr>
              <a:spLocks noChangeArrowheads="1"/>
            </p:cNvSpPr>
            <p:nvPr/>
          </p:nvSpPr>
          <p:spPr bwMode="auto">
            <a:xfrm>
              <a:off x="3683" y="1933"/>
              <a:ext cx="1782"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 name="Rectangle 38"/>
            <p:cNvSpPr>
              <a:spLocks noChangeArrowheads="1"/>
            </p:cNvSpPr>
            <p:nvPr/>
          </p:nvSpPr>
          <p:spPr bwMode="auto">
            <a:xfrm>
              <a:off x="3683" y="2314"/>
              <a:ext cx="1782"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 name="Rectangle 39"/>
            <p:cNvSpPr>
              <a:spLocks noChangeArrowheads="1"/>
            </p:cNvSpPr>
            <p:nvPr/>
          </p:nvSpPr>
          <p:spPr bwMode="auto">
            <a:xfrm>
              <a:off x="2759" y="1111"/>
              <a:ext cx="12" cy="15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 name="Rectangle 40"/>
            <p:cNvSpPr>
              <a:spLocks noChangeArrowheads="1"/>
            </p:cNvSpPr>
            <p:nvPr/>
          </p:nvSpPr>
          <p:spPr bwMode="auto">
            <a:xfrm>
              <a:off x="3671" y="1775"/>
              <a:ext cx="12" cy="9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 name="Rectangle 41"/>
            <p:cNvSpPr>
              <a:spLocks noChangeArrowheads="1"/>
            </p:cNvSpPr>
            <p:nvPr/>
          </p:nvSpPr>
          <p:spPr bwMode="auto">
            <a:xfrm>
              <a:off x="4067" y="1447"/>
              <a:ext cx="12" cy="12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 name="Rectangle 42"/>
            <p:cNvSpPr>
              <a:spLocks noChangeArrowheads="1"/>
            </p:cNvSpPr>
            <p:nvPr/>
          </p:nvSpPr>
          <p:spPr bwMode="auto">
            <a:xfrm>
              <a:off x="2771" y="2669"/>
              <a:ext cx="269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1" name="Rectangle 43"/>
            <p:cNvSpPr>
              <a:spLocks noChangeArrowheads="1"/>
            </p:cNvSpPr>
            <p:nvPr/>
          </p:nvSpPr>
          <p:spPr bwMode="auto">
            <a:xfrm>
              <a:off x="5453" y="1125"/>
              <a:ext cx="12" cy="15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2" name="Line 44"/>
            <p:cNvSpPr>
              <a:spLocks noChangeShapeType="1"/>
            </p:cNvSpPr>
            <p:nvPr/>
          </p:nvSpPr>
          <p:spPr bwMode="auto">
            <a:xfrm>
              <a:off x="2765"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3" name="Rectangle 45"/>
            <p:cNvSpPr>
              <a:spLocks noChangeArrowheads="1"/>
            </p:cNvSpPr>
            <p:nvPr/>
          </p:nvSpPr>
          <p:spPr bwMode="auto">
            <a:xfrm>
              <a:off x="2765"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 name="Line 46"/>
            <p:cNvSpPr>
              <a:spLocks noChangeShapeType="1"/>
            </p:cNvSpPr>
            <p:nvPr/>
          </p:nvSpPr>
          <p:spPr bwMode="auto">
            <a:xfrm>
              <a:off x="3677"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5" name="Rectangle 47"/>
            <p:cNvSpPr>
              <a:spLocks noChangeArrowheads="1"/>
            </p:cNvSpPr>
            <p:nvPr/>
          </p:nvSpPr>
          <p:spPr bwMode="auto">
            <a:xfrm>
              <a:off x="3677"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6" name="Line 48"/>
            <p:cNvSpPr>
              <a:spLocks noChangeShapeType="1"/>
            </p:cNvSpPr>
            <p:nvPr/>
          </p:nvSpPr>
          <p:spPr bwMode="auto">
            <a:xfrm>
              <a:off x="4073"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7" name="Rectangle 49"/>
            <p:cNvSpPr>
              <a:spLocks noChangeArrowheads="1"/>
            </p:cNvSpPr>
            <p:nvPr/>
          </p:nvSpPr>
          <p:spPr bwMode="auto">
            <a:xfrm>
              <a:off x="4073"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8" name="Line 50"/>
            <p:cNvSpPr>
              <a:spLocks noChangeShapeType="1"/>
            </p:cNvSpPr>
            <p:nvPr/>
          </p:nvSpPr>
          <p:spPr bwMode="auto">
            <a:xfrm>
              <a:off x="5459"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9" name="Rectangle 51"/>
            <p:cNvSpPr>
              <a:spLocks noChangeArrowheads="1"/>
            </p:cNvSpPr>
            <p:nvPr/>
          </p:nvSpPr>
          <p:spPr bwMode="auto">
            <a:xfrm>
              <a:off x="5459"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0" name="Line 52"/>
            <p:cNvSpPr>
              <a:spLocks noChangeShapeType="1"/>
            </p:cNvSpPr>
            <p:nvPr/>
          </p:nvSpPr>
          <p:spPr bwMode="auto">
            <a:xfrm>
              <a:off x="5465"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1" name="Rectangle 53"/>
            <p:cNvSpPr>
              <a:spLocks noChangeArrowheads="1"/>
            </p:cNvSpPr>
            <p:nvPr/>
          </p:nvSpPr>
          <p:spPr bwMode="auto">
            <a:xfrm>
              <a:off x="5465" y="1118"/>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2" name="Line 54"/>
            <p:cNvSpPr>
              <a:spLocks noChangeShapeType="1"/>
            </p:cNvSpPr>
            <p:nvPr/>
          </p:nvSpPr>
          <p:spPr bwMode="auto">
            <a:xfrm>
              <a:off x="5465" y="1440"/>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3" name="Rectangle 55"/>
            <p:cNvSpPr>
              <a:spLocks noChangeArrowheads="1"/>
            </p:cNvSpPr>
            <p:nvPr/>
          </p:nvSpPr>
          <p:spPr bwMode="auto">
            <a:xfrm>
              <a:off x="5465" y="1440"/>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4" name="Line 56"/>
            <p:cNvSpPr>
              <a:spLocks noChangeShapeType="1"/>
            </p:cNvSpPr>
            <p:nvPr/>
          </p:nvSpPr>
          <p:spPr bwMode="auto">
            <a:xfrm>
              <a:off x="5465" y="1604"/>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5" name="Rectangle 57"/>
            <p:cNvSpPr>
              <a:spLocks noChangeArrowheads="1"/>
            </p:cNvSpPr>
            <p:nvPr/>
          </p:nvSpPr>
          <p:spPr bwMode="auto">
            <a:xfrm>
              <a:off x="5465" y="1604"/>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 name="Line 58"/>
            <p:cNvSpPr>
              <a:spLocks noChangeShapeType="1"/>
            </p:cNvSpPr>
            <p:nvPr/>
          </p:nvSpPr>
          <p:spPr bwMode="auto">
            <a:xfrm>
              <a:off x="5465" y="1769"/>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7" name="Rectangle 59"/>
            <p:cNvSpPr>
              <a:spLocks noChangeArrowheads="1"/>
            </p:cNvSpPr>
            <p:nvPr/>
          </p:nvSpPr>
          <p:spPr bwMode="auto">
            <a:xfrm>
              <a:off x="5465" y="1769"/>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8" name="Line 60"/>
            <p:cNvSpPr>
              <a:spLocks noChangeShapeType="1"/>
            </p:cNvSpPr>
            <p:nvPr/>
          </p:nvSpPr>
          <p:spPr bwMode="auto">
            <a:xfrm>
              <a:off x="5465" y="1939"/>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9" name="Rectangle 61"/>
            <p:cNvSpPr>
              <a:spLocks noChangeArrowheads="1"/>
            </p:cNvSpPr>
            <p:nvPr/>
          </p:nvSpPr>
          <p:spPr bwMode="auto">
            <a:xfrm>
              <a:off x="5465" y="1939"/>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0" name="Line 62"/>
            <p:cNvSpPr>
              <a:spLocks noChangeShapeType="1"/>
            </p:cNvSpPr>
            <p:nvPr/>
          </p:nvSpPr>
          <p:spPr bwMode="auto">
            <a:xfrm>
              <a:off x="5465" y="232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1" name="Rectangle 63"/>
            <p:cNvSpPr>
              <a:spLocks noChangeArrowheads="1"/>
            </p:cNvSpPr>
            <p:nvPr/>
          </p:nvSpPr>
          <p:spPr bwMode="auto">
            <a:xfrm>
              <a:off x="5465" y="2321"/>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2" name="Line 64"/>
            <p:cNvSpPr>
              <a:spLocks noChangeShapeType="1"/>
            </p:cNvSpPr>
            <p:nvPr/>
          </p:nvSpPr>
          <p:spPr bwMode="auto">
            <a:xfrm>
              <a:off x="5465" y="2675"/>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3" name="Rectangle 65"/>
            <p:cNvSpPr>
              <a:spLocks noChangeArrowheads="1"/>
            </p:cNvSpPr>
            <p:nvPr/>
          </p:nvSpPr>
          <p:spPr bwMode="auto">
            <a:xfrm>
              <a:off x="5465" y="2675"/>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Tree>
    <p:extLst>
      <p:ext uri="{BB962C8B-B14F-4D97-AF65-F5344CB8AC3E}">
        <p14:creationId xmlns:p14="http://schemas.microsoft.com/office/powerpoint/2010/main" val="39348287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141"/>
          <p:cNvGrpSpPr>
            <a:grpSpLocks/>
          </p:cNvGrpSpPr>
          <p:nvPr/>
        </p:nvGrpSpPr>
        <p:grpSpPr bwMode="auto">
          <a:xfrm>
            <a:off x="5076056" y="2996952"/>
            <a:ext cx="2173332" cy="2245897"/>
            <a:chOff x="5574864" y="1467338"/>
            <a:chExt cx="3317617" cy="4097130"/>
          </a:xfrm>
        </p:grpSpPr>
        <p:pic>
          <p:nvPicPr>
            <p:cNvPr id="29" name="Picture 1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4864" y="1467338"/>
              <a:ext cx="3312367" cy="409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21"/>
            <p:cNvSpPr txBox="1">
              <a:spLocks noChangeArrowheads="1"/>
            </p:cNvSpPr>
            <p:nvPr/>
          </p:nvSpPr>
          <p:spPr bwMode="auto">
            <a:xfrm>
              <a:off x="5830414" y="1499178"/>
              <a:ext cx="685800"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ja-JP" sz="900" dirty="0">
                  <a:solidFill>
                    <a:srgbClr val="000000"/>
                  </a:solidFill>
                </a:rPr>
                <a:t>淀川</a:t>
              </a:r>
              <a:endParaRPr lang="ja-JP" altLang="ja-JP" sz="900" dirty="0">
                <a:solidFill>
                  <a:prstClr val="black"/>
                </a:solidFill>
              </a:endParaRPr>
            </a:p>
          </p:txBody>
        </p:sp>
        <p:sp>
          <p:nvSpPr>
            <p:cNvPr id="31" name="Text Box 121"/>
            <p:cNvSpPr txBox="1">
              <a:spLocks noChangeArrowheads="1"/>
            </p:cNvSpPr>
            <p:nvPr/>
          </p:nvSpPr>
          <p:spPr bwMode="auto">
            <a:xfrm>
              <a:off x="5724128" y="3155360"/>
              <a:ext cx="432048"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dirty="0">
                  <a:solidFill>
                    <a:prstClr val="black"/>
                  </a:solidFill>
                </a:rPr>
                <a:t>なにわ筋</a:t>
              </a:r>
              <a:endParaRPr lang="ja-JP" altLang="ja-JP" sz="900" dirty="0">
                <a:solidFill>
                  <a:prstClr val="black"/>
                </a:solidFill>
              </a:endParaRPr>
            </a:p>
          </p:txBody>
        </p:sp>
        <p:sp>
          <p:nvSpPr>
            <p:cNvPr id="32" name="Text Box 121"/>
            <p:cNvSpPr txBox="1">
              <a:spLocks noChangeArrowheads="1"/>
            </p:cNvSpPr>
            <p:nvPr/>
          </p:nvSpPr>
          <p:spPr bwMode="auto">
            <a:xfrm>
              <a:off x="7956375" y="3483057"/>
              <a:ext cx="792088"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800" dirty="0">
                  <a:solidFill>
                    <a:srgbClr val="000000"/>
                  </a:solidFill>
                </a:rPr>
                <a:t>阪急</a:t>
              </a:r>
              <a:endParaRPr lang="en-US" altLang="ja-JP" sz="800" dirty="0">
                <a:solidFill>
                  <a:srgbClr val="000000"/>
                </a:solidFill>
              </a:endParaRPr>
            </a:p>
            <a:p>
              <a:pPr algn="just" eaLnBrk="1" hangingPunct="1">
                <a:spcBef>
                  <a:spcPct val="0"/>
                </a:spcBef>
                <a:buFontTx/>
                <a:buNone/>
              </a:pPr>
              <a:r>
                <a:rPr lang="ja-JP" altLang="en-US" sz="800" dirty="0">
                  <a:solidFill>
                    <a:srgbClr val="000000"/>
                  </a:solidFill>
                </a:rPr>
                <a:t>梅田駅</a:t>
              </a:r>
              <a:endParaRPr lang="ja-JP" altLang="ja-JP" sz="800" dirty="0">
                <a:solidFill>
                  <a:prstClr val="black"/>
                </a:solidFill>
              </a:endParaRPr>
            </a:p>
          </p:txBody>
        </p:sp>
        <p:sp>
          <p:nvSpPr>
            <p:cNvPr id="33" name="Text Box 121"/>
            <p:cNvSpPr txBox="1">
              <a:spLocks noChangeArrowheads="1"/>
            </p:cNvSpPr>
            <p:nvPr/>
          </p:nvSpPr>
          <p:spPr bwMode="auto">
            <a:xfrm>
              <a:off x="8460433" y="1859218"/>
              <a:ext cx="432048"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dirty="0">
                  <a:solidFill>
                    <a:prstClr val="black"/>
                  </a:solidFill>
                </a:rPr>
                <a:t>新御堂筋</a:t>
              </a:r>
              <a:endParaRPr lang="ja-JP" altLang="ja-JP" sz="900" dirty="0">
                <a:solidFill>
                  <a:prstClr val="black"/>
                </a:solidFill>
              </a:endParaRPr>
            </a:p>
          </p:txBody>
        </p:sp>
        <p:sp>
          <p:nvSpPr>
            <p:cNvPr id="34" name="Text Box 121"/>
            <p:cNvSpPr txBox="1">
              <a:spLocks noChangeArrowheads="1"/>
            </p:cNvSpPr>
            <p:nvPr/>
          </p:nvSpPr>
          <p:spPr bwMode="auto">
            <a:xfrm>
              <a:off x="6444209" y="2147250"/>
              <a:ext cx="792088"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spc="-150" dirty="0">
                  <a:solidFill>
                    <a:srgbClr val="000000"/>
                  </a:solidFill>
                </a:rPr>
                <a:t>阪急</a:t>
              </a:r>
              <a:endParaRPr lang="en-US" altLang="ja-JP" sz="900" spc="-150" dirty="0">
                <a:solidFill>
                  <a:srgbClr val="000000"/>
                </a:solidFill>
              </a:endParaRPr>
            </a:p>
            <a:p>
              <a:pPr algn="just" eaLnBrk="1" hangingPunct="1">
                <a:spcBef>
                  <a:spcPct val="0"/>
                </a:spcBef>
                <a:buFontTx/>
                <a:buNone/>
              </a:pPr>
              <a:r>
                <a:rPr lang="ja-JP" altLang="en-US" sz="900" spc="-150" dirty="0">
                  <a:solidFill>
                    <a:srgbClr val="000000"/>
                  </a:solidFill>
                </a:rPr>
                <a:t>中津駅</a:t>
              </a:r>
              <a:endParaRPr lang="ja-JP" altLang="ja-JP" sz="900" spc="-150" dirty="0">
                <a:solidFill>
                  <a:prstClr val="black"/>
                </a:solidFill>
              </a:endParaRPr>
            </a:p>
          </p:txBody>
        </p:sp>
        <p:sp>
          <p:nvSpPr>
            <p:cNvPr id="35" name="Text Box 121"/>
            <p:cNvSpPr txBox="1">
              <a:spLocks noChangeArrowheads="1"/>
            </p:cNvSpPr>
            <p:nvPr/>
          </p:nvSpPr>
          <p:spPr bwMode="auto">
            <a:xfrm>
              <a:off x="7343594" y="4277073"/>
              <a:ext cx="1116839" cy="49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dirty="0" smtClean="0">
                  <a:solidFill>
                    <a:srgbClr val="000000"/>
                  </a:solidFill>
                </a:rPr>
                <a:t>ＪＲ大阪駅</a:t>
              </a:r>
              <a:endParaRPr lang="ja-JP" altLang="ja-JP" sz="900" dirty="0">
                <a:solidFill>
                  <a:prstClr val="black"/>
                </a:solidFill>
              </a:endParaRPr>
            </a:p>
          </p:txBody>
        </p:sp>
        <p:sp>
          <p:nvSpPr>
            <p:cNvPr id="36" name="Text Box 121"/>
            <p:cNvSpPr txBox="1">
              <a:spLocks noChangeArrowheads="1"/>
            </p:cNvSpPr>
            <p:nvPr/>
          </p:nvSpPr>
          <p:spPr bwMode="auto">
            <a:xfrm>
              <a:off x="6156178" y="3640640"/>
              <a:ext cx="1080121"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1000" b="1" dirty="0" smtClean="0">
                  <a:solidFill>
                    <a:prstClr val="black"/>
                  </a:solidFill>
                </a:rPr>
                <a:t>２期区域</a:t>
              </a:r>
              <a:endParaRPr lang="en-US" altLang="ja-JP" sz="1000" b="1" dirty="0">
                <a:solidFill>
                  <a:prstClr val="black"/>
                </a:solidFill>
              </a:endParaRPr>
            </a:p>
          </p:txBody>
        </p:sp>
        <p:sp>
          <p:nvSpPr>
            <p:cNvPr id="37" name="Text Box 121"/>
            <p:cNvSpPr txBox="1">
              <a:spLocks noChangeArrowheads="1"/>
            </p:cNvSpPr>
            <p:nvPr/>
          </p:nvSpPr>
          <p:spPr bwMode="auto">
            <a:xfrm>
              <a:off x="7112849" y="3299379"/>
              <a:ext cx="792089" cy="89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b="1" dirty="0">
                  <a:solidFill>
                    <a:srgbClr val="000000"/>
                  </a:solidFill>
                </a:rPr>
                <a:t>先行</a:t>
              </a:r>
              <a:endParaRPr lang="en-US" altLang="ja-JP" sz="900" b="1" dirty="0">
                <a:solidFill>
                  <a:srgbClr val="000000"/>
                </a:solidFill>
              </a:endParaRPr>
            </a:p>
            <a:p>
              <a:pPr algn="just" eaLnBrk="1" hangingPunct="1">
                <a:spcBef>
                  <a:spcPct val="0"/>
                </a:spcBef>
                <a:buFontTx/>
                <a:buNone/>
              </a:pPr>
              <a:r>
                <a:rPr lang="ja-JP" altLang="en-US" sz="900" b="1" dirty="0">
                  <a:solidFill>
                    <a:srgbClr val="000000"/>
                  </a:solidFill>
                </a:rPr>
                <a:t>開発</a:t>
              </a:r>
              <a:endParaRPr lang="en-US" altLang="ja-JP" sz="900" b="1" dirty="0">
                <a:solidFill>
                  <a:srgbClr val="000000"/>
                </a:solidFill>
              </a:endParaRPr>
            </a:p>
            <a:p>
              <a:pPr algn="just" eaLnBrk="1" hangingPunct="1">
                <a:spcBef>
                  <a:spcPct val="0"/>
                </a:spcBef>
                <a:buFontTx/>
                <a:buNone/>
              </a:pPr>
              <a:r>
                <a:rPr lang="ja-JP" altLang="en-US" sz="900" b="1" dirty="0">
                  <a:solidFill>
                    <a:srgbClr val="000000"/>
                  </a:solidFill>
                </a:rPr>
                <a:t>区域</a:t>
              </a:r>
              <a:endParaRPr lang="en-US" altLang="ja-JP" sz="900" b="1" dirty="0">
                <a:solidFill>
                  <a:srgbClr val="000000"/>
                </a:solidFill>
              </a:endParaRPr>
            </a:p>
          </p:txBody>
        </p:sp>
      </p:grpSp>
      <p:sp>
        <p:nvSpPr>
          <p:cNvPr id="49" name="正方形/長方形 48"/>
          <p:cNvSpPr/>
          <p:nvPr/>
        </p:nvSpPr>
        <p:spPr>
          <a:xfrm>
            <a:off x="6066407" y="4725144"/>
            <a:ext cx="3031467" cy="2132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116632"/>
            <a:ext cx="8568952" cy="2546806"/>
          </a:xfrm>
          <a:prstGeom prst="roundRect">
            <a:avLst>
              <a:gd name="adj" fmla="val 7252"/>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分析④：</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うめきた２期区域</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61938" indent="-261938">
              <a:lnSpc>
                <a:spcPts val="20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期区域」については、「みどり」を中心とした、世界に強く印象づける「大阪の顔」となる都市空間の実現などをめざしている。その実現に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向けて、</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年度に、まちづくりの基本的な考え方をまとめた「うめきた２期区域まちづくりの方針」を決定し、</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月には、うめきた</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期区域の中核機能のひとつである新産業創出のテーマを「ライフデザイン・イノベーション」に決定した。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0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◇今後、まちづくりの方針に沿ったまちの実現に向けて、関係者と連携しながら中核機能の導入等に取り組むとともに、今年度以降に２次募集を実施する予定。あわせて、</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東海道線支線の地下化や新駅設置等の基盤整備事業を進めていく。</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吹き出し 75"/>
          <p:cNvSpPr/>
          <p:nvPr/>
        </p:nvSpPr>
        <p:spPr>
          <a:xfrm>
            <a:off x="6372200" y="2420888"/>
            <a:ext cx="1800200" cy="216024"/>
          </a:xfrm>
          <a:prstGeom prst="wedgeRoundRectCallout">
            <a:avLst/>
          </a:prstGeom>
        </p:spPr>
        <p:txBody>
          <a:bodyPr wrap="square" rtlCol="0" anchor="ctr">
            <a:spAutoFit/>
          </a:bodyPr>
          <a:lstStyle/>
          <a:p>
            <a:pPr marL="177800" indent="-177800" algn="ctr"/>
            <a:endParaRPr lang="ja-JP" altLang="en-US" sz="1400" dirty="0" smtClean="0">
              <a:solidFill>
                <a:prstClr val="black"/>
              </a:solidFill>
              <a:latin typeface="HGPｺﾞｼｯｸE" pitchFamily="50" charset="-128"/>
              <a:ea typeface="HGPｺﾞｼｯｸE" pitchFamily="50" charset="-128"/>
            </a:endParaRPr>
          </a:p>
        </p:txBody>
      </p:sp>
      <p:sp>
        <p:nvSpPr>
          <p:cNvPr id="38" name="正方形/長方形 37"/>
          <p:cNvSpPr/>
          <p:nvPr/>
        </p:nvSpPr>
        <p:spPr>
          <a:xfrm>
            <a:off x="162794" y="2780928"/>
            <a:ext cx="4680520" cy="492443"/>
          </a:xfrm>
          <a:prstGeom prst="rect">
            <a:avLst/>
          </a:prstGeom>
        </p:spPr>
        <p:txBody>
          <a:bodyPr wrap="square">
            <a:spAutoFit/>
          </a:bodyPr>
          <a:lstStyle/>
          <a:p>
            <a:pPr marL="177800" indent="-177800"/>
            <a:r>
              <a:rPr lang="ja-JP"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うめきた２期</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068960"/>
            <a:ext cx="4824536" cy="325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フリーフォーム 39"/>
          <p:cNvSpPr/>
          <p:nvPr/>
        </p:nvSpPr>
        <p:spPr>
          <a:xfrm>
            <a:off x="5580112" y="3877338"/>
            <a:ext cx="532420" cy="1069224"/>
          </a:xfrm>
          <a:custGeom>
            <a:avLst/>
            <a:gdLst>
              <a:gd name="connsiteX0" fmla="*/ 61708 w 746106"/>
              <a:gd name="connsiteY0" fmla="*/ 1464162 h 1464162"/>
              <a:gd name="connsiteX1" fmla="*/ 0 w 746106"/>
              <a:gd name="connsiteY1" fmla="*/ 1436113 h 1464162"/>
              <a:gd name="connsiteX2" fmla="*/ 78538 w 746106"/>
              <a:gd name="connsiteY2" fmla="*/ 1290258 h 1464162"/>
              <a:gd name="connsiteX3" fmla="*/ 280491 w 746106"/>
              <a:gd name="connsiteY3" fmla="*/ 684398 h 1464162"/>
              <a:gd name="connsiteX4" fmla="*/ 426346 w 746106"/>
              <a:gd name="connsiteY4" fmla="*/ 218783 h 1464162"/>
              <a:gd name="connsiteX5" fmla="*/ 555372 w 746106"/>
              <a:gd name="connsiteY5" fmla="*/ 0 h 1464162"/>
              <a:gd name="connsiteX6" fmla="*/ 678788 w 746106"/>
              <a:gd name="connsiteY6" fmla="*/ 56098 h 1464162"/>
              <a:gd name="connsiteX7" fmla="*/ 684398 w 746106"/>
              <a:gd name="connsiteY7" fmla="*/ 117806 h 1464162"/>
              <a:gd name="connsiteX8" fmla="*/ 740496 w 746106"/>
              <a:gd name="connsiteY8" fmla="*/ 628299 h 1464162"/>
              <a:gd name="connsiteX9" fmla="*/ 746106 w 746106"/>
              <a:gd name="connsiteY9" fmla="*/ 1077085 h 1464162"/>
              <a:gd name="connsiteX10" fmla="*/ 516103 w 746106"/>
              <a:gd name="connsiteY10" fmla="*/ 1206110 h 1464162"/>
              <a:gd name="connsiteX11" fmla="*/ 319760 w 746106"/>
              <a:gd name="connsiteY11" fmla="*/ 1318307 h 1464162"/>
              <a:gd name="connsiteX12" fmla="*/ 61708 w 746106"/>
              <a:gd name="connsiteY12" fmla="*/ 1464162 h 146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106" h="1464162">
                <a:moveTo>
                  <a:pt x="61708" y="1464162"/>
                </a:moveTo>
                <a:lnTo>
                  <a:pt x="0" y="1436113"/>
                </a:lnTo>
                <a:lnTo>
                  <a:pt x="78538" y="1290258"/>
                </a:lnTo>
                <a:lnTo>
                  <a:pt x="280491" y="684398"/>
                </a:lnTo>
                <a:lnTo>
                  <a:pt x="426346" y="218783"/>
                </a:lnTo>
                <a:lnTo>
                  <a:pt x="555372" y="0"/>
                </a:lnTo>
                <a:lnTo>
                  <a:pt x="678788" y="56098"/>
                </a:lnTo>
                <a:lnTo>
                  <a:pt x="684398" y="117806"/>
                </a:lnTo>
                <a:lnTo>
                  <a:pt x="740496" y="628299"/>
                </a:lnTo>
                <a:lnTo>
                  <a:pt x="746106" y="1077085"/>
                </a:lnTo>
                <a:lnTo>
                  <a:pt x="516103" y="1206110"/>
                </a:lnTo>
                <a:lnTo>
                  <a:pt x="319760" y="1318307"/>
                </a:lnTo>
                <a:lnTo>
                  <a:pt x="61708" y="1464162"/>
                </a:lnTo>
                <a:close/>
              </a:path>
            </a:pathLst>
          </a:custGeom>
          <a:noFill/>
          <a:ln w="15875">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1" name="Text Box 131"/>
          <p:cNvSpPr txBox="1">
            <a:spLocks noChangeArrowheads="1"/>
          </p:cNvSpPr>
          <p:nvPr/>
        </p:nvSpPr>
        <p:spPr bwMode="auto">
          <a:xfrm>
            <a:off x="7772910" y="3442649"/>
            <a:ext cx="1479610" cy="16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1000" b="1" spc="-150" dirty="0">
                <a:solidFill>
                  <a:prstClr val="black"/>
                </a:solidFill>
                <a:latin typeface="ＭＳ ゴシック" pitchFamily="49" charset="-128"/>
              </a:rPr>
              <a:t>２期区域面積 約</a:t>
            </a:r>
            <a:r>
              <a:rPr lang="en-US" altLang="ja-JP" sz="1000" b="1" spc="-150" dirty="0">
                <a:solidFill>
                  <a:prstClr val="black"/>
                </a:solidFill>
                <a:latin typeface="ＭＳ ゴシック" pitchFamily="49" charset="-128"/>
              </a:rPr>
              <a:t>17ha</a:t>
            </a:r>
            <a:endParaRPr lang="ja-JP" altLang="ja-JP" sz="1000" b="1" spc="-150" dirty="0">
              <a:solidFill>
                <a:prstClr val="black"/>
              </a:solidFill>
            </a:endParaRPr>
          </a:p>
        </p:txBody>
      </p:sp>
      <p:sp>
        <p:nvSpPr>
          <p:cNvPr id="42" name="Text Box 131"/>
          <p:cNvSpPr txBox="1">
            <a:spLocks noChangeArrowheads="1"/>
          </p:cNvSpPr>
          <p:nvPr/>
        </p:nvSpPr>
        <p:spPr bwMode="auto">
          <a:xfrm>
            <a:off x="7778184" y="3626733"/>
            <a:ext cx="1186304" cy="16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1000" b="1" spc="-150" dirty="0" smtClean="0">
                <a:solidFill>
                  <a:prstClr val="black"/>
                </a:solidFill>
                <a:latin typeface="ＭＳ ゴシック" pitchFamily="49" charset="-128"/>
              </a:rPr>
              <a:t>対象</a:t>
            </a:r>
            <a:r>
              <a:rPr lang="ja-JP" altLang="en-US" sz="1000" b="1" spc="-150" dirty="0">
                <a:solidFill>
                  <a:prstClr val="black"/>
                </a:solidFill>
                <a:latin typeface="ＭＳ ゴシック" pitchFamily="49" charset="-128"/>
              </a:rPr>
              <a:t>面積　約</a:t>
            </a:r>
            <a:r>
              <a:rPr lang="en-US" altLang="ja-JP" sz="1000" b="1" spc="-150" dirty="0" smtClean="0">
                <a:solidFill>
                  <a:prstClr val="black"/>
                </a:solidFill>
                <a:latin typeface="ＭＳ ゴシック" pitchFamily="49" charset="-128"/>
              </a:rPr>
              <a:t>16.2ha</a:t>
            </a:r>
            <a:endParaRPr lang="ja-JP" altLang="ja-JP" sz="1000" b="1" spc="-150" dirty="0">
              <a:solidFill>
                <a:prstClr val="black"/>
              </a:solidFill>
            </a:endParaRPr>
          </a:p>
        </p:txBody>
      </p:sp>
      <p:sp>
        <p:nvSpPr>
          <p:cNvPr id="43" name="正方形/長方形 42"/>
          <p:cNvSpPr/>
          <p:nvPr/>
        </p:nvSpPr>
        <p:spPr>
          <a:xfrm>
            <a:off x="7380312" y="3465953"/>
            <a:ext cx="303703" cy="118065"/>
          </a:xfrm>
          <a:prstGeom prst="rect">
            <a:avLst/>
          </a:prstGeom>
          <a:pattFill prst="pct30">
            <a:fgClr>
              <a:srgbClr val="FF0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4" name="正方形/長方形 43"/>
          <p:cNvSpPr/>
          <p:nvPr/>
        </p:nvSpPr>
        <p:spPr>
          <a:xfrm>
            <a:off x="7380312" y="3649151"/>
            <a:ext cx="303817" cy="118800"/>
          </a:xfrm>
          <a:prstGeom prst="rect">
            <a:avLst/>
          </a:prstGeom>
          <a:noFill/>
          <a:ln w="15875">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cxnSp>
        <p:nvCxnSpPr>
          <p:cNvPr id="45" name="AutoShape 129"/>
          <p:cNvCxnSpPr>
            <a:cxnSpLocks noChangeShapeType="1"/>
          </p:cNvCxnSpPr>
          <p:nvPr/>
        </p:nvCxnSpPr>
        <p:spPr bwMode="auto">
          <a:xfrm flipV="1">
            <a:off x="7308304" y="3992364"/>
            <a:ext cx="447833" cy="1"/>
          </a:xfrm>
          <a:prstGeom prst="straightConnector1">
            <a:avLst/>
          </a:prstGeom>
          <a:noFill/>
          <a:ln w="19050">
            <a:solidFill>
              <a:srgbClr val="FF0000"/>
            </a:solidFill>
            <a:prstDash val="sysDash"/>
            <a:round/>
            <a:headEnd/>
            <a:tailEnd/>
          </a:ln>
          <a:extLst>
            <a:ext uri="{909E8E84-426E-40DD-AFC4-6F175D3DCCD1}">
              <a14:hiddenFill xmlns:a14="http://schemas.microsoft.com/office/drawing/2010/main">
                <a:noFill/>
              </a14:hiddenFill>
            </a:ext>
          </a:extLst>
        </p:spPr>
      </p:cxnSp>
      <p:sp>
        <p:nvSpPr>
          <p:cNvPr id="46" name="Rectangle 130"/>
          <p:cNvSpPr>
            <a:spLocks noChangeAspect="1" noChangeArrowheads="1"/>
          </p:cNvSpPr>
          <p:nvPr/>
        </p:nvSpPr>
        <p:spPr bwMode="auto">
          <a:xfrm rot="5400000">
            <a:off x="7475638" y="3851379"/>
            <a:ext cx="97348" cy="288000"/>
          </a:xfrm>
          <a:prstGeom prst="rect">
            <a:avLst/>
          </a:prstGeom>
          <a:solidFill>
            <a:srgbClr val="FFFF00"/>
          </a:solidFill>
          <a:ln w="19050">
            <a:solidFill>
              <a:srgbClr val="FF0000"/>
            </a:solidFill>
            <a:prstDash val="sysDot"/>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solidFill>
                <a:prstClr val="black"/>
              </a:solidFill>
            </a:endParaRPr>
          </a:p>
        </p:txBody>
      </p:sp>
      <p:sp>
        <p:nvSpPr>
          <p:cNvPr id="47" name="Text Box 131"/>
          <p:cNvSpPr txBox="1">
            <a:spLocks noChangeArrowheads="1"/>
          </p:cNvSpPr>
          <p:nvPr/>
        </p:nvSpPr>
        <p:spPr bwMode="auto">
          <a:xfrm>
            <a:off x="7812361" y="3877338"/>
            <a:ext cx="1224135" cy="42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en-US" altLang="ja-JP" sz="1050" b="1" spc="-150" dirty="0" smtClean="0">
                <a:solidFill>
                  <a:prstClr val="black"/>
                </a:solidFill>
                <a:latin typeface="ＭＳ ゴシック" pitchFamily="49" charset="-128"/>
              </a:rPr>
              <a:t>JR</a:t>
            </a:r>
            <a:r>
              <a:rPr lang="ja-JP" altLang="en-US" sz="1050" b="1" spc="-150" dirty="0">
                <a:solidFill>
                  <a:prstClr val="black"/>
                </a:solidFill>
                <a:latin typeface="ＭＳ ゴシック" pitchFamily="49" charset="-128"/>
              </a:rPr>
              <a:t>東海道線</a:t>
            </a:r>
            <a:r>
              <a:rPr lang="ja-JP" altLang="en-US" sz="1050" b="1" spc="-150" dirty="0" smtClean="0">
                <a:solidFill>
                  <a:prstClr val="black"/>
                </a:solidFill>
                <a:latin typeface="ＭＳ ゴシック" pitchFamily="49" charset="-128"/>
              </a:rPr>
              <a:t>支線</a:t>
            </a:r>
            <a:endParaRPr lang="en-US" altLang="ja-JP" sz="1050" b="1" spc="-150" dirty="0" smtClean="0">
              <a:solidFill>
                <a:prstClr val="black"/>
              </a:solidFill>
              <a:latin typeface="ＭＳ ゴシック" pitchFamily="49" charset="-128"/>
            </a:endParaRPr>
          </a:p>
          <a:p>
            <a:pPr algn="just" eaLnBrk="1" hangingPunct="1">
              <a:spcBef>
                <a:spcPct val="0"/>
              </a:spcBef>
              <a:buFontTx/>
              <a:buNone/>
            </a:pPr>
            <a:r>
              <a:rPr lang="en-US" altLang="ja-JP" sz="1050" b="1" spc="-150" dirty="0">
                <a:solidFill>
                  <a:prstClr val="black"/>
                </a:solidFill>
                <a:latin typeface="ＭＳ ゴシック" pitchFamily="49" charset="-128"/>
              </a:rPr>
              <a:t> </a:t>
            </a:r>
            <a:r>
              <a:rPr lang="ja-JP" altLang="en-US" sz="1050" b="1" spc="-150" dirty="0" smtClean="0">
                <a:solidFill>
                  <a:prstClr val="black"/>
                </a:solidFill>
                <a:latin typeface="ＭＳ ゴシック" pitchFamily="49" charset="-128"/>
              </a:rPr>
              <a:t>地下化及び新駅</a:t>
            </a:r>
            <a:endParaRPr lang="ja-JP" altLang="ja-JP" sz="1050" b="1" spc="-150" dirty="0">
              <a:solidFill>
                <a:prstClr val="black"/>
              </a:solidFill>
            </a:endParaRPr>
          </a:p>
        </p:txBody>
      </p:sp>
      <p:sp>
        <p:nvSpPr>
          <p:cNvPr id="48" name="テキスト ボックス 47"/>
          <p:cNvSpPr txBox="1"/>
          <p:nvPr/>
        </p:nvSpPr>
        <p:spPr>
          <a:xfrm>
            <a:off x="7236296" y="3109031"/>
            <a:ext cx="720080" cy="261610"/>
          </a:xfrm>
          <a:prstGeom prst="rect">
            <a:avLst/>
          </a:prstGeom>
          <a:noFill/>
        </p:spPr>
        <p:txBody>
          <a:bodyPr wrap="square" rtlCol="0">
            <a:spAutoFit/>
          </a:bodyPr>
          <a:lstStyle/>
          <a:p>
            <a:r>
              <a:rPr lang="ja-JP" altLang="en-US" sz="1100" dirty="0" smtClean="0">
                <a:solidFill>
                  <a:prstClr val="black"/>
                </a:solidFill>
              </a:rPr>
              <a:t>（凡例）</a:t>
            </a:r>
            <a:endParaRPr lang="ja-JP" altLang="en-US" sz="1100" dirty="0">
              <a:solidFill>
                <a:prstClr val="black"/>
              </a:solidFill>
            </a:endParaRPr>
          </a:p>
        </p:txBody>
      </p:sp>
      <p:sp>
        <p:nvSpPr>
          <p:cNvPr id="51" name="スライド番号プレースホルダー 1"/>
          <p:cNvSpPr txBox="1">
            <a:spLocks/>
          </p:cNvSpPr>
          <p:nvPr/>
        </p:nvSpPr>
        <p:spPr>
          <a:xfrm>
            <a:off x="7087855" y="6592267"/>
            <a:ext cx="2092657"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1" lang="ja-JP" altLang="en-US"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5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9874" y="5373216"/>
            <a:ext cx="2816622" cy="146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3332" y="4724773"/>
            <a:ext cx="2927877" cy="58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6605" y="5224107"/>
            <a:ext cx="2736303" cy="25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193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8864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実質</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成長率（経</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済）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45143" y="848456"/>
            <a:ext cx="8810171" cy="2652552"/>
          </a:xfrm>
          <a:prstGeom prst="rect">
            <a:avLst/>
          </a:prstGeom>
          <a:noFill/>
          <a:ln w="76200" cap="flat" cmpd="thickThin"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60752" y="3789040"/>
            <a:ext cx="8794562"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：大阪府統計課「平成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年度大阪府民経済計算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確報</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民経済</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早期推計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」、内閣府「平成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年度国民経済計算」）</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4220957039"/>
              </p:ext>
            </p:extLst>
          </p:nvPr>
        </p:nvGraphicFramePr>
        <p:xfrm>
          <a:off x="395536" y="1556792"/>
          <a:ext cx="8260564" cy="1800201"/>
        </p:xfrm>
        <a:graphic>
          <a:graphicData uri="http://schemas.openxmlformats.org/drawingml/2006/table">
            <a:tbl>
              <a:tblPr firstRow="1" firstCol="1" bandRow="1"/>
              <a:tblGrid>
                <a:gridCol w="1682896"/>
                <a:gridCol w="1096278"/>
                <a:gridCol w="1096278"/>
                <a:gridCol w="1096278"/>
                <a:gridCol w="1096278"/>
                <a:gridCol w="1096278"/>
                <a:gridCol w="1096278"/>
              </a:tblGrid>
              <a:tr h="415431">
                <a:tc>
                  <a:txBody>
                    <a:bodyPr/>
                    <a:lstStyle/>
                    <a:p>
                      <a:pPr algn="l">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p>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692385">
                <a:tc>
                  <a:txBody>
                    <a:bodyPr/>
                    <a:lstStyle/>
                    <a:p>
                      <a:pPr algn="l">
                        <a:spcAft>
                          <a:spcPts val="0"/>
                        </a:spcAft>
                      </a:pP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実質</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成長率</a:t>
                      </a:r>
                      <a:r>
                        <a:rPr lang="en-US" altLang="ja-JP" sz="1600" kern="100" baseline="300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p>
                    <a:p>
                      <a:pPr algn="l">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（年度ベース）</a:t>
                      </a:r>
                      <a:endParaRPr lang="ja-JP" sz="1600" kern="100" baseline="300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0.4%</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+0.0%</a:t>
                      </a:r>
                    </a:p>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早期推計）</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年３月早期推計</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公表予定</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385">
                <a:tc>
                  <a:txBody>
                    <a:bodyPr/>
                    <a:lstStyle/>
                    <a:p>
                      <a:pPr algn="l">
                        <a:spcAft>
                          <a:spcPts val="0"/>
                        </a:spcAft>
                      </a:pP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（年度ベース）</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+0.9</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月公表予定</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cxnSp>
        <p:nvCxnSpPr>
          <p:cNvPr id="14" name="直線コネクタ 13"/>
          <p:cNvCxnSpPr/>
          <p:nvPr/>
        </p:nvCxnSpPr>
        <p:spPr>
          <a:xfrm>
            <a:off x="272478" y="65030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92280" y="6592267"/>
            <a:ext cx="2133600" cy="365125"/>
          </a:xfrm>
        </p:spPr>
        <p:txBody>
          <a:bodyPr/>
          <a:lstStyle/>
          <a:p>
            <a:fld id="{D2D8002D-B5B0-4BAC-B1F6-782DDCCE6D9C}" type="slidenum">
              <a:rPr kumimoji="1" lang="ja-JP" altLang="en-US" smtClean="0"/>
              <a:pPr/>
              <a:t>9</a:t>
            </a:fld>
            <a:endParaRPr kumimoji="1" lang="ja-JP" altLang="en-US" dirty="0"/>
          </a:p>
        </p:txBody>
      </p:sp>
      <p:sp>
        <p:nvSpPr>
          <p:cNvPr id="9" name="正方形/長方形 8"/>
          <p:cNvSpPr/>
          <p:nvPr/>
        </p:nvSpPr>
        <p:spPr>
          <a:xfrm>
            <a:off x="302570" y="764704"/>
            <a:ext cx="8445894"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成長目標</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⑴実質成長率　年平均</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％以上（＊概ね</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年までの</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年間を目途</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endParaRPr>
          </a:p>
        </p:txBody>
      </p:sp>
    </p:spTree>
    <p:extLst>
      <p:ext uri="{BB962C8B-B14F-4D97-AF65-F5344CB8AC3E}">
        <p14:creationId xmlns:p14="http://schemas.microsoft.com/office/powerpoint/2010/main" val="37979189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38100" y="180975"/>
            <a:ext cx="9070975" cy="2628662"/>
          </a:xfrm>
          <a:prstGeom prst="roundRect">
            <a:avLst>
              <a:gd name="adj" fmla="val 511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fontAlgn="auto">
              <a:spcBef>
                <a:spcPts val="0"/>
              </a:spcBef>
              <a:spcAft>
                <a:spcPts val="0"/>
              </a:spcAft>
              <a:defRPr/>
            </a:pP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分析⑤：天王寺・阿倍野</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7313" indent="-87313" fontAlgn="auto">
              <a:spcBef>
                <a:spcPts val="0"/>
              </a:spcBef>
              <a:spcAft>
                <a:spcPts val="0"/>
              </a:spcAft>
              <a:defRP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「あべのハルカス」が全館オープンし、周辺地域の活性化も大きく進展。</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天王寺公園エントランスエリアでは、新たな民間活力の導入等により、</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7,000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の多目的</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芝生広場を有する「てんしば」がオープンするなど、公園の魅力向上とともに、エリア全体の回遊性及び集客力の向上に取り組んでいる。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2015(H27)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開園</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周年を迎えた天王寺動物園では、ナイトズーや様々な記念事業を実施。「てんしば」との相乗効果により入園者数が大幅に増加している。</a:t>
            </a:r>
          </a:p>
        </p:txBody>
      </p:sp>
      <p:sp>
        <p:nvSpPr>
          <p:cNvPr id="95235" name="スライド番号プレースホルダー 1"/>
          <p:cNvSpPr>
            <a:spLocks noGrp="1"/>
          </p:cNvSpPr>
          <p:nvPr>
            <p:ph type="sldNum" sz="quarter" idx="12"/>
          </p:nvPr>
        </p:nvSpPr>
        <p:spPr bwMode="auto">
          <a:xfrm>
            <a:off x="7046912" y="6592267"/>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dirty="0" smtClean="0">
                <a:solidFill>
                  <a:schemeClr val="tx1"/>
                </a:solidFill>
              </a:rPr>
              <a:t>90</a:t>
            </a:r>
            <a:endParaRPr lang="ja-JP" altLang="en-US" dirty="0" smtClean="0">
              <a:solidFill>
                <a:schemeClr val="tx1"/>
              </a:solidFill>
            </a:endParaRPr>
          </a:p>
        </p:txBody>
      </p:sp>
      <p:sp>
        <p:nvSpPr>
          <p:cNvPr id="95236" name="正方形/長方形 14"/>
          <p:cNvSpPr>
            <a:spLocks noChangeArrowheads="1"/>
          </p:cNvSpPr>
          <p:nvPr/>
        </p:nvSpPr>
        <p:spPr bwMode="auto">
          <a:xfrm>
            <a:off x="4500563" y="4796036"/>
            <a:ext cx="2592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ja-JP" sz="1600">
                <a:solidFill>
                  <a:srgbClr val="000000"/>
                </a:solidFill>
                <a:latin typeface="Meiryo UI" pitchFamily="50" charset="-128"/>
                <a:ea typeface="Meiryo UI" pitchFamily="50" charset="-128"/>
                <a:cs typeface="Meiryo UI" pitchFamily="50" charset="-128"/>
              </a:rPr>
              <a:t>■</a:t>
            </a:r>
            <a:r>
              <a:rPr lang="ja-JP" altLang="en-US" sz="1400">
                <a:solidFill>
                  <a:srgbClr val="000000"/>
                </a:solidFill>
                <a:latin typeface="Meiryo UI" pitchFamily="50" charset="-128"/>
                <a:ea typeface="Meiryo UI" pitchFamily="50" charset="-128"/>
                <a:cs typeface="Meiryo UI" pitchFamily="50" charset="-128"/>
              </a:rPr>
              <a:t>あべのハルカス等の現況</a:t>
            </a:r>
            <a:endParaRPr lang="en-US" altLang="ja-JP" sz="1400">
              <a:solidFill>
                <a:srgbClr val="000000"/>
              </a:solidFill>
              <a:latin typeface="Meiryo UI" pitchFamily="50" charset="-128"/>
              <a:ea typeface="Meiryo UI" pitchFamily="50" charset="-128"/>
              <a:cs typeface="Meiryo UI"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618143323"/>
              </p:ext>
            </p:extLst>
          </p:nvPr>
        </p:nvGraphicFramePr>
        <p:xfrm>
          <a:off x="38100" y="3261436"/>
          <a:ext cx="4677916" cy="3407337"/>
        </p:xfrm>
        <a:graphic>
          <a:graphicData uri="http://schemas.openxmlformats.org/drawingml/2006/chart">
            <c:chart xmlns:c="http://schemas.openxmlformats.org/drawingml/2006/chart" xmlns:r="http://schemas.openxmlformats.org/officeDocument/2006/relationships" r:id="rId3"/>
          </a:graphicData>
        </a:graphic>
      </p:graphicFrame>
      <p:sp>
        <p:nvSpPr>
          <p:cNvPr id="95238" name="正方形/長方形 14"/>
          <p:cNvSpPr>
            <a:spLocks noChangeArrowheads="1"/>
          </p:cNvSpPr>
          <p:nvPr/>
        </p:nvSpPr>
        <p:spPr bwMode="auto">
          <a:xfrm>
            <a:off x="34925" y="2780928"/>
            <a:ext cx="3097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ja-JP" sz="1600" dirty="0">
                <a:solidFill>
                  <a:srgbClr val="000000"/>
                </a:solidFill>
                <a:latin typeface="Meiryo UI" pitchFamily="50" charset="-128"/>
                <a:ea typeface="Meiryo UI" pitchFamily="50" charset="-128"/>
                <a:cs typeface="Meiryo UI" pitchFamily="50" charset="-128"/>
              </a:rPr>
              <a:t>■</a:t>
            </a:r>
            <a:r>
              <a:rPr lang="ja-JP" altLang="en-US" sz="1400" dirty="0">
                <a:solidFill>
                  <a:srgbClr val="000000"/>
                </a:solidFill>
                <a:latin typeface="Meiryo UI" pitchFamily="50" charset="-128"/>
                <a:ea typeface="Meiryo UI" pitchFamily="50" charset="-128"/>
                <a:cs typeface="Meiryo UI" pitchFamily="50" charset="-128"/>
              </a:rPr>
              <a:t>天王寺動物園　入園者数の推移</a:t>
            </a:r>
            <a:endParaRPr lang="en-US" altLang="ja-JP" sz="1400" dirty="0">
              <a:solidFill>
                <a:srgbClr val="000000"/>
              </a:solidFill>
              <a:latin typeface="Meiryo UI" pitchFamily="50" charset="-128"/>
              <a:ea typeface="Meiryo UI" pitchFamily="50" charset="-128"/>
              <a:cs typeface="Meiryo UI" pitchFamily="50" charset="-128"/>
            </a:endParaRPr>
          </a:p>
        </p:txBody>
      </p:sp>
      <p:sp>
        <p:nvSpPr>
          <p:cNvPr id="95239" name="正方形/長方形 14"/>
          <p:cNvSpPr>
            <a:spLocks noChangeArrowheads="1"/>
          </p:cNvSpPr>
          <p:nvPr/>
        </p:nvSpPr>
        <p:spPr bwMode="auto">
          <a:xfrm>
            <a:off x="4573588" y="2780928"/>
            <a:ext cx="42481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ja-JP" sz="1600">
                <a:solidFill>
                  <a:srgbClr val="000000"/>
                </a:solidFill>
                <a:latin typeface="Meiryo UI" pitchFamily="50" charset="-128"/>
                <a:ea typeface="Meiryo UI" pitchFamily="50" charset="-128"/>
                <a:cs typeface="Meiryo UI" pitchFamily="50" charset="-128"/>
              </a:rPr>
              <a:t>■</a:t>
            </a:r>
            <a:r>
              <a:rPr lang="ja-JP" altLang="en-US" sz="1400">
                <a:solidFill>
                  <a:srgbClr val="000000"/>
                </a:solidFill>
                <a:latin typeface="Meiryo UI" pitchFamily="50" charset="-128"/>
                <a:ea typeface="Meiryo UI" pitchFamily="50" charset="-128"/>
                <a:cs typeface="Meiryo UI" pitchFamily="50" charset="-128"/>
              </a:rPr>
              <a:t>天王寺公園エントランスエリア魅力創造・管理運営事業</a:t>
            </a:r>
            <a:endParaRPr lang="en-US" altLang="ja-JP" sz="1400">
              <a:solidFill>
                <a:srgbClr val="000000"/>
              </a:solidFill>
              <a:latin typeface="Meiryo UI" pitchFamily="50" charset="-128"/>
              <a:ea typeface="Meiryo UI" pitchFamily="50" charset="-128"/>
              <a:cs typeface="Meiryo UI" pitchFamily="50" charset="-128"/>
            </a:endParaRPr>
          </a:p>
        </p:txBody>
      </p:sp>
      <p:sp>
        <p:nvSpPr>
          <p:cNvPr id="17" name="正方形/長方形 16"/>
          <p:cNvSpPr/>
          <p:nvPr/>
        </p:nvSpPr>
        <p:spPr>
          <a:xfrm>
            <a:off x="4787900" y="3140274"/>
            <a:ext cx="4221630" cy="1668462"/>
          </a:xfrm>
          <a:prstGeom prst="rect">
            <a:avLst/>
          </a:prstGeom>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r>
              <a:rPr lang="en-US" altLang="ja-JP" sz="1300" dirty="0">
                <a:solidFill>
                  <a:prstClr val="black"/>
                </a:solidFill>
              </a:rPr>
              <a:t>【</a:t>
            </a:r>
            <a:r>
              <a:rPr lang="ja-JP" altLang="en-US" sz="1300" dirty="0">
                <a:solidFill>
                  <a:prstClr val="black"/>
                </a:solidFill>
              </a:rPr>
              <a:t>事業期間</a:t>
            </a:r>
            <a:r>
              <a:rPr lang="en-US" altLang="ja-JP" sz="1300" dirty="0">
                <a:solidFill>
                  <a:prstClr val="black"/>
                </a:solidFill>
              </a:rPr>
              <a:t>】</a:t>
            </a:r>
          </a:p>
          <a:p>
            <a:pPr fontAlgn="auto">
              <a:spcBef>
                <a:spcPts val="0"/>
              </a:spcBef>
              <a:spcAft>
                <a:spcPts val="0"/>
              </a:spcAft>
              <a:defRPr/>
            </a:pPr>
            <a:r>
              <a:rPr lang="en-US" altLang="ja-JP" sz="1300" dirty="0">
                <a:solidFill>
                  <a:prstClr val="black"/>
                </a:solidFill>
              </a:rPr>
              <a:t>H27</a:t>
            </a:r>
            <a:r>
              <a:rPr lang="ja-JP" altLang="en-US" sz="1300" dirty="0">
                <a:solidFill>
                  <a:prstClr val="black"/>
                </a:solidFill>
              </a:rPr>
              <a:t>年</a:t>
            </a:r>
            <a:r>
              <a:rPr lang="en-US" altLang="ja-JP" sz="1300" dirty="0">
                <a:solidFill>
                  <a:prstClr val="black"/>
                </a:solidFill>
              </a:rPr>
              <a:t>10</a:t>
            </a:r>
            <a:r>
              <a:rPr lang="ja-JP" altLang="en-US" sz="1300" dirty="0">
                <a:solidFill>
                  <a:prstClr val="black"/>
                </a:solidFill>
              </a:rPr>
              <a:t>月</a:t>
            </a:r>
            <a:r>
              <a:rPr lang="en-US" altLang="ja-JP" sz="1300" dirty="0">
                <a:solidFill>
                  <a:prstClr val="black"/>
                </a:solidFill>
              </a:rPr>
              <a:t>1</a:t>
            </a:r>
            <a:r>
              <a:rPr lang="ja-JP" altLang="en-US" sz="1300" dirty="0">
                <a:solidFill>
                  <a:prstClr val="black"/>
                </a:solidFill>
              </a:rPr>
              <a:t>日から</a:t>
            </a:r>
            <a:r>
              <a:rPr lang="en-US" altLang="ja-JP" sz="1300" dirty="0">
                <a:solidFill>
                  <a:prstClr val="black"/>
                </a:solidFill>
              </a:rPr>
              <a:t>H47</a:t>
            </a:r>
            <a:r>
              <a:rPr lang="ja-JP" altLang="en-US" sz="1300" dirty="0">
                <a:solidFill>
                  <a:prstClr val="black"/>
                </a:solidFill>
              </a:rPr>
              <a:t>年</a:t>
            </a:r>
            <a:r>
              <a:rPr lang="en-US" altLang="ja-JP" sz="1300" dirty="0">
                <a:solidFill>
                  <a:prstClr val="black"/>
                </a:solidFill>
              </a:rPr>
              <a:t>9</a:t>
            </a:r>
            <a:r>
              <a:rPr lang="ja-JP" altLang="en-US" sz="1300" dirty="0">
                <a:solidFill>
                  <a:prstClr val="black"/>
                </a:solidFill>
              </a:rPr>
              <a:t>月</a:t>
            </a:r>
            <a:r>
              <a:rPr lang="en-US" altLang="ja-JP" sz="1300" dirty="0">
                <a:solidFill>
                  <a:prstClr val="black"/>
                </a:solidFill>
              </a:rPr>
              <a:t>30</a:t>
            </a:r>
            <a:r>
              <a:rPr lang="ja-JP" altLang="en-US" sz="1300" dirty="0">
                <a:solidFill>
                  <a:prstClr val="black"/>
                </a:solidFill>
              </a:rPr>
              <a:t>日まで（</a:t>
            </a:r>
            <a:r>
              <a:rPr lang="en-US" altLang="ja-JP" sz="1300" dirty="0">
                <a:solidFill>
                  <a:prstClr val="black"/>
                </a:solidFill>
              </a:rPr>
              <a:t>20</a:t>
            </a:r>
            <a:r>
              <a:rPr lang="ja-JP" altLang="en-US" sz="1300" dirty="0">
                <a:solidFill>
                  <a:prstClr val="black"/>
                </a:solidFill>
              </a:rPr>
              <a:t>年間）</a:t>
            </a:r>
            <a:endParaRPr lang="en-US" altLang="ja-JP" sz="1300" dirty="0">
              <a:solidFill>
                <a:prstClr val="black"/>
              </a:solidFill>
            </a:endParaRPr>
          </a:p>
          <a:p>
            <a:pPr fontAlgn="auto">
              <a:spcBef>
                <a:spcPts val="0"/>
              </a:spcBef>
              <a:spcAft>
                <a:spcPts val="0"/>
              </a:spcAft>
              <a:defRPr/>
            </a:pPr>
            <a:r>
              <a:rPr lang="en-US" altLang="ja-JP" sz="1300" dirty="0">
                <a:solidFill>
                  <a:prstClr val="black"/>
                </a:solidFill>
              </a:rPr>
              <a:t>【</a:t>
            </a:r>
            <a:r>
              <a:rPr lang="ja-JP" altLang="en-US" sz="1300" dirty="0">
                <a:solidFill>
                  <a:prstClr val="black"/>
                </a:solidFill>
              </a:rPr>
              <a:t>事業者</a:t>
            </a:r>
            <a:r>
              <a:rPr lang="en-US" altLang="ja-JP" sz="1300" dirty="0">
                <a:solidFill>
                  <a:prstClr val="black"/>
                </a:solidFill>
              </a:rPr>
              <a:t>】</a:t>
            </a:r>
          </a:p>
          <a:p>
            <a:pPr fontAlgn="auto">
              <a:spcBef>
                <a:spcPts val="0"/>
              </a:spcBef>
              <a:spcAft>
                <a:spcPts val="0"/>
              </a:spcAft>
              <a:defRPr/>
            </a:pPr>
            <a:r>
              <a:rPr lang="ja-JP" altLang="en-US" sz="1300" dirty="0">
                <a:solidFill>
                  <a:prstClr val="black"/>
                </a:solidFill>
              </a:rPr>
              <a:t>　近鉄不動産株式会社</a:t>
            </a:r>
            <a:endParaRPr lang="en-US" altLang="ja-JP" sz="1300" dirty="0">
              <a:solidFill>
                <a:prstClr val="black"/>
              </a:solidFill>
            </a:endParaRPr>
          </a:p>
          <a:p>
            <a:pPr fontAlgn="auto">
              <a:spcBef>
                <a:spcPts val="0"/>
              </a:spcBef>
              <a:spcAft>
                <a:spcPts val="0"/>
              </a:spcAft>
              <a:defRPr/>
            </a:pPr>
            <a:r>
              <a:rPr lang="en-US" altLang="ja-JP" sz="1300" dirty="0">
                <a:solidFill>
                  <a:prstClr val="black"/>
                </a:solidFill>
              </a:rPr>
              <a:t>【</a:t>
            </a:r>
            <a:r>
              <a:rPr lang="ja-JP" altLang="en-US" sz="1300" dirty="0">
                <a:solidFill>
                  <a:prstClr val="black"/>
                </a:solidFill>
              </a:rPr>
              <a:t>事業対象区域</a:t>
            </a:r>
            <a:r>
              <a:rPr lang="en-US" altLang="ja-JP" sz="1300" dirty="0">
                <a:solidFill>
                  <a:prstClr val="black"/>
                </a:solidFill>
              </a:rPr>
              <a:t>】</a:t>
            </a:r>
          </a:p>
          <a:p>
            <a:pPr fontAlgn="auto">
              <a:spcBef>
                <a:spcPts val="0"/>
              </a:spcBef>
              <a:spcAft>
                <a:spcPts val="0"/>
              </a:spcAft>
              <a:defRPr/>
            </a:pPr>
            <a:r>
              <a:rPr lang="ja-JP" altLang="en-US" sz="1300" dirty="0">
                <a:solidFill>
                  <a:prstClr val="black"/>
                </a:solidFill>
              </a:rPr>
              <a:t>・エントランスエリア（約</a:t>
            </a:r>
            <a:r>
              <a:rPr lang="en-US" altLang="ja-JP" sz="1300" dirty="0">
                <a:solidFill>
                  <a:prstClr val="black"/>
                </a:solidFill>
              </a:rPr>
              <a:t>25,000</a:t>
            </a:r>
            <a:r>
              <a:rPr lang="ja-JP" altLang="en-US" sz="1300" dirty="0">
                <a:solidFill>
                  <a:prstClr val="black"/>
                </a:solidFill>
              </a:rPr>
              <a:t>㎡）</a:t>
            </a:r>
            <a:endParaRPr lang="en-US" altLang="ja-JP" sz="1300" dirty="0">
              <a:solidFill>
                <a:prstClr val="black"/>
              </a:solidFill>
            </a:endParaRPr>
          </a:p>
          <a:p>
            <a:pPr fontAlgn="auto">
              <a:spcBef>
                <a:spcPts val="0"/>
              </a:spcBef>
              <a:spcAft>
                <a:spcPts val="0"/>
              </a:spcAft>
              <a:defRPr/>
            </a:pPr>
            <a:r>
              <a:rPr lang="ja-JP" altLang="en-US" sz="1300" dirty="0">
                <a:solidFill>
                  <a:prstClr val="black"/>
                </a:solidFill>
              </a:rPr>
              <a:t>・バス駐車場（約</a:t>
            </a:r>
            <a:r>
              <a:rPr lang="en-US" altLang="ja-JP" sz="1300" dirty="0">
                <a:solidFill>
                  <a:prstClr val="black"/>
                </a:solidFill>
              </a:rPr>
              <a:t>1,160</a:t>
            </a:r>
            <a:r>
              <a:rPr lang="ja-JP" altLang="en-US" sz="1300" dirty="0">
                <a:solidFill>
                  <a:prstClr val="black"/>
                </a:solidFill>
              </a:rPr>
              <a:t>㎡）</a:t>
            </a:r>
            <a:endParaRPr lang="en-US" altLang="ja-JP" sz="1300" dirty="0">
              <a:solidFill>
                <a:prstClr val="black"/>
              </a:solidFill>
            </a:endParaRPr>
          </a:p>
          <a:p>
            <a:pPr fontAlgn="auto">
              <a:spcBef>
                <a:spcPts val="0"/>
              </a:spcBef>
              <a:spcAft>
                <a:spcPts val="0"/>
              </a:spcAft>
              <a:defRPr/>
            </a:pPr>
            <a:r>
              <a:rPr lang="ja-JP" altLang="en-US" sz="1300" dirty="0">
                <a:solidFill>
                  <a:prstClr val="black"/>
                </a:solidFill>
              </a:rPr>
              <a:t>・茶臼山北東部エリア（約</a:t>
            </a:r>
            <a:r>
              <a:rPr lang="en-US" altLang="ja-JP" sz="1300" dirty="0">
                <a:solidFill>
                  <a:prstClr val="black"/>
                </a:solidFill>
              </a:rPr>
              <a:t>5,400</a:t>
            </a:r>
            <a:r>
              <a:rPr lang="ja-JP" altLang="en-US" sz="1300" dirty="0">
                <a:solidFill>
                  <a:prstClr val="black"/>
                </a:solidFill>
              </a:rPr>
              <a:t>㎡）</a:t>
            </a:r>
            <a:endParaRPr lang="en-US" altLang="ja-JP" sz="1300" dirty="0">
              <a:solidFill>
                <a:prstClr val="black"/>
              </a:solidFill>
            </a:endParaRPr>
          </a:p>
        </p:txBody>
      </p:sp>
      <p:sp>
        <p:nvSpPr>
          <p:cNvPr id="95241" name="テキスト ボックス 3"/>
          <p:cNvSpPr txBox="1">
            <a:spLocks noChangeArrowheads="1"/>
          </p:cNvSpPr>
          <p:nvPr/>
        </p:nvSpPr>
        <p:spPr bwMode="auto">
          <a:xfrm>
            <a:off x="-66115" y="3112728"/>
            <a:ext cx="6477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solidFill>
                  <a:srgbClr val="000000"/>
                </a:solidFill>
                <a:latin typeface="Meiryo UI" pitchFamily="50" charset="-128"/>
                <a:ea typeface="Meiryo UI" pitchFamily="50" charset="-128"/>
                <a:cs typeface="Meiryo UI" pitchFamily="50" charset="-128"/>
              </a:rPr>
              <a:t>（万人）</a:t>
            </a:r>
          </a:p>
        </p:txBody>
      </p:sp>
      <p:pic>
        <p:nvPicPr>
          <p:cNvPr id="95245" name="図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5092402"/>
            <a:ext cx="423703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3644771"/>
            <a:ext cx="1733334" cy="115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7"/>
          <p:cNvSpPr>
            <a:spLocks noChangeArrowheads="1"/>
          </p:cNvSpPr>
          <p:nvPr/>
        </p:nvSpPr>
        <p:spPr bwMode="auto">
          <a:xfrm>
            <a:off x="7164288" y="3645023"/>
            <a:ext cx="1442199" cy="246221"/>
          </a:xfrm>
          <a:prstGeom prst="rect">
            <a:avLst/>
          </a:prstGeom>
          <a:noFill/>
          <a:ln w="9525">
            <a:noFill/>
            <a:miter lim="800000"/>
            <a:headEnd/>
            <a:tailEnd/>
          </a:ln>
          <a:extLst/>
        </p:spPr>
        <p:txBody>
          <a:bodyPr wrap="square">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dirty="0" smtClean="0">
                <a:solidFill>
                  <a:srgbClr val="000000"/>
                </a:solidFill>
                <a:latin typeface="Meiryo UI" pitchFamily="50" charset="-128"/>
                <a:ea typeface="Meiryo UI" pitchFamily="50" charset="-128"/>
                <a:cs typeface="Meiryo UI" pitchFamily="50" charset="-128"/>
              </a:rPr>
              <a:t>てんしば（芝生広場</a:t>
            </a:r>
            <a:r>
              <a:rPr lang="ja-JP" altLang="en-US" sz="1000" dirty="0">
                <a:solidFill>
                  <a:srgbClr val="000000"/>
                </a:solidFill>
                <a:latin typeface="Meiryo UI" pitchFamily="50" charset="-128"/>
                <a:ea typeface="Meiryo UI" pitchFamily="50" charset="-128"/>
                <a:cs typeface="Meiryo UI" pitchFamily="50" charset="-128"/>
              </a:rPr>
              <a:t>）</a:t>
            </a:r>
            <a:endParaRPr lang="en-US" altLang="ja-JP" sz="1000"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780160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14366" y="53752"/>
            <a:ext cx="8625108" cy="3495199"/>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185738" indent="-185738" algn="just">
              <a:lnSpc>
                <a:spcPts val="2200"/>
              </a:lnSpc>
            </a:pP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分析⑥：咲洲・夢洲において民間事業者と協働する主なエネルギー関連の取組み</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buFont typeface="Meiryo UI" panose="020B0604030504040204" pitchFamily="50" charset="-128"/>
              <a:buChar cha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夢洲メガソーラー「大阪ひかりの森」プロジェクト</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305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夢洲</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区の一般廃棄物埋立処分場に大規模太陽光発電（メガソーラー）を設置し、平成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月から本格稼働。</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600" b="1" dirty="0" smtClean="0">
                <a:solidFill>
                  <a:prstClr val="black"/>
                </a:solidFill>
                <a:latin typeface="Meiryo UI" pitchFamily="50" charset="-128"/>
                <a:ea typeface="Meiryo UI" pitchFamily="50" charset="-128"/>
                <a:cs typeface="Meiryo UI" pitchFamily="50" charset="-128"/>
              </a:rPr>
              <a:t>の中古蓄電池を活用した経済性の高い大型蓄電池システム実証事業</a:t>
            </a:r>
            <a:endParaRPr lang="en-US" altLang="ja-JP" sz="1600" b="1" dirty="0" smtClean="0">
              <a:solidFill>
                <a:prstClr val="black"/>
              </a:solidFill>
              <a:latin typeface="Meiryo UI" pitchFamily="50" charset="-128"/>
              <a:ea typeface="Meiryo UI" pitchFamily="50" charset="-128"/>
              <a:cs typeface="Meiryo UI" pitchFamily="50" charset="-128"/>
            </a:endParaRPr>
          </a:p>
          <a:p>
            <a:pPr marL="273050" indent="1778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夢</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洲地区において、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ＥＶから回収した中古</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蓄電池</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を安全に運用する技術を確立し、経済性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高い大型リユース蓄電池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システムと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して世界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初</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の実証事業を平成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月より実施。隣接</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する夢洲メガソーラーの出力安定化や災害時に活用する非常用蓄電池</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システムとしての有効性を検証中。</a:t>
            </a:r>
            <a:endParaRPr lang="en-US" altLang="ja-JP" sz="1600" b="1" strike="dblStrik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lang="ja-JP" altLang="en-US" sz="1600" b="1" dirty="0">
                <a:solidFill>
                  <a:prstClr val="black"/>
                </a:solidFill>
                <a:latin typeface="Meiryo UI" pitchFamily="50" charset="-128"/>
                <a:ea typeface="Meiryo UI" pitchFamily="50" charset="-128"/>
                <a:cs typeface="Meiryo UI" pitchFamily="50" charset="-128"/>
              </a:rPr>
              <a:t>咲洲において大型</a:t>
            </a:r>
            <a:r>
              <a:rPr lang="ja-JP" altLang="en-US" sz="1600" b="1" dirty="0">
                <a:solidFill>
                  <a:schemeClr val="tx1"/>
                </a:solidFill>
                <a:latin typeface="Meiryo UI" pitchFamily="50" charset="-128"/>
                <a:ea typeface="Meiryo UI" pitchFamily="50" charset="-128"/>
                <a:cs typeface="Meiryo UI" pitchFamily="50" charset="-128"/>
              </a:rPr>
              <a:t>蓄電システム試験・評価施設（</a:t>
            </a:r>
            <a:r>
              <a:rPr lang="en-US" altLang="ja-JP" sz="1600" b="1" dirty="0">
                <a:solidFill>
                  <a:schemeClr val="tx1"/>
                </a:solidFill>
                <a:latin typeface="Meiryo UI" pitchFamily="50" charset="-128"/>
                <a:ea typeface="Meiryo UI" pitchFamily="50" charset="-128"/>
                <a:cs typeface="Meiryo UI" pitchFamily="50" charset="-128"/>
              </a:rPr>
              <a:t>NLAB</a:t>
            </a:r>
            <a:r>
              <a:rPr lang="ja-JP" altLang="en-US" sz="1600" b="1" dirty="0">
                <a:solidFill>
                  <a:schemeClr val="tx1"/>
                </a:solidFill>
                <a:latin typeface="Meiryo UI" pitchFamily="50" charset="-128"/>
                <a:ea typeface="Meiryo UI" pitchFamily="50" charset="-128"/>
                <a:cs typeface="Meiryo UI" pitchFamily="50" charset="-128"/>
              </a:rPr>
              <a:t>）が開所</a:t>
            </a:r>
          </a:p>
          <a:p>
            <a:pPr marL="273050" indent="177800"/>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月に、世界最大級となる大型蓄電システム等の性能に関する試験評価施設が開所し、同年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月から運用開始。本施設は、今まで国内では不可能であった、大型蓄電池・蓄電システムの性能の優位性・安全性に関するグローバルな試験評価施設であり、国内産業の国際競争力の強化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に貢献するもの。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p:cNvPicPr>
            <a:picLocks noChangeAspect="1" noChangeArrowheads="1"/>
          </p:cNvPicPr>
          <p:nvPr/>
        </p:nvPicPr>
        <p:blipFill>
          <a:blip r:embed="rId2" cstate="email"/>
          <a:srcRect/>
          <a:stretch>
            <a:fillRect/>
          </a:stretch>
        </p:blipFill>
        <p:spPr bwMode="auto">
          <a:xfrm>
            <a:off x="3749447" y="4312123"/>
            <a:ext cx="2139238" cy="1656184"/>
          </a:xfrm>
          <a:prstGeom prst="rect">
            <a:avLst/>
          </a:prstGeom>
          <a:noFill/>
          <a:ln w="9525">
            <a:noFill/>
            <a:miter lim="800000"/>
            <a:headEnd/>
            <a:tailEnd/>
          </a:ln>
        </p:spPr>
      </p:pic>
      <p:sp>
        <p:nvSpPr>
          <p:cNvPr id="25" name="正方形/長方形 24"/>
          <p:cNvSpPr/>
          <p:nvPr/>
        </p:nvSpPr>
        <p:spPr>
          <a:xfrm>
            <a:off x="179512" y="3880075"/>
            <a:ext cx="1875835"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◆夢洲メガソーラー</a:t>
            </a:r>
            <a:endParaRPr lang="ja-JP" altLang="en-US" sz="1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26" name="正方形/長方形 25"/>
          <p:cNvSpPr/>
          <p:nvPr/>
        </p:nvSpPr>
        <p:spPr>
          <a:xfrm>
            <a:off x="3401412" y="3880075"/>
            <a:ext cx="1970411"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a:t>
            </a:r>
            <a:r>
              <a:rPr lang="en-US" altLang="ja-JP"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EV</a:t>
            </a:r>
            <a:r>
              <a:rPr lang="ja-JP" altLang="en-U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リユース蓄電池</a:t>
            </a:r>
            <a:endParaRPr lang="ja-JP" altLang="en-US" sz="1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pic>
        <p:nvPicPr>
          <p:cNvPr id="114690" name="Picture 2" descr="C:\Users\i5323479\AppData\Local\Microsoft\Windows\Temporary Internet Files\Content.Outlook\IGOBLTW4\_B2E0069 (3).jpg"/>
          <p:cNvPicPr>
            <a:picLocks noChangeAspect="1" noChangeArrowheads="1"/>
          </p:cNvPicPr>
          <p:nvPr/>
        </p:nvPicPr>
        <p:blipFill>
          <a:blip r:embed="rId3" cstate="print"/>
          <a:srcRect/>
          <a:stretch>
            <a:fillRect/>
          </a:stretch>
        </p:blipFill>
        <p:spPr bwMode="auto">
          <a:xfrm>
            <a:off x="535314" y="4218629"/>
            <a:ext cx="2549017" cy="1883286"/>
          </a:xfrm>
          <a:prstGeom prst="rect">
            <a:avLst/>
          </a:prstGeom>
          <a:noFill/>
        </p:spPr>
      </p:pic>
      <p:grpSp>
        <p:nvGrpSpPr>
          <p:cNvPr id="28" name="グループ化 27"/>
          <p:cNvGrpSpPr/>
          <p:nvPr/>
        </p:nvGrpSpPr>
        <p:grpSpPr>
          <a:xfrm>
            <a:off x="6238323" y="4340731"/>
            <a:ext cx="2150101" cy="1627575"/>
            <a:chOff x="4427984" y="5301208"/>
            <a:chExt cx="1802867" cy="1512168"/>
          </a:xfrm>
        </p:grpSpPr>
        <p:pic>
          <p:nvPicPr>
            <p:cNvPr id="29" name="Picture 2" descr="asset-1.jpg"/>
            <p:cNvPicPr>
              <a:picLocks noChangeAspect="1"/>
            </p:cNvPicPr>
            <p:nvPr/>
          </p:nvPicPr>
          <p:blipFill>
            <a:blip r:embed="rId4" cstate="email"/>
            <a:srcRect/>
            <a:stretch>
              <a:fillRect/>
            </a:stretch>
          </p:blipFill>
          <p:spPr bwMode="auto">
            <a:xfrm>
              <a:off x="5698306" y="6503733"/>
              <a:ext cx="513293" cy="254109"/>
            </a:xfrm>
            <a:prstGeom prst="rect">
              <a:avLst/>
            </a:prstGeom>
            <a:noFill/>
            <a:ln w="12700">
              <a:noFill/>
              <a:miter lim="0"/>
              <a:headEnd/>
              <a:tailEnd/>
            </a:ln>
          </p:spPr>
        </p:pic>
        <p:pic>
          <p:nvPicPr>
            <p:cNvPr id="30" name="Picture 1" descr="0000004044.jpg"/>
            <p:cNvPicPr>
              <a:picLocks noChangeAspect="1"/>
            </p:cNvPicPr>
            <p:nvPr/>
          </p:nvPicPr>
          <p:blipFill>
            <a:blip r:embed="rId5" cstate="email"/>
            <a:srcRect/>
            <a:stretch>
              <a:fillRect/>
            </a:stretch>
          </p:blipFill>
          <p:spPr bwMode="auto">
            <a:xfrm>
              <a:off x="4499992" y="6310205"/>
              <a:ext cx="856746" cy="503171"/>
            </a:xfrm>
            <a:prstGeom prst="rect">
              <a:avLst/>
            </a:prstGeom>
            <a:noFill/>
            <a:ln w="12700">
              <a:noFill/>
              <a:miter lim="0"/>
              <a:headEnd/>
              <a:tailEnd/>
            </a:ln>
          </p:spPr>
        </p:pic>
        <p:sp>
          <p:nvSpPr>
            <p:cNvPr id="31" name="右矢印 30"/>
            <p:cNvSpPr/>
            <p:nvPr/>
          </p:nvSpPr>
          <p:spPr bwMode="auto">
            <a:xfrm>
              <a:off x="5424676" y="6579054"/>
              <a:ext cx="169840" cy="773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solidFill>
                  <a:srgbClr val="FFFFFF"/>
                </a:solidFill>
              </a:endParaRPr>
            </a:p>
          </p:txBody>
        </p:sp>
        <p:sp>
          <p:nvSpPr>
            <p:cNvPr id="32" name="下矢印 31"/>
            <p:cNvSpPr/>
            <p:nvPr/>
          </p:nvSpPr>
          <p:spPr bwMode="auto">
            <a:xfrm flipV="1">
              <a:off x="5890194" y="6302368"/>
              <a:ext cx="54725" cy="15096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solidFill>
                  <a:srgbClr val="FFFFFF"/>
                </a:solidFill>
              </a:endParaRPr>
            </a:p>
          </p:txBody>
        </p:sp>
        <p:pic>
          <p:nvPicPr>
            <p:cNvPr id="33" name="Picture 2" descr="C:\Users\203978\Temporary Internet Files\Content.Outlook\IY9A5U71\IMG_1778.JPG"/>
            <p:cNvPicPr>
              <a:picLocks noChangeAspect="1" noChangeArrowheads="1"/>
            </p:cNvPicPr>
            <p:nvPr/>
          </p:nvPicPr>
          <p:blipFill>
            <a:blip r:embed="rId6" cstate="print">
              <a:clrChange>
                <a:clrFrom>
                  <a:srgbClr val="D1B19C"/>
                </a:clrFrom>
                <a:clrTo>
                  <a:srgbClr val="D1B19C">
                    <a:alpha val="0"/>
                  </a:srgbClr>
                </a:clrTo>
              </a:clrChange>
            </a:blip>
            <a:srcRect l="29525" t="48544" r="29525" b="12152"/>
            <a:stretch>
              <a:fillRect/>
            </a:stretch>
          </p:blipFill>
          <p:spPr bwMode="auto">
            <a:xfrm>
              <a:off x="4427984" y="5301208"/>
              <a:ext cx="1802867" cy="936104"/>
            </a:xfrm>
            <a:prstGeom prst="rect">
              <a:avLst/>
            </a:prstGeom>
            <a:noFill/>
          </p:spPr>
        </p:pic>
      </p:gr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lang="ja-JP" altLang="en-US" smtClean="0">
                <a:solidFill>
                  <a:prstClr val="black">
                    <a:tint val="75000"/>
                  </a:prstClr>
                </a:solidFill>
              </a:rPr>
              <a:pPr/>
              <a:t>91</a:t>
            </a:fld>
            <a:endParaRPr lang="ja-JP" altLang="en-US" dirty="0">
              <a:solidFill>
                <a:prstClr val="black">
                  <a:tint val="75000"/>
                </a:prstClr>
              </a:solidFill>
            </a:endParaRPr>
          </a:p>
        </p:txBody>
      </p:sp>
    </p:spTree>
    <p:extLst>
      <p:ext uri="{BB962C8B-B14F-4D97-AF65-F5344CB8AC3E}">
        <p14:creationId xmlns:p14="http://schemas.microsoft.com/office/powerpoint/2010/main" val="23025313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08" y="3022749"/>
            <a:ext cx="302895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107503" y="359534"/>
            <a:ext cx="8855015" cy="2133362"/>
          </a:xfrm>
          <a:prstGeom prst="roundRect">
            <a:avLst>
              <a:gd name="adj" fmla="val 362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分析⑦：</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機能のバックアップ</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首都圏で大災害が発生した</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場合などを</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想定し</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、集中型から双眼型へと国土構造の転換を促進していくことが重要。</a:t>
            </a:r>
            <a:endParaRPr lang="en-US" altLang="ja-JP" strike="sngStrik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このため、国家の危機管理の観点から首都圏以外で最も機能が集積する大阪・関西を、首都機能バックアップエリアとすることが求められる。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しかしながら、政府</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（首都直下地震対策）において、大阪を東京圏外の代替拠点の候補としつつ、そのあり方等については、今後の検討課題とされた。</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32114" y="2708920"/>
            <a:ext cx="3923960"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東西二極の一極としての大阪・関西</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0" y="3958317"/>
            <a:ext cx="1584176" cy="738664"/>
          </a:xfrm>
          <a:prstGeom prst="rect">
            <a:avLst/>
          </a:prstGeom>
          <a:noFill/>
        </p:spPr>
        <p:txBody>
          <a:bodyPr wrap="square" rtlCol="0">
            <a:spAutoFit/>
          </a:bodyPr>
          <a:lstStyle/>
          <a:p>
            <a:pPr algn="ctr"/>
            <a:r>
              <a:rPr kumimoji="1" lang="ja-JP" altLang="en-US" sz="1400" b="1" dirty="0" smtClean="0">
                <a:latin typeface="HGPｺﾞｼｯｸM" panose="020B0600000000000000" pitchFamily="50" charset="-128"/>
                <a:ea typeface="HGPｺﾞｼｯｸM" panose="020B0600000000000000" pitchFamily="50" charset="-128"/>
              </a:rPr>
              <a:t>西日本</a:t>
            </a:r>
            <a:endParaRPr kumimoji="1" lang="en-US" altLang="ja-JP" sz="1400" b="1" dirty="0" smtClean="0">
              <a:latin typeface="HGPｺﾞｼｯｸM" panose="020B0600000000000000" pitchFamily="50" charset="-128"/>
              <a:ea typeface="HGPｺﾞｼｯｸM" panose="020B0600000000000000" pitchFamily="50" charset="-128"/>
            </a:endParaRPr>
          </a:p>
          <a:p>
            <a:pPr algn="ctr"/>
            <a:r>
              <a:rPr kumimoji="1" lang="ja-JP" altLang="en-US" sz="1400" b="1" dirty="0" smtClean="0">
                <a:latin typeface="HGPｺﾞｼｯｸM" panose="020B0600000000000000" pitchFamily="50" charset="-128"/>
                <a:ea typeface="HGPｺﾞｼｯｸM" panose="020B0600000000000000" pitchFamily="50" charset="-128"/>
              </a:rPr>
              <a:t>人口</a:t>
            </a:r>
            <a:r>
              <a:rPr kumimoji="1" lang="en-US" altLang="ja-JP" sz="1400" b="1" dirty="0" smtClean="0">
                <a:latin typeface="HGPｺﾞｼｯｸM" panose="020B0600000000000000" pitchFamily="50" charset="-128"/>
                <a:ea typeface="HGPｺﾞｼｯｸM" panose="020B0600000000000000" pitchFamily="50" charset="-128"/>
              </a:rPr>
              <a:t>6,106</a:t>
            </a:r>
            <a:r>
              <a:rPr kumimoji="1" lang="ja-JP" altLang="en-US" sz="1400" b="1" dirty="0" smtClean="0">
                <a:latin typeface="HGPｺﾞｼｯｸM" panose="020B0600000000000000" pitchFamily="50" charset="-128"/>
                <a:ea typeface="HGPｺﾞｼｯｸM" panose="020B0600000000000000" pitchFamily="50" charset="-128"/>
              </a:rPr>
              <a:t>万人</a:t>
            </a:r>
            <a:endParaRPr kumimoji="1" lang="en-US" altLang="ja-JP" sz="1400" b="1" dirty="0" smtClean="0">
              <a:latin typeface="HGPｺﾞｼｯｸM" panose="020B0600000000000000" pitchFamily="50" charset="-128"/>
              <a:ea typeface="HGPｺﾞｼｯｸM" panose="020B0600000000000000" pitchFamily="50" charset="-128"/>
            </a:endParaRPr>
          </a:p>
          <a:p>
            <a:pPr algn="ctr"/>
            <a:r>
              <a:rPr lang="en-US" altLang="ja-JP" sz="1400" b="1" dirty="0" smtClean="0">
                <a:latin typeface="HGPｺﾞｼｯｸM" panose="020B0600000000000000" pitchFamily="50" charset="-128"/>
                <a:ea typeface="HGPｺﾞｼｯｸM" panose="020B0600000000000000" pitchFamily="50" charset="-128"/>
              </a:rPr>
              <a:t>GDP248</a:t>
            </a:r>
            <a:r>
              <a:rPr lang="ja-JP" altLang="en-US" sz="1400" b="1" dirty="0" smtClean="0">
                <a:latin typeface="HGPｺﾞｼｯｸM" panose="020B0600000000000000" pitchFamily="50" charset="-128"/>
                <a:ea typeface="HGPｺﾞｼｯｸM" panose="020B0600000000000000" pitchFamily="50" charset="-128"/>
              </a:rPr>
              <a:t>兆円</a:t>
            </a:r>
            <a:endParaRPr kumimoji="1" lang="ja-JP" altLang="en-US" sz="1400" b="1" dirty="0">
              <a:latin typeface="HGPｺﾞｼｯｸM" panose="020B0600000000000000" pitchFamily="50" charset="-128"/>
              <a:ea typeface="HGPｺﾞｼｯｸM" panose="020B0600000000000000" pitchFamily="50" charset="-128"/>
            </a:endParaRPr>
          </a:p>
        </p:txBody>
      </p:sp>
      <p:sp>
        <p:nvSpPr>
          <p:cNvPr id="12" name="テキスト ボックス 11"/>
          <p:cNvSpPr txBox="1"/>
          <p:nvPr/>
        </p:nvSpPr>
        <p:spPr>
          <a:xfrm>
            <a:off x="3059832" y="4006225"/>
            <a:ext cx="1584176" cy="738664"/>
          </a:xfrm>
          <a:prstGeom prst="rect">
            <a:avLst/>
          </a:prstGeom>
          <a:noFill/>
        </p:spPr>
        <p:txBody>
          <a:bodyPr wrap="square" rtlCol="0">
            <a:spAutoFit/>
          </a:bodyPr>
          <a:lstStyle/>
          <a:p>
            <a:pPr algn="ctr"/>
            <a:r>
              <a:rPr kumimoji="1" lang="ja-JP" altLang="en-US" sz="1400" dirty="0" smtClean="0">
                <a:latin typeface="HGPｺﾞｼｯｸM" panose="020B0600000000000000" pitchFamily="50" charset="-128"/>
                <a:ea typeface="HGPｺﾞｼｯｸM" panose="020B0600000000000000" pitchFamily="50" charset="-128"/>
              </a:rPr>
              <a:t>東日本</a:t>
            </a:r>
            <a:endParaRPr kumimoji="1" lang="en-US" altLang="ja-JP" sz="1400" dirty="0" smtClean="0">
              <a:latin typeface="HGPｺﾞｼｯｸM" panose="020B0600000000000000" pitchFamily="50" charset="-128"/>
              <a:ea typeface="HGPｺﾞｼｯｸM" panose="020B0600000000000000" pitchFamily="50" charset="-128"/>
            </a:endParaRPr>
          </a:p>
          <a:p>
            <a:pPr algn="ctr"/>
            <a:r>
              <a:rPr kumimoji="1" lang="ja-JP" altLang="en-US" sz="1400" dirty="0" smtClean="0">
                <a:latin typeface="HGPｺﾞｼｯｸM" panose="020B0600000000000000" pitchFamily="50" charset="-128"/>
                <a:ea typeface="HGPｺﾞｼｯｸM" panose="020B0600000000000000" pitchFamily="50" charset="-128"/>
              </a:rPr>
              <a:t>人口</a:t>
            </a:r>
            <a:r>
              <a:rPr kumimoji="1" lang="en-US" altLang="ja-JP" sz="1400" dirty="0" smtClean="0">
                <a:latin typeface="HGPｺﾞｼｯｸM" panose="020B0600000000000000" pitchFamily="50" charset="-128"/>
                <a:ea typeface="HGPｺﾞｼｯｸM" panose="020B0600000000000000" pitchFamily="50" charset="-128"/>
              </a:rPr>
              <a:t>6,625</a:t>
            </a:r>
            <a:r>
              <a:rPr kumimoji="1" lang="ja-JP" altLang="en-US" sz="1400" dirty="0" smtClean="0">
                <a:latin typeface="HGPｺﾞｼｯｸM" panose="020B0600000000000000" pitchFamily="50" charset="-128"/>
                <a:ea typeface="HGPｺﾞｼｯｸM" panose="020B0600000000000000" pitchFamily="50" charset="-128"/>
              </a:rPr>
              <a:t>万人</a:t>
            </a:r>
            <a:endParaRPr kumimoji="1" lang="en-US" altLang="ja-JP" sz="1400" dirty="0" smtClean="0">
              <a:latin typeface="HGPｺﾞｼｯｸM" panose="020B0600000000000000" pitchFamily="50" charset="-128"/>
              <a:ea typeface="HGPｺﾞｼｯｸM" panose="020B0600000000000000" pitchFamily="50" charset="-128"/>
            </a:endParaRPr>
          </a:p>
          <a:p>
            <a:pPr algn="ctr"/>
            <a:r>
              <a:rPr lang="en-US" altLang="ja-JP" sz="1400" dirty="0" smtClean="0">
                <a:latin typeface="HGPｺﾞｼｯｸM" panose="020B0600000000000000" pitchFamily="50" charset="-128"/>
                <a:ea typeface="HGPｺﾞｼｯｸM" panose="020B0600000000000000" pitchFamily="50" charset="-128"/>
              </a:rPr>
              <a:t>GDP298</a:t>
            </a:r>
            <a:r>
              <a:rPr lang="ja-JP" altLang="en-US" sz="1400" dirty="0" smtClean="0">
                <a:latin typeface="HGPｺﾞｼｯｸM" panose="020B0600000000000000" pitchFamily="50" charset="-128"/>
                <a:ea typeface="HGPｺﾞｼｯｸM" panose="020B0600000000000000" pitchFamily="50" charset="-128"/>
              </a:rPr>
              <a:t>兆円</a:t>
            </a:r>
            <a:endParaRPr kumimoji="1" lang="ja-JP" altLang="en-US" sz="1400" dirty="0">
              <a:latin typeface="HGPｺﾞｼｯｸM" panose="020B0600000000000000" pitchFamily="50" charset="-128"/>
              <a:ea typeface="HGPｺﾞｼｯｸM" panose="020B0600000000000000" pitchFamily="50" charset="-128"/>
            </a:endParaRPr>
          </a:p>
        </p:txBody>
      </p:sp>
      <p:sp>
        <p:nvSpPr>
          <p:cNvPr id="3" name="スライド番号プレースホルダー 2"/>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92</a:t>
            </a:fld>
            <a:endParaRPr kumimoji="1" lang="ja-JP" altLang="en-US"/>
          </a:p>
        </p:txBody>
      </p:sp>
      <p:sp>
        <p:nvSpPr>
          <p:cNvPr id="19" name="正方形/長方形 14"/>
          <p:cNvSpPr>
            <a:spLocks noChangeArrowheads="1"/>
          </p:cNvSpPr>
          <p:nvPr/>
        </p:nvSpPr>
        <p:spPr bwMode="auto">
          <a:xfrm>
            <a:off x="4860032" y="2734947"/>
            <a:ext cx="37417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marL="177800" indent="-1778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今後の検討課題</a:t>
            </a:r>
            <a:r>
              <a:rPr lang="ja-JP" altLang="en-US" sz="1100" dirty="0">
                <a:latin typeface="Meiryo UI" pitchFamily="50" charset="-128"/>
                <a:ea typeface="Meiryo UI" pitchFamily="50" charset="-128"/>
                <a:cs typeface="Meiryo UI" pitchFamily="50" charset="-128"/>
              </a:rPr>
              <a:t>（出典：内閣府「政府業務継続計画（首都直下地震対策）（</a:t>
            </a:r>
            <a:r>
              <a:rPr lang="en-US" altLang="ja-JP" sz="1100" dirty="0">
                <a:latin typeface="Meiryo UI" pitchFamily="50" charset="-128"/>
                <a:ea typeface="Meiryo UI" pitchFamily="50" charset="-128"/>
                <a:cs typeface="Meiryo UI" pitchFamily="50" charset="-128"/>
              </a:rPr>
              <a:t>H26</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3</a:t>
            </a:r>
            <a:r>
              <a:rPr lang="ja-JP" altLang="en-US" sz="1100" dirty="0">
                <a:latin typeface="Meiryo UI" pitchFamily="50" charset="-128"/>
                <a:ea typeface="Meiryo UI" pitchFamily="50" charset="-128"/>
                <a:cs typeface="Meiryo UI" pitchFamily="50" charset="-128"/>
              </a:rPr>
              <a:t>月）」から抜粋）</a:t>
            </a:r>
          </a:p>
        </p:txBody>
      </p:sp>
      <p:sp>
        <p:nvSpPr>
          <p:cNvPr id="20" name="正方形/長方形 19"/>
          <p:cNvSpPr>
            <a:spLocks noChangeArrowheads="1"/>
          </p:cNvSpPr>
          <p:nvPr/>
        </p:nvSpPr>
        <p:spPr bwMode="auto">
          <a:xfrm>
            <a:off x="5037138" y="3357686"/>
            <a:ext cx="3741737" cy="1939925"/>
          </a:xfrm>
          <a:prstGeom prst="rect">
            <a:avLst/>
          </a:prstGeom>
          <a:solidFill>
            <a:schemeClr val="tx2">
              <a:lumMod val="20000"/>
              <a:lumOff val="80000"/>
            </a:schemeClr>
          </a:solidFill>
          <a:ln w="9525" algn="ctr">
            <a:solidFill>
              <a:srgbClr val="000000"/>
            </a:solidFill>
            <a:miter lim="800000"/>
            <a:headEnd/>
            <a:tailEnd/>
          </a:ln>
          <a:effectLst/>
          <a:extLst/>
        </p:spPr>
        <p:txBody>
          <a:bodyPr upright="1">
            <a:spAutoFit/>
          </a:bodyPr>
          <a:lstStyle/>
          <a:p>
            <a:pPr marL="114300" indent="-114300" fontAlgn="auto">
              <a:lnSpc>
                <a:spcPts val="1600"/>
              </a:lnSpc>
              <a:spcBef>
                <a:spcPts val="0"/>
              </a:spcBef>
              <a:spcAft>
                <a:spcPts val="0"/>
              </a:spcAft>
              <a:defRPr/>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・さいたま新都心等の東京圏内の地区のほか、</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114300" indent="-114300" fontAlgn="auto">
              <a:lnSpc>
                <a:spcPts val="1600"/>
              </a:lnSpc>
              <a:spcBef>
                <a:spcPts val="0"/>
              </a:spcBef>
              <a:spcAft>
                <a:spcPts val="0"/>
              </a:spcAft>
              <a:defRPr/>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大規模地震に係る現地対策本部の設置予定箇所、各府省等の地方支分部局が集積する都市（札幌市、仙台市、名古屋市、大阪市、広島市、福岡市等）等代替拠点と成り得る地域を対象に、代替拠点への職員の移動手段、既存の庁舎、設備及び資機材の活用、宿泊施設等の確保等に係る具体的なオペレーションについても検討するものとする。</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14"/>
          <p:cNvSpPr>
            <a:spLocks noChangeArrowheads="1"/>
          </p:cNvSpPr>
          <p:nvPr/>
        </p:nvSpPr>
        <p:spPr bwMode="auto">
          <a:xfrm>
            <a:off x="4872568" y="5489141"/>
            <a:ext cx="37417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marL="177800" indent="-1778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企業における機能分散の</a:t>
            </a:r>
            <a:r>
              <a:rPr lang="ja-JP" altLang="en-US" sz="1400" dirty="0">
                <a:latin typeface="Meiryo UI" pitchFamily="50" charset="-128"/>
                <a:ea typeface="Meiryo UI" pitchFamily="50" charset="-128"/>
                <a:cs typeface="Meiryo UI" pitchFamily="50" charset="-128"/>
              </a:rPr>
              <a:t>例</a:t>
            </a:r>
            <a:endParaRPr lang="ja-JP" altLang="en-US" sz="1100"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5062534" y="5796918"/>
            <a:ext cx="3517310" cy="523220"/>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ＡＩＧジャパンホールディングスが第二の拠点を</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大阪に新設</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予定）</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4"/>
          <p:cNvSpPr>
            <a:spLocks noChangeArrowheads="1"/>
          </p:cNvSpPr>
          <p:nvPr/>
        </p:nvSpPr>
        <p:spPr bwMode="auto">
          <a:xfrm>
            <a:off x="198614" y="6320138"/>
            <a:ext cx="37417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marL="177800" indent="-1778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smtClean="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出典</a:t>
            </a:r>
            <a:r>
              <a:rPr lang="ja-JP" altLang="en-US" sz="1100" dirty="0" smtClean="0">
                <a:latin typeface="Meiryo UI" pitchFamily="50" charset="-128"/>
                <a:ea typeface="Meiryo UI" pitchFamily="50" charset="-128"/>
                <a:cs typeface="Meiryo UI" pitchFamily="50" charset="-128"/>
              </a:rPr>
              <a:t>：内閣府「県民経済計算」</a:t>
            </a:r>
            <a:r>
              <a:rPr lang="en-US" altLang="ja-JP" sz="1100" dirty="0" smtClean="0">
                <a:latin typeface="Meiryo UI" pitchFamily="50" charset="-128"/>
                <a:ea typeface="Meiryo UI" pitchFamily="50" charset="-128"/>
                <a:cs typeface="Meiryo UI" pitchFamily="50" charset="-128"/>
              </a:rPr>
              <a:t>(H25</a:t>
            </a:r>
            <a:r>
              <a:rPr lang="ja-JP" altLang="en-US" sz="1100" dirty="0" smtClean="0">
                <a:latin typeface="Meiryo UI" pitchFamily="50" charset="-128"/>
                <a:ea typeface="Meiryo UI" pitchFamily="50" charset="-128"/>
                <a:cs typeface="Meiryo UI" pitchFamily="50" charset="-128"/>
              </a:rPr>
              <a:t>年度）、統計局「人口推計（Ｈ</a:t>
            </a:r>
            <a:r>
              <a:rPr lang="en-US" altLang="ja-JP" sz="1100" dirty="0" smtClean="0">
                <a:latin typeface="Meiryo UI" pitchFamily="50" charset="-128"/>
                <a:ea typeface="Meiryo UI" pitchFamily="50" charset="-128"/>
                <a:cs typeface="Meiryo UI" pitchFamily="50" charset="-128"/>
              </a:rPr>
              <a:t>25</a:t>
            </a:r>
            <a:r>
              <a:rPr lang="ja-JP" altLang="en-US" sz="1100" dirty="0" smtClean="0">
                <a:latin typeface="Meiryo UI" pitchFamily="50" charset="-128"/>
                <a:ea typeface="Meiryo UI" pitchFamily="50" charset="-128"/>
                <a:cs typeface="Meiryo UI" pitchFamily="50" charset="-128"/>
              </a:rPr>
              <a:t>年</a:t>
            </a:r>
            <a:r>
              <a:rPr lang="en-US" altLang="ja-JP" sz="1100" dirty="0" smtClean="0">
                <a:latin typeface="Meiryo UI" pitchFamily="50" charset="-128"/>
                <a:ea typeface="Meiryo UI" pitchFamily="50" charset="-128"/>
                <a:cs typeface="Meiryo UI" pitchFamily="50" charset="-128"/>
              </a:rPr>
              <a:t>10</a:t>
            </a:r>
            <a:r>
              <a:rPr lang="ja-JP" altLang="en-US" sz="1100" dirty="0" smtClean="0">
                <a:latin typeface="Meiryo UI" pitchFamily="50" charset="-128"/>
                <a:ea typeface="Meiryo UI" pitchFamily="50" charset="-128"/>
                <a:cs typeface="Meiryo UI" pitchFamily="50" charset="-128"/>
              </a:rPr>
              <a:t>月</a:t>
            </a:r>
            <a:r>
              <a:rPr lang="en-US" altLang="ja-JP" sz="1100" dirty="0" smtClean="0">
                <a:latin typeface="Meiryo UI" pitchFamily="50" charset="-128"/>
                <a:ea typeface="Meiryo UI" pitchFamily="50" charset="-128"/>
                <a:cs typeface="Meiryo UI" pitchFamily="50" charset="-128"/>
              </a:rPr>
              <a:t>1</a:t>
            </a:r>
            <a:r>
              <a:rPr lang="ja-JP" altLang="en-US" sz="1100" dirty="0" smtClean="0">
                <a:latin typeface="Meiryo UI" pitchFamily="50" charset="-128"/>
                <a:ea typeface="Meiryo UI" pitchFamily="50" charset="-128"/>
                <a:cs typeface="Meiryo UI" pitchFamily="50" charset="-128"/>
              </a:rPr>
              <a:t>日付）」より企画室作成</a:t>
            </a:r>
            <a:endParaRPr lang="ja-JP" altLang="en-US"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223512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93</a:t>
            </a:fld>
            <a:endParaRPr kumimoji="1" lang="ja-JP" altLang="en-US"/>
          </a:p>
        </p:txBody>
      </p:sp>
      <p:sp>
        <p:nvSpPr>
          <p:cNvPr id="13" name="角丸四角形 12"/>
          <p:cNvSpPr/>
          <p:nvPr/>
        </p:nvSpPr>
        <p:spPr>
          <a:xfrm>
            <a:off x="228651" y="548680"/>
            <a:ext cx="8691151" cy="4680520"/>
          </a:xfrm>
          <a:prstGeom prst="roundRect">
            <a:avLst>
              <a:gd name="adj" fmla="val 5090"/>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lnSpc>
                <a:spcPts val="26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⑴企業・人材・情報が集い、イノベーションが生まれる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600"/>
              </a:lnSpc>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ブランドの核となる大阪都心部が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圏全体の成長をけん引していくためには、ポテンシャルの高い企業集積や活発な民間投資を活かしつつ、特区制度の活用や「グランドデザイン・大阪」の推進等により、さらに都市機能を高度化していくことが必要</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6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今後うめ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期区域については、 まちづくりの目標である </a:t>
            </a:r>
            <a:r>
              <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“世界の人々を惹きつける比類なき魅力を備えた「みどり」と、新たな国際競争力を獲得し、世界をリードする「イノベーション」を生み出す都市機能との融合拠点の形成</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をめざし、民間開発を誘導するととも</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に、新駅設置等の基盤整備事業を推進するなどまちづくりの実現に向けた取組みを進めて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いくことが必要。</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600"/>
              </a:lnSpc>
            </a:pP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政府</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業務継続計画に関しては、首都圏以外のバックアップエリアとして、大阪・関西を位置付けるよう求め、また、ＢＣＰの観点から企業等の大阪への機能分散に向けた関心を高めていく必要がある</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44096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43982" y="550753"/>
            <a:ext cx="8604481" cy="1871920"/>
          </a:xfrm>
          <a:prstGeom prst="roundRect">
            <a:avLst>
              <a:gd name="adj" fmla="val 362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6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強靭化の取組み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spcAft>
                <a:spcPts val="0"/>
              </a:spcAf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南海トラフ巨大地震の詳細な想定を踏まえて策定した</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「新・大阪府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地震防災アクションプラン</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」に基づき、防潮堤の液状化対策や密集市街地対策等の取組みを進めているところ。</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spcAft>
                <a:spcPts val="0"/>
              </a:spcAf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熊本地震の教訓を踏まえ、必要に応じて施策に反映</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な地域づくりを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目指し、「大阪府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地域強靭化計画」を</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年度に策定。</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spcAft>
                <a:spcPts val="0"/>
              </a:spcAft>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今年度「</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大阪府地域防災計画」の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修正を予定。</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44473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4118716596"/>
              </p:ext>
            </p:extLst>
          </p:nvPr>
        </p:nvGraphicFramePr>
        <p:xfrm>
          <a:off x="292630" y="3011682"/>
          <a:ext cx="4495393" cy="2217517"/>
        </p:xfrm>
        <a:graphic>
          <a:graphicData uri="http://schemas.openxmlformats.org/drawingml/2006/table">
            <a:tbl>
              <a:tblPr firstRow="1" firstCol="1" bandRow="1"/>
              <a:tblGrid>
                <a:gridCol w="4495393"/>
              </a:tblGrid>
              <a:tr h="2217517">
                <a:tc>
                  <a:txBody>
                    <a:bodyPr/>
                    <a:lstStyle/>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◆基本目標</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「発災による死者数を限りなくゼロに近づけるとともに</a:t>
                      </a:r>
                      <a:r>
                        <a:rPr lang="ja-JP" altLang="en-US"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経済的被害を最小限に抑えること」を究極の目標とする</a:t>
                      </a: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◆取組期間</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うち集中取組期間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◆被害軽減目標</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上記取組期間（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年）において、達成可能と</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見込む被害軽減目標をできる限り定量的に明示</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正方形/長方形 10"/>
          <p:cNvSpPr/>
          <p:nvPr/>
        </p:nvSpPr>
        <p:spPr>
          <a:xfrm>
            <a:off x="226520" y="2708379"/>
            <a:ext cx="4473511" cy="307777"/>
          </a:xfrm>
          <a:prstGeom prst="rect">
            <a:avLst/>
          </a:prstGeom>
        </p:spPr>
        <p:txBody>
          <a:bodyPr wrap="square">
            <a:spAutoFit/>
          </a:bodyPr>
          <a:lstStyle/>
          <a:p>
            <a:pPr marL="177800" indent="-177800"/>
            <a:r>
              <a:rPr lang="ja-JP" altLang="ja-JP" sz="1400" dirty="0" smtClean="0">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新・大阪府地震防災アクションプラン基本方針</a:t>
            </a:r>
            <a:endParaRPr lang="en-US" altLang="ja-JP" sz="1400" dirty="0" smtClean="0">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12" name="テキスト ボックス 11"/>
          <p:cNvSpPr txBox="1"/>
          <p:nvPr/>
        </p:nvSpPr>
        <p:spPr>
          <a:xfrm>
            <a:off x="179512" y="44624"/>
            <a:ext cx="7848872"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安全・安心を確保し、持続的に発展する都市づくり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251520" y="5445224"/>
            <a:ext cx="8691151" cy="1368152"/>
          </a:xfrm>
          <a:prstGeom prst="roundRect">
            <a:avLst>
              <a:gd name="adj" fmla="val 11480"/>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≪⑵安全・安心を確保し、持続的に発展する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都市づくり　総括≫</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南海トラフ巨大地震をはじめとする自然災害への対応を</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推進し、</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の成長の基盤と</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なる内外から信頼される最高</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水準の安全・</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安心を実現することが必要。</a:t>
            </a:r>
            <a:endParaRPr kumimoji="0" lang="en-US" altLang="ja-JP"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94</a:t>
            </a:fld>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1444258741"/>
              </p:ext>
            </p:extLst>
          </p:nvPr>
        </p:nvGraphicFramePr>
        <p:xfrm>
          <a:off x="4860032" y="3025330"/>
          <a:ext cx="3888432" cy="2228911"/>
        </p:xfrm>
        <a:graphic>
          <a:graphicData uri="http://schemas.openxmlformats.org/drawingml/2006/table">
            <a:tbl>
              <a:tblPr firstRow="1" firstCol="1" bandRow="1"/>
              <a:tblGrid>
                <a:gridCol w="3888432"/>
              </a:tblGrid>
              <a:tr h="2228911">
                <a:tc>
                  <a:txBody>
                    <a:bodyPr/>
                    <a:lstStyle/>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◆目的</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「起きてはならない最悪の事態」</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ケースを想定し、これらの事態を回避し、より適切に対応するため、既存の施策を総点検し、漏れがないよう体系的に整理したうえで取組みを推進する。</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◆期間　</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年度までを見据えて策定。今後の社会経済情勢等の変化や施策の推進状況等を踏まえ、概ね</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年後に見直す。</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正方形/長方形 13"/>
          <p:cNvSpPr/>
          <p:nvPr/>
        </p:nvSpPr>
        <p:spPr>
          <a:xfrm>
            <a:off x="4700031" y="2703906"/>
            <a:ext cx="4244957" cy="307777"/>
          </a:xfrm>
          <a:prstGeom prst="rect">
            <a:avLst/>
          </a:prstGeom>
        </p:spPr>
        <p:txBody>
          <a:bodyPr wrap="square">
            <a:spAutoFit/>
          </a:bodyPr>
          <a:lstStyle/>
          <a:p>
            <a:pPr marL="177800" indent="-177800"/>
            <a:r>
              <a:rPr lang="ja-JP" altLang="ja-JP" sz="1400" dirty="0" smtClean="0">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大阪府地域強靭化計画について</a:t>
            </a:r>
            <a:endPar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endParaRPr>
          </a:p>
        </p:txBody>
      </p:sp>
    </p:spTree>
    <p:extLst>
      <p:ext uri="{BB962C8B-B14F-4D97-AF65-F5344CB8AC3E}">
        <p14:creationId xmlns:p14="http://schemas.microsoft.com/office/powerpoint/2010/main" val="29257414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79388" y="765175"/>
            <a:ext cx="8856662" cy="2015753"/>
          </a:xfrm>
          <a:prstGeom prst="roundRect">
            <a:avLst>
              <a:gd name="adj" fmla="val 537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marL="271463" indent="-271463" algn="just" fontAlgn="auto">
              <a:lnSpc>
                <a:spcPts val="2200"/>
              </a:lnSpc>
              <a:spcBef>
                <a:spcPts val="0"/>
              </a:spcBef>
              <a:spcAft>
                <a:spcPts val="0"/>
              </a:spcAf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分析①：エネルギー地産地消推進プラン</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fontAlgn="auto">
              <a:lnSpc>
                <a:spcPts val="2200"/>
              </a:lnSpc>
              <a:spcBef>
                <a:spcPts val="0"/>
              </a:spcBef>
              <a:spcAft>
                <a:spcPts val="0"/>
              </a:spcAf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東日本大震災により我が国のエネルギー供給の脆弱さが露呈。</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lnSpc>
                <a:spcPts val="2200"/>
              </a:lnSpc>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今後も持続的な経済成長を図るためには、エネルギー需給構造の転換が必要。</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lnSpc>
                <a:spcPts val="2200"/>
              </a:lnSpc>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大阪府市では、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月、「おおさかエネルギー地産地消推進プラン」を策定し、</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lnSpc>
                <a:spcPts val="2200"/>
              </a:lnSpc>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エネルギー消費の抑制、</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電力需要の平準化と電力供給の安定化について、「おおさかスマートエネルギーセンター」を拠点として取組みを進めている。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250825" y="588963"/>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188" name="正方形/長方形 7"/>
          <p:cNvSpPr>
            <a:spLocks noChangeArrowheads="1"/>
          </p:cNvSpPr>
          <p:nvPr/>
        </p:nvSpPr>
        <p:spPr bwMode="auto">
          <a:xfrm>
            <a:off x="274638" y="2928938"/>
            <a:ext cx="5327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ja-JP" sz="1600">
                <a:latin typeface="HGPｺﾞｼｯｸE" pitchFamily="50" charset="-128"/>
                <a:ea typeface="HGPｺﾞｼｯｸE" pitchFamily="50" charset="-128"/>
                <a:cs typeface="Meiryo UI" pitchFamily="50" charset="-128"/>
              </a:rPr>
              <a:t>■</a:t>
            </a:r>
            <a:r>
              <a:rPr lang="ja-JP" altLang="en-US" sz="1600">
                <a:latin typeface="HGPｺﾞｼｯｸE" pitchFamily="50" charset="-128"/>
                <a:ea typeface="HGPｺﾞｼｯｸE" pitchFamily="50" charset="-128"/>
                <a:cs typeface="Meiryo UI" pitchFamily="50" charset="-128"/>
              </a:rPr>
              <a:t>おおさかエネルギー地産地消推進プラン（</a:t>
            </a:r>
            <a:r>
              <a:rPr lang="en-US" altLang="ja-JP" sz="1600">
                <a:latin typeface="HGPｺﾞｼｯｸE" pitchFamily="50" charset="-128"/>
                <a:ea typeface="HGPｺﾞｼｯｸE" pitchFamily="50" charset="-128"/>
                <a:cs typeface="Meiryo UI" pitchFamily="50" charset="-128"/>
              </a:rPr>
              <a:t>H26.3</a:t>
            </a:r>
            <a:r>
              <a:rPr lang="ja-JP" altLang="en-US" sz="1600">
                <a:latin typeface="HGPｺﾞｼｯｸE" pitchFamily="50" charset="-128"/>
                <a:ea typeface="HGPｺﾞｼｯｸE" pitchFamily="50" charset="-128"/>
                <a:cs typeface="Meiryo UI" pitchFamily="50" charset="-128"/>
              </a:rPr>
              <a:t>策定）</a:t>
            </a:r>
          </a:p>
        </p:txBody>
      </p:sp>
      <p:graphicFrame>
        <p:nvGraphicFramePr>
          <p:cNvPr id="9" name="表 8"/>
          <p:cNvGraphicFramePr>
            <a:graphicFrameLocks noGrp="1"/>
          </p:cNvGraphicFramePr>
          <p:nvPr/>
        </p:nvGraphicFramePr>
        <p:xfrm>
          <a:off x="604838" y="3432175"/>
          <a:ext cx="7961312" cy="2665413"/>
        </p:xfrm>
        <a:graphic>
          <a:graphicData uri="http://schemas.openxmlformats.org/drawingml/2006/table">
            <a:tbl>
              <a:tblPr firstRow="1" firstCol="1" bandRow="1"/>
              <a:tblGrid>
                <a:gridCol w="7961312"/>
              </a:tblGrid>
              <a:tr h="2665413">
                <a:tc>
                  <a:txBody>
                    <a:bodyPr/>
                    <a:lstStyle/>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○期間　～</a:t>
                      </a:r>
                      <a:r>
                        <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a:t>
                      </a:r>
                      <a:r>
                        <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国のエネルギー政策の動向により期間中にあっても適宜見直しを行う）</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（１）再生可能エネルギーの普及拡大</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大阪の地域特性を考慮し、太陽光発電の普及促進に力点を置き、</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年度までに府域で</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の太陽光発電の増加をめざします！</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（２）エネルギー消費の抑制　（省エネ型ライフスタイルへの転換等）</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省エネ機器・設備の導入促進等を図り、エネルギーを有効活用して無理なくエネルギー使用量を削減で</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きる省エネルギー社会の構築をめざします！</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（３）電力需要の平準化と電力供給の安定化</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ガス冷暖房等の導入により</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の電力需要を削減するとともに、分散型電源等（コージェネレーショ</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ン等）の導入により新たに</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の供給力を確保します！</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3195" name="テキスト ボックス 10"/>
          <p:cNvSpPr txBox="1">
            <a:spLocks noChangeArrowheads="1"/>
          </p:cNvSpPr>
          <p:nvPr/>
        </p:nvSpPr>
        <p:spPr bwMode="auto">
          <a:xfrm>
            <a:off x="250825" y="188913"/>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000" dirty="0">
                <a:latin typeface="Meiryo UI" pitchFamily="50" charset="-128"/>
                <a:ea typeface="Meiryo UI" pitchFamily="50" charset="-128"/>
                <a:cs typeface="Meiryo UI" pitchFamily="50" charset="-128"/>
              </a:rPr>
              <a:t>(3)</a:t>
            </a:r>
            <a:r>
              <a:rPr lang="ja-JP" altLang="en-US" sz="2000" dirty="0">
                <a:latin typeface="Meiryo UI" pitchFamily="50" charset="-128"/>
                <a:ea typeface="Meiryo UI" pitchFamily="50" charset="-128"/>
                <a:cs typeface="Meiryo UI" pitchFamily="50" charset="-128"/>
              </a:rPr>
              <a:t>　新たなエネルギー社会の構築と環境先進都市づくり</a:t>
            </a:r>
            <a:endParaRPr lang="en-US" altLang="ja-JP" sz="20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pPr>
              <a:defRPr/>
            </a:pPr>
            <a:fld id="{521A0BE3-FC86-41BC-863F-09DE4495FDB9}" type="slidenum">
              <a:rPr lang="ja-JP" altLang="en-US"/>
              <a:pPr>
                <a:defRPr/>
              </a:pPr>
              <a:t>95</a:t>
            </a:fld>
            <a:endParaRPr lang="ja-JP" altLang="en-US" dirty="0"/>
          </a:p>
        </p:txBody>
      </p:sp>
    </p:spTree>
    <p:extLst>
      <p:ext uri="{BB962C8B-B14F-4D97-AF65-F5344CB8AC3E}">
        <p14:creationId xmlns:p14="http://schemas.microsoft.com/office/powerpoint/2010/main" val="7130233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407988" y="5808489"/>
            <a:ext cx="8315325" cy="1004887"/>
          </a:xfrm>
          <a:prstGeom prst="roundRect">
            <a:avLst>
              <a:gd name="adj" fmla="val 11480"/>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≪⑶新たなエネルギー社会の構築と環境先進都市づくり　総括≫</a:t>
            </a:r>
            <a:endParaRPr kumimoji="0"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エネルギーの問題は、地方公共団体が自らの問題と位置づけ、 「おおさかエネルギー地産地消プラン」等に基づき、積極的に関与して、安全かつ安定的に、適正な価格で供給される新たなエネルギー社会の構築をめざすことが重要。</a:t>
            </a:r>
            <a:endParaRPr kumimoji="0"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54628" y="188640"/>
            <a:ext cx="8622000" cy="3127564"/>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185738" indent="-185738" algn="just">
              <a:lnSpc>
                <a:spcPts val="2200"/>
              </a:lnSpc>
              <a:spcAft>
                <a:spcPts val="0"/>
              </a:spcAft>
            </a:pP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分析②：新たなエネルギーインフラの構築</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7800" indent="-177800" algn="just">
              <a:lnSpc>
                <a:spcPts val="2200"/>
              </a:lnSpc>
            </a:pPr>
            <a:r>
              <a:rPr lang="ja-JP" altLang="en-US" sz="13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新エネルギー機器等の公共施設での先導的な導入・活用事例の創出・</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を通じてさらなる新エネルギー関連ビジネスの普及・市場拡大につとめており、</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水素ステーション整備に取り組む民間事業者に、大阪の都心部に位置する府有地の貸し付けを実施。また、大阪府中央卸売市場に国内最大級の燃料電池を設置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し、新エネルギー等を利用した安定的電源の導入実証を実施。</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また関空では、我が国初となる空港施設への大規模な水素エネルギーの導入に向けて、水素燃料電池フォークリフトの開発・運用実証や水素ステーションの整備の取組みを進めている。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月には、新たな製品・サービスの実用化により水素利用の幅の拡大を図るため、水素関連事業の取組みの方向性を示した「</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H2Osaka</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ビジョン」を策定。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ビジョンに基づき、今後は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府市連携で新たなプロジェクト創出等を図っていく。</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◇大阪市では</a:t>
            </a:r>
            <a:r>
              <a:rPr lang="ja-JP" altLang="ja-JP" sz="1400" dirty="0" smtClean="0">
                <a:solidFill>
                  <a:schemeClr val="tx1"/>
                </a:solidFill>
                <a:latin typeface="Meiryo UI" panose="020B0604030504040204" pitchFamily="50" charset="-128"/>
                <a:ea typeface="Meiryo UI" panose="020B0604030504040204" pitchFamily="50" charset="-128"/>
              </a:rPr>
              <a:t>、</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地中熱利用の促進や</a:t>
            </a:r>
            <a:r>
              <a:rPr lang="ja-JP" altLang="ja-JP" sz="1400" dirty="0">
                <a:solidFill>
                  <a:schemeClr val="tx1"/>
                </a:solidFill>
                <a:latin typeface="Meiryo UI" panose="020B0604030504040204" pitchFamily="50" charset="-128"/>
                <a:ea typeface="Meiryo UI" panose="020B0604030504040204" pitchFamily="50" charset="-128"/>
              </a:rPr>
              <a:t>建物間</a:t>
            </a:r>
            <a:r>
              <a:rPr lang="ja-JP" altLang="ja-JP" sz="1400" dirty="0" smtClean="0">
                <a:solidFill>
                  <a:schemeClr val="tx1"/>
                </a:solidFill>
                <a:latin typeface="Meiryo UI" panose="020B0604030504040204" pitchFamily="50" charset="-128"/>
                <a:ea typeface="Meiryo UI" panose="020B0604030504040204" pitchFamily="50" charset="-128"/>
              </a:rPr>
              <a:t>で電気</a:t>
            </a:r>
            <a:r>
              <a:rPr lang="ja-JP" altLang="ja-JP" sz="1400" dirty="0">
                <a:solidFill>
                  <a:schemeClr val="tx1"/>
                </a:solidFill>
                <a:latin typeface="Meiryo UI" panose="020B0604030504040204" pitchFamily="50" charset="-128"/>
                <a:ea typeface="Meiryo UI" panose="020B0604030504040204" pitchFamily="50" charset="-128"/>
              </a:rPr>
              <a:t>や熱の融通を</a:t>
            </a:r>
            <a:r>
              <a:rPr lang="ja-JP" altLang="ja-JP" sz="1400" dirty="0" smtClean="0">
                <a:solidFill>
                  <a:schemeClr val="tx1"/>
                </a:solidFill>
                <a:latin typeface="Meiryo UI" panose="020B0604030504040204" pitchFamily="50" charset="-128"/>
                <a:ea typeface="Meiryo UI" panose="020B0604030504040204" pitchFamily="50" charset="-128"/>
              </a:rPr>
              <a:t>行うエネルギー面的利用</a:t>
            </a:r>
            <a:r>
              <a:rPr lang="ja-JP" altLang="en-US" sz="1400" dirty="0" smtClean="0">
                <a:solidFill>
                  <a:schemeClr val="tx1"/>
                </a:solidFill>
                <a:latin typeface="Meiryo UI" panose="020B0604030504040204" pitchFamily="50" charset="-128"/>
                <a:ea typeface="Meiryo UI" panose="020B0604030504040204" pitchFamily="50" charset="-128"/>
              </a:rPr>
              <a:t>の促進などの取組みを進めている。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211" name="テキスト ボックス 10"/>
          <p:cNvSpPr txBox="1">
            <a:spLocks noChangeArrowheads="1"/>
          </p:cNvSpPr>
          <p:nvPr/>
        </p:nvSpPr>
        <p:spPr bwMode="auto">
          <a:xfrm>
            <a:off x="183533" y="3470598"/>
            <a:ext cx="4966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pPr>
            <a:r>
              <a:rPr lang="ja-JP" altLang="en-US" sz="1400" dirty="0">
                <a:latin typeface="Meiryo UI" pitchFamily="50" charset="-128"/>
                <a:ea typeface="Meiryo UI" pitchFamily="50" charset="-128"/>
                <a:cs typeface="Meiryo UI" pitchFamily="50" charset="-128"/>
              </a:rPr>
              <a:t>■中央卸売市場の燃料</a:t>
            </a:r>
            <a:r>
              <a:rPr lang="ja-JP" altLang="en-US" sz="1400" dirty="0" smtClean="0">
                <a:latin typeface="Meiryo UI" pitchFamily="50" charset="-128"/>
                <a:ea typeface="Meiryo UI" pitchFamily="50" charset="-128"/>
                <a:cs typeface="Meiryo UI" pitchFamily="50" charset="-128"/>
              </a:rPr>
              <a:t>電池、</a:t>
            </a:r>
            <a:r>
              <a:rPr lang="en-US" altLang="ja-JP" sz="1400" dirty="0">
                <a:latin typeface="Meiryo UI" pitchFamily="50" charset="-128"/>
                <a:ea typeface="Meiryo UI" pitchFamily="50" charset="-128"/>
                <a:cs typeface="Meiryo UI" pitchFamily="50" charset="-128"/>
              </a:rPr>
              <a:t>KIX</a:t>
            </a:r>
            <a:r>
              <a:rPr lang="ja-JP" altLang="en-US" sz="1400" dirty="0">
                <a:latin typeface="Meiryo UI" pitchFamily="50" charset="-128"/>
                <a:ea typeface="Meiryo UI" pitchFamily="50" charset="-128"/>
                <a:cs typeface="Meiryo UI" pitchFamily="50" charset="-128"/>
              </a:rPr>
              <a:t>水素グリッド</a:t>
            </a:r>
            <a:r>
              <a:rPr lang="en-US"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イメージ図</a:t>
            </a:r>
            <a:r>
              <a:rPr lang="ja-JP" altLang="en-US" sz="1400" dirty="0" smtClean="0">
                <a:latin typeface="Meiryo UI" pitchFamily="50" charset="-128"/>
                <a:ea typeface="Meiryo UI" pitchFamily="50" charset="-128"/>
                <a:cs typeface="Meiryo UI" pitchFamily="50" charset="-128"/>
              </a:rPr>
              <a:t>）</a:t>
            </a:r>
            <a:endParaRPr lang="ja-JP" altLang="en-US" sz="1400" dirty="0">
              <a:latin typeface="Meiryo UI" pitchFamily="50" charset="-128"/>
              <a:ea typeface="Meiryo UI" pitchFamily="50" charset="-128"/>
              <a:cs typeface="Meiryo UI" pitchFamily="50" charset="-128"/>
            </a:endParaRPr>
          </a:p>
        </p:txBody>
      </p:sp>
      <p:sp>
        <p:nvSpPr>
          <p:cNvPr id="94212" name="テキスト ボックス 11"/>
          <p:cNvSpPr txBox="1">
            <a:spLocks noChangeArrowheads="1"/>
          </p:cNvSpPr>
          <p:nvPr/>
        </p:nvSpPr>
        <p:spPr bwMode="auto">
          <a:xfrm>
            <a:off x="4721458" y="3452864"/>
            <a:ext cx="431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地中熱・エネルギー面的利用における取組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4213" name="Picture 3" descr="C:\Users\ShimaguchiS\AppData\Local\Microsoft\Windows\Temporary Internet Files\Content.Outlook\ONLP7RQS\３BGM00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25" y="3876906"/>
            <a:ext cx="2054696" cy="12860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a:xfrm>
            <a:off x="7046912" y="6592267"/>
            <a:ext cx="2133600" cy="365125"/>
          </a:xfrm>
        </p:spPr>
        <p:txBody>
          <a:bodyPr/>
          <a:lstStyle/>
          <a:p>
            <a:pPr>
              <a:defRPr/>
            </a:pPr>
            <a:fld id="{5D70F8F9-9226-46CF-992C-CED4BA11DDD3}" type="slidenum">
              <a:rPr lang="ja-JP" altLang="en-US"/>
              <a:pPr>
                <a:defRPr/>
              </a:pPr>
              <a:t>96</a:t>
            </a:fld>
            <a:endParaRPr lang="ja-JP" altLang="en-US" dirty="0"/>
          </a:p>
        </p:txBody>
      </p:sp>
      <p:pic>
        <p:nvPicPr>
          <p:cNvPr id="942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77" y="3976085"/>
            <a:ext cx="2513931" cy="175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4721458" y="3876906"/>
            <a:ext cx="4319588" cy="1785104"/>
          </a:xfrm>
          <a:prstGeom prst="rect">
            <a:avLst/>
          </a:prstGeom>
          <a:noFill/>
          <a:ln w="19050">
            <a:solidFill>
              <a:schemeClr val="accent6"/>
            </a:solidFill>
          </a:ln>
        </p:spPr>
        <p:txBody>
          <a:bodyPr>
            <a:spAutoFit/>
          </a:bodyPr>
          <a:lstStyle/>
          <a:p>
            <a:pPr>
              <a:defRPr/>
            </a:pPr>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地中熱</a:t>
            </a: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等導入促進</a:t>
            </a:r>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b="1" kern="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大都市</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特有の未利用熱である地中熱利用の促進に向けて、市内における地中熱エネルギーの分布に関する情報を整理し、先行事例として市施設への導入検討を進めるとともに、市内中心部において実証実験を</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実施してい</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る</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strike="sngStrike" kern="1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エネルギー面的</a:t>
            </a: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利用促進事業</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分散型</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電源の導入や建物間熱融通等のエネルギー面的利用促進に向け、市内中心部の業務集積地区である船場地区をモデルエリアに、地区内における事業の有効性を調査するとともに</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導入</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向けた新たな制度設計の検討、及び事業機会の創出に向けた仕組みづくりを進めている</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754014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55905"/>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（４）みどりを活かした都市づくり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98472" y="504393"/>
            <a:ext cx="8640728" cy="1772479"/>
          </a:xfrm>
          <a:prstGeom prst="roundRect">
            <a:avLst>
              <a:gd name="adj" fmla="val 537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分析①：大阪</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の都市緑化の現状</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5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みどり</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の拠点づくりや、都市</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のヒートアイランド対策にもつながる「みどりの風を感じる大都市・大阪」の取組み等を行っているものの、大阪は一人当たり公園面積が他の都道府県と比べて低い水準にあり、また、大阪府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の緑被率（市街地内）は約</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％に留まっており、他の主要都市と比較して都心部の緑は少ない。</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67753" y="2492896"/>
            <a:ext cx="5124327"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一人当たり公園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面積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出典：国土交通省「都市公園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データベース」</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319197012"/>
              </p:ext>
            </p:extLst>
          </p:nvPr>
        </p:nvGraphicFramePr>
        <p:xfrm>
          <a:off x="167752" y="2965420"/>
          <a:ext cx="3756175" cy="1615709"/>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グループ化 4"/>
          <p:cNvGrpSpPr>
            <a:grpSpLocks/>
          </p:cNvGrpSpPr>
          <p:nvPr/>
        </p:nvGrpSpPr>
        <p:grpSpPr bwMode="auto">
          <a:xfrm>
            <a:off x="4499074" y="3010371"/>
            <a:ext cx="2089150" cy="3082925"/>
            <a:chOff x="1187624" y="2315937"/>
            <a:chExt cx="2304256" cy="3227563"/>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87624" y="2315937"/>
              <a:ext cx="2304256" cy="32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6"/>
            <p:cNvSpPr>
              <a:spLocks noChangeArrowheads="1"/>
            </p:cNvSpPr>
            <p:nvPr/>
          </p:nvSpPr>
          <p:spPr bwMode="gray">
            <a:xfrm>
              <a:off x="1196256" y="3117053"/>
              <a:ext cx="1143496" cy="322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7800" indent="-1778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latin typeface="HGPｺﾞｼｯｸE" pitchFamily="50" charset="-128"/>
                <a:ea typeface="HGPｺﾞｼｯｸE" pitchFamily="50" charset="-128"/>
              </a:endParaRPr>
            </a:p>
          </p:txBody>
        </p:sp>
      </p:grpSp>
      <p:sp>
        <p:nvSpPr>
          <p:cNvPr id="15" name="正方形/長方形 14"/>
          <p:cNvSpPr>
            <a:spLocks noChangeArrowheads="1"/>
          </p:cNvSpPr>
          <p:nvPr/>
        </p:nvSpPr>
        <p:spPr bwMode="auto">
          <a:xfrm>
            <a:off x="6624736" y="3897630"/>
            <a:ext cx="2627784" cy="2462213"/>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upright="1">
            <a:spAutoFit/>
          </a:bodyPr>
          <a:lstStyle/>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①大阪中央環状線及びその沿線</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②国道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176</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③淀川通・大阪高槻京都</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線</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十三高槻線</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）及び</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④城北公園通・京都守口線及びその沿線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⑤安治川、堂島川、花博通・第</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京阪</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道路</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⑥中央大通・国道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⑦国道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号・大阪港八尾線及びその沿線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⑧大和川線及びその沿線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⑨堺阪南線及びその沿線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⑩国道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309</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⑪石津川・泉北</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⑫国道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480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p:txBody>
      </p:sp>
      <p:sp>
        <p:nvSpPr>
          <p:cNvPr id="16" name="正方形/長方形 7"/>
          <p:cNvSpPr>
            <a:spLocks noChangeArrowheads="1"/>
          </p:cNvSpPr>
          <p:nvPr/>
        </p:nvSpPr>
        <p:spPr bwMode="auto">
          <a:xfrm>
            <a:off x="4896172" y="2564904"/>
            <a:ext cx="3924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みどりの風促進区域位置図</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325662" y="41015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20272" y="6592267"/>
            <a:ext cx="2133600" cy="365125"/>
          </a:xfrm>
        </p:spPr>
        <p:txBody>
          <a:bodyPr/>
          <a:lstStyle/>
          <a:p>
            <a:fld id="{D2D8002D-B5B0-4BAC-B1F6-782DDCCE6D9C}" type="slidenum">
              <a:rPr kumimoji="1" lang="ja-JP" altLang="en-US" smtClean="0"/>
              <a:pPr/>
              <a:t>97</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032003367"/>
              </p:ext>
            </p:extLst>
          </p:nvPr>
        </p:nvGraphicFramePr>
        <p:xfrm>
          <a:off x="167753" y="4920951"/>
          <a:ext cx="4187305" cy="1691640"/>
        </p:xfrm>
        <a:graphic>
          <a:graphicData uri="http://schemas.openxmlformats.org/drawingml/2006/table">
            <a:tbl>
              <a:tblPr firstRow="1" bandRow="1">
                <a:tableStyleId>{5C22544A-7EE6-4342-B048-85BDC9FD1C3A}</a:tableStyleId>
              </a:tblPr>
              <a:tblGrid>
                <a:gridCol w="691481"/>
                <a:gridCol w="3495824"/>
              </a:tblGrid>
              <a:tr h="29251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ﾗﾝｸ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292510">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ｼﾞｭﾈｰﾌﾞ、ｽﾄｯｸﾎﾙﾑ、ﾁｭｰﾘｯﾋ、ﾌﾗﾝｸﾌﾙﾄ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248634">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r h="292510">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ｻﾝﾊﾟｳﾛ、</a:t>
                      </a: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、ﾊﾞﾙｾﾛﾅ、ﾑﾝﾊﾞｲ、ｲｽﾀﾝﾌﾞｰﾙ、上海</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292510">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ｼｶｺﾞ、ﾒｷｼｺｼﾃｨ、ｶｲﾛ</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8" name="テキスト ボックス 7"/>
          <p:cNvSpPr txBox="1"/>
          <p:nvPr/>
        </p:nvSpPr>
        <p:spPr>
          <a:xfrm>
            <a:off x="176989" y="4581128"/>
            <a:ext cx="4103538"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都市ランキング（都心部の緑被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0" y="6553691"/>
            <a:ext cx="6636495" cy="276999"/>
          </a:xfrm>
          <a:prstGeom prst="rect">
            <a:avLst/>
          </a:prstGeom>
          <a:noFill/>
        </p:spPr>
        <p:txBody>
          <a:bodyPr wrap="square" rtlCol="0">
            <a:spAutoFit/>
          </a:bodyPr>
          <a:lstStyle/>
          <a:p>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出典：世界都市総合ランキング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一般</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財団法人森記念財団森記念</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財団） </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79518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47559" y="116631"/>
            <a:ext cx="8640728" cy="1944217"/>
          </a:xfrm>
          <a:prstGeom prst="roundRect">
            <a:avLst>
              <a:gd name="adj" fmla="val 537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分析②：大阪の森林環境の現状</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500"/>
              </a:lnSpc>
              <a:spcAft>
                <a:spcPts val="0"/>
              </a:spcAft>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の森林率は、他の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部より低い３０％前半に留まっており、大阪の周辺部において、森林の適正な維持管理や周辺山系の保全等を進めることは、自然あふれる魅力ある地域づくりになるとともに、災害に強い森林の再生につなが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spcAft>
                <a:spcPts val="0"/>
              </a:spcAft>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自然災害から暮らしを守る」、「健全な森林を次世代へつなぐ」ための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緊急かつ集中的に実施するため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年間、森林環境税を導入して対応。</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002466658"/>
              </p:ext>
            </p:extLst>
          </p:nvPr>
        </p:nvGraphicFramePr>
        <p:xfrm>
          <a:off x="280103" y="2780928"/>
          <a:ext cx="4947981" cy="2376265"/>
        </p:xfrm>
        <a:graphic>
          <a:graphicData uri="http://schemas.openxmlformats.org/drawingml/2006/table">
            <a:tbl>
              <a:tblPr/>
              <a:tblGrid>
                <a:gridCol w="1080120"/>
                <a:gridCol w="987541"/>
                <a:gridCol w="1008112"/>
                <a:gridCol w="1008112"/>
                <a:gridCol w="864096"/>
              </a:tblGrid>
              <a:tr h="666075">
                <a:tc>
                  <a:txBody>
                    <a:bodyPr/>
                    <a:lstStyle/>
                    <a:p>
                      <a:pPr algn="ctr" fontAlgn="ctr"/>
                      <a:r>
                        <a:rPr lang="ja-JP" altLang="en-US" sz="1400" b="0" i="0" u="none" strike="noStrike" dirty="0">
                          <a:solidFill>
                            <a:srgbClr val="000000"/>
                          </a:solidFill>
                          <a:effectLst/>
                          <a:latin typeface="ＭＳ Ｐゴシック"/>
                        </a:rPr>
                        <a:t>都道府県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森林</a:t>
                      </a:r>
                      <a:r>
                        <a:rPr lang="ja-JP" altLang="en-US" sz="1400" b="0" i="0" u="none" strike="noStrike" dirty="0" smtClean="0">
                          <a:solidFill>
                            <a:srgbClr val="000000"/>
                          </a:solidFill>
                          <a:effectLst/>
                          <a:latin typeface="ＭＳ Ｐゴシック"/>
                        </a:rPr>
                        <a:t>面積</a:t>
                      </a:r>
                      <a:endParaRPr lang="en-US" altLang="ja-JP" sz="1400" b="0" i="0" u="none" strike="noStrike" dirty="0" smtClean="0">
                        <a:solidFill>
                          <a:srgbClr val="000000"/>
                        </a:solidFill>
                        <a:effectLst/>
                        <a:latin typeface="ＭＳ Ｐゴシック"/>
                      </a:endParaRPr>
                    </a:p>
                    <a:p>
                      <a:pPr algn="ctr" fontAlgn="ctr"/>
                      <a:r>
                        <a:rPr lang="en-US" altLang="ja-JP" sz="1400" b="0" i="0" u="none" strike="noStrike" dirty="0" smtClean="0">
                          <a:solidFill>
                            <a:srgbClr val="000000"/>
                          </a:solidFill>
                          <a:effectLst/>
                          <a:latin typeface="ＭＳ Ｐゴシック"/>
                        </a:rPr>
                        <a:t>(</a:t>
                      </a:r>
                      <a:r>
                        <a:rPr lang="en-US" sz="1400" b="0" i="0" u="none" strike="noStrike" dirty="0">
                          <a:solidFill>
                            <a:srgbClr val="000000"/>
                          </a:solidFill>
                          <a:effectLst/>
                          <a:latin typeface="ＭＳ Ｐゴシック"/>
                        </a:rPr>
                        <a:t>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人工</a:t>
                      </a:r>
                      <a:r>
                        <a:rPr lang="ja-JP" altLang="en-US" sz="1400" b="0" i="0" u="none" strike="noStrike" dirty="0" smtClean="0">
                          <a:solidFill>
                            <a:srgbClr val="000000"/>
                          </a:solidFill>
                          <a:effectLst/>
                          <a:latin typeface="ＭＳ Ｐゴシック"/>
                        </a:rPr>
                        <a:t>林</a:t>
                      </a:r>
                      <a:endParaRPr lang="en-US" altLang="ja-JP" sz="1400" b="0" i="0" u="none" strike="noStrike" dirty="0" smtClean="0">
                        <a:solidFill>
                          <a:srgbClr val="000000"/>
                        </a:solidFill>
                        <a:effectLst/>
                        <a:latin typeface="ＭＳ Ｐゴシック"/>
                      </a:endParaRPr>
                    </a:p>
                    <a:p>
                      <a:pPr algn="ctr" fontAlgn="ctr"/>
                      <a:r>
                        <a:rPr lang="ja-JP" altLang="en-US" sz="1400" b="0" i="0" u="none" strike="noStrike" dirty="0" smtClean="0">
                          <a:solidFill>
                            <a:srgbClr val="000000"/>
                          </a:solidFill>
                          <a:effectLst/>
                          <a:latin typeface="ＭＳ Ｐゴシック"/>
                        </a:rPr>
                        <a:t>面積</a:t>
                      </a:r>
                      <a:r>
                        <a:rPr lang="en-US" altLang="ja-JP" sz="1400" b="0" i="0" u="none" strike="noStrike" dirty="0">
                          <a:solidFill>
                            <a:srgbClr val="000000"/>
                          </a:solidFill>
                          <a:effectLst/>
                          <a:latin typeface="ＭＳ Ｐゴシック"/>
                        </a:rPr>
                        <a:t>(</a:t>
                      </a:r>
                      <a:r>
                        <a:rPr lang="en-US" sz="1400" b="0" i="0" u="none" strike="noStrike" dirty="0">
                          <a:solidFill>
                            <a:srgbClr val="000000"/>
                          </a:solidFill>
                          <a:effectLst/>
                          <a:latin typeface="ＭＳ Ｐゴシック"/>
                        </a:rPr>
                        <a:t>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国土</a:t>
                      </a:r>
                      <a:r>
                        <a:rPr lang="ja-JP" altLang="en-US" sz="1400" b="0" i="0" u="none" strike="noStrike" dirty="0" smtClean="0">
                          <a:solidFill>
                            <a:srgbClr val="000000"/>
                          </a:solidFill>
                          <a:effectLst/>
                          <a:latin typeface="ＭＳ Ｐゴシック"/>
                        </a:rPr>
                        <a:t>面積</a:t>
                      </a:r>
                      <a:endParaRPr lang="en-US" altLang="ja-JP" sz="1400" b="0" i="0" u="none" strike="noStrike" dirty="0" smtClean="0">
                        <a:solidFill>
                          <a:srgbClr val="000000"/>
                        </a:solidFill>
                        <a:effectLst/>
                        <a:latin typeface="ＭＳ Ｐゴシック"/>
                      </a:endParaRPr>
                    </a:p>
                    <a:p>
                      <a:pPr algn="ctr" fontAlgn="ctr"/>
                      <a:r>
                        <a:rPr lang="en-US" altLang="ja-JP" sz="1400" b="0" i="0" u="none" strike="noStrike" dirty="0" smtClean="0">
                          <a:solidFill>
                            <a:srgbClr val="000000"/>
                          </a:solidFill>
                          <a:effectLst/>
                          <a:latin typeface="ＭＳ Ｐゴシック"/>
                        </a:rPr>
                        <a:t>(</a:t>
                      </a:r>
                      <a:r>
                        <a:rPr lang="en-US" sz="1400" b="0" i="0" u="none" strike="noStrike" dirty="0">
                          <a:solidFill>
                            <a:srgbClr val="000000"/>
                          </a:solidFill>
                          <a:effectLst/>
                          <a:latin typeface="ＭＳ Ｐゴシック"/>
                        </a:rPr>
                        <a:t>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森林率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342038">
                <a:tc>
                  <a:txBody>
                    <a:bodyPr/>
                    <a:lstStyle/>
                    <a:p>
                      <a:pPr algn="ctr" fontAlgn="ctr"/>
                      <a:r>
                        <a:rPr lang="ja-JP" altLang="en-US" sz="1400" b="0" i="0" u="none" strike="noStrike" dirty="0">
                          <a:solidFill>
                            <a:srgbClr val="000000"/>
                          </a:solidFill>
                          <a:effectLst/>
                          <a:latin typeface="ＭＳ Ｐゴシック"/>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57,969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28,328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189,928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a:solidFill>
                            <a:srgbClr val="000000"/>
                          </a:solidFill>
                          <a:effectLst/>
                          <a:latin typeface="ＭＳ Ｐゴシック"/>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79,382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35,183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218,867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a:solidFill>
                            <a:srgbClr val="000000"/>
                          </a:solidFill>
                          <a:effectLst/>
                          <a:latin typeface="ＭＳ Ｐゴシック"/>
                        </a:rPr>
                        <a:t>埼玉県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121,261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59,860 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379,808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a:solidFill>
                            <a:srgbClr val="000000"/>
                          </a:solidFill>
                          <a:effectLst/>
                          <a:latin typeface="ＭＳ Ｐゴシック"/>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94,915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36,318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241,586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dirty="0">
                          <a:solidFill>
                            <a:srgbClr val="000000"/>
                          </a:solidFill>
                          <a:effectLst/>
                          <a:latin typeface="ＭＳ Ｐゴシック"/>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219,035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141,185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516,512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正方形/長方形 5"/>
          <p:cNvSpPr/>
          <p:nvPr/>
        </p:nvSpPr>
        <p:spPr>
          <a:xfrm>
            <a:off x="179512" y="2210303"/>
            <a:ext cx="5616624"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大阪府と他都県の森林面積等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：林野庁「都道府県別森林率・人工林率」（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年３月現在）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47559" y="5301208"/>
            <a:ext cx="8356198" cy="1440160"/>
          </a:xfrm>
          <a:prstGeom prst="roundRect">
            <a:avLst>
              <a:gd name="adj" fmla="val 4648"/>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⑷みどりを活かした</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都市づくり　</a:t>
            </a:r>
            <a:endParaRPr kumimoji="0" lang="en-US" altLang="ja-JP"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大阪府の緑被率は全国で最低水準。</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景観向上や定住魅力の向上を図るためにも、都市緑化の推進への対応が大きな課題。また、都市部における身近なみどりの創出とともに、都市の魅力向上や災害対策の観点から、住民の主体的な参画を図りながら、森林の適正管理や周辺山系の保全・整備を進めていくことが必要。</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98</a:t>
            </a:fld>
            <a:endParaRPr kumimoji="1" lang="ja-JP" altLang="en-US" dirty="0"/>
          </a:p>
        </p:txBody>
      </p:sp>
      <p:pic>
        <p:nvPicPr>
          <p:cNvPr id="2050" name="Picture 2" descr="航空写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996952"/>
            <a:ext cx="2884180" cy="2032661"/>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5404430" y="2204864"/>
            <a:ext cx="3560058" cy="761747"/>
          </a:xfrm>
          <a:prstGeom prst="rect">
            <a:avLst/>
          </a:prstGeom>
        </p:spPr>
        <p:txBody>
          <a:bodyPr wrap="square">
            <a:spAutoFit/>
          </a:bodyPr>
          <a:lstStyle/>
          <a:p>
            <a:pPr marL="177800" indent="-177800"/>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堺第７－３区「共生の森づくり」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産廃処分場である堺第</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区（約</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280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ヘクタール）のうち、市民・</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等の参加のもと森として整備することが位置づけられた</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ヘクタールの区域を「共生の森」として整備</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0640422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7202" y="5229200"/>
            <a:ext cx="8610306" cy="1512168"/>
          </a:xfrm>
          <a:prstGeom prst="roundRect">
            <a:avLst>
              <a:gd name="adj" fmla="val 12364"/>
            </a:avLst>
          </a:prstGeom>
          <a:solidFill>
            <a:srgbClr val="FFFD73"/>
          </a:solidFill>
          <a:effectLst>
            <a:outerShdw dist="63500" dir="189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 ⑸農空間の多面的な機能を活かした都市づくり・都市農業の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　</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や都市</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などの</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な担い手の確保や、農地</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中間管理機構に</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よる農地集約化</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・流動化</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等により、農業の生産性向上を図る</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が必要。また、ＴＰＰ発行を見据え、新技術の導入、</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「大阪産」のブランド力向上、 </a:t>
            </a:r>
            <a:r>
              <a:rPr kumimoji="0" lang="en-US" altLang="ja-JP"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次産業化による付加価値の向上、海外も含めた新たな販路開拓等により、もうかる農業の実現に向けて取り組むことが求められる。</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95008" y="548680"/>
            <a:ext cx="8640728" cy="1129655"/>
          </a:xfrm>
          <a:prstGeom prst="roundRect">
            <a:avLst>
              <a:gd name="adj" fmla="val 537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分析①：成長産業としての都市農業</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500"/>
              </a:lnSpc>
              <a:spcAft>
                <a:spcPts val="0"/>
              </a:spcAf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大阪府の農業は、全国の農業産出額から見れば東京についで規模が小さいが、大消費地に近く、付加価値の高い都市型農業のポテンシャルがある。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62883" y="1628800"/>
            <a:ext cx="3900191"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大阪府と他都県の農業産出額推移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農林水産省統計部</a:t>
            </a:r>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生産農業所得統計</a:t>
            </a:r>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28603" y="3573016"/>
            <a:ext cx="3900191"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農産物販売金額</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規模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万円以上の</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農家数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：「農業センサス」）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301257999"/>
              </p:ext>
            </p:extLst>
          </p:nvPr>
        </p:nvGraphicFramePr>
        <p:xfrm>
          <a:off x="353255" y="4031766"/>
          <a:ext cx="4039917" cy="1127760"/>
        </p:xfrm>
        <a:graphic>
          <a:graphicData uri="http://schemas.openxmlformats.org/drawingml/2006/table">
            <a:tbl>
              <a:tblPr firstRow="1" bandRow="1">
                <a:tableStyleId>{5C22544A-7EE6-4342-B048-85BDC9FD1C3A}</a:tableStyleId>
              </a:tblPr>
              <a:tblGrid>
                <a:gridCol w="947247"/>
                <a:gridCol w="1030890"/>
                <a:gridCol w="1030890"/>
                <a:gridCol w="1030890"/>
              </a:tblGrid>
              <a:tr h="228154">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2000</a:t>
                      </a:r>
                    </a:p>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(H12)</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2005</a:t>
                      </a:r>
                    </a:p>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(H17)</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1386">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1,268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977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4152">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2,286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1,090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993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正方形/長方形 6"/>
          <p:cNvSpPr/>
          <p:nvPr/>
        </p:nvSpPr>
        <p:spPr>
          <a:xfrm>
            <a:off x="3419872" y="3769295"/>
            <a:ext cx="1440160" cy="307777"/>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（単位：戸）</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584280781"/>
              </p:ext>
            </p:extLst>
          </p:nvPr>
        </p:nvGraphicFramePr>
        <p:xfrm>
          <a:off x="342302" y="2125796"/>
          <a:ext cx="4040370" cy="1433145"/>
        </p:xfrm>
        <a:graphic>
          <a:graphicData uri="http://schemas.openxmlformats.org/drawingml/2006/table">
            <a:tbl>
              <a:tblPr/>
              <a:tblGrid>
                <a:gridCol w="668695"/>
                <a:gridCol w="674335"/>
                <a:gridCol w="674335"/>
                <a:gridCol w="674335"/>
                <a:gridCol w="674335"/>
                <a:gridCol w="674335"/>
              </a:tblGrid>
              <a:tr h="190311">
                <a:tc>
                  <a:txBody>
                    <a:bodyPr/>
                    <a:lstStyle/>
                    <a:p>
                      <a:pPr algn="l" fontAlgn="b"/>
                      <a:r>
                        <a:rPr lang="ja-JP" altLang="en-US"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 </a:t>
                      </a:r>
                    </a:p>
                    <a:p>
                      <a:pPr algn="ctr" fontAlgn="b"/>
                      <a:r>
                        <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en-US" sz="1400" b="1"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b"/>
                      <a:r>
                        <a:rPr lang="en-US"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en-US"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algn="ctr" fontAlgn="b"/>
                      <a:r>
                        <a:rPr lang="en-US"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en-US"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algn="ctr" fontAlgn="b"/>
                      <a:r>
                        <a:rPr lang="en-US"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en-US"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algn="ctr" fontAlgn="b"/>
                      <a:r>
                        <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25">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320</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25">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295</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25">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3,010</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25">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福岡県</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2,170</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テキスト ボックス 8"/>
          <p:cNvSpPr txBox="1"/>
          <p:nvPr/>
        </p:nvSpPr>
        <p:spPr>
          <a:xfrm>
            <a:off x="251520" y="55905"/>
            <a:ext cx="7848872" cy="400110"/>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農空間の多面的な機能を活かした都市づくり・都市農業の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84719" y="470383"/>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46912" y="6592267"/>
            <a:ext cx="2133600" cy="365125"/>
          </a:xfrm>
        </p:spPr>
        <p:txBody>
          <a:bodyPr/>
          <a:lstStyle/>
          <a:p>
            <a:fld id="{D2D8002D-B5B0-4BAC-B1F6-782DDCCE6D9C}" type="slidenum">
              <a:rPr kumimoji="1" lang="ja-JP" altLang="en-US" smtClean="0"/>
              <a:pPr/>
              <a:t>99</a:t>
            </a:fld>
            <a:endParaRPr kumimoji="1" lang="ja-JP" altLang="en-US" dirty="0"/>
          </a:p>
        </p:txBody>
      </p:sp>
      <p:sp>
        <p:nvSpPr>
          <p:cNvPr id="13" name="正方形/長方形 12"/>
          <p:cNvSpPr/>
          <p:nvPr/>
        </p:nvSpPr>
        <p:spPr>
          <a:xfrm>
            <a:off x="4502355" y="1700808"/>
            <a:ext cx="4641645"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改正農地法施行後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の参入法人数（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：農水省</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4134498565"/>
              </p:ext>
            </p:extLst>
          </p:nvPr>
        </p:nvGraphicFramePr>
        <p:xfrm>
          <a:off x="4860032" y="2008585"/>
          <a:ext cx="3024336" cy="2501721"/>
        </p:xfrm>
        <a:graphic>
          <a:graphicData uri="http://schemas.openxmlformats.org/drawingml/2006/table">
            <a:tbl>
              <a:tblPr/>
              <a:tblGrid>
                <a:gridCol w="1252827"/>
                <a:gridCol w="1771509"/>
              </a:tblGrid>
              <a:tr h="190311">
                <a:tc>
                  <a:txBody>
                    <a:bodyPr/>
                    <a:lstStyle/>
                    <a:p>
                      <a:pPr algn="l" fontAlgn="b"/>
                      <a:r>
                        <a:rPr lang="ja-JP" altLang="en-US"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新制度での参入法人数</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(2009.12</a:t>
                      </a:r>
                    </a:p>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2015.12)</a:t>
                      </a:r>
                      <a:endParaRPr 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埼玉県</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京都府</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128</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97616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14995</Words>
  <Application>Microsoft Office PowerPoint</Application>
  <PresentationFormat>画面に合わせる (4:3)</PresentationFormat>
  <Paragraphs>3232</Paragraphs>
  <Slides>99</Slides>
  <Notes>19</Notes>
  <HiddenSlides>0</HiddenSlides>
  <MMClips>0</MMClips>
  <ScaleCrop>false</ScaleCrop>
  <HeadingPairs>
    <vt:vector size="6" baseType="variant">
      <vt:variant>
        <vt:lpstr>テーマ</vt:lpstr>
      </vt:variant>
      <vt:variant>
        <vt:i4>3</vt:i4>
      </vt:variant>
      <vt:variant>
        <vt:lpstr>埋め込まれた OLE サーバー</vt:lpstr>
      </vt:variant>
      <vt:variant>
        <vt:i4>1</vt:i4>
      </vt:variant>
      <vt:variant>
        <vt:lpstr>スライド タイトル</vt:lpstr>
      </vt:variant>
      <vt:variant>
        <vt:i4>99</vt:i4>
      </vt:variant>
    </vt:vector>
  </HeadingPairs>
  <TitlesOfParts>
    <vt:vector size="103" baseType="lpstr">
      <vt:lpstr>Office テーマ</vt:lpstr>
      <vt:lpstr>4_Office テーマ</vt:lpstr>
      <vt:lpstr>5_Office テーマ</vt:lpstr>
      <vt:lpstr>ワークシート</vt:lpstr>
      <vt:lpstr>データでみる 「大阪の成長戦略」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2016-05-16T05:07:20Z</dcterms:created>
  <dcterms:modified xsi:type="dcterms:W3CDTF">2016-08-24T07:10:50Z</dcterms:modified>
</cp:coreProperties>
</file>